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9"/>
  </p:notesMasterIdLst>
  <p:sldIdLst>
    <p:sldId id="256" r:id="rId2"/>
    <p:sldId id="289" r:id="rId3"/>
    <p:sldId id="414" r:id="rId4"/>
    <p:sldId id="257" r:id="rId5"/>
    <p:sldId id="385" r:id="rId6"/>
    <p:sldId id="415" r:id="rId7"/>
    <p:sldId id="459" r:id="rId8"/>
    <p:sldId id="462" r:id="rId9"/>
    <p:sldId id="433" r:id="rId10"/>
    <p:sldId id="463" r:id="rId11"/>
    <p:sldId id="464" r:id="rId12"/>
    <p:sldId id="465" r:id="rId13"/>
    <p:sldId id="466" r:id="rId14"/>
    <p:sldId id="467" r:id="rId15"/>
    <p:sldId id="468" r:id="rId16"/>
    <p:sldId id="469" r:id="rId17"/>
    <p:sldId id="470" r:id="rId18"/>
    <p:sldId id="471" r:id="rId19"/>
    <p:sldId id="434" r:id="rId20"/>
    <p:sldId id="472" r:id="rId21"/>
    <p:sldId id="438" r:id="rId22"/>
    <p:sldId id="473" r:id="rId23"/>
    <p:sldId id="474" r:id="rId24"/>
    <p:sldId id="443" r:id="rId25"/>
    <p:sldId id="475" r:id="rId26"/>
    <p:sldId id="447" r:id="rId27"/>
    <p:sldId id="477" r:id="rId28"/>
    <p:sldId id="452" r:id="rId29"/>
    <p:sldId id="479" r:id="rId30"/>
    <p:sldId id="480" r:id="rId31"/>
    <p:sldId id="481" r:id="rId32"/>
    <p:sldId id="482" r:id="rId33"/>
    <p:sldId id="456" r:id="rId34"/>
    <p:sldId id="486" r:id="rId35"/>
    <p:sldId id="460" r:id="rId36"/>
    <p:sldId id="487" r:id="rId37"/>
    <p:sldId id="384" r:id="rId38"/>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60" autoAdjust="0"/>
    <p:restoredTop sz="86726" autoAdjust="0"/>
  </p:normalViewPr>
  <p:slideViewPr>
    <p:cSldViewPr>
      <p:cViewPr varScale="1">
        <p:scale>
          <a:sx n="80" d="100"/>
          <a:sy n="80" d="100"/>
        </p:scale>
        <p:origin x="-1662"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13FDFE3E-648B-4073-8E38-820D2ECDE55F}" type="datetimeFigureOut">
              <a:rPr lang="en-US" smtClean="0"/>
              <a:pPr/>
              <a:t>4/11/2009</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9FE05574-1D68-479B-8F33-2AA349DB469B}"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8" Type="http://schemas.openxmlformats.org/officeDocument/2006/relationships/hyperlink" Target="http://en.wikipedia.org/wiki/Medium_Earth_Orbit" TargetMode="External"/><Relationship Id="rId13" Type="http://schemas.openxmlformats.org/officeDocument/2006/relationships/hyperlink" Target="#cite_note-0"/><Relationship Id="rId18" Type="http://schemas.openxmlformats.org/officeDocument/2006/relationships/hyperlink" Target="http://en.wikipedia.org/wiki/Surveying" TargetMode="External"/><Relationship Id="rId3" Type="http://schemas.openxmlformats.org/officeDocument/2006/relationships/hyperlink" Target="http://en.wikipedia.org/wiki/Global_navigation_satellite_system" TargetMode="External"/><Relationship Id="rId21" Type="http://schemas.openxmlformats.org/officeDocument/2006/relationships/hyperlink" Target="http://en.wikipedia.org/wiki/Earthquake" TargetMode="External"/><Relationship Id="rId7" Type="http://schemas.openxmlformats.org/officeDocument/2006/relationships/hyperlink" Target="http://en.wikipedia.org/wiki/Satellite_constellation" TargetMode="External"/><Relationship Id="rId12" Type="http://schemas.openxmlformats.org/officeDocument/2006/relationships/hyperlink" Target="http://en.wikipedia.org/wiki/Geographic_location" TargetMode="External"/><Relationship Id="rId17" Type="http://schemas.openxmlformats.org/officeDocument/2006/relationships/hyperlink" Target="http://en.wikipedia.org/wiki/Cartography" TargetMode="External"/><Relationship Id="rId2" Type="http://schemas.openxmlformats.org/officeDocument/2006/relationships/slide" Target="../slides/slide31.xml"/><Relationship Id="rId16" Type="http://schemas.openxmlformats.org/officeDocument/2006/relationships/hyperlink" Target="http://en.wikipedia.org/wiki/Radio_navigation" TargetMode="External"/><Relationship Id="rId20" Type="http://schemas.openxmlformats.org/officeDocument/2006/relationships/hyperlink" Target="http://en.wikipedia.org/wiki/Time_transfer" TargetMode="External"/><Relationship Id="rId1" Type="http://schemas.openxmlformats.org/officeDocument/2006/relationships/notesMaster" Target="../notesMasters/notesMaster1.xml"/><Relationship Id="rId6" Type="http://schemas.openxmlformats.org/officeDocument/2006/relationships/hyperlink" Target="http://en.wikipedia.org/wiki/50th_Space_Wing" TargetMode="External"/><Relationship Id="rId11" Type="http://schemas.openxmlformats.org/officeDocument/2006/relationships/hyperlink" Target="http://en.wikipedia.org/wiki/GPS_navigation_device" TargetMode="External"/><Relationship Id="rId24" Type="http://schemas.openxmlformats.org/officeDocument/2006/relationships/hyperlink" Target="http://en.wikipedia.org/wiki/CDMA2000" TargetMode="External"/><Relationship Id="rId5" Type="http://schemas.openxmlformats.org/officeDocument/2006/relationships/hyperlink" Target="http://en.wikipedia.org/wiki/United_States_Air_Force" TargetMode="External"/><Relationship Id="rId15" Type="http://schemas.openxmlformats.org/officeDocument/2006/relationships/hyperlink" Target="#cite_note-1"/><Relationship Id="rId23" Type="http://schemas.openxmlformats.org/officeDocument/2006/relationships/hyperlink" Target="http://en.wikipedia.org/wiki/Qualcomm" TargetMode="External"/><Relationship Id="rId10" Type="http://schemas.openxmlformats.org/officeDocument/2006/relationships/hyperlink" Target="http://en.wikipedia.org/wiki/Microwave" TargetMode="External"/><Relationship Id="rId19" Type="http://schemas.openxmlformats.org/officeDocument/2006/relationships/hyperlink" Target="http://en.wikipedia.org/wiki/Geocaching" TargetMode="External"/><Relationship Id="rId4" Type="http://schemas.openxmlformats.org/officeDocument/2006/relationships/hyperlink" Target="http://en.wikipedia.org/wiki/United_States_Department_of_Defense" TargetMode="External"/><Relationship Id="rId9" Type="http://schemas.openxmlformats.org/officeDocument/2006/relationships/hyperlink" Target="http://en.wikipedia.org/wiki/Satellite" TargetMode="External"/><Relationship Id="rId14" Type="http://schemas.openxmlformats.org/officeDocument/2006/relationships/hyperlink" Target="http://en.wikipedia.org/wiki/Backronym" TargetMode="External"/><Relationship Id="rId22" Type="http://schemas.openxmlformats.org/officeDocument/2006/relationships/hyperlink" Target="http://en.wikipedia.org/wiki/Synchronization" TargetMode="Externa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 the impact of mobile computing upon</a:t>
            </a:r>
            <a:r>
              <a:rPr lang="en-US" b="1" baseline="0" dirty="0" smtClean="0"/>
              <a:t> business.  What lies ahead for our future?  Use of electronic wallets, &amp; expansion</a:t>
            </a:r>
          </a:p>
          <a:p>
            <a:r>
              <a:rPr lang="en-US" b="1" baseline="0" dirty="0" smtClean="0"/>
              <a:t>     of RFID technology will be major factors.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13</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 how to go about developing a business case to justify m-commerce.  Pay</a:t>
            </a:r>
            <a:r>
              <a:rPr lang="en-US" b="1" baseline="0" dirty="0" smtClean="0"/>
              <a:t> particular attention to the intangible, as well as the tangible, benefits</a:t>
            </a:r>
            <a:r>
              <a:rPr lang="en-US" b="1" baseline="0" dirty="0" smtClean="0"/>
              <a:t>.</a:t>
            </a:r>
          </a:p>
          <a:p>
            <a:endParaRPr lang="en-US" b="1" baseline="0" dirty="0" smtClean="0"/>
          </a:p>
          <a:p>
            <a:r>
              <a:rPr lang="en-US" b="1" baseline="0" dirty="0" smtClean="0"/>
              <a:t>Refer to Chapter 17 for IT economics topic.</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14</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Informational slide</a:t>
            </a:r>
            <a:r>
              <a:rPr lang="en-US" b="1" dirty="0" smtClean="0"/>
              <a:t>.  Capabilities</a:t>
            </a:r>
            <a:r>
              <a:rPr lang="en-US" b="1" baseline="0" dirty="0" smtClean="0"/>
              <a:t> &amp; attributes of mobile computing are supported by infrastructure.  Mobile computing is an essential</a:t>
            </a:r>
          </a:p>
          <a:p>
            <a:r>
              <a:rPr lang="en-US" b="1" baseline="0" dirty="0" smtClean="0"/>
              <a:t>     strategic part of the enterprise’s IT portfolio.</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15</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Informational slide.  </a:t>
            </a:r>
            <a:r>
              <a:rPr lang="en-US" b="1" dirty="0" smtClean="0"/>
              <a:t>This figure shows how Wi-Fi</a:t>
            </a:r>
            <a:r>
              <a:rPr lang="en-US" b="1" baseline="0" dirty="0" smtClean="0"/>
              <a:t> works.</a:t>
            </a:r>
            <a:r>
              <a:rPr lang="en-US" b="1" dirty="0" smtClean="0"/>
              <a:t>  See </a:t>
            </a:r>
            <a:r>
              <a:rPr lang="en-US" b="1" dirty="0" smtClean="0"/>
              <a:t>examples which follow.</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16</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Students should be tasked to find more examples for discussion.  What’s next</a:t>
            </a:r>
            <a:r>
              <a:rPr lang="en-US" b="1" dirty="0" smtClean="0"/>
              <a:t>?  Hospital</a:t>
            </a:r>
            <a:r>
              <a:rPr lang="en-US" b="1" baseline="0" dirty="0" smtClean="0"/>
              <a:t> operating rooms so that caregivers can</a:t>
            </a:r>
          </a:p>
          <a:p>
            <a:r>
              <a:rPr lang="en-US" b="1" baseline="0" dirty="0" smtClean="0"/>
              <a:t>     communicate quickly with someone who has an expertise at a great distance from the patient.</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17</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 these 2 barriers </a:t>
            </a:r>
            <a:r>
              <a:rPr lang="en-US" b="1" dirty="0" smtClean="0"/>
              <a:t>to commercial Wi-Fi growth.</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18</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How</a:t>
            </a:r>
            <a:r>
              <a:rPr lang="en-US" b="1" baseline="0" dirty="0" smtClean="0"/>
              <a:t> will these services help increase customer loyalty?  One stop shopping.  There is a sense of security with all services at one </a:t>
            </a:r>
            <a:r>
              <a:rPr lang="en-US" b="1" baseline="0" dirty="0" smtClean="0"/>
              <a:t>place which</a:t>
            </a:r>
          </a:p>
          <a:p>
            <a:r>
              <a:rPr lang="en-US" b="1" baseline="0" dirty="0" smtClean="0"/>
              <a:t>     may or may not be completely factual.</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20</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 impulse shopping.  Do you believe the Internet has added to this &amp;</a:t>
            </a:r>
            <a:r>
              <a:rPr lang="en-US" b="1" baseline="0" dirty="0" smtClean="0"/>
              <a:t> to our detriment?  Has there been an increase in our</a:t>
            </a:r>
          </a:p>
          <a:p>
            <a:r>
              <a:rPr lang="en-US" b="1" baseline="0" dirty="0" smtClean="0"/>
              <a:t>     “want” versus “need” mindset?  Do you believe there are shopping addictions?  Does the Internet ease of availability make it</a:t>
            </a:r>
          </a:p>
          <a:p>
            <a:r>
              <a:rPr lang="en-US" b="1" baseline="0" dirty="0" smtClean="0"/>
              <a:t>     worse, or more likely to occur</a:t>
            </a:r>
            <a:r>
              <a:rPr lang="en-US" b="1" baseline="0" dirty="0" smtClean="0"/>
              <a:t>?  The answer is “yes” to all of these questions that are designed to develop critical thinking</a:t>
            </a:r>
          </a:p>
          <a:p>
            <a:r>
              <a:rPr lang="en-US" b="1" baseline="0" dirty="0" smtClean="0"/>
              <a:t>     skills.</a:t>
            </a:r>
            <a:endParaRPr lang="en-US" b="1" baseline="0" dirty="0" smtClean="0"/>
          </a:p>
          <a:p>
            <a:endParaRPr lang="en-US" b="1" baseline="0" dirty="0" smtClean="0"/>
          </a:p>
          <a:p>
            <a:r>
              <a:rPr lang="en-US" b="1" baseline="0" dirty="0" smtClean="0"/>
              <a:t>Is there an ethical issue here much like selling to much alcohol?  Minors</a:t>
            </a:r>
            <a:r>
              <a:rPr lang="en-US" b="1" baseline="0" dirty="0" smtClean="0"/>
              <a:t>?  Absolutely!</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22</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 ethical dilemmas of targeted advertising.  </a:t>
            </a:r>
            <a:r>
              <a:rPr lang="en-US" b="1" dirty="0" smtClean="0"/>
              <a:t>There may be a product inappropriate for the one targeted.  Include </a:t>
            </a:r>
            <a:r>
              <a:rPr lang="en-US" b="1" dirty="0" smtClean="0"/>
              <a:t>marketing to minors.  </a:t>
            </a:r>
            <a:endParaRPr lang="en-US" b="1" dirty="0" smtClean="0"/>
          </a:p>
          <a:p>
            <a:r>
              <a:rPr lang="en-US" b="1" dirty="0" smtClean="0"/>
              <a:t>     Shopping </a:t>
            </a:r>
            <a:r>
              <a:rPr lang="en-US" b="1" dirty="0" smtClean="0"/>
              <a:t>addictions.  Adult items.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23</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Not only does this improve employee productivity, it also provides for better, real-time customer service &amp; customer loyalty through increased</a:t>
            </a:r>
          </a:p>
          <a:p>
            <a:r>
              <a:rPr lang="en-US" b="1" dirty="0" smtClean="0"/>
              <a:t>     customer relationships.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25</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It’s possible to track location of someone from a positive aspect such as security.  Monitoring workout</a:t>
            </a:r>
            <a:r>
              <a:rPr lang="en-US" b="1" baseline="0" dirty="0" smtClean="0"/>
              <a:t> has great benefit for health potential.</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27</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28</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GPS technologies</a:t>
            </a:r>
            <a:r>
              <a:rPr lang="en-US" b="1" baseline="0" dirty="0" smtClean="0"/>
              <a:t> have increased business efficiencies with equipment location, employee activities tracking, alerts such as possible with weather,</a:t>
            </a:r>
          </a:p>
          <a:p>
            <a:r>
              <a:rPr lang="en-US" b="1" baseline="0" dirty="0" smtClean="0"/>
              <a:t>     natural &amp; unnatural disasters.  Public transportation systems.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29</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What are some of the ethical dilemmas</a:t>
            </a:r>
            <a:r>
              <a:rPr lang="en-US" b="1" baseline="0" dirty="0" smtClean="0"/>
              <a:t> associated with installed locator devices?  Security may be an issue.</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30</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According to Wikipedia (pictures are hot links):</a:t>
            </a:r>
          </a:p>
          <a:p>
            <a:endParaRPr lang="en-US" dirty="0" smtClean="0"/>
          </a:p>
          <a:p>
            <a:r>
              <a:rPr lang="en-US" dirty="0" smtClean="0"/>
              <a:t>The </a:t>
            </a:r>
            <a:r>
              <a:rPr lang="en-US" b="1" dirty="0" smtClean="0"/>
              <a:t>Global Positioning System (GPS)</a:t>
            </a:r>
            <a:r>
              <a:rPr lang="en-US" dirty="0" smtClean="0"/>
              <a:t> is a </a:t>
            </a:r>
            <a:r>
              <a:rPr lang="en-US" dirty="0" smtClean="0">
                <a:hlinkClick r:id="rId3" action="ppaction://hlinkfile" tooltip="Global navigation satellite system"/>
              </a:rPr>
              <a:t>global navigation satellite system</a:t>
            </a:r>
            <a:r>
              <a:rPr lang="en-US" dirty="0" smtClean="0"/>
              <a:t> (GNSS) developed by the </a:t>
            </a:r>
            <a:r>
              <a:rPr lang="en-US" dirty="0" smtClean="0">
                <a:hlinkClick r:id="rId4" action="ppaction://hlinkfile" tooltip="United States Department of Defense"/>
              </a:rPr>
              <a:t>United States Department of Defense</a:t>
            </a:r>
            <a:r>
              <a:rPr lang="en-US" dirty="0" smtClean="0"/>
              <a:t> and managed by the </a:t>
            </a:r>
            <a:r>
              <a:rPr lang="en-US" dirty="0" smtClean="0">
                <a:hlinkClick r:id="rId5" action="ppaction://hlinkfile" tooltip="United States Air Force"/>
              </a:rPr>
              <a:t>United States Air Force</a:t>
            </a:r>
            <a:r>
              <a:rPr lang="en-US" dirty="0" smtClean="0"/>
              <a:t> </a:t>
            </a:r>
            <a:r>
              <a:rPr lang="en-US" dirty="0" smtClean="0">
                <a:hlinkClick r:id="rId6" action="ppaction://hlinkfile" tooltip="50th Space Wing"/>
              </a:rPr>
              <a:t>50th Space Wing</a:t>
            </a:r>
            <a:r>
              <a:rPr lang="en-US" dirty="0" smtClean="0"/>
              <a:t>. It is the only fully functional GNSS in the world, can be used freely, and is often used by civilians for navigation purposes. It uses a </a:t>
            </a:r>
            <a:r>
              <a:rPr lang="en-US" dirty="0" smtClean="0">
                <a:hlinkClick r:id="rId7" action="ppaction://hlinkfile" tooltip="Satellite constellation"/>
              </a:rPr>
              <a:t>constellation</a:t>
            </a:r>
            <a:r>
              <a:rPr lang="en-US" dirty="0" smtClean="0"/>
              <a:t> of between 24 and 32 </a:t>
            </a:r>
            <a:r>
              <a:rPr lang="en-US" dirty="0" smtClean="0">
                <a:hlinkClick r:id="rId8" action="ppaction://hlinkfile" tooltip="Medium Earth Orbit"/>
              </a:rPr>
              <a:t>Medium Earth Orbit</a:t>
            </a:r>
            <a:r>
              <a:rPr lang="en-US" dirty="0" smtClean="0"/>
              <a:t> </a:t>
            </a:r>
            <a:r>
              <a:rPr lang="en-US" dirty="0" smtClean="0">
                <a:hlinkClick r:id="rId9" action="ppaction://hlinkfile" tooltip="Satellite"/>
              </a:rPr>
              <a:t>satellites</a:t>
            </a:r>
            <a:r>
              <a:rPr lang="en-US" dirty="0" smtClean="0"/>
              <a:t> that transmit precise </a:t>
            </a:r>
            <a:r>
              <a:rPr lang="en-US" dirty="0" smtClean="0">
                <a:hlinkClick r:id="rId10" action="ppaction://hlinkfile" tooltip="Microwave"/>
              </a:rPr>
              <a:t>microwave</a:t>
            </a:r>
            <a:r>
              <a:rPr lang="en-US" dirty="0" smtClean="0"/>
              <a:t> signals, which allow </a:t>
            </a:r>
            <a:r>
              <a:rPr lang="en-US" dirty="0" smtClean="0">
                <a:hlinkClick r:id="rId11" action="ppaction://hlinkfile" tooltip="GPS navigation device"/>
              </a:rPr>
              <a:t>GPS receivers</a:t>
            </a:r>
            <a:r>
              <a:rPr lang="en-US" dirty="0" smtClean="0"/>
              <a:t> to determine their current </a:t>
            </a:r>
            <a:r>
              <a:rPr lang="en-US" dirty="0" smtClean="0">
                <a:hlinkClick r:id="rId12" action="ppaction://hlinkfile" tooltip="Geographic location"/>
              </a:rPr>
              <a:t>location</a:t>
            </a:r>
            <a:r>
              <a:rPr lang="en-US" dirty="0" smtClean="0"/>
              <a:t>, the time, and their velocity. Its official name is </a:t>
            </a:r>
            <a:r>
              <a:rPr lang="en-US" b="1" dirty="0" smtClean="0"/>
              <a:t>NAVSTAR GPS</a:t>
            </a:r>
            <a:r>
              <a:rPr lang="en-US" dirty="0" smtClean="0"/>
              <a:t>. Although NAVSTAR is not an acronym,</a:t>
            </a:r>
            <a:r>
              <a:rPr lang="en-US" baseline="30000" dirty="0" smtClean="0">
                <a:hlinkClick r:id="rId13" action="ppaction://hlinkfile"/>
              </a:rPr>
              <a:t>[1]</a:t>
            </a:r>
            <a:r>
              <a:rPr lang="en-US" dirty="0" smtClean="0"/>
              <a:t> a few </a:t>
            </a:r>
            <a:r>
              <a:rPr lang="en-US" dirty="0" smtClean="0">
                <a:hlinkClick r:id="rId14" action="ppaction://hlinkfile" tooltip="Backronym"/>
              </a:rPr>
              <a:t>backronyms</a:t>
            </a:r>
            <a:r>
              <a:rPr lang="en-US" dirty="0" smtClean="0"/>
              <a:t> have been created for it.</a:t>
            </a:r>
            <a:r>
              <a:rPr lang="en-US" baseline="30000" dirty="0" smtClean="0">
                <a:hlinkClick r:id="rId15" action="ppaction://hlinkfile"/>
              </a:rPr>
              <a:t>[2]</a:t>
            </a:r>
            <a:endParaRPr lang="en-US" dirty="0" smtClean="0"/>
          </a:p>
          <a:p>
            <a:r>
              <a:rPr lang="en-US" dirty="0" smtClean="0"/>
              <a:t>Since it became fully operational in 1993, GPS has become a widely used </a:t>
            </a:r>
            <a:r>
              <a:rPr lang="en-US" dirty="0" smtClean="0">
                <a:hlinkClick r:id="rId16" action="ppaction://hlinkfile" tooltip="Radio navigation"/>
              </a:rPr>
              <a:t>aid to navigation</a:t>
            </a:r>
            <a:r>
              <a:rPr lang="en-US" dirty="0" smtClean="0"/>
              <a:t> worldwide, and a useful tool for </a:t>
            </a:r>
            <a:r>
              <a:rPr lang="en-US" dirty="0" smtClean="0">
                <a:hlinkClick r:id="rId17" action="ppaction://hlinkfile" tooltip="Cartography"/>
              </a:rPr>
              <a:t>map-making</a:t>
            </a:r>
            <a:r>
              <a:rPr lang="en-US" dirty="0" smtClean="0"/>
              <a:t>, </a:t>
            </a:r>
            <a:r>
              <a:rPr lang="en-US" dirty="0" smtClean="0">
                <a:hlinkClick r:id="rId18" action="ppaction://hlinkfile" tooltip="Surveying"/>
              </a:rPr>
              <a:t>land surveying</a:t>
            </a:r>
            <a:r>
              <a:rPr lang="en-US" dirty="0" smtClean="0"/>
              <a:t>, commerce, scientific uses, and hobbies such as </a:t>
            </a:r>
            <a:r>
              <a:rPr lang="en-US" dirty="0" smtClean="0">
                <a:hlinkClick r:id="rId19" action="ppaction://hlinkfile" tooltip="Geocaching"/>
              </a:rPr>
              <a:t>geocaching</a:t>
            </a:r>
            <a:r>
              <a:rPr lang="en-US" dirty="0" smtClean="0"/>
              <a:t>. Also, the precise </a:t>
            </a:r>
            <a:r>
              <a:rPr lang="en-US" dirty="0" smtClean="0">
                <a:hlinkClick r:id="rId20" action="ppaction://hlinkfile" tooltip="Time transfer"/>
              </a:rPr>
              <a:t>time reference</a:t>
            </a:r>
            <a:r>
              <a:rPr lang="en-US" dirty="0" smtClean="0"/>
              <a:t> is used in many applications including the scientific study of </a:t>
            </a:r>
            <a:r>
              <a:rPr lang="en-US" dirty="0" smtClean="0">
                <a:hlinkClick r:id="rId21" action="ppaction://hlinkfile" tooltip="Earthquake"/>
              </a:rPr>
              <a:t>earthquakes</a:t>
            </a:r>
            <a:r>
              <a:rPr lang="en-US" dirty="0" smtClean="0"/>
              <a:t>. GPS is also a required key </a:t>
            </a:r>
            <a:r>
              <a:rPr lang="en-US" dirty="0" smtClean="0">
                <a:hlinkClick r:id="rId22" action="ppaction://hlinkfile" tooltip="Synchronization"/>
              </a:rPr>
              <a:t>synchronization</a:t>
            </a:r>
            <a:r>
              <a:rPr lang="en-US" dirty="0" smtClean="0"/>
              <a:t> resource of cellular networks, such as the </a:t>
            </a:r>
            <a:r>
              <a:rPr lang="en-US" dirty="0" smtClean="0">
                <a:hlinkClick r:id="rId23" action="ppaction://hlinkfile" tooltip="Qualcomm"/>
              </a:rPr>
              <a:t>Qualcomm</a:t>
            </a:r>
            <a:r>
              <a:rPr lang="en-US" dirty="0" smtClean="0"/>
              <a:t> </a:t>
            </a:r>
            <a:r>
              <a:rPr lang="en-US" dirty="0" smtClean="0">
                <a:hlinkClick r:id="rId24" action="ppaction://hlinkfile" tooltip="CDMA2000"/>
              </a:rPr>
              <a:t>CDMA</a:t>
            </a:r>
            <a:r>
              <a:rPr lang="en-US" dirty="0" smtClean="0"/>
              <a:t> air interface used by many wireless carriers in a multitude of countries.</a:t>
            </a:r>
          </a:p>
          <a:p>
            <a:endParaRPr lang="en-US" dirty="0" smtClean="0"/>
          </a:p>
          <a:p>
            <a:r>
              <a:rPr lang="en-US" b="1" dirty="0" smtClean="0"/>
              <a:t>Task students to find other</a:t>
            </a:r>
            <a:r>
              <a:rPr lang="en-US" b="1" baseline="0" dirty="0" smtClean="0"/>
              <a:t> examples.</a:t>
            </a:r>
            <a:endParaRPr lang="en-US" b="1" dirty="0" smtClean="0"/>
          </a:p>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31</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There</a:t>
            </a:r>
            <a:r>
              <a:rPr lang="en-US" b="1" baseline="0" dirty="0" smtClean="0"/>
              <a:t> is certainly a possible dark side to the location-based technologies when associated with children, for instance.</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32</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Informational</a:t>
            </a:r>
            <a:r>
              <a:rPr lang="en-US" b="1" baseline="0" dirty="0" smtClean="0"/>
              <a:t> slide</a:t>
            </a:r>
            <a:r>
              <a:rPr lang="en-US" b="1" baseline="0" dirty="0" smtClean="0"/>
              <a:t>.  Figure shows the RFID tag attached to a product.  Reader collects information from the tag, wirelessly</a:t>
            </a:r>
          </a:p>
          <a:p>
            <a:r>
              <a:rPr lang="en-US" b="1" baseline="0" dirty="0" smtClean="0"/>
              <a:t>     transporting it to the corporate network.  Can indicate exact position of product at all times.</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34</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37</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Figure IT 7eU</a:t>
            </a:r>
            <a:r>
              <a:rPr lang="en-US" sz="1200" kern="1200" dirty="0" smtClean="0">
                <a:solidFill>
                  <a:schemeClr val="tx1"/>
                </a:solidFill>
                <a:latin typeface="+mn-lt"/>
                <a:ea typeface="+mn-ea"/>
                <a:cs typeface="+mn-cs"/>
              </a:rPr>
              <a:t> provides opportunity to discuss overview of IT’s role in corporate strategy setting and its intricate importance to performance as business solutions and the resulting profitability.   Throughout the “semester” student learning will be evolving surrounding this chart</a:t>
            </a:r>
            <a:r>
              <a:rPr lang="en-US" sz="1200" kern="1200" baseline="0" dirty="0" smtClean="0">
                <a:solidFill>
                  <a:schemeClr val="tx1"/>
                </a:solidFill>
                <a:latin typeface="+mn-lt"/>
                <a:ea typeface="+mn-ea"/>
                <a:cs typeface="+mn-cs"/>
              </a:rPr>
              <a:t> making it good to begin by going back to it to integrate learning.</a:t>
            </a: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FE05574-1D68-479B-8F33-2AA349DB469B}" type="slidenum">
              <a:rPr lang="en-US" smtClean="0"/>
              <a:pPr/>
              <a:t>6</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Click image for homepage.</a:t>
            </a:r>
          </a:p>
          <a:p>
            <a:endParaRPr lang="en-US" b="1" dirty="0" smtClean="0"/>
          </a:p>
          <a:p>
            <a:r>
              <a:rPr lang="en-US" b="1" dirty="0" smtClean="0"/>
              <a:t>Hot link to article about Bloom store</a:t>
            </a:r>
            <a:r>
              <a:rPr lang="en-US" b="1" baseline="0" dirty="0" smtClean="0"/>
              <a:t> concept from Food Lion.</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7</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Discuss how Wi-Fi technology has changed our quality of lifestyle</a:t>
            </a:r>
            <a:r>
              <a:rPr lang="en-US" b="1" dirty="0" smtClean="0"/>
              <a:t>.  We can go anywhere at any time &amp; still have access to work,</a:t>
            </a:r>
          </a:p>
          <a:p>
            <a:r>
              <a:rPr lang="en-US" b="1" dirty="0" smtClean="0"/>
              <a:t>     family, etc., without necessarily being location-bound.</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8</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smtClean="0"/>
          </a:p>
        </p:txBody>
      </p:sp>
      <p:sp>
        <p:nvSpPr>
          <p:cNvPr id="4" name="Slide Number Placeholder 3"/>
          <p:cNvSpPr>
            <a:spLocks noGrp="1"/>
          </p:cNvSpPr>
          <p:nvPr>
            <p:ph type="sldNum" sz="quarter" idx="10"/>
          </p:nvPr>
        </p:nvSpPr>
        <p:spPr/>
        <p:txBody>
          <a:bodyPr/>
          <a:lstStyle/>
          <a:p>
            <a:fld id="{9FE05574-1D68-479B-8F33-2AA349DB469B}" type="slidenum">
              <a:rPr lang="en-US" smtClean="0"/>
              <a:pPr/>
              <a:t>9</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Interesting articles for the history of development.</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Clarify any confusion associated with the terminology as appropriate.</a:t>
            </a:r>
            <a:endParaRPr lang="en-US" b="1" dirty="0"/>
          </a:p>
        </p:txBody>
      </p:sp>
      <p:sp>
        <p:nvSpPr>
          <p:cNvPr id="4" name="Slide Number Placeholder 3"/>
          <p:cNvSpPr>
            <a:spLocks noGrp="1"/>
          </p:cNvSpPr>
          <p:nvPr>
            <p:ph type="sldNum" sz="quarter" idx="10"/>
          </p:nvPr>
        </p:nvSpPr>
        <p:spPr/>
        <p:txBody>
          <a:bodyPr/>
          <a:lstStyle/>
          <a:p>
            <a:fld id="{9FE05574-1D68-479B-8F33-2AA349DB469B}" type="slidenum">
              <a:rPr lang="en-US" smtClean="0"/>
              <a:pPr/>
              <a:t>11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9510E9A-EE2C-44A3-95D0-5A1A60366C6B}" type="datetime1">
              <a:rPr lang="en-US" smtClean="0"/>
              <a:pPr/>
              <a:t>4/11/2009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4066CB-7533-4392-B474-49D1EB92589C}" type="datetime1">
              <a:rPr lang="en-US" smtClean="0"/>
              <a:pPr/>
              <a:t>4/11/2009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1B7794-6B84-4DDD-9274-D4A777B39171}" type="datetime1">
              <a:rPr lang="en-US" smtClean="0"/>
              <a:pPr/>
              <a:t>4/11/2009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8EE4479-2BBE-4345-BEFD-FDEAA22D5CA4}" type="datetime1">
              <a:rPr lang="en-US" smtClean="0"/>
              <a:pPr/>
              <a:t>4/11/2009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C52B75A-87C0-44D2-8770-6E3737DE4395}" type="datetime1">
              <a:rPr lang="en-US" smtClean="0"/>
              <a:pPr/>
              <a:t>4/11/2009</a:t>
            </a:fld>
            <a:endParaRPr lang="en-US" dirty="0"/>
          </a:p>
        </p:txBody>
      </p:sp>
      <p:sp>
        <p:nvSpPr>
          <p:cNvPr id="5" name="Footer Placeholder 4"/>
          <p:cNvSpPr>
            <a:spLocks noGrp="1"/>
          </p:cNvSpPr>
          <p:nvPr>
            <p:ph type="ftr" sz="quarter" idx="11"/>
          </p:nvPr>
        </p:nvSpPr>
        <p:spPr/>
        <p:txBody>
          <a:bodyPr/>
          <a:lstStyle/>
          <a:p>
            <a:r>
              <a:rPr lang="en-US" dirty="0" smtClean="0"/>
              <a:t>Copyright 2010 John Wiley &amp; Sons, Inc.</a:t>
            </a:r>
            <a:endParaRPr lang="en-US" dirty="0"/>
          </a:p>
        </p:txBody>
      </p:sp>
      <p:sp>
        <p:nvSpPr>
          <p:cNvPr id="6" name="Slide Number Placeholder 5"/>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A7B15E9-471A-4CB1-835C-57B10F4E2F08}" type="datetime1">
              <a:rPr lang="en-US" smtClean="0"/>
              <a:pPr/>
              <a:t>4/11/2009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D1DD2D1-A9A6-4675-B31B-825FA7C63BA0}" type="datetime1">
              <a:rPr lang="en-US" smtClean="0"/>
              <a:pPr/>
              <a:t>4/11/2009</a:t>
            </a:fld>
            <a:endParaRPr lang="en-US" dirty="0"/>
          </a:p>
        </p:txBody>
      </p:sp>
      <p:sp>
        <p:nvSpPr>
          <p:cNvPr id="8" name="Footer Placeholder 7"/>
          <p:cNvSpPr>
            <a:spLocks noGrp="1"/>
          </p:cNvSpPr>
          <p:nvPr>
            <p:ph type="ftr" sz="quarter" idx="11"/>
          </p:nvPr>
        </p:nvSpPr>
        <p:spPr/>
        <p:txBody>
          <a:bodyPr/>
          <a:lstStyle/>
          <a:p>
            <a:r>
              <a:rPr lang="en-US" dirty="0" smtClean="0"/>
              <a:t>Copyright 2010 John Wiley &amp; Sons, Inc.</a:t>
            </a:r>
            <a:endParaRPr lang="en-US" dirty="0"/>
          </a:p>
        </p:txBody>
      </p:sp>
      <p:sp>
        <p:nvSpPr>
          <p:cNvPr id="9" name="Slide Number Placeholder 8"/>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61280E-CD63-42CC-AB53-3E2403F7A183}" type="datetime1">
              <a:rPr lang="en-US" smtClean="0"/>
              <a:pPr/>
              <a:t>4/11/2009</a:t>
            </a:fld>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B67F93-5255-4988-94BD-4CF00BD7312B}" type="datetime1">
              <a:rPr lang="en-US" smtClean="0"/>
              <a:pPr/>
              <a:t>4/11/2009</a:t>
            </a:fld>
            <a:endParaRPr lang="en-US" dirty="0"/>
          </a:p>
        </p:txBody>
      </p:sp>
      <p:sp>
        <p:nvSpPr>
          <p:cNvPr id="3" name="Footer Placeholder 2"/>
          <p:cNvSpPr>
            <a:spLocks noGrp="1"/>
          </p:cNvSpPr>
          <p:nvPr>
            <p:ph type="ftr" sz="quarter" idx="11"/>
          </p:nvPr>
        </p:nvSpPr>
        <p:spPr/>
        <p:txBody>
          <a:bodyPr/>
          <a:lstStyle/>
          <a:p>
            <a:r>
              <a:rPr lang="en-US" dirty="0" smtClean="0"/>
              <a:t>Copyright 2010 John Wiley &amp; Sons, Inc.</a:t>
            </a:r>
            <a:endParaRPr lang="en-US" dirty="0"/>
          </a:p>
        </p:txBody>
      </p:sp>
      <p:sp>
        <p:nvSpPr>
          <p:cNvPr id="4" name="Slide Number Placeholder 3"/>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1F877E-774E-4F94-BC8C-CB951C606B38}" type="datetime1">
              <a:rPr lang="en-US" smtClean="0"/>
              <a:pPr/>
              <a:t>4/11/2009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FD6B4F-556D-48AA-9EDD-89D6C268AC98}" type="datetime1">
              <a:rPr lang="en-US" smtClean="0"/>
              <a:pPr/>
              <a:t>4/11/2009</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
        <p:nvSpPr>
          <p:cNvPr id="7" name="Slide Number Placeholder 6"/>
          <p:cNvSpPr>
            <a:spLocks noGrp="1"/>
          </p:cNvSpPr>
          <p:nvPr>
            <p:ph type="sldNum" sz="quarter" idx="12"/>
          </p:nvPr>
        </p:nvSpPr>
        <p:spPr/>
        <p:txBody>
          <a:bodyPr/>
          <a:lstStyle/>
          <a:p>
            <a:fld id="{DBB3DA93-E592-46D0-AE1F-D154A72783B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D1291A-2C72-460F-8C91-6C6FE2D5222F}" type="datetime1">
              <a:rPr lang="en-US" smtClean="0"/>
              <a:pPr/>
              <a:t>4/11/2009</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Copyright 2010 John Wiley &amp; Sons, Inc.</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B3DA93-E592-46D0-AE1F-D154A72783B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ezinearticles.com/?A-Brief-History-of-Mobile-Computing&amp;id=505215" TargetMode="External"/><Relationship Id="rId7" Type="http://schemas.openxmlformats.org/officeDocument/2006/relationships/hyperlink" Target="http://en.wikipedia.org/wiki/File:EO_Communicator_440-880.jpg"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hyperlink" Target="http://en.wikipedia.org/wiki/Dynabook"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achovia.com/file/1357_Firethorn_MobileBanking.htm"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hyperlink" Target="http://www.711net.jp/" TargetMode="External"/><Relationship Id="rId3" Type="http://schemas.openxmlformats.org/officeDocument/2006/relationships/hyperlink" Target="http://mobile.yahoo.com/" TargetMode="External"/><Relationship Id="rId7" Type="http://schemas.openxmlformats.org/officeDocument/2006/relationships/hyperlink" Target="https://www.paypal.com/us/" TargetMode="External"/><Relationship Id="rId12" Type="http://schemas.openxmlformats.org/officeDocument/2006/relationships/image" Target="../media/image16.gif"/><Relationship Id="rId2" Type="http://schemas.openxmlformats.org/officeDocument/2006/relationships/notesSlide" Target="../notesSlides/notesSlide17.xml"/><Relationship Id="rId16" Type="http://schemas.openxmlformats.org/officeDocument/2006/relationships/image" Target="../media/image18.gif"/><Relationship Id="rId1" Type="http://schemas.openxmlformats.org/officeDocument/2006/relationships/slideLayout" Target="../slideLayouts/slideLayout2.xml"/><Relationship Id="rId6" Type="http://schemas.openxmlformats.org/officeDocument/2006/relationships/image" Target="../media/image13.jpeg"/><Relationship Id="rId11" Type="http://schemas.openxmlformats.org/officeDocument/2006/relationships/hyperlink" Target="http://www.ichiba.com/" TargetMode="External"/><Relationship Id="rId5" Type="http://schemas.openxmlformats.org/officeDocument/2006/relationships/hyperlink" Target="http://www.ebay.com/" TargetMode="External"/><Relationship Id="rId15" Type="http://schemas.openxmlformats.org/officeDocument/2006/relationships/hyperlink" Target="http://www.moviefone.com/" TargetMode="External"/><Relationship Id="rId10" Type="http://schemas.openxmlformats.org/officeDocument/2006/relationships/image" Target="../media/image15.gif"/><Relationship Id="rId4" Type="http://schemas.openxmlformats.org/officeDocument/2006/relationships/image" Target="../media/image12.gif"/><Relationship Id="rId9" Type="http://schemas.openxmlformats.org/officeDocument/2006/relationships/hyperlink" Target="http://www.shopwiki.com/" TargetMode="External"/><Relationship Id="rId1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apple.com/ipod/nike/"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hyperlink" Target="http://bonesinmotion.com/corp/index.html" TargetMode="Externa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en.wikipedia.org/wiki/Location-based_service"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hyperlink" Target="http://www.businesslink.gov.uk/bdotg/action/detail?type=RESOURCES&amp;itemId=1075386967" TargetMode="External"/><Relationship Id="rId4" Type="http://schemas.openxmlformats.org/officeDocument/2006/relationships/image" Target="../media/image2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hyperlink" Target="http://en.wikipedia.org/wiki/GPS_navigation_device" TargetMode="External"/><Relationship Id="rId3" Type="http://schemas.openxmlformats.org/officeDocument/2006/relationships/hyperlink" Target="http://en.wikipedia.org/wiki/Global_Positioning_System" TargetMode="External"/><Relationship Id="rId7" Type="http://schemas.openxmlformats.org/officeDocument/2006/relationships/image" Target="../media/image26.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 Id="rId9" Type="http://schemas.openxmlformats.org/officeDocument/2006/relationships/hyperlink" Target="http://en.wikipedia.org/wiki/Automotive_navigation_system"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foodlion.com/"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www.foodlion.com/apps/FoodLionNews/default.aspx?document_id=733" TargetMode="Externa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8" Type="http://schemas.openxmlformats.org/officeDocument/2006/relationships/hyperlink" Target="http://www.wi-fiplanet.com/news/article.php/3360601" TargetMode="External"/><Relationship Id="rId3" Type="http://schemas.openxmlformats.org/officeDocument/2006/relationships/image" Target="../media/image3.gif"/><Relationship Id="rId7" Type="http://schemas.openxmlformats.org/officeDocument/2006/relationships/hyperlink" Target="http://www.wi-fi.org/pressroom_overview.php?newsid=673"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www.webopedia.com/TERM/W/Wi_Fi.html" TargetMode="External"/><Relationship Id="rId4" Type="http://schemas.openxmlformats.org/officeDocument/2006/relationships/hyperlink" Target="http://computer.howstuffworks.com/wireless-network.htm" TargetMode="External"/><Relationship Id="rId9" Type="http://schemas.openxmlformats.org/officeDocument/2006/relationships/image" Target="../media/image5.gi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838200" y="2133600"/>
            <a:ext cx="7772400" cy="1470025"/>
          </a:xfrm>
        </p:spPr>
        <p:txBody>
          <a:bodyPr>
            <a:noAutofit/>
          </a:bodyPr>
          <a:lstStyle/>
          <a:p>
            <a:pPr algn="r"/>
            <a:r>
              <a:rPr lang="en-US" sz="2000" dirty="0" smtClean="0"/>
              <a:t> </a:t>
            </a:r>
            <a:br>
              <a:rPr lang="en-US" sz="2000" dirty="0" smtClean="0"/>
            </a:br>
            <a:r>
              <a:rPr lang="en-US" sz="2000" b="1" dirty="0" smtClean="0"/>
              <a:t>Chapter 7</a:t>
            </a:r>
            <a:r>
              <a:rPr lang="en-US" sz="2000" dirty="0"/>
              <a:t/>
            </a:r>
            <a:br>
              <a:rPr lang="en-US" sz="2000" dirty="0"/>
            </a:br>
            <a:r>
              <a:rPr lang="en-US" sz="2000" dirty="0"/>
              <a:t/>
            </a:r>
            <a:br>
              <a:rPr lang="en-US" sz="2000" dirty="0"/>
            </a:br>
            <a:r>
              <a:rPr lang="en-US" sz="2500" b="1" dirty="0" smtClean="0"/>
              <a:t>Mobile Commerce</a:t>
            </a:r>
            <a:r>
              <a:rPr lang="en-US" sz="2000" dirty="0" smtClean="0"/>
              <a:t/>
            </a:r>
            <a:br>
              <a:rPr lang="en-US" sz="2000" dirty="0" smtClean="0"/>
            </a:br>
            <a:r>
              <a:rPr lang="en-US" sz="2000" dirty="0"/>
              <a:t/>
            </a:r>
            <a:br>
              <a:rPr lang="en-US" sz="2000" dirty="0"/>
            </a:br>
            <a:r>
              <a:rPr lang="en-US" sz="2000" dirty="0" smtClean="0"/>
              <a:t/>
            </a:r>
            <a:br>
              <a:rPr lang="en-US" sz="2000" dirty="0" smtClean="0"/>
            </a:br>
            <a:r>
              <a:rPr lang="en-US" sz="2500" b="1" dirty="0" smtClean="0"/>
              <a:t>Information Technology for Management</a:t>
            </a:r>
            <a:br>
              <a:rPr lang="en-US" sz="2500" b="1" dirty="0" smtClean="0"/>
            </a:br>
            <a:r>
              <a:rPr lang="en-US" sz="2500" b="1" i="1" dirty="0" smtClean="0"/>
              <a:t>Improving Performance in the Digital Economy</a:t>
            </a:r>
            <a:br>
              <a:rPr lang="en-US" sz="2500" b="1" i="1" dirty="0" smtClean="0"/>
            </a:br>
            <a:r>
              <a:rPr lang="en-US" sz="2500" b="1" dirty="0"/>
              <a:t/>
            </a:r>
            <a:br>
              <a:rPr lang="en-US" sz="2500" b="1" dirty="0"/>
            </a:br>
            <a:r>
              <a:rPr lang="en-US" sz="2500" b="1" dirty="0" smtClean="0"/>
              <a:t>7</a:t>
            </a:r>
            <a:r>
              <a:rPr lang="en-US" sz="2500" b="1" baseline="30000" dirty="0" smtClean="0"/>
              <a:t>th</a:t>
            </a:r>
            <a:r>
              <a:rPr lang="en-US" sz="2500" b="1" dirty="0" smtClean="0"/>
              <a:t> edition</a:t>
            </a:r>
            <a:br>
              <a:rPr lang="en-US" sz="2500" b="1" dirty="0" smtClean="0"/>
            </a:br>
            <a:r>
              <a:rPr lang="en-US" sz="2500" b="1" dirty="0" smtClean="0"/>
              <a:t>John Wiley &amp; Sons, Inc.</a:t>
            </a:r>
            <a:br>
              <a:rPr lang="en-US" sz="2500" b="1" dirty="0" smtClean="0"/>
            </a:br>
            <a:r>
              <a:rPr lang="en-US" sz="2500" b="1" dirty="0" smtClean="0"/>
              <a:t/>
            </a:r>
            <a:br>
              <a:rPr lang="en-US" sz="2500" b="1" dirty="0" smtClean="0"/>
            </a:br>
            <a:r>
              <a:rPr lang="en-US" sz="2000" b="1" dirty="0" smtClean="0"/>
              <a:t>Slides contributed by Dr. Sandra Reid</a:t>
            </a:r>
            <a:br>
              <a:rPr lang="en-US" sz="2000" b="1" dirty="0" smtClean="0"/>
            </a:br>
            <a:r>
              <a:rPr lang="en-US" sz="2000" b="1" dirty="0" smtClean="0"/>
              <a:t>Chair, Graduate School of Business &amp; Professor, Technology</a:t>
            </a:r>
            <a:br>
              <a:rPr lang="en-US" sz="2000" b="1" dirty="0" smtClean="0"/>
            </a:br>
            <a:r>
              <a:rPr lang="en-US" sz="2000" b="1" dirty="0" smtClean="0"/>
              <a:t>Dallas Baptist University</a:t>
            </a:r>
          </a:p>
        </p:txBody>
      </p:sp>
      <p:sp>
        <p:nvSpPr>
          <p:cNvPr id="8" name="Text Placeholder 7"/>
          <p:cNvSpPr>
            <a:spLocks noGrp="1"/>
          </p:cNvSpPr>
          <p:nvPr>
            <p:ph type="subTitle" idx="1"/>
          </p:nvPr>
        </p:nvSpPr>
        <p:spPr>
          <a:xfrm>
            <a:off x="304800" y="990600"/>
            <a:ext cx="685800" cy="5181600"/>
          </a:xfrm>
          <a:solidFill>
            <a:schemeClr val="accent5"/>
          </a:solidFill>
        </p:spPr>
        <p:txBody>
          <a:bodyPr vert="vert270">
            <a:normAutofit fontScale="70000" lnSpcReduction="20000"/>
          </a:bodyPr>
          <a:lstStyle/>
          <a:p>
            <a:r>
              <a:rPr lang="en-US" sz="5400" b="1" dirty="0" smtClean="0">
                <a:solidFill>
                  <a:schemeClr val="tx1"/>
                </a:solidFill>
              </a:rPr>
              <a:t>Turban and Volonino</a:t>
            </a:r>
            <a:endParaRPr lang="en-US" sz="5400" b="1" dirty="0">
              <a:solidFill>
                <a:schemeClr val="tx1"/>
              </a:solidFill>
            </a:endParaRPr>
          </a:p>
        </p:txBody>
      </p:sp>
      <p:sp>
        <p:nvSpPr>
          <p:cNvPr id="5" name="Slide Number Placeholder 4"/>
          <p:cNvSpPr>
            <a:spLocks noGrp="1"/>
          </p:cNvSpPr>
          <p:nvPr>
            <p:ph type="sldNum" sz="quarter" idx="12"/>
          </p:nvPr>
        </p:nvSpPr>
        <p:spPr/>
        <p:txBody>
          <a:bodyPr/>
          <a:lstStyle/>
          <a:p>
            <a:r>
              <a:rPr lang="en-US" dirty="0" smtClean="0"/>
              <a:t>7-1</a:t>
            </a:r>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Mobile Computing</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10</a:t>
            </a:fld>
            <a:endParaRPr lang="en-US" dirty="0"/>
          </a:p>
        </p:txBody>
      </p:sp>
      <p:sp>
        <p:nvSpPr>
          <p:cNvPr id="6" name="TextBox 5">
            <a:hlinkClick r:id="rId3"/>
          </p:cNvPr>
          <p:cNvSpPr txBox="1"/>
          <p:nvPr/>
        </p:nvSpPr>
        <p:spPr>
          <a:xfrm>
            <a:off x="1143000" y="1676400"/>
            <a:ext cx="3733800" cy="646331"/>
          </a:xfrm>
          <a:prstGeom prst="rect">
            <a:avLst/>
          </a:prstGeom>
          <a:noFill/>
        </p:spPr>
        <p:txBody>
          <a:bodyPr wrap="square" rtlCol="0">
            <a:spAutoFit/>
          </a:bodyPr>
          <a:lstStyle/>
          <a:p>
            <a:r>
              <a:rPr lang="en-US" b="1" dirty="0" smtClean="0">
                <a:hlinkClick r:id="rId3"/>
              </a:rPr>
              <a:t>A Brief History of Mobile Computing</a:t>
            </a:r>
            <a:br>
              <a:rPr lang="en-US" b="1" dirty="0" smtClean="0">
                <a:hlinkClick r:id="rId3"/>
              </a:rPr>
            </a:br>
            <a:endParaRPr lang="en-US" b="1" dirty="0"/>
          </a:p>
        </p:txBody>
      </p:sp>
      <p:pic>
        <p:nvPicPr>
          <p:cNvPr id="7" name="Picture 6" descr="dynabook.png">
            <a:hlinkClick r:id="rId4"/>
          </p:cNvPr>
          <p:cNvPicPr>
            <a:picLocks noChangeAspect="1"/>
          </p:cNvPicPr>
          <p:nvPr/>
        </p:nvPicPr>
        <p:blipFill>
          <a:blip r:embed="rId5"/>
          <a:stretch>
            <a:fillRect/>
          </a:stretch>
        </p:blipFill>
        <p:spPr>
          <a:xfrm>
            <a:off x="1524000" y="2667000"/>
            <a:ext cx="2286000" cy="1671637"/>
          </a:xfrm>
          <a:prstGeom prst="rect">
            <a:avLst/>
          </a:prstGeom>
        </p:spPr>
      </p:pic>
      <p:sp>
        <p:nvSpPr>
          <p:cNvPr id="8" name="TextBox 7"/>
          <p:cNvSpPr txBox="1"/>
          <p:nvPr/>
        </p:nvSpPr>
        <p:spPr>
          <a:xfrm>
            <a:off x="4419600" y="3200400"/>
            <a:ext cx="3276600" cy="646331"/>
          </a:xfrm>
          <a:prstGeom prst="rect">
            <a:avLst/>
          </a:prstGeom>
          <a:noFill/>
        </p:spPr>
        <p:txBody>
          <a:bodyPr wrap="square" rtlCol="0">
            <a:spAutoFit/>
          </a:bodyPr>
          <a:lstStyle/>
          <a:p>
            <a:r>
              <a:rPr lang="en-US" b="1" dirty="0" smtClean="0">
                <a:hlinkClick r:id="rId4"/>
              </a:rPr>
              <a:t>First laptop invented by Alan Kay in 1968</a:t>
            </a:r>
            <a:endParaRPr lang="en-US" b="1" dirty="0"/>
          </a:p>
        </p:txBody>
      </p:sp>
      <p:pic>
        <p:nvPicPr>
          <p:cNvPr id="9" name="Picture 8" descr="first pda.jpg"/>
          <p:cNvPicPr>
            <a:picLocks noChangeAspect="1"/>
          </p:cNvPicPr>
          <p:nvPr/>
        </p:nvPicPr>
        <p:blipFill>
          <a:blip r:embed="rId6"/>
          <a:stretch>
            <a:fillRect/>
          </a:stretch>
        </p:blipFill>
        <p:spPr>
          <a:xfrm>
            <a:off x="1219200" y="4419600"/>
            <a:ext cx="1645920" cy="1609344"/>
          </a:xfrm>
          <a:prstGeom prst="rect">
            <a:avLst/>
          </a:prstGeom>
        </p:spPr>
      </p:pic>
      <p:sp>
        <p:nvSpPr>
          <p:cNvPr id="10" name="TextBox 9"/>
          <p:cNvSpPr txBox="1"/>
          <p:nvPr/>
        </p:nvSpPr>
        <p:spPr>
          <a:xfrm>
            <a:off x="3276600" y="4876800"/>
            <a:ext cx="3048000" cy="369332"/>
          </a:xfrm>
          <a:prstGeom prst="rect">
            <a:avLst/>
          </a:prstGeom>
          <a:noFill/>
        </p:spPr>
        <p:txBody>
          <a:bodyPr wrap="square" rtlCol="0">
            <a:spAutoFit/>
          </a:bodyPr>
          <a:lstStyle/>
          <a:p>
            <a:r>
              <a:rPr lang="en-US" b="1" dirty="0" smtClean="0">
                <a:hlinkClick r:id="rId7"/>
              </a:rPr>
              <a:t>First PDA introduced in 1983</a:t>
            </a:r>
            <a:endParaRPr lang="en-US" b="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Table 7.1</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11</a:t>
            </a:fld>
            <a:endParaRPr lang="en-US" dirty="0"/>
          </a:p>
        </p:txBody>
      </p:sp>
      <p:pic>
        <p:nvPicPr>
          <p:cNvPr id="1026" name="Picture 2"/>
          <p:cNvPicPr>
            <a:picLocks noChangeAspect="1" noChangeArrowheads="1"/>
          </p:cNvPicPr>
          <p:nvPr/>
        </p:nvPicPr>
        <p:blipFill>
          <a:blip r:embed="rId3"/>
          <a:srcRect/>
          <a:stretch>
            <a:fillRect/>
          </a:stretch>
        </p:blipFill>
        <p:spPr bwMode="auto">
          <a:xfrm>
            <a:off x="1752600" y="1371600"/>
            <a:ext cx="5562600" cy="4648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Value Added Attributes that Drive Development of M-Commerce</a:t>
            </a:r>
            <a:endParaRPr lang="en-US" sz="3200" b="1" dirty="0"/>
          </a:p>
        </p:txBody>
      </p:sp>
      <p:sp>
        <p:nvSpPr>
          <p:cNvPr id="3" name="Content Placeholder 2"/>
          <p:cNvSpPr>
            <a:spLocks noGrp="1"/>
          </p:cNvSpPr>
          <p:nvPr>
            <p:ph idx="1"/>
          </p:nvPr>
        </p:nvSpPr>
        <p:spPr/>
        <p:txBody>
          <a:bodyPr>
            <a:normAutofit fontScale="85000" lnSpcReduction="10000"/>
          </a:bodyPr>
          <a:lstStyle/>
          <a:p>
            <a:r>
              <a:rPr lang="en-US" b="1" i="1" dirty="0" smtClean="0"/>
              <a:t>Ubiquity</a:t>
            </a:r>
            <a:r>
              <a:rPr lang="en-US" dirty="0" smtClean="0"/>
              <a:t> – refers to the attribute of being available at any location at any given time. (ex: smart phone or PDA)</a:t>
            </a:r>
          </a:p>
          <a:p>
            <a:r>
              <a:rPr lang="en-US" b="1" i="1" dirty="0" smtClean="0"/>
              <a:t>Convenience</a:t>
            </a:r>
            <a:r>
              <a:rPr lang="en-US" dirty="0" smtClean="0"/>
              <a:t> – Internet enabled; many available hot spots.</a:t>
            </a:r>
          </a:p>
          <a:p>
            <a:r>
              <a:rPr lang="en-US" b="1" i="1" dirty="0" smtClean="0"/>
              <a:t>Instant Connectivity</a:t>
            </a:r>
            <a:r>
              <a:rPr lang="en-US" dirty="0" smtClean="0"/>
              <a:t> – quick connections to Internet, intranets, other mobile devices &amp; databases.</a:t>
            </a:r>
          </a:p>
          <a:p>
            <a:r>
              <a:rPr lang="en-US" b="1" i="1" dirty="0" smtClean="0"/>
              <a:t>Personalization</a:t>
            </a:r>
            <a:r>
              <a:rPr lang="en-US" dirty="0" smtClean="0"/>
              <a:t> – preparation of customized information for individual consumers.</a:t>
            </a:r>
          </a:p>
          <a:p>
            <a:r>
              <a:rPr lang="en-US" b="1" i="1" dirty="0" smtClean="0"/>
              <a:t>Localization of products &amp; services</a:t>
            </a:r>
            <a:r>
              <a:rPr lang="en-US" dirty="0" smtClean="0"/>
              <a:t> – wireless device has GPS.</a:t>
            </a:r>
          </a:p>
          <a:p>
            <a:endParaRPr lang="en-US" dirty="0" smtClean="0"/>
          </a:p>
          <a:p>
            <a:endParaRPr lang="en-US" dirty="0" smtClean="0"/>
          </a:p>
          <a:p>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12</a:t>
            </a:fld>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Drivers of Mobile Computing &amp; M-Commerce</a:t>
            </a:r>
            <a:endParaRPr lang="en-US" sz="3200" b="1" dirty="0"/>
          </a:p>
        </p:txBody>
      </p:sp>
      <p:sp>
        <p:nvSpPr>
          <p:cNvPr id="3" name="Content Placeholder 2"/>
          <p:cNvSpPr>
            <a:spLocks noGrp="1"/>
          </p:cNvSpPr>
          <p:nvPr>
            <p:ph idx="1"/>
          </p:nvPr>
        </p:nvSpPr>
        <p:spPr/>
        <p:txBody>
          <a:bodyPr>
            <a:normAutofit fontScale="92500" lnSpcReduction="20000"/>
          </a:bodyPr>
          <a:lstStyle/>
          <a:p>
            <a:r>
              <a:rPr lang="en-US" b="1" i="1" dirty="0" smtClean="0"/>
              <a:t>Widespread availability of mobile devices</a:t>
            </a:r>
            <a:r>
              <a:rPr lang="en-US" dirty="0" smtClean="0"/>
              <a:t> – 50% of world population will use mobile phones in 2008.</a:t>
            </a:r>
          </a:p>
          <a:p>
            <a:r>
              <a:rPr lang="en-US" b="1" i="1" dirty="0" smtClean="0"/>
              <a:t>No need for a pc</a:t>
            </a:r>
            <a:r>
              <a:rPr lang="en-US" dirty="0" smtClean="0"/>
              <a:t> – smart phone may soon become foremost tool connecting people to Internet.</a:t>
            </a:r>
          </a:p>
          <a:p>
            <a:r>
              <a:rPr lang="en-US" b="1" i="1" dirty="0" smtClean="0"/>
              <a:t>Handset culture</a:t>
            </a:r>
            <a:r>
              <a:rPr lang="en-US" dirty="0" smtClean="0"/>
              <a:t> – widespread use of cell phones.</a:t>
            </a:r>
          </a:p>
          <a:p>
            <a:r>
              <a:rPr lang="en-US" b="1" i="1" dirty="0" smtClean="0"/>
              <a:t>Declining prices, increased functionalities</a:t>
            </a:r>
            <a:r>
              <a:rPr lang="en-US" dirty="0" smtClean="0"/>
              <a:t> – declined by 50% in recent years while functionalities increase.</a:t>
            </a:r>
          </a:p>
          <a:p>
            <a:r>
              <a:rPr lang="en-US" b="1" i="1" dirty="0" smtClean="0"/>
              <a:t>Improvement of bandwidth</a:t>
            </a:r>
            <a:r>
              <a:rPr lang="en-US" dirty="0" smtClean="0"/>
              <a:t> – 3G &amp; 3.5G</a:t>
            </a:r>
          </a:p>
          <a:p>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13</a:t>
            </a:fld>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Drivers of Mobile Computing &amp; M-Commerce (cont’d)</a:t>
            </a:r>
            <a:endParaRPr lang="en-US" sz="3200" dirty="0"/>
          </a:p>
        </p:txBody>
      </p:sp>
      <p:sp>
        <p:nvSpPr>
          <p:cNvPr id="3" name="Content Placeholder 2"/>
          <p:cNvSpPr>
            <a:spLocks noGrp="1"/>
          </p:cNvSpPr>
          <p:nvPr>
            <p:ph idx="1"/>
          </p:nvPr>
        </p:nvSpPr>
        <p:spPr/>
        <p:txBody>
          <a:bodyPr/>
          <a:lstStyle/>
          <a:p>
            <a:r>
              <a:rPr lang="en-US" b="1" i="1" dirty="0" smtClean="0"/>
              <a:t>Centrino chip</a:t>
            </a:r>
            <a:r>
              <a:rPr lang="en-US" dirty="0" smtClean="0"/>
              <a:t> – connects to wireless LAN; low usage of electricity; high level security.</a:t>
            </a:r>
          </a:p>
          <a:p>
            <a:r>
              <a:rPr lang="en-US" b="1" i="1" dirty="0" smtClean="0"/>
              <a:t>Availability of Internet access in automobile</a:t>
            </a:r>
            <a:r>
              <a:rPr lang="en-US" dirty="0" smtClean="0"/>
              <a:t> – numbers of availability continue to increase.</a:t>
            </a:r>
          </a:p>
          <a:p>
            <a:r>
              <a:rPr lang="en-US" b="1" i="1" dirty="0" smtClean="0"/>
              <a:t>Networks</a:t>
            </a:r>
            <a:r>
              <a:rPr lang="en-US" dirty="0" smtClean="0"/>
              <a:t> – 3G, 4G, and adoption of Wi-Fi as wireless LAN.</a:t>
            </a:r>
          </a:p>
          <a:p>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14</a:t>
            </a:fld>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7.1</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15</a:t>
            </a:fld>
            <a:endParaRPr lang="en-US" dirty="0"/>
          </a:p>
        </p:txBody>
      </p:sp>
      <p:pic>
        <p:nvPicPr>
          <p:cNvPr id="2051" name="Picture 3"/>
          <p:cNvPicPr>
            <a:picLocks noChangeAspect="1" noChangeArrowheads="1"/>
          </p:cNvPicPr>
          <p:nvPr/>
        </p:nvPicPr>
        <p:blipFill>
          <a:blip r:embed="rId3"/>
          <a:srcRect/>
          <a:stretch>
            <a:fillRect/>
          </a:stretch>
        </p:blipFill>
        <p:spPr bwMode="auto">
          <a:xfrm>
            <a:off x="1905000" y="1371600"/>
            <a:ext cx="5867400" cy="4267200"/>
          </a:xfrm>
          <a:prstGeom prst="rect">
            <a:avLst/>
          </a:prstGeom>
          <a:noFill/>
          <a:ln w="9525">
            <a:noFill/>
            <a:miter lim="800000"/>
            <a:headEnd/>
            <a:tailEnd/>
          </a:ln>
          <a:effectLst/>
        </p:spPr>
      </p:pic>
      <p:sp>
        <p:nvSpPr>
          <p:cNvPr id="9" name="TextBox 8"/>
          <p:cNvSpPr txBox="1"/>
          <p:nvPr/>
        </p:nvSpPr>
        <p:spPr>
          <a:xfrm>
            <a:off x="2133600" y="5715000"/>
            <a:ext cx="5105400" cy="646331"/>
          </a:xfrm>
          <a:prstGeom prst="rect">
            <a:avLst/>
          </a:prstGeom>
          <a:noFill/>
        </p:spPr>
        <p:txBody>
          <a:bodyPr wrap="square" rtlCol="0">
            <a:spAutoFit/>
          </a:bodyPr>
          <a:lstStyle/>
          <a:p>
            <a:r>
              <a:rPr lang="en-US" b="1" dirty="0" smtClean="0"/>
              <a:t>The landscape of mobile computing and commerce.</a:t>
            </a:r>
          </a:p>
          <a:p>
            <a:r>
              <a:rPr lang="en-US" b="1" dirty="0" smtClean="0"/>
              <a:t>(Source:  Drawn by E. Turban.)</a:t>
            </a:r>
            <a:endParaRPr lang="en-US"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7.2 How Wi-Fi works.</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16</a:t>
            </a:fld>
            <a:endParaRPr lang="en-US" dirty="0"/>
          </a:p>
        </p:txBody>
      </p:sp>
      <p:pic>
        <p:nvPicPr>
          <p:cNvPr id="3074" name="Picture 2"/>
          <p:cNvPicPr>
            <a:picLocks noChangeAspect="1" noChangeArrowheads="1"/>
          </p:cNvPicPr>
          <p:nvPr/>
        </p:nvPicPr>
        <p:blipFill>
          <a:blip r:embed="rId3"/>
          <a:srcRect/>
          <a:stretch>
            <a:fillRect/>
          </a:stretch>
        </p:blipFill>
        <p:spPr bwMode="auto">
          <a:xfrm>
            <a:off x="2590800" y="2057400"/>
            <a:ext cx="4267200" cy="3810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Table 7.2</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17</a:t>
            </a:fld>
            <a:endParaRPr lang="en-US" dirty="0"/>
          </a:p>
        </p:txBody>
      </p:sp>
      <p:pic>
        <p:nvPicPr>
          <p:cNvPr id="4098" name="Picture 2"/>
          <p:cNvPicPr>
            <a:picLocks noChangeAspect="1" noChangeArrowheads="1"/>
          </p:cNvPicPr>
          <p:nvPr/>
        </p:nvPicPr>
        <p:blipFill>
          <a:blip r:embed="rId3"/>
          <a:srcRect/>
          <a:stretch>
            <a:fillRect/>
          </a:stretch>
        </p:blipFill>
        <p:spPr bwMode="auto">
          <a:xfrm>
            <a:off x="1752600" y="1676400"/>
            <a:ext cx="5334000" cy="4495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Barriers to Commercial Wi-Fi Growth</a:t>
            </a:r>
            <a:endParaRPr lang="en-US" sz="3200" b="1" dirty="0"/>
          </a:p>
        </p:txBody>
      </p:sp>
      <p:sp>
        <p:nvSpPr>
          <p:cNvPr id="3" name="Content Placeholder 2"/>
          <p:cNvSpPr>
            <a:spLocks noGrp="1"/>
          </p:cNvSpPr>
          <p:nvPr>
            <p:ph idx="1"/>
          </p:nvPr>
        </p:nvSpPr>
        <p:spPr/>
        <p:txBody>
          <a:bodyPr/>
          <a:lstStyle/>
          <a:p>
            <a:r>
              <a:rPr lang="en-US" b="1" i="1" dirty="0" smtClean="0"/>
              <a:t>Cost</a:t>
            </a:r>
            <a:r>
              <a:rPr lang="en-US" dirty="0" smtClean="0"/>
              <a:t> – it’s readily available; why pay for it?</a:t>
            </a:r>
          </a:p>
          <a:p>
            <a:r>
              <a:rPr lang="en-US" b="1" i="1" dirty="0" smtClean="0"/>
              <a:t>Security</a:t>
            </a:r>
            <a:endParaRPr lang="en-US" b="1" i="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18</a:t>
            </a:fld>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19</a:t>
            </a:fld>
            <a:endParaRPr lang="en-US" dirty="0"/>
          </a:p>
        </p:txBody>
      </p:sp>
      <p:sp>
        <p:nvSpPr>
          <p:cNvPr id="6" name="TextBox 5"/>
          <p:cNvSpPr txBox="1"/>
          <p:nvPr/>
        </p:nvSpPr>
        <p:spPr>
          <a:xfrm>
            <a:off x="914400" y="2539425"/>
            <a:ext cx="7620000" cy="584775"/>
          </a:xfrm>
          <a:prstGeom prst="rect">
            <a:avLst/>
          </a:prstGeom>
          <a:noFill/>
        </p:spPr>
        <p:txBody>
          <a:bodyPr wrap="square" rtlCol="0">
            <a:spAutoFit/>
          </a:bodyPr>
          <a:lstStyle/>
          <a:p>
            <a:r>
              <a:rPr lang="en-US" sz="3200" b="1" i="1" dirty="0" smtClean="0"/>
              <a:t>7.2 Mobile Applications in Financial Services</a:t>
            </a:r>
            <a:endParaRPr lang="en-US" sz="3200" b="1" i="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Chapter Outline</a:t>
            </a:r>
            <a:endParaRPr lang="en-US" sz="3200" b="1" dirty="0"/>
          </a:p>
        </p:txBody>
      </p:sp>
      <p:sp>
        <p:nvSpPr>
          <p:cNvPr id="3" name="Content Placeholder 2"/>
          <p:cNvSpPr>
            <a:spLocks noGrp="1"/>
          </p:cNvSpPr>
          <p:nvPr>
            <p:ph idx="1"/>
          </p:nvPr>
        </p:nvSpPr>
        <p:spPr/>
        <p:txBody>
          <a:bodyPr>
            <a:normAutofit fontScale="92500" lnSpcReduction="10000"/>
          </a:bodyPr>
          <a:lstStyle/>
          <a:p>
            <a:r>
              <a:rPr lang="en-US" dirty="0" smtClean="0"/>
              <a:t>7.1 Overview of Mobile Computing and Commerce: Attributes, Benefits, Drivers, and Basic Technology</a:t>
            </a:r>
          </a:p>
          <a:p>
            <a:r>
              <a:rPr lang="en-US" dirty="0" smtClean="0"/>
              <a:t>7.2 Mobile Applications in Financial Services</a:t>
            </a:r>
          </a:p>
          <a:p>
            <a:r>
              <a:rPr lang="en-US" dirty="0" smtClean="0"/>
              <a:t>7.3 Mobile Shopping, Advertising, and Content-Providing</a:t>
            </a:r>
          </a:p>
          <a:p>
            <a:r>
              <a:rPr lang="en-US" dirty="0" smtClean="0"/>
              <a:t>7.4 Mobile Enterprise and Interbusiness Applications</a:t>
            </a:r>
          </a:p>
          <a:p>
            <a:r>
              <a:rPr lang="en-US" dirty="0" smtClean="0"/>
              <a:t>7.5 Mobile Consumer Services and Entertainment</a:t>
            </a:r>
          </a:p>
        </p:txBody>
      </p:sp>
      <p:sp>
        <p:nvSpPr>
          <p:cNvPr id="5" name="Slide Number Placeholder 4"/>
          <p:cNvSpPr>
            <a:spLocks noGrp="1"/>
          </p:cNvSpPr>
          <p:nvPr>
            <p:ph type="sldNum" sz="quarter" idx="12"/>
          </p:nvPr>
        </p:nvSpPr>
        <p:spPr/>
        <p:txBody>
          <a:bodyPr/>
          <a:lstStyle/>
          <a:p>
            <a:r>
              <a:rPr lang="en-US" dirty="0" smtClean="0"/>
              <a:t>7-2</a:t>
            </a:r>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Mobile Banking &amp; Stock Trading</a:t>
            </a:r>
            <a:endParaRPr lang="en-US" sz="3200" b="1" dirty="0"/>
          </a:p>
        </p:txBody>
      </p:sp>
      <p:sp>
        <p:nvSpPr>
          <p:cNvPr id="3" name="Content Placeholder 2"/>
          <p:cNvSpPr>
            <a:spLocks noGrp="1"/>
          </p:cNvSpPr>
          <p:nvPr>
            <p:ph idx="1"/>
          </p:nvPr>
        </p:nvSpPr>
        <p:spPr/>
        <p:txBody>
          <a:bodyPr/>
          <a:lstStyle/>
          <a:p>
            <a:r>
              <a:rPr lang="en-US" b="1" i="1" dirty="0" smtClean="0"/>
              <a:t>Services offered include</a:t>
            </a:r>
            <a:r>
              <a:rPr lang="en-US" dirty="0" smtClean="0"/>
              <a:t>: bill payments &amp; money transfers; access administration &amp; check book requests; balance inquiries &amp; statements of account; interest &amp; exchange rates; sale/purchase of stocks.</a:t>
            </a:r>
          </a:p>
          <a:p>
            <a:r>
              <a:rPr lang="en-US" b="1" i="1" dirty="0" smtClean="0"/>
              <a:t>Increasing % of banks offer mobile access</a:t>
            </a:r>
            <a:r>
              <a:rPr lang="en-US" dirty="0" smtClean="0"/>
              <a:t> – financial &amp; account information.</a:t>
            </a:r>
          </a:p>
          <a:p>
            <a:r>
              <a:rPr lang="en-US" b="1" i="1" dirty="0" smtClean="0">
                <a:hlinkClick r:id="rId3"/>
              </a:rPr>
              <a:t>Wachovia “go mobile today” demo</a:t>
            </a:r>
            <a:endParaRPr lang="en-US" b="1" i="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20</a:t>
            </a:fld>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21</a:t>
            </a:fld>
            <a:endParaRPr lang="en-US" dirty="0"/>
          </a:p>
        </p:txBody>
      </p:sp>
      <p:sp>
        <p:nvSpPr>
          <p:cNvPr id="6" name="TextBox 5"/>
          <p:cNvSpPr txBox="1"/>
          <p:nvPr/>
        </p:nvSpPr>
        <p:spPr>
          <a:xfrm>
            <a:off x="1752600" y="2590800"/>
            <a:ext cx="6248400" cy="1077218"/>
          </a:xfrm>
          <a:prstGeom prst="rect">
            <a:avLst/>
          </a:prstGeom>
          <a:noFill/>
        </p:spPr>
        <p:txBody>
          <a:bodyPr wrap="square" rtlCol="0">
            <a:spAutoFit/>
          </a:bodyPr>
          <a:lstStyle/>
          <a:p>
            <a:r>
              <a:rPr lang="en-US" sz="3200" b="1" i="1" dirty="0" smtClean="0"/>
              <a:t>7.3 Mobile Shopping, Advertising, and Content-Providing</a:t>
            </a:r>
            <a:endParaRPr lang="en-US" sz="3200" b="1" i="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Shopping from Wireless Devices</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22</a:t>
            </a:fld>
            <a:endParaRPr lang="en-US" dirty="0"/>
          </a:p>
        </p:txBody>
      </p:sp>
      <p:pic>
        <p:nvPicPr>
          <p:cNvPr id="6" name="Picture 5" descr="yahoo mobile.gif">
            <a:hlinkClick r:id="rId3"/>
          </p:cNvPr>
          <p:cNvPicPr>
            <a:picLocks noChangeAspect="1"/>
          </p:cNvPicPr>
          <p:nvPr/>
        </p:nvPicPr>
        <p:blipFill>
          <a:blip r:embed="rId4"/>
          <a:stretch>
            <a:fillRect/>
          </a:stretch>
        </p:blipFill>
        <p:spPr>
          <a:xfrm>
            <a:off x="990600" y="1828800"/>
            <a:ext cx="2152650" cy="314325"/>
          </a:xfrm>
          <a:prstGeom prst="rect">
            <a:avLst/>
          </a:prstGeom>
        </p:spPr>
      </p:pic>
      <p:pic>
        <p:nvPicPr>
          <p:cNvPr id="8" name="Picture 7" descr="ebay.jpg">
            <a:hlinkClick r:id="rId5"/>
          </p:cNvPr>
          <p:cNvPicPr>
            <a:picLocks noChangeAspect="1"/>
          </p:cNvPicPr>
          <p:nvPr/>
        </p:nvPicPr>
        <p:blipFill>
          <a:blip r:embed="rId6"/>
          <a:stretch>
            <a:fillRect/>
          </a:stretch>
        </p:blipFill>
        <p:spPr>
          <a:xfrm>
            <a:off x="5867400" y="1905000"/>
            <a:ext cx="1481328" cy="1115568"/>
          </a:xfrm>
          <a:prstGeom prst="rect">
            <a:avLst/>
          </a:prstGeom>
        </p:spPr>
      </p:pic>
      <p:pic>
        <p:nvPicPr>
          <p:cNvPr id="9" name="Picture 8" descr="paypal.png">
            <a:hlinkClick r:id="rId7"/>
          </p:cNvPr>
          <p:cNvPicPr>
            <a:picLocks noChangeAspect="1"/>
          </p:cNvPicPr>
          <p:nvPr/>
        </p:nvPicPr>
        <p:blipFill>
          <a:blip r:embed="rId8"/>
          <a:stretch>
            <a:fillRect/>
          </a:stretch>
        </p:blipFill>
        <p:spPr>
          <a:xfrm>
            <a:off x="1752600" y="3276600"/>
            <a:ext cx="1428750" cy="381000"/>
          </a:xfrm>
          <a:prstGeom prst="rect">
            <a:avLst/>
          </a:prstGeom>
        </p:spPr>
      </p:pic>
      <p:pic>
        <p:nvPicPr>
          <p:cNvPr id="10" name="Picture 9" descr="shopwiki.gif">
            <a:hlinkClick r:id="rId9"/>
          </p:cNvPr>
          <p:cNvPicPr>
            <a:picLocks noChangeAspect="1"/>
          </p:cNvPicPr>
          <p:nvPr/>
        </p:nvPicPr>
        <p:blipFill>
          <a:blip r:embed="rId10"/>
          <a:stretch>
            <a:fillRect/>
          </a:stretch>
        </p:blipFill>
        <p:spPr>
          <a:xfrm>
            <a:off x="3962400" y="3657600"/>
            <a:ext cx="1762125" cy="819150"/>
          </a:xfrm>
          <a:prstGeom prst="rect">
            <a:avLst/>
          </a:prstGeom>
        </p:spPr>
      </p:pic>
      <p:pic>
        <p:nvPicPr>
          <p:cNvPr id="11" name="Picture 10" descr="rakuten.gif">
            <a:hlinkClick r:id="rId11"/>
          </p:cNvPr>
          <p:cNvPicPr>
            <a:picLocks noChangeAspect="1"/>
          </p:cNvPicPr>
          <p:nvPr/>
        </p:nvPicPr>
        <p:blipFill>
          <a:blip r:embed="rId12"/>
          <a:stretch>
            <a:fillRect/>
          </a:stretch>
        </p:blipFill>
        <p:spPr>
          <a:xfrm>
            <a:off x="6324600" y="4267200"/>
            <a:ext cx="1019175" cy="647700"/>
          </a:xfrm>
          <a:prstGeom prst="rect">
            <a:avLst/>
          </a:prstGeom>
        </p:spPr>
      </p:pic>
      <p:pic>
        <p:nvPicPr>
          <p:cNvPr id="12" name="Picture 11" descr="7dream.bmp">
            <a:hlinkClick r:id="rId13"/>
          </p:cNvPr>
          <p:cNvPicPr>
            <a:picLocks noChangeAspect="1"/>
          </p:cNvPicPr>
          <p:nvPr/>
        </p:nvPicPr>
        <p:blipFill>
          <a:blip r:embed="rId14"/>
          <a:stretch>
            <a:fillRect/>
          </a:stretch>
        </p:blipFill>
        <p:spPr>
          <a:xfrm>
            <a:off x="1295400" y="5181600"/>
            <a:ext cx="2428875" cy="304800"/>
          </a:xfrm>
          <a:prstGeom prst="rect">
            <a:avLst/>
          </a:prstGeom>
        </p:spPr>
      </p:pic>
      <p:pic>
        <p:nvPicPr>
          <p:cNvPr id="13" name="Picture 12" descr="moviefone.gif">
            <a:hlinkClick r:id="rId15"/>
          </p:cNvPr>
          <p:cNvPicPr>
            <a:picLocks noChangeAspect="1"/>
          </p:cNvPicPr>
          <p:nvPr/>
        </p:nvPicPr>
        <p:blipFill>
          <a:blip r:embed="rId16"/>
          <a:stretch>
            <a:fillRect/>
          </a:stretch>
        </p:blipFill>
        <p:spPr>
          <a:xfrm>
            <a:off x="3733800" y="2286000"/>
            <a:ext cx="1876425" cy="962025"/>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7.3</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23</a:t>
            </a:fld>
            <a:endParaRPr lang="en-US" dirty="0"/>
          </a:p>
        </p:txBody>
      </p:sp>
      <p:pic>
        <p:nvPicPr>
          <p:cNvPr id="5122" name="Picture 2"/>
          <p:cNvPicPr>
            <a:picLocks noChangeAspect="1" noChangeArrowheads="1"/>
          </p:cNvPicPr>
          <p:nvPr/>
        </p:nvPicPr>
        <p:blipFill>
          <a:blip r:embed="rId3"/>
          <a:srcRect/>
          <a:stretch>
            <a:fillRect/>
          </a:stretch>
        </p:blipFill>
        <p:spPr bwMode="auto">
          <a:xfrm>
            <a:off x="1295400" y="1143000"/>
            <a:ext cx="6324600" cy="4267200"/>
          </a:xfrm>
          <a:prstGeom prst="rect">
            <a:avLst/>
          </a:prstGeom>
          <a:noFill/>
          <a:ln w="9525">
            <a:noFill/>
            <a:miter lim="800000"/>
            <a:headEnd/>
            <a:tailEnd/>
          </a:ln>
          <a:effectLst/>
        </p:spPr>
      </p:pic>
      <p:sp>
        <p:nvSpPr>
          <p:cNvPr id="7" name="TextBox 6"/>
          <p:cNvSpPr txBox="1"/>
          <p:nvPr/>
        </p:nvSpPr>
        <p:spPr>
          <a:xfrm>
            <a:off x="2209800" y="5562600"/>
            <a:ext cx="5105400" cy="646331"/>
          </a:xfrm>
          <a:prstGeom prst="rect">
            <a:avLst/>
          </a:prstGeom>
          <a:noFill/>
        </p:spPr>
        <p:txBody>
          <a:bodyPr wrap="square" rtlCol="0">
            <a:spAutoFit/>
          </a:bodyPr>
          <a:lstStyle/>
          <a:p>
            <a:r>
              <a:rPr lang="en-US" b="1" dirty="0" smtClean="0"/>
              <a:t>Purchasing movie tickets with WAP Solo.</a:t>
            </a:r>
          </a:p>
          <a:p>
            <a:r>
              <a:rPr lang="en-US" b="1" dirty="0" smtClean="0"/>
              <a:t>(Source:  Sadeh, 2002, Fig. 1.5.)</a:t>
            </a:r>
            <a:endParaRPr lang="en-US"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24</a:t>
            </a:fld>
            <a:endParaRPr lang="en-US" dirty="0"/>
          </a:p>
        </p:txBody>
      </p:sp>
      <p:sp>
        <p:nvSpPr>
          <p:cNvPr id="6" name="TextBox 5"/>
          <p:cNvSpPr txBox="1"/>
          <p:nvPr/>
        </p:nvSpPr>
        <p:spPr>
          <a:xfrm>
            <a:off x="1143000" y="2691825"/>
            <a:ext cx="7315200" cy="1077218"/>
          </a:xfrm>
          <a:prstGeom prst="rect">
            <a:avLst/>
          </a:prstGeom>
          <a:noFill/>
        </p:spPr>
        <p:txBody>
          <a:bodyPr wrap="square" rtlCol="0">
            <a:spAutoFit/>
          </a:bodyPr>
          <a:lstStyle/>
          <a:p>
            <a:r>
              <a:rPr lang="en-US" sz="3200" b="1" i="1" dirty="0" smtClean="0"/>
              <a:t>7.4 Mobile Enterprise and Interbusiness Applications</a:t>
            </a:r>
            <a:endParaRPr lang="en-US" sz="3200" b="1" i="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Mobile Enterprise Applications</a:t>
            </a:r>
            <a:endParaRPr lang="en-US" sz="3200" b="1" dirty="0"/>
          </a:p>
        </p:txBody>
      </p:sp>
      <p:sp>
        <p:nvSpPr>
          <p:cNvPr id="3" name="Content Placeholder 2"/>
          <p:cNvSpPr>
            <a:spLocks noGrp="1"/>
          </p:cNvSpPr>
          <p:nvPr>
            <p:ph idx="1"/>
          </p:nvPr>
        </p:nvSpPr>
        <p:spPr/>
        <p:txBody>
          <a:bodyPr/>
          <a:lstStyle/>
          <a:p>
            <a:r>
              <a:rPr lang="en-US" dirty="0" smtClean="0"/>
              <a:t>Supporting salespeople during customer visits</a:t>
            </a:r>
          </a:p>
          <a:p>
            <a:r>
              <a:rPr lang="en-US" dirty="0" smtClean="0"/>
              <a:t>Supporting field employees during repairs</a:t>
            </a:r>
          </a:p>
          <a:p>
            <a:r>
              <a:rPr lang="en-US" dirty="0" smtClean="0"/>
              <a:t>Supporting traveling of employees</a:t>
            </a:r>
          </a:p>
          <a:p>
            <a:r>
              <a:rPr lang="en-US" dirty="0" smtClean="0"/>
              <a:t>Supporting employees working within the organization</a:t>
            </a:r>
          </a:p>
          <a:p>
            <a:r>
              <a:rPr lang="en-US" dirty="0" smtClean="0"/>
              <a:t>Supporting employees driving trucks</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25</a:t>
            </a:fld>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26</a:t>
            </a:fld>
            <a:endParaRPr lang="en-US" dirty="0"/>
          </a:p>
        </p:txBody>
      </p:sp>
      <p:sp>
        <p:nvSpPr>
          <p:cNvPr id="6" name="TextBox 5"/>
          <p:cNvSpPr txBox="1"/>
          <p:nvPr/>
        </p:nvSpPr>
        <p:spPr>
          <a:xfrm>
            <a:off x="1676400" y="2732782"/>
            <a:ext cx="6553200" cy="1077218"/>
          </a:xfrm>
          <a:prstGeom prst="rect">
            <a:avLst/>
          </a:prstGeom>
          <a:noFill/>
        </p:spPr>
        <p:txBody>
          <a:bodyPr wrap="square" rtlCol="0">
            <a:spAutoFit/>
          </a:bodyPr>
          <a:lstStyle/>
          <a:p>
            <a:r>
              <a:rPr lang="en-US" sz="3200" b="1" i="1" dirty="0" smtClean="0"/>
              <a:t>7.5 Mobile Consumer Services and Entertainment</a:t>
            </a:r>
            <a:endParaRPr lang="en-US" sz="3200" b="1" i="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Mobile Applications in Sports</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27</a:t>
            </a:fld>
            <a:endParaRPr lang="en-US" dirty="0"/>
          </a:p>
        </p:txBody>
      </p:sp>
      <p:sp>
        <p:nvSpPr>
          <p:cNvPr id="6" name="TextBox 5"/>
          <p:cNvSpPr txBox="1"/>
          <p:nvPr/>
        </p:nvSpPr>
        <p:spPr>
          <a:xfrm>
            <a:off x="1295400" y="2971800"/>
            <a:ext cx="1676400" cy="369332"/>
          </a:xfrm>
          <a:prstGeom prst="rect">
            <a:avLst/>
          </a:prstGeom>
          <a:noFill/>
        </p:spPr>
        <p:txBody>
          <a:bodyPr wrap="square" rtlCol="0">
            <a:spAutoFit/>
          </a:bodyPr>
          <a:lstStyle/>
          <a:p>
            <a:r>
              <a:rPr lang="en-US" b="1" dirty="0" smtClean="0">
                <a:hlinkClick r:id="rId3"/>
              </a:rPr>
              <a:t>Nike iPod Nano</a:t>
            </a:r>
            <a:endParaRPr lang="en-US" b="1" dirty="0"/>
          </a:p>
        </p:txBody>
      </p:sp>
      <p:pic>
        <p:nvPicPr>
          <p:cNvPr id="7" name="Picture 6" descr="bonesinmotiion.jpg">
            <a:hlinkClick r:id="rId4"/>
          </p:cNvPr>
          <p:cNvPicPr>
            <a:picLocks noChangeAspect="1"/>
          </p:cNvPicPr>
          <p:nvPr/>
        </p:nvPicPr>
        <p:blipFill>
          <a:blip r:embed="rId5"/>
          <a:stretch>
            <a:fillRect/>
          </a:stretch>
        </p:blipFill>
        <p:spPr>
          <a:xfrm>
            <a:off x="838200" y="1600200"/>
            <a:ext cx="7353300" cy="74295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28</a:t>
            </a:fld>
            <a:endParaRPr lang="en-US" dirty="0"/>
          </a:p>
        </p:txBody>
      </p:sp>
      <p:sp>
        <p:nvSpPr>
          <p:cNvPr id="6" name="TextBox 5"/>
          <p:cNvSpPr txBox="1"/>
          <p:nvPr/>
        </p:nvSpPr>
        <p:spPr>
          <a:xfrm>
            <a:off x="838200" y="2615625"/>
            <a:ext cx="7696200" cy="584775"/>
          </a:xfrm>
          <a:prstGeom prst="rect">
            <a:avLst/>
          </a:prstGeom>
          <a:noFill/>
        </p:spPr>
        <p:txBody>
          <a:bodyPr wrap="square" rtlCol="0">
            <a:spAutoFit/>
          </a:bodyPr>
          <a:lstStyle/>
          <a:p>
            <a:r>
              <a:rPr lang="en-US" sz="3200" b="1" i="1" dirty="0" smtClean="0"/>
              <a:t>7.6 Location-Based Services and Commerce</a:t>
            </a:r>
            <a:endParaRPr lang="en-US" sz="3200" b="1" i="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Location-Based Services</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29</a:t>
            </a:fld>
            <a:endParaRPr lang="en-US" dirty="0"/>
          </a:p>
        </p:txBody>
      </p:sp>
      <p:pic>
        <p:nvPicPr>
          <p:cNvPr id="6" name="Picture 5" descr="wikipedia.jpg">
            <a:hlinkClick r:id="rId3"/>
          </p:cNvPr>
          <p:cNvPicPr>
            <a:picLocks noChangeAspect="1"/>
          </p:cNvPicPr>
          <p:nvPr/>
        </p:nvPicPr>
        <p:blipFill>
          <a:blip r:embed="rId4"/>
          <a:stretch>
            <a:fillRect/>
          </a:stretch>
        </p:blipFill>
        <p:spPr>
          <a:xfrm>
            <a:off x="990600" y="1447800"/>
            <a:ext cx="2540000" cy="2540000"/>
          </a:xfrm>
          <a:prstGeom prst="rect">
            <a:avLst/>
          </a:prstGeom>
        </p:spPr>
      </p:pic>
      <p:sp>
        <p:nvSpPr>
          <p:cNvPr id="7" name="TextBox 6"/>
          <p:cNvSpPr txBox="1"/>
          <p:nvPr/>
        </p:nvSpPr>
        <p:spPr>
          <a:xfrm>
            <a:off x="914400" y="4343400"/>
            <a:ext cx="4191000" cy="646331"/>
          </a:xfrm>
          <a:prstGeom prst="rect">
            <a:avLst/>
          </a:prstGeom>
          <a:noFill/>
        </p:spPr>
        <p:txBody>
          <a:bodyPr wrap="square" rtlCol="0">
            <a:spAutoFit/>
          </a:bodyPr>
          <a:lstStyle/>
          <a:p>
            <a:r>
              <a:rPr lang="en-US" b="1" dirty="0" smtClean="0">
                <a:hlinkClick r:id="rId5"/>
              </a:rPr>
              <a:t>Location-Based M-Commerce </a:t>
            </a:r>
            <a:r>
              <a:rPr lang="en-US" b="1" dirty="0" smtClean="0">
                <a:hlinkClick r:id="rId5"/>
              </a:rPr>
              <a:t>Services</a:t>
            </a:r>
            <a:r>
              <a:rPr lang="en-US" b="1" dirty="0" smtClean="0"/>
              <a:t> </a:t>
            </a:r>
            <a:r>
              <a:rPr lang="en-US" dirty="0" smtClean="0"/>
              <a:t/>
            </a:r>
            <a:br>
              <a:rPr lang="en-US" dirty="0" smtClean="0"/>
            </a:br>
            <a:endParaRPr lang="en-US" dirty="0"/>
          </a:p>
        </p:txBody>
      </p:sp>
      <p:sp>
        <p:nvSpPr>
          <p:cNvPr id="8" name="TextBox 7"/>
          <p:cNvSpPr txBox="1"/>
          <p:nvPr/>
        </p:nvSpPr>
        <p:spPr>
          <a:xfrm>
            <a:off x="4038600" y="1828800"/>
            <a:ext cx="3581400" cy="369332"/>
          </a:xfrm>
          <a:prstGeom prst="rect">
            <a:avLst/>
          </a:prstGeom>
          <a:noFill/>
        </p:spPr>
        <p:txBody>
          <a:bodyPr wrap="square" rtlCol="0">
            <a:spAutoFit/>
          </a:bodyPr>
          <a:lstStyle/>
          <a:p>
            <a:r>
              <a:rPr lang="en-US" b="1" i="1" dirty="0" smtClean="0">
                <a:hlinkClick r:id="rId3"/>
              </a:rPr>
              <a:t>Defined &amp; historic development…</a:t>
            </a:r>
            <a:endParaRPr lang="en-US" b="1" i="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Chapter Outline (cont’d)</a:t>
            </a:r>
            <a:endParaRPr lang="en-US" sz="3200" b="1" dirty="0"/>
          </a:p>
        </p:txBody>
      </p:sp>
      <p:sp>
        <p:nvSpPr>
          <p:cNvPr id="3" name="Content Placeholder 2"/>
          <p:cNvSpPr>
            <a:spLocks noGrp="1"/>
          </p:cNvSpPr>
          <p:nvPr>
            <p:ph idx="1"/>
          </p:nvPr>
        </p:nvSpPr>
        <p:spPr/>
        <p:txBody>
          <a:bodyPr/>
          <a:lstStyle/>
          <a:p>
            <a:r>
              <a:rPr lang="en-US" dirty="0" smtClean="0"/>
              <a:t>7.6 Location-Based Services and Commerce</a:t>
            </a:r>
          </a:p>
          <a:p>
            <a:r>
              <a:rPr lang="en-US" dirty="0" smtClean="0"/>
              <a:t>7.7 Pervasive Computing, Context Awareness, and RFID</a:t>
            </a:r>
          </a:p>
          <a:p>
            <a:r>
              <a:rPr lang="en-US" dirty="0" smtClean="0"/>
              <a:t>7.8 Managerial Issues</a:t>
            </a:r>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3</a:t>
            </a:fld>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7.4</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30</a:t>
            </a:fld>
            <a:endParaRPr lang="en-US" dirty="0"/>
          </a:p>
        </p:txBody>
      </p:sp>
      <p:pic>
        <p:nvPicPr>
          <p:cNvPr id="6146" name="Picture 2"/>
          <p:cNvPicPr>
            <a:picLocks noChangeAspect="1" noChangeArrowheads="1"/>
          </p:cNvPicPr>
          <p:nvPr/>
        </p:nvPicPr>
        <p:blipFill>
          <a:blip r:embed="rId3"/>
          <a:srcRect/>
          <a:stretch>
            <a:fillRect/>
          </a:stretch>
        </p:blipFill>
        <p:spPr bwMode="auto">
          <a:xfrm>
            <a:off x="1600200" y="1676400"/>
            <a:ext cx="6172200" cy="3581400"/>
          </a:xfrm>
          <a:prstGeom prst="rect">
            <a:avLst/>
          </a:prstGeom>
          <a:noFill/>
          <a:ln w="9525">
            <a:noFill/>
            <a:miter lim="800000"/>
            <a:headEnd/>
            <a:tailEnd/>
          </a:ln>
          <a:effectLst/>
        </p:spPr>
      </p:pic>
      <p:sp>
        <p:nvSpPr>
          <p:cNvPr id="7" name="TextBox 6"/>
          <p:cNvSpPr txBox="1"/>
          <p:nvPr/>
        </p:nvSpPr>
        <p:spPr>
          <a:xfrm>
            <a:off x="1828800" y="5486400"/>
            <a:ext cx="5334000" cy="381000"/>
          </a:xfrm>
          <a:prstGeom prst="rect">
            <a:avLst/>
          </a:prstGeom>
          <a:noFill/>
        </p:spPr>
        <p:txBody>
          <a:bodyPr wrap="square" rtlCol="0">
            <a:spAutoFit/>
          </a:bodyPr>
          <a:lstStyle/>
          <a:p>
            <a:r>
              <a:rPr lang="en-US" b="1" dirty="0" smtClean="0"/>
              <a:t>A smart phone with GPS system in l-commerce.</a:t>
            </a:r>
            <a:endParaRPr lang="en-US" b="1"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lstStyle/>
          <a:p>
            <a:r>
              <a:rPr lang="en-US" sz="3200" b="1" dirty="0" smtClean="0"/>
              <a:t>Global Positioning Systems (GPS)</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31</a:t>
            </a:fld>
            <a:endParaRPr lang="en-US" dirty="0"/>
          </a:p>
        </p:txBody>
      </p:sp>
      <p:pic>
        <p:nvPicPr>
          <p:cNvPr id="8" name="Picture 7" descr="180px-GPS_on_smartphone_cycling.jpg">
            <a:hlinkClick r:id="rId3"/>
          </p:cNvPr>
          <p:cNvPicPr>
            <a:picLocks noChangeAspect="1"/>
          </p:cNvPicPr>
          <p:nvPr/>
        </p:nvPicPr>
        <p:blipFill>
          <a:blip r:embed="rId4"/>
          <a:stretch>
            <a:fillRect/>
          </a:stretch>
        </p:blipFill>
        <p:spPr>
          <a:xfrm>
            <a:off x="5638800" y="3924300"/>
            <a:ext cx="2286000" cy="1714500"/>
          </a:xfrm>
          <a:prstGeom prst="rect">
            <a:avLst/>
          </a:prstGeom>
        </p:spPr>
      </p:pic>
      <p:pic>
        <p:nvPicPr>
          <p:cNvPr id="9" name="Picture 8" descr="180px-KyotoTaxiRide.jpg">
            <a:hlinkClick r:id="rId3"/>
          </p:cNvPr>
          <p:cNvPicPr>
            <a:picLocks noChangeAspect="1"/>
          </p:cNvPicPr>
          <p:nvPr/>
        </p:nvPicPr>
        <p:blipFill>
          <a:blip r:embed="rId5"/>
          <a:stretch>
            <a:fillRect/>
          </a:stretch>
        </p:blipFill>
        <p:spPr>
          <a:xfrm>
            <a:off x="6172200" y="1219200"/>
            <a:ext cx="2286000" cy="1524000"/>
          </a:xfrm>
          <a:prstGeom prst="rect">
            <a:avLst/>
          </a:prstGeom>
        </p:spPr>
      </p:pic>
      <p:pic>
        <p:nvPicPr>
          <p:cNvPr id="10" name="Picture 9" descr="180px-Magellan_GPS_Blazer12.jpg">
            <a:hlinkClick r:id="rId3"/>
          </p:cNvPr>
          <p:cNvPicPr>
            <a:picLocks noChangeAspect="1"/>
          </p:cNvPicPr>
          <p:nvPr/>
        </p:nvPicPr>
        <p:blipFill>
          <a:blip r:embed="rId6"/>
          <a:stretch>
            <a:fillRect/>
          </a:stretch>
        </p:blipFill>
        <p:spPr>
          <a:xfrm>
            <a:off x="762000" y="3810000"/>
            <a:ext cx="2286000" cy="1714500"/>
          </a:xfrm>
          <a:prstGeom prst="rect">
            <a:avLst/>
          </a:prstGeom>
        </p:spPr>
      </p:pic>
      <p:pic>
        <p:nvPicPr>
          <p:cNvPr id="11" name="Picture 10" descr="180px-GPS_Satellite_NASA_art-iif.jpg">
            <a:hlinkClick r:id="rId3"/>
          </p:cNvPr>
          <p:cNvPicPr>
            <a:picLocks noChangeAspect="1"/>
          </p:cNvPicPr>
          <p:nvPr/>
        </p:nvPicPr>
        <p:blipFill>
          <a:blip r:embed="rId7"/>
          <a:stretch>
            <a:fillRect/>
          </a:stretch>
        </p:blipFill>
        <p:spPr>
          <a:xfrm>
            <a:off x="457200" y="1524000"/>
            <a:ext cx="1524000" cy="1295400"/>
          </a:xfrm>
          <a:prstGeom prst="rect">
            <a:avLst/>
          </a:prstGeom>
        </p:spPr>
      </p:pic>
      <p:sp>
        <p:nvSpPr>
          <p:cNvPr id="12" name="TextBox 11"/>
          <p:cNvSpPr txBox="1"/>
          <p:nvPr/>
        </p:nvSpPr>
        <p:spPr>
          <a:xfrm>
            <a:off x="228600" y="2743200"/>
            <a:ext cx="2209800" cy="646331"/>
          </a:xfrm>
          <a:prstGeom prst="rect">
            <a:avLst/>
          </a:prstGeom>
          <a:noFill/>
        </p:spPr>
        <p:txBody>
          <a:bodyPr wrap="square" rtlCol="0">
            <a:spAutoFit/>
          </a:bodyPr>
          <a:lstStyle/>
          <a:p>
            <a:r>
              <a:rPr lang="en-US" b="1" dirty="0" smtClean="0"/>
              <a:t>Artist's conception of GPS satellite in orbit</a:t>
            </a:r>
            <a:endParaRPr lang="en-US" b="1" dirty="0"/>
          </a:p>
        </p:txBody>
      </p:sp>
      <p:sp>
        <p:nvSpPr>
          <p:cNvPr id="13" name="TextBox 12"/>
          <p:cNvSpPr txBox="1"/>
          <p:nvPr/>
        </p:nvSpPr>
        <p:spPr>
          <a:xfrm>
            <a:off x="152400" y="5562600"/>
            <a:ext cx="3733800" cy="923330"/>
          </a:xfrm>
          <a:prstGeom prst="rect">
            <a:avLst/>
          </a:prstGeom>
          <a:noFill/>
        </p:spPr>
        <p:txBody>
          <a:bodyPr wrap="square" rtlCol="0">
            <a:spAutoFit/>
          </a:bodyPr>
          <a:lstStyle/>
          <a:p>
            <a:r>
              <a:rPr lang="en-US" b="1" dirty="0" smtClean="0"/>
              <a:t>Civilian GPS receiver ("</a:t>
            </a:r>
            <a:r>
              <a:rPr lang="en-US" b="1" dirty="0" smtClean="0">
                <a:hlinkClick r:id="rId8" action="ppaction://hlinkfile" tooltip="GPS navigation device"/>
              </a:rPr>
              <a:t>GPS navigation device</a:t>
            </a:r>
            <a:r>
              <a:rPr lang="en-US" b="1" dirty="0" smtClean="0"/>
              <a:t>") in a marine application</a:t>
            </a:r>
            <a:endParaRPr lang="en-US" b="1" dirty="0"/>
          </a:p>
        </p:txBody>
      </p:sp>
      <p:sp>
        <p:nvSpPr>
          <p:cNvPr id="14" name="TextBox 13"/>
          <p:cNvSpPr txBox="1"/>
          <p:nvPr/>
        </p:nvSpPr>
        <p:spPr>
          <a:xfrm>
            <a:off x="5029200" y="5678269"/>
            <a:ext cx="3733800" cy="646331"/>
          </a:xfrm>
          <a:prstGeom prst="rect">
            <a:avLst/>
          </a:prstGeom>
          <a:noFill/>
        </p:spPr>
        <p:txBody>
          <a:bodyPr wrap="square" rtlCol="0">
            <a:spAutoFit/>
          </a:bodyPr>
          <a:lstStyle/>
          <a:p>
            <a:r>
              <a:rPr lang="en-US" b="1" dirty="0" smtClean="0"/>
              <a:t>GPS receivers are now integrated in many mobile phones.</a:t>
            </a:r>
            <a:endParaRPr lang="en-US" b="1" dirty="0"/>
          </a:p>
        </p:txBody>
      </p:sp>
      <p:sp>
        <p:nvSpPr>
          <p:cNvPr id="15" name="TextBox 14"/>
          <p:cNvSpPr txBox="1"/>
          <p:nvPr/>
        </p:nvSpPr>
        <p:spPr>
          <a:xfrm>
            <a:off x="6019800" y="2858869"/>
            <a:ext cx="2895600" cy="646331"/>
          </a:xfrm>
          <a:prstGeom prst="rect">
            <a:avLst/>
          </a:prstGeom>
          <a:noFill/>
        </p:spPr>
        <p:txBody>
          <a:bodyPr wrap="square" rtlCol="0">
            <a:spAutoFit/>
          </a:bodyPr>
          <a:lstStyle/>
          <a:p>
            <a:r>
              <a:rPr lang="en-US" b="1" dirty="0" smtClean="0">
                <a:hlinkClick r:id="rId9" action="ppaction://hlinkfile" tooltip="Automotive navigation system"/>
              </a:rPr>
              <a:t>Automotive navigation system</a:t>
            </a:r>
            <a:r>
              <a:rPr lang="en-US" b="1" dirty="0" smtClean="0"/>
              <a:t> in a taxicab</a:t>
            </a:r>
            <a:endParaRPr lang="en-US" b="1" dirty="0"/>
          </a:p>
        </p:txBody>
      </p:sp>
      <p:sp>
        <p:nvSpPr>
          <p:cNvPr id="16" name="TextBox 15"/>
          <p:cNvSpPr txBox="1"/>
          <p:nvPr/>
        </p:nvSpPr>
        <p:spPr>
          <a:xfrm>
            <a:off x="2895600" y="1752600"/>
            <a:ext cx="2590800" cy="646331"/>
          </a:xfrm>
          <a:prstGeom prst="rect">
            <a:avLst/>
          </a:prstGeom>
          <a:noFill/>
        </p:spPr>
        <p:txBody>
          <a:bodyPr wrap="square" rtlCol="0">
            <a:spAutoFit/>
          </a:bodyPr>
          <a:lstStyle/>
          <a:p>
            <a:r>
              <a:rPr lang="en-US" b="1" dirty="0" smtClean="0">
                <a:solidFill>
                  <a:schemeClr val="accent2"/>
                </a:solidFill>
                <a:hlinkClick r:id="rId3"/>
              </a:rPr>
              <a:t>For wikipedia &amp; much more, click here!</a:t>
            </a:r>
            <a:endParaRPr lang="en-US" b="1" dirty="0">
              <a:solidFill>
                <a:schemeClr val="accent2"/>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7.5</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32</a:t>
            </a:fld>
            <a:endParaRPr lang="en-US" dirty="0"/>
          </a:p>
        </p:txBody>
      </p:sp>
      <p:pic>
        <p:nvPicPr>
          <p:cNvPr id="7170" name="Picture 2"/>
          <p:cNvPicPr>
            <a:picLocks noChangeAspect="1" noChangeArrowheads="1"/>
          </p:cNvPicPr>
          <p:nvPr/>
        </p:nvPicPr>
        <p:blipFill>
          <a:blip r:embed="rId3" cstate="print"/>
          <a:srcRect/>
          <a:stretch>
            <a:fillRect/>
          </a:stretch>
        </p:blipFill>
        <p:spPr bwMode="auto">
          <a:xfrm>
            <a:off x="2133600" y="1447800"/>
            <a:ext cx="5105400" cy="3962400"/>
          </a:xfrm>
          <a:prstGeom prst="rect">
            <a:avLst/>
          </a:prstGeom>
          <a:noFill/>
          <a:ln w="9525">
            <a:noFill/>
            <a:miter lim="800000"/>
            <a:headEnd/>
            <a:tailEnd/>
          </a:ln>
          <a:effectLst/>
        </p:spPr>
      </p:pic>
      <p:sp>
        <p:nvSpPr>
          <p:cNvPr id="7" name="TextBox 6"/>
          <p:cNvSpPr txBox="1"/>
          <p:nvPr/>
        </p:nvSpPr>
        <p:spPr>
          <a:xfrm>
            <a:off x="2286000" y="5525869"/>
            <a:ext cx="5638800" cy="646331"/>
          </a:xfrm>
          <a:prstGeom prst="rect">
            <a:avLst/>
          </a:prstGeom>
          <a:noFill/>
        </p:spPr>
        <p:txBody>
          <a:bodyPr wrap="square" rtlCol="0">
            <a:spAutoFit/>
          </a:bodyPr>
          <a:lstStyle/>
          <a:p>
            <a:r>
              <a:rPr lang="en-US" b="1" dirty="0" smtClean="0"/>
              <a:t>Location-based services involving maps.</a:t>
            </a:r>
          </a:p>
          <a:p>
            <a:r>
              <a:rPr lang="en-US" b="1" dirty="0" smtClean="0"/>
              <a:t>(Source:  Mapinfo.com, 2001.)</a:t>
            </a:r>
            <a:endParaRPr lang="en-US" b="1"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33</a:t>
            </a:fld>
            <a:endParaRPr lang="en-US" dirty="0"/>
          </a:p>
        </p:txBody>
      </p:sp>
      <p:sp>
        <p:nvSpPr>
          <p:cNvPr id="7" name="TextBox 6"/>
          <p:cNvSpPr txBox="1"/>
          <p:nvPr/>
        </p:nvSpPr>
        <p:spPr>
          <a:xfrm>
            <a:off x="1600200" y="2656582"/>
            <a:ext cx="6781800" cy="1077218"/>
          </a:xfrm>
          <a:prstGeom prst="rect">
            <a:avLst/>
          </a:prstGeom>
          <a:noFill/>
        </p:spPr>
        <p:txBody>
          <a:bodyPr wrap="square" rtlCol="0">
            <a:spAutoFit/>
          </a:bodyPr>
          <a:lstStyle/>
          <a:p>
            <a:r>
              <a:rPr lang="en-US" sz="3200" b="1" i="1" dirty="0" smtClean="0"/>
              <a:t>7.7 Pervasive Computing, Context Awareness, and RFID</a:t>
            </a:r>
            <a:endParaRPr lang="en-US" sz="3200" b="1" i="1"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Figure 7.6</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34</a:t>
            </a:fld>
            <a:endParaRPr lang="en-US" dirty="0"/>
          </a:p>
        </p:txBody>
      </p:sp>
      <p:pic>
        <p:nvPicPr>
          <p:cNvPr id="8194" name="Picture 2"/>
          <p:cNvPicPr>
            <a:picLocks noChangeAspect="1" noChangeArrowheads="1"/>
          </p:cNvPicPr>
          <p:nvPr/>
        </p:nvPicPr>
        <p:blipFill>
          <a:blip r:embed="rId3"/>
          <a:srcRect/>
          <a:stretch>
            <a:fillRect/>
          </a:stretch>
        </p:blipFill>
        <p:spPr bwMode="auto">
          <a:xfrm>
            <a:off x="1752600" y="1752600"/>
            <a:ext cx="5791200" cy="2971800"/>
          </a:xfrm>
          <a:prstGeom prst="rect">
            <a:avLst/>
          </a:prstGeom>
          <a:noFill/>
          <a:ln w="9525">
            <a:noFill/>
            <a:miter lim="800000"/>
            <a:headEnd/>
            <a:tailEnd/>
          </a:ln>
          <a:effectLst/>
        </p:spPr>
      </p:pic>
      <p:sp>
        <p:nvSpPr>
          <p:cNvPr id="7" name="TextBox 6"/>
          <p:cNvSpPr txBox="1"/>
          <p:nvPr/>
        </p:nvSpPr>
        <p:spPr>
          <a:xfrm>
            <a:off x="1676400" y="5181600"/>
            <a:ext cx="5867400" cy="646331"/>
          </a:xfrm>
          <a:prstGeom prst="rect">
            <a:avLst/>
          </a:prstGeom>
          <a:noFill/>
        </p:spPr>
        <p:txBody>
          <a:bodyPr wrap="square" rtlCol="0">
            <a:spAutoFit/>
          </a:bodyPr>
          <a:lstStyle/>
          <a:p>
            <a:r>
              <a:rPr lang="en-US" b="1" dirty="0" smtClean="0"/>
              <a:t>How RFID works.  (Source:  C. Heinrich, RFID and Beyond, Indianapolis, Wiley Publishing, 2005, Figure 3.5, p. 65.)</a:t>
            </a:r>
            <a:endParaRPr lang="en-US" b="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35</a:t>
            </a:fld>
            <a:endParaRPr lang="en-US" dirty="0"/>
          </a:p>
        </p:txBody>
      </p:sp>
      <p:sp>
        <p:nvSpPr>
          <p:cNvPr id="6" name="TextBox 5"/>
          <p:cNvSpPr txBox="1"/>
          <p:nvPr/>
        </p:nvSpPr>
        <p:spPr>
          <a:xfrm>
            <a:off x="2590800" y="2615625"/>
            <a:ext cx="4419600" cy="584775"/>
          </a:xfrm>
          <a:prstGeom prst="rect">
            <a:avLst/>
          </a:prstGeom>
          <a:noFill/>
        </p:spPr>
        <p:txBody>
          <a:bodyPr wrap="square" rtlCol="0">
            <a:spAutoFit/>
          </a:bodyPr>
          <a:lstStyle/>
          <a:p>
            <a:r>
              <a:rPr lang="en-US" sz="3200" b="1" i="1" dirty="0" smtClean="0"/>
              <a:t>7.8 Managerial Issues</a:t>
            </a:r>
            <a:endParaRPr lang="en-US" sz="3200" b="1" i="1"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Managerial Issues</a:t>
            </a:r>
            <a:endParaRPr lang="en-US" sz="3200" b="1" dirty="0"/>
          </a:p>
        </p:txBody>
      </p:sp>
      <p:sp>
        <p:nvSpPr>
          <p:cNvPr id="3" name="Content Placeholder 2"/>
          <p:cNvSpPr>
            <a:spLocks noGrp="1"/>
          </p:cNvSpPr>
          <p:nvPr>
            <p:ph idx="1"/>
          </p:nvPr>
        </p:nvSpPr>
        <p:spPr/>
        <p:txBody>
          <a:bodyPr/>
          <a:lstStyle/>
          <a:p>
            <a:r>
              <a:rPr lang="en-US" dirty="0" smtClean="0"/>
              <a:t>Ethical &amp; legal issues.</a:t>
            </a:r>
          </a:p>
          <a:p>
            <a:r>
              <a:rPr lang="en-US" dirty="0" smtClean="0"/>
              <a:t>Implementation issues.</a:t>
            </a:r>
          </a:p>
          <a:p>
            <a:r>
              <a:rPr lang="en-US" dirty="0" smtClean="0"/>
              <a:t>Failures in mobile computing &amp; m-commerce.</a:t>
            </a:r>
          </a:p>
          <a:p>
            <a:r>
              <a:rPr lang="en-US" dirty="0" smtClean="0"/>
              <a:t>Mobile device management plans are too often non-existent.</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36</a:t>
            </a:fld>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t>Copyright 2010 John Wiley &amp; Sons, Inc.</a:t>
            </a:r>
            <a:endParaRPr lang="en-US" sz="3600" b="1" dirty="0"/>
          </a:p>
        </p:txBody>
      </p:sp>
      <p:sp>
        <p:nvSpPr>
          <p:cNvPr id="3" name="Content Placeholder 2"/>
          <p:cNvSpPr>
            <a:spLocks noGrp="1"/>
          </p:cNvSpPr>
          <p:nvPr>
            <p:ph idx="1"/>
          </p:nvPr>
        </p:nvSpPr>
        <p:spPr/>
        <p:txBody>
          <a:bodyPr>
            <a:normAutofit fontScale="92500" lnSpcReduction="20000"/>
          </a:bodyPr>
          <a:lstStyle/>
          <a:p>
            <a:pPr>
              <a:buNone/>
            </a:pPr>
            <a:r>
              <a:rPr lang="en-US" dirty="0" smtClean="0"/>
              <a:t>All rights reserved.  Reproduction or translation of this work beyond that permitted in section 117 of the 1976 United States Copyright Act without express permission of the copyright owner is unlawful.  Request for further information should be addressed to the Permission Department, John Wiley &amp; Sons, Inc.  The purchaser may make back-up copies for his/her own use only and not for distribution or resale.  The Publisher assumes no responsibility for errors, omissions, or damages caused by the use of these programs or from the use of the Information herein.</a:t>
            </a:r>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37</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Learning Objectives</a:t>
            </a:r>
            <a:endParaRPr lang="en-US" sz="3200" b="1" dirty="0"/>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a:pPr>
            <a:r>
              <a:rPr lang="en-US" sz="2800" dirty="0" smtClean="0"/>
              <a:t>Discuss the characteristics, attributes, and drivers of mobile computing and m-commerce.</a:t>
            </a:r>
          </a:p>
          <a:p>
            <a:pPr marL="514350" indent="-514350">
              <a:buFont typeface="+mj-lt"/>
              <a:buAutoNum type="arabicPeriod"/>
            </a:pPr>
            <a:r>
              <a:rPr lang="en-US" sz="2800" dirty="0" smtClean="0"/>
              <a:t>Understand the technologies that support mobile computing.</a:t>
            </a:r>
          </a:p>
          <a:p>
            <a:pPr marL="514350" indent="-514350">
              <a:buFont typeface="+mj-lt"/>
              <a:buAutoNum type="arabicPeriod"/>
            </a:pPr>
            <a:r>
              <a:rPr lang="en-US" sz="2800" dirty="0" smtClean="0"/>
              <a:t>Discuss m-commerce applications in financial and other services, advertising, marketing, and providing of content.</a:t>
            </a:r>
          </a:p>
          <a:p>
            <a:pPr marL="514350" indent="-514350">
              <a:buFont typeface="+mj-lt"/>
              <a:buAutoNum type="arabicPeriod"/>
            </a:pPr>
            <a:r>
              <a:rPr lang="en-US" sz="2800" dirty="0" smtClean="0"/>
              <a:t>Describe the applications of m-commerce within organizations (mobile enterprise, intrabusiness).</a:t>
            </a:r>
          </a:p>
          <a:p>
            <a:pPr marL="514350" indent="-514350">
              <a:buFont typeface="+mj-lt"/>
              <a:buAutoNum type="arabicPeriod"/>
            </a:pPr>
            <a:r>
              <a:rPr lang="en-US" sz="2800" dirty="0" smtClean="0"/>
              <a:t>Understand B2B and supply chain applications (interorganizational) of m-commerce.</a:t>
            </a:r>
          </a:p>
          <a:p>
            <a:endParaRPr lang="en-US" sz="2800" dirty="0" smtClean="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4</a:t>
            </a:fld>
            <a:endParaRPr lang="en-US" dirty="0"/>
          </a:p>
        </p:txBody>
      </p:sp>
      <p:sp>
        <p:nvSpPr>
          <p:cNvPr id="6" name="Footer Placeholder 5"/>
          <p:cNvSpPr>
            <a:spLocks noGrp="1"/>
          </p:cNvSpPr>
          <p:nvPr>
            <p:ph type="ftr" sz="quarter" idx="11"/>
          </p:nvPr>
        </p:nvSpPr>
        <p:spPr/>
        <p:txBody>
          <a:bodyPr/>
          <a:lstStyle/>
          <a:p>
            <a:r>
              <a:rPr lang="en-US" dirty="0" smtClean="0"/>
              <a:t>Copyright 2010 John Wiley &amp; Sons, Inc.</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t>L</a:t>
            </a:r>
            <a:r>
              <a:rPr lang="en-US" sz="3200" b="1" dirty="0" smtClean="0"/>
              <a:t>earning Objectives cont’d</a:t>
            </a:r>
            <a:endParaRPr lang="en-US" sz="3200" dirty="0"/>
          </a:p>
        </p:txBody>
      </p:sp>
      <p:sp>
        <p:nvSpPr>
          <p:cNvPr id="3" name="Content Placeholder 2"/>
          <p:cNvSpPr>
            <a:spLocks noGrp="1"/>
          </p:cNvSpPr>
          <p:nvPr>
            <p:ph idx="1"/>
          </p:nvPr>
        </p:nvSpPr>
        <p:spPr/>
        <p:txBody>
          <a:bodyPr>
            <a:normAutofit/>
          </a:bodyPr>
          <a:lstStyle/>
          <a:p>
            <a:pPr marL="514350" indent="-514350">
              <a:buNone/>
            </a:pPr>
            <a:r>
              <a:rPr lang="en-US" sz="2800" dirty="0" smtClean="0"/>
              <a:t>6.  Describe consumer and personal applications of m-commerce.</a:t>
            </a:r>
          </a:p>
          <a:p>
            <a:pPr marL="514350" indent="-514350">
              <a:buAutoNum type="arabicPeriod" startAt="7"/>
            </a:pPr>
            <a:r>
              <a:rPr lang="en-US" sz="2800" dirty="0" smtClean="0"/>
              <a:t>Describe location-based commerce (l-commerce).</a:t>
            </a:r>
          </a:p>
          <a:p>
            <a:pPr marL="514350" indent="-514350">
              <a:buAutoNum type="arabicPeriod" startAt="7"/>
            </a:pPr>
            <a:r>
              <a:rPr lang="en-US" sz="2800" dirty="0" smtClean="0"/>
              <a:t>Discuss the key characteristics and current uses of pervasive computing.</a:t>
            </a:r>
          </a:p>
          <a:p>
            <a:pPr marL="514350" indent="-514350">
              <a:buAutoNum type="arabicPeriod" startAt="7"/>
            </a:pPr>
            <a:r>
              <a:rPr lang="en-US" sz="2800" dirty="0" smtClean="0"/>
              <a:t>Describe the major inhibitors and barriers of mobile computing and m-commerce.</a:t>
            </a:r>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5</a:t>
            </a:fld>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6</a:t>
            </a:fld>
            <a:endParaRPr lang="en-US" dirty="0"/>
          </a:p>
        </p:txBody>
      </p:sp>
      <p:pic>
        <p:nvPicPr>
          <p:cNvPr id="6" name="Picture 8" descr="Figure_IT7eU"/>
          <p:cNvPicPr>
            <a:picLocks noChangeAspect="1" noChangeArrowheads="1"/>
          </p:cNvPicPr>
          <p:nvPr/>
        </p:nvPicPr>
        <p:blipFill>
          <a:blip r:embed="rId3"/>
          <a:srcRect/>
          <a:stretch>
            <a:fillRect/>
          </a:stretch>
        </p:blipFill>
        <p:spPr bwMode="auto">
          <a:xfrm>
            <a:off x="1012825" y="609600"/>
            <a:ext cx="7116763" cy="5135563"/>
          </a:xfrm>
          <a:prstGeom prst="rect">
            <a:avLst/>
          </a:prstGeom>
          <a:noFill/>
          <a:ln w="9525">
            <a:noFill/>
            <a:miter lim="800000"/>
            <a:headEnd/>
            <a:tailEnd/>
          </a:ln>
        </p:spPr>
      </p:pic>
      <p:sp>
        <p:nvSpPr>
          <p:cNvPr id="7" name="TextBox 6"/>
          <p:cNvSpPr txBox="1"/>
          <p:nvPr/>
        </p:nvSpPr>
        <p:spPr>
          <a:xfrm>
            <a:off x="457200" y="5638800"/>
            <a:ext cx="2286000" cy="646331"/>
          </a:xfrm>
          <a:prstGeom prst="rect">
            <a:avLst/>
          </a:prstGeom>
          <a:noFill/>
        </p:spPr>
        <p:txBody>
          <a:bodyPr wrap="square" rtlCol="0">
            <a:spAutoFit/>
          </a:bodyPr>
          <a:lstStyle/>
          <a:p>
            <a:r>
              <a:rPr lang="en-US" b="1" dirty="0" smtClean="0">
                <a:solidFill>
                  <a:srgbClr val="FF0000"/>
                </a:solidFill>
              </a:rPr>
              <a:t>Figure IT7eU</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b="1" i="1" dirty="0" smtClean="0"/>
              <a:t>Problem</a:t>
            </a:r>
            <a:r>
              <a:rPr lang="en-US" dirty="0" smtClean="0"/>
              <a:t> – Competition is fierce; profit margins low. Bloom needs appropriate technology to compete with Wal-Mart.</a:t>
            </a:r>
          </a:p>
          <a:p>
            <a:r>
              <a:rPr lang="en-US" b="1" i="1" dirty="0" smtClean="0"/>
              <a:t>Solution</a:t>
            </a:r>
            <a:r>
              <a:rPr lang="en-US" dirty="0" smtClean="0"/>
              <a:t> – Wireless technology – mobile checkstands, scanners, handhelds, Wi-Fi, RFID.</a:t>
            </a:r>
          </a:p>
          <a:p>
            <a:r>
              <a:rPr lang="en-US" b="1" i="1" dirty="0" smtClean="0"/>
              <a:t>Results</a:t>
            </a:r>
            <a:r>
              <a:rPr lang="en-US" dirty="0" smtClean="0"/>
              <a:t> – Better customer service &amp; speedier checkout; higher employee productivity; fewer employees overall.</a:t>
            </a:r>
          </a:p>
          <a:p>
            <a:endParaRPr lang="en-US"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7</a:t>
            </a:fld>
            <a:endParaRPr lang="en-US" dirty="0"/>
          </a:p>
        </p:txBody>
      </p:sp>
      <p:pic>
        <p:nvPicPr>
          <p:cNvPr id="8" name="Picture 7" descr="food lion.png">
            <a:hlinkClick r:id="rId3"/>
          </p:cNvPr>
          <p:cNvPicPr>
            <a:picLocks noChangeAspect="1"/>
          </p:cNvPicPr>
          <p:nvPr/>
        </p:nvPicPr>
        <p:blipFill>
          <a:blip r:embed="rId4"/>
          <a:stretch>
            <a:fillRect/>
          </a:stretch>
        </p:blipFill>
        <p:spPr>
          <a:xfrm>
            <a:off x="3962400" y="533400"/>
            <a:ext cx="933450" cy="914400"/>
          </a:xfrm>
          <a:prstGeom prst="rect">
            <a:avLst/>
          </a:prstGeom>
        </p:spPr>
      </p:pic>
      <p:sp>
        <p:nvSpPr>
          <p:cNvPr id="10" name="TextBox 9"/>
          <p:cNvSpPr txBox="1"/>
          <p:nvPr/>
        </p:nvSpPr>
        <p:spPr>
          <a:xfrm>
            <a:off x="2743200" y="5867400"/>
            <a:ext cx="4572000" cy="369332"/>
          </a:xfrm>
          <a:prstGeom prst="rect">
            <a:avLst/>
          </a:prstGeom>
          <a:noFill/>
        </p:spPr>
        <p:txBody>
          <a:bodyPr wrap="square" rtlCol="0">
            <a:spAutoFit/>
          </a:bodyPr>
          <a:lstStyle/>
          <a:p>
            <a:r>
              <a:rPr lang="en-US" b="1" i="1" dirty="0" smtClean="0">
                <a:hlinkClick r:id="rId5"/>
              </a:rPr>
              <a:t>Food Lion Opens Lake Norman Bloom Store </a:t>
            </a:r>
            <a:endParaRPr lang="en-US" i="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smtClean="0"/>
              <a:t>Wi-Fi – What is it?</a:t>
            </a:r>
            <a:endParaRPr lang="en-US" sz="3200" b="1" dirty="0"/>
          </a:p>
        </p:txBody>
      </p:sp>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8</a:t>
            </a:fld>
            <a:endParaRPr lang="en-US" dirty="0"/>
          </a:p>
        </p:txBody>
      </p:sp>
      <p:pic>
        <p:nvPicPr>
          <p:cNvPr id="7" name="Picture 6" descr="howstuffworks.gif"/>
          <p:cNvPicPr>
            <a:picLocks noChangeAspect="1"/>
          </p:cNvPicPr>
          <p:nvPr/>
        </p:nvPicPr>
        <p:blipFill>
          <a:blip r:embed="rId3"/>
          <a:stretch>
            <a:fillRect/>
          </a:stretch>
        </p:blipFill>
        <p:spPr>
          <a:xfrm>
            <a:off x="1752600" y="2771775"/>
            <a:ext cx="2533650" cy="581025"/>
          </a:xfrm>
          <a:prstGeom prst="rect">
            <a:avLst/>
          </a:prstGeom>
        </p:spPr>
      </p:pic>
      <p:sp>
        <p:nvSpPr>
          <p:cNvPr id="9" name="TextBox 8"/>
          <p:cNvSpPr txBox="1"/>
          <p:nvPr/>
        </p:nvSpPr>
        <p:spPr>
          <a:xfrm>
            <a:off x="4419600" y="2935069"/>
            <a:ext cx="2209800" cy="646331"/>
          </a:xfrm>
          <a:prstGeom prst="rect">
            <a:avLst/>
          </a:prstGeom>
          <a:noFill/>
        </p:spPr>
        <p:txBody>
          <a:bodyPr wrap="square" rtlCol="0">
            <a:spAutoFit/>
          </a:bodyPr>
          <a:lstStyle/>
          <a:p>
            <a:r>
              <a:rPr lang="en-US" b="1" dirty="0" smtClean="0">
                <a:hlinkClick r:id="rId4"/>
              </a:rPr>
              <a:t>How WiFi Works</a:t>
            </a:r>
            <a:endParaRPr lang="en-US" b="1" dirty="0" smtClean="0"/>
          </a:p>
          <a:p>
            <a:endParaRPr lang="en-US" dirty="0"/>
          </a:p>
        </p:txBody>
      </p:sp>
      <p:pic>
        <p:nvPicPr>
          <p:cNvPr id="10" name="Picture 9" descr="webopedia.bmp">
            <a:hlinkClick r:id="rId5"/>
          </p:cNvPr>
          <p:cNvPicPr>
            <a:picLocks noChangeAspect="1"/>
          </p:cNvPicPr>
          <p:nvPr/>
        </p:nvPicPr>
        <p:blipFill>
          <a:blip r:embed="rId6"/>
          <a:stretch>
            <a:fillRect/>
          </a:stretch>
        </p:blipFill>
        <p:spPr>
          <a:xfrm>
            <a:off x="304800" y="4248150"/>
            <a:ext cx="5619750" cy="476250"/>
          </a:xfrm>
          <a:prstGeom prst="rect">
            <a:avLst/>
          </a:prstGeom>
        </p:spPr>
      </p:pic>
      <p:sp>
        <p:nvSpPr>
          <p:cNvPr id="11" name="TextBox 10"/>
          <p:cNvSpPr txBox="1"/>
          <p:nvPr/>
        </p:nvSpPr>
        <p:spPr>
          <a:xfrm>
            <a:off x="6324600" y="4202668"/>
            <a:ext cx="914400" cy="369332"/>
          </a:xfrm>
          <a:prstGeom prst="rect">
            <a:avLst/>
          </a:prstGeom>
          <a:noFill/>
        </p:spPr>
        <p:txBody>
          <a:bodyPr wrap="square" rtlCol="0">
            <a:spAutoFit/>
          </a:bodyPr>
          <a:lstStyle/>
          <a:p>
            <a:r>
              <a:rPr lang="en-US" b="1" dirty="0" smtClean="0">
                <a:hlinkClick r:id="rId5"/>
              </a:rPr>
              <a:t>Wi-Fi</a:t>
            </a:r>
            <a:r>
              <a:rPr lang="en-US" dirty="0" smtClean="0"/>
              <a:t> </a:t>
            </a:r>
            <a:endParaRPr lang="en-US" dirty="0"/>
          </a:p>
        </p:txBody>
      </p:sp>
      <p:sp>
        <p:nvSpPr>
          <p:cNvPr id="12" name="TextBox 11"/>
          <p:cNvSpPr txBox="1"/>
          <p:nvPr/>
        </p:nvSpPr>
        <p:spPr>
          <a:xfrm>
            <a:off x="1905000" y="5181600"/>
            <a:ext cx="5029200" cy="923330"/>
          </a:xfrm>
          <a:prstGeom prst="rect">
            <a:avLst/>
          </a:prstGeom>
          <a:noFill/>
        </p:spPr>
        <p:txBody>
          <a:bodyPr wrap="square" rtlCol="0">
            <a:spAutoFit/>
          </a:bodyPr>
          <a:lstStyle/>
          <a:p>
            <a:r>
              <a:rPr lang="en-US" b="1" dirty="0" smtClean="0">
                <a:hlinkClick r:id="rId7"/>
              </a:rPr>
              <a:t>Wi-Fi® Technology Enabling Economic and Social Development in Rural and Urban India</a:t>
            </a:r>
            <a:endParaRPr lang="en-US" b="1" dirty="0" smtClean="0"/>
          </a:p>
          <a:p>
            <a:endParaRPr lang="en-US" dirty="0"/>
          </a:p>
        </p:txBody>
      </p:sp>
      <p:sp>
        <p:nvSpPr>
          <p:cNvPr id="13" name="TextBox 12"/>
          <p:cNvSpPr txBox="1"/>
          <p:nvPr/>
        </p:nvSpPr>
        <p:spPr>
          <a:xfrm>
            <a:off x="3505200" y="1715869"/>
            <a:ext cx="3505200" cy="646331"/>
          </a:xfrm>
          <a:prstGeom prst="rect">
            <a:avLst/>
          </a:prstGeom>
          <a:noFill/>
        </p:spPr>
        <p:txBody>
          <a:bodyPr wrap="square" rtlCol="0">
            <a:spAutoFit/>
          </a:bodyPr>
          <a:lstStyle/>
          <a:p>
            <a:r>
              <a:rPr lang="en-US" b="1" dirty="0" smtClean="0">
                <a:hlinkClick r:id="rId8"/>
              </a:rPr>
              <a:t>Food Lion Checking Out With Wi-Fi</a:t>
            </a:r>
            <a:r>
              <a:rPr lang="en-US" dirty="0" smtClean="0"/>
              <a:t/>
            </a:r>
            <a:br>
              <a:rPr lang="en-US" dirty="0" smtClean="0"/>
            </a:br>
            <a:endParaRPr lang="en-US" dirty="0"/>
          </a:p>
        </p:txBody>
      </p:sp>
      <p:pic>
        <p:nvPicPr>
          <p:cNvPr id="14" name="Picture 13" descr="wifi planet.gif"/>
          <p:cNvPicPr>
            <a:picLocks noChangeAspect="1"/>
          </p:cNvPicPr>
          <p:nvPr/>
        </p:nvPicPr>
        <p:blipFill>
          <a:blip r:embed="rId9"/>
          <a:stretch>
            <a:fillRect/>
          </a:stretch>
        </p:blipFill>
        <p:spPr>
          <a:xfrm>
            <a:off x="685800" y="1524000"/>
            <a:ext cx="2466975" cy="752475"/>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smtClean="0"/>
              <a:t>Copyright 2010 John Wiley &amp; Sons, Inc.</a:t>
            </a:r>
            <a:endParaRPr lang="en-US" dirty="0"/>
          </a:p>
        </p:txBody>
      </p:sp>
      <p:sp>
        <p:nvSpPr>
          <p:cNvPr id="5" name="Slide Number Placeholder 4"/>
          <p:cNvSpPr>
            <a:spLocks noGrp="1"/>
          </p:cNvSpPr>
          <p:nvPr>
            <p:ph type="sldNum" sz="quarter" idx="12"/>
          </p:nvPr>
        </p:nvSpPr>
        <p:spPr/>
        <p:txBody>
          <a:bodyPr/>
          <a:lstStyle/>
          <a:p>
            <a:r>
              <a:rPr lang="en-US" dirty="0" smtClean="0"/>
              <a:t>7-</a:t>
            </a:r>
            <a:fld id="{DBB3DA93-E592-46D0-AE1F-D154A72783BC}" type="slidenum">
              <a:rPr lang="en-US" smtClean="0"/>
              <a:pPr/>
              <a:t>9</a:t>
            </a:fld>
            <a:endParaRPr lang="en-US" dirty="0"/>
          </a:p>
        </p:txBody>
      </p:sp>
      <p:sp>
        <p:nvSpPr>
          <p:cNvPr id="6" name="TextBox 5"/>
          <p:cNvSpPr txBox="1"/>
          <p:nvPr/>
        </p:nvSpPr>
        <p:spPr>
          <a:xfrm>
            <a:off x="762000" y="2057400"/>
            <a:ext cx="7924800" cy="1569660"/>
          </a:xfrm>
          <a:prstGeom prst="rect">
            <a:avLst/>
          </a:prstGeom>
          <a:noFill/>
        </p:spPr>
        <p:txBody>
          <a:bodyPr wrap="square" rtlCol="0">
            <a:spAutoFit/>
          </a:bodyPr>
          <a:lstStyle/>
          <a:p>
            <a:r>
              <a:rPr lang="en-US" sz="3200" b="1" i="1" dirty="0" smtClean="0"/>
              <a:t>7.1 Overview of Mobile Computing and Commerce: Attributes, Benefits, Drivers, and Basic Technology</a:t>
            </a:r>
            <a:endParaRPr lang="en-US" sz="3200" b="1" i="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26408</TotalTime>
  <Words>2203</Words>
  <Application>Microsoft Office PowerPoint</Application>
  <PresentationFormat>On-screen Show (4:3)</PresentationFormat>
  <Paragraphs>255</Paragraphs>
  <Slides>37</Slides>
  <Notes>27</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Office Theme</vt:lpstr>
      <vt:lpstr>  Chapter 7  Mobile Commerce   Information Technology for Management Improving Performance in the Digital Economy  7th edition John Wiley &amp; Sons, Inc.  Slides contributed by Dr. Sandra Reid Chair, Graduate School of Business &amp; Professor, Technology Dallas Baptist University</vt:lpstr>
      <vt:lpstr>Chapter Outline</vt:lpstr>
      <vt:lpstr>Chapter Outline (cont’d)</vt:lpstr>
      <vt:lpstr>Learning Objectives</vt:lpstr>
      <vt:lpstr>Learning Objectives cont’d</vt:lpstr>
      <vt:lpstr>Slide 6</vt:lpstr>
      <vt:lpstr>Slide 7</vt:lpstr>
      <vt:lpstr>Wi-Fi – What is it?</vt:lpstr>
      <vt:lpstr>Slide 9</vt:lpstr>
      <vt:lpstr>Mobile Computing</vt:lpstr>
      <vt:lpstr>Table 7.1</vt:lpstr>
      <vt:lpstr>Value Added Attributes that Drive Development of M-Commerce</vt:lpstr>
      <vt:lpstr>Drivers of Mobile Computing &amp; M-Commerce</vt:lpstr>
      <vt:lpstr>Drivers of Mobile Computing &amp; M-Commerce (cont’d)</vt:lpstr>
      <vt:lpstr>Figure 7.1</vt:lpstr>
      <vt:lpstr>Figure 7.2 How Wi-Fi works.</vt:lpstr>
      <vt:lpstr>Table 7.2</vt:lpstr>
      <vt:lpstr>Barriers to Commercial Wi-Fi Growth</vt:lpstr>
      <vt:lpstr>Slide 19</vt:lpstr>
      <vt:lpstr>Mobile Banking &amp; Stock Trading</vt:lpstr>
      <vt:lpstr>Slide 21</vt:lpstr>
      <vt:lpstr>Shopping from Wireless Devices</vt:lpstr>
      <vt:lpstr>Figure 7.3</vt:lpstr>
      <vt:lpstr>Slide 24</vt:lpstr>
      <vt:lpstr>Mobile Enterprise Applications</vt:lpstr>
      <vt:lpstr>Slide 26</vt:lpstr>
      <vt:lpstr>Mobile Applications in Sports</vt:lpstr>
      <vt:lpstr>Slide 28</vt:lpstr>
      <vt:lpstr>Location-Based Services</vt:lpstr>
      <vt:lpstr>Figure 7.4</vt:lpstr>
      <vt:lpstr>Global Positioning Systems (GPS)</vt:lpstr>
      <vt:lpstr>Figure 7.5</vt:lpstr>
      <vt:lpstr>Slide 33</vt:lpstr>
      <vt:lpstr>Figure 7.6</vt:lpstr>
      <vt:lpstr>Slide 35</vt:lpstr>
      <vt:lpstr>Managerial Issues</vt:lpstr>
      <vt:lpstr>Copyright 2010 John Wiley &amp; Sons, Inc.</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    Networks and Collaboration As Business Solutions        Information Technology for Management Transforming Organizations in the Digital Economy  7th edition</dc:title>
  <dc:creator>Sandi</dc:creator>
  <cp:lastModifiedBy>Sandi</cp:lastModifiedBy>
  <cp:revision>1311</cp:revision>
  <dcterms:created xsi:type="dcterms:W3CDTF">2008-09-25T15:39:43Z</dcterms:created>
  <dcterms:modified xsi:type="dcterms:W3CDTF">2009-04-12T05:11:05Z</dcterms:modified>
</cp:coreProperties>
</file>