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7"/>
  </p:notesMasterIdLst>
  <p:sldIdLst>
    <p:sldId id="256" r:id="rId2"/>
    <p:sldId id="289" r:id="rId3"/>
    <p:sldId id="414" r:id="rId4"/>
    <p:sldId id="257" r:id="rId5"/>
    <p:sldId id="483" r:id="rId6"/>
    <p:sldId id="415" r:id="rId7"/>
    <p:sldId id="459" r:id="rId8"/>
    <p:sldId id="484" r:id="rId9"/>
    <p:sldId id="433" r:id="rId10"/>
    <p:sldId id="461" r:id="rId11"/>
    <p:sldId id="462" r:id="rId12"/>
    <p:sldId id="463" r:id="rId13"/>
    <p:sldId id="485" r:id="rId14"/>
    <p:sldId id="486" r:id="rId15"/>
    <p:sldId id="487" r:id="rId16"/>
    <p:sldId id="488" r:id="rId17"/>
    <p:sldId id="489" r:id="rId18"/>
    <p:sldId id="491" r:id="rId19"/>
    <p:sldId id="492" r:id="rId20"/>
    <p:sldId id="434" r:id="rId21"/>
    <p:sldId id="493" r:id="rId22"/>
    <p:sldId id="494" r:id="rId23"/>
    <p:sldId id="495" r:id="rId24"/>
    <p:sldId id="496" r:id="rId25"/>
    <p:sldId id="497" r:id="rId26"/>
    <p:sldId id="438" r:id="rId27"/>
    <p:sldId id="498" r:id="rId28"/>
    <p:sldId id="499" r:id="rId29"/>
    <p:sldId id="501" r:id="rId30"/>
    <p:sldId id="443" r:id="rId31"/>
    <p:sldId id="502" r:id="rId32"/>
    <p:sldId id="503" r:id="rId33"/>
    <p:sldId id="504" r:id="rId34"/>
    <p:sldId id="505" r:id="rId35"/>
    <p:sldId id="447" r:id="rId36"/>
    <p:sldId id="506" r:id="rId37"/>
    <p:sldId id="507" r:id="rId38"/>
    <p:sldId id="508" r:id="rId39"/>
    <p:sldId id="509" r:id="rId40"/>
    <p:sldId id="510" r:id="rId41"/>
    <p:sldId id="452" r:id="rId42"/>
    <p:sldId id="513" r:id="rId43"/>
    <p:sldId id="460" r:id="rId44"/>
    <p:sldId id="514" r:id="rId45"/>
    <p:sldId id="384" r:id="rId4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49" autoAdjust="0"/>
    <p:restoredTop sz="86726" autoAdjust="0"/>
  </p:normalViewPr>
  <p:slideViewPr>
    <p:cSldViewPr>
      <p:cViewPr varScale="1">
        <p:scale>
          <a:sx n="80" d="100"/>
          <a:sy n="80"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4/19/2009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en.wikipedia.org/wiki/Computer_program" TargetMode="External"/><Relationship Id="rId7" Type="http://schemas.openxmlformats.org/officeDocument/2006/relationships/hyperlink" Target="http://en.wikipedia.org/wiki/Filesystem"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en.wikipedia.org/wiki/Database" TargetMode="External"/><Relationship Id="rId5" Type="http://schemas.openxmlformats.org/officeDocument/2006/relationships/hyperlink" Target="http://en.wikipedia.org/wiki/Computer" TargetMode="External"/><Relationship Id="rId4" Type="http://schemas.openxmlformats.org/officeDocument/2006/relationships/hyperlink" Target="http://en.wikipedia.org/wiki/Job_(software)"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8" Type="http://schemas.openxmlformats.org/officeDocument/2006/relationships/hyperlink" Target="http://en.wikipedia.org/wiki/Project_management" TargetMode="External"/><Relationship Id="rId3" Type="http://schemas.openxmlformats.org/officeDocument/2006/relationships/hyperlink" Target="http://en.wikipedia.org/wiki/Return_on_investment" TargetMode="External"/><Relationship Id="rId7" Type="http://schemas.openxmlformats.org/officeDocument/2006/relationships/hyperlink" Target="http://en.wikipedia.org/wiki/Algorithm" TargetMode="External"/><Relationship Id="rId12" Type="http://schemas.openxmlformats.org/officeDocument/2006/relationships/hyperlink" Target="http://en.wikipedia.org/wiki/Control_theory#Closed-loop_transfer_function"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en.wikipedia.org/wiki/Carrying_cost" TargetMode="External"/><Relationship Id="rId11" Type="http://schemas.openxmlformats.org/officeDocument/2006/relationships/hyperlink" Target="http://en.wikipedia.org/wiki/Computer" TargetMode="External"/><Relationship Id="rId5" Type="http://schemas.openxmlformats.org/officeDocument/2006/relationships/hyperlink" Target="http://en.wikipedia.org/wiki/Inventory" TargetMode="External"/><Relationship Id="rId10" Type="http://schemas.openxmlformats.org/officeDocument/2006/relationships/hyperlink" Target="http://en.wikipedia.org/wiki/Manufacturing" TargetMode="External"/><Relationship Id="rId4" Type="http://schemas.openxmlformats.org/officeDocument/2006/relationships/hyperlink" Target="http://en.wikipedia.org/wiki/Business" TargetMode="External"/><Relationship Id="rId9" Type="http://schemas.openxmlformats.org/officeDocument/2006/relationships/hyperlink" Target="http://en.wikipedia.org/wiki/Engineering" TargetMode="Externa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It is hard to think of air</a:t>
            </a:r>
            <a:r>
              <a:rPr lang="en-US" b="1" baseline="0" dirty="0" smtClean="0"/>
              <a:t> traffic control systems as being examples of TPS!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hot links to articles for further reading and discussion.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Hot links provided for informational</a:t>
            </a:r>
            <a:r>
              <a:rPr lang="en-US" b="1" baseline="0" dirty="0" smtClean="0"/>
              <a:t> slide so that students can compare characteristics of processing types</a:t>
            </a:r>
            <a:r>
              <a:rPr lang="en-US" b="1" dirty="0" smtClean="0"/>
              <a:t>.</a:t>
            </a:r>
          </a:p>
          <a:p>
            <a:endParaRPr lang="en-US" dirty="0" smtClean="0"/>
          </a:p>
          <a:p>
            <a:r>
              <a:rPr lang="en-US" dirty="0" smtClean="0"/>
              <a:t>According to wikipedia:</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Batch processing</a:t>
            </a:r>
            <a:r>
              <a:rPr lang="en-US" dirty="0" smtClean="0"/>
              <a:t> is execution of a series of </a:t>
            </a:r>
            <a:r>
              <a:rPr lang="en-US" dirty="0" smtClean="0">
                <a:hlinkClick r:id="rId3" action="ppaction://hlinkfile" tooltip="Computer program"/>
              </a:rPr>
              <a:t>programs</a:t>
            </a:r>
            <a:r>
              <a:rPr lang="en-US" dirty="0" smtClean="0"/>
              <a:t> ("</a:t>
            </a:r>
            <a:r>
              <a:rPr lang="en-US" dirty="0" smtClean="0">
                <a:hlinkClick r:id="rId4" action="ppaction://hlinkfile" tooltip="Job (software)"/>
              </a:rPr>
              <a:t>jobs</a:t>
            </a:r>
            <a:r>
              <a:rPr lang="en-US" dirty="0" smtClean="0"/>
              <a:t>") on a </a:t>
            </a:r>
            <a:r>
              <a:rPr lang="en-US" dirty="0" smtClean="0">
                <a:hlinkClick r:id="rId5" action="ppaction://hlinkfile" tooltip="Computer"/>
              </a:rPr>
              <a:t>computer</a:t>
            </a:r>
            <a:r>
              <a:rPr lang="en-US" dirty="0" smtClean="0"/>
              <a:t> without human interaction.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Transaction processing</a:t>
            </a:r>
            <a:r>
              <a:rPr lang="en-US" dirty="0" smtClean="0"/>
              <a:t> is designed to maintain a computer system (typically, but not limited to, a </a:t>
            </a:r>
            <a:r>
              <a:rPr lang="en-US" dirty="0" smtClean="0">
                <a:hlinkClick r:id="rId6" action="ppaction://hlinkfile" tooltip="Database"/>
              </a:rPr>
              <a:t>database</a:t>
            </a:r>
            <a:r>
              <a:rPr lang="en-US" dirty="0" smtClean="0"/>
              <a:t> or some modern </a:t>
            </a:r>
            <a:r>
              <a:rPr lang="en-US" dirty="0" smtClean="0">
                <a:hlinkClick r:id="rId7" action="ppaction://hlinkfile" tooltip="Filesystem"/>
              </a:rPr>
              <a:t>filesystems</a:t>
            </a:r>
            <a:r>
              <a:rPr lang="en-US" dirty="0" smtClean="0"/>
              <a:t>) in a known, consistent state, by ensuring that any operations carried out on the system that are interdependent are either all completed successfully or all canceled successfully.</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Task students to follow</a:t>
            </a:r>
            <a:r>
              <a:rPr lang="en-US" b="1" baseline="0" dirty="0" smtClean="0"/>
              <a:t> a live example &amp; to present it to others in the class.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hot links related</a:t>
            </a:r>
            <a:r>
              <a:rPr lang="en-US" b="1" baseline="0" dirty="0" smtClean="0"/>
              <a:t> to IT At Work, 9.1</a:t>
            </a:r>
            <a:r>
              <a:rPr lang="en-US" b="1" dirty="0" smtClean="0"/>
              <a:t>.</a:t>
            </a:r>
          </a:p>
          <a:p>
            <a:endParaRPr lang="en-US" b="1" dirty="0" smtClean="0"/>
          </a:p>
          <a:p>
            <a:r>
              <a:rPr lang="en-US" b="1" dirty="0" smtClean="0"/>
              <a:t>Could FedEx Office operate completely without employees at their outlets?  What would you recommend</a:t>
            </a:r>
            <a:r>
              <a:rPr lang="en-US" b="1" baseline="0" dirty="0" smtClean="0"/>
              <a:t> &amp; why?  Even if they could, there would</a:t>
            </a:r>
          </a:p>
          <a:p>
            <a:r>
              <a:rPr lang="en-US" b="1" baseline="0" dirty="0" smtClean="0"/>
              <a:t>     be a disconnect with their customers.  Without the human behind it, any “robot” could provide the service making it just a matter of time</a:t>
            </a:r>
          </a:p>
          <a:p>
            <a:r>
              <a:rPr lang="en-US" b="1" baseline="0" dirty="0" smtClean="0"/>
              <a:t>     before the competition took over.</a:t>
            </a:r>
          </a:p>
          <a:p>
            <a:endParaRPr lang="en-US" b="1" baseline="0" dirty="0" smtClean="0"/>
          </a:p>
          <a:p>
            <a:r>
              <a:rPr lang="en-US" b="1" baseline="0" dirty="0" smtClean="0"/>
              <a:t>What effect does Carnival’s smart-card reader have on security?</a:t>
            </a:r>
          </a:p>
          <a:p>
            <a:endParaRPr lang="en-US" b="1" baseline="0" dirty="0" smtClean="0"/>
          </a:p>
          <a:p>
            <a:r>
              <a:rPr lang="en-US" b="1" baseline="0" dirty="0" smtClean="0"/>
              <a:t>Whose time is being saved at UPS &amp; Sprint?  That of the company employees.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TPS tasks do computers execute in this order processing system?  Point of sale,</a:t>
            </a:r>
            <a:r>
              <a:rPr lang="en-US" b="1" baseline="0" dirty="0" smtClean="0"/>
              <a:t> payment, payroll, inventory.</a:t>
            </a:r>
            <a:endParaRPr lang="en-US" b="1" dirty="0" smtClean="0"/>
          </a:p>
          <a:p>
            <a:endParaRPr lang="en-US" b="1" dirty="0" smtClean="0"/>
          </a:p>
          <a:p>
            <a:r>
              <a:rPr lang="en-US" b="1" dirty="0" smtClean="0"/>
              <a:t>What kinds of priorities can be offered to frequent</a:t>
            </a:r>
            <a:r>
              <a:rPr lang="en-US" b="1" baseline="0" dirty="0" smtClean="0"/>
              <a:t> taxi customers?  Record of credit cards used for payment option.  Call ahead service.</a:t>
            </a:r>
          </a:p>
          <a:p>
            <a:r>
              <a:rPr lang="en-US" b="1" baseline="0" dirty="0" smtClean="0"/>
              <a:t>     Record of identity for efficiency.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Hot links.  Students to discuss tools listed</a:t>
            </a:r>
            <a:r>
              <a:rPr lang="en-US" b="1" baseline="0" dirty="0" smtClean="0"/>
              <a:t> in the article; it is critical thinking assignment.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  Typical TPS activities are summarized in this table.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  The production &amp; operations management (POM) function in an organization is responsible for the processes that transform</a:t>
            </a:r>
          </a:p>
          <a:p>
            <a:r>
              <a:rPr lang="en-US" b="1" dirty="0" smtClean="0"/>
              <a:t>     inputs into useful</a:t>
            </a:r>
            <a:r>
              <a:rPr lang="en-US" b="1" baseline="0" dirty="0" smtClean="0"/>
              <a:t> outputs (illustrated in this figure).  POM area is very diversified as are its supporting information systems.  It also</a:t>
            </a:r>
          </a:p>
          <a:p>
            <a:r>
              <a:rPr lang="en-US" b="1" baseline="0" dirty="0" smtClean="0"/>
              <a:t>     differs considerably among organizations.  Manufacturing companies use completely different processes than do service organizations,</a:t>
            </a:r>
          </a:p>
          <a:p>
            <a:r>
              <a:rPr lang="en-US" b="1" baseline="0" dirty="0" smtClean="0"/>
              <a:t>     and a hospital operates much differently from a university.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the competitive benefits of close relationships with</a:t>
            </a:r>
            <a:r>
              <a:rPr lang="en-US" b="1" baseline="0" dirty="0" smtClean="0"/>
              <a:t> upline &amp; downline </a:t>
            </a:r>
            <a:r>
              <a:rPr lang="en-US" b="1" dirty="0" smtClean="0"/>
              <a:t>suppliers.  Each look for efficiencies that will benefit</a:t>
            </a:r>
          </a:p>
          <a:p>
            <a:r>
              <a:rPr lang="en-US" b="1" dirty="0" smtClean="0"/>
              <a:t>     all participants that can be passed on.  Each will contribute to the improvement</a:t>
            </a:r>
            <a:r>
              <a:rPr lang="en-US" b="1" baseline="0" dirty="0" smtClean="0"/>
              <a:t> of the whole.  IT facilitates this process/extent</a:t>
            </a:r>
          </a:p>
          <a:p>
            <a:r>
              <a:rPr lang="en-US" b="1" baseline="0" dirty="0" smtClean="0"/>
              <a:t>     of involvement with extranets, EDI, etc.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how e-procurement</a:t>
            </a:r>
            <a:r>
              <a:rPr lang="en-US" b="1" baseline="0" dirty="0" smtClean="0"/>
              <a:t> differs from traditional procurement processes.  Electronic allows for just-in-time inventory concepts</a:t>
            </a:r>
          </a:p>
          <a:p>
            <a:r>
              <a:rPr lang="en-US" b="1" baseline="0" dirty="0" smtClean="0"/>
              <a:t>     to be implemented, payments, data mining for trends while the traditional processes will not.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According</a:t>
            </a:r>
            <a:r>
              <a:rPr lang="en-US" b="1" baseline="0" dirty="0" smtClean="0"/>
              <a:t> to wikipedia:</a:t>
            </a:r>
          </a:p>
          <a:p>
            <a:endParaRPr lang="en-US" baseline="0" dirty="0" smtClean="0"/>
          </a:p>
          <a:p>
            <a:r>
              <a:rPr lang="en-US" b="1" dirty="0" smtClean="0"/>
              <a:t>Just-in-time</a:t>
            </a:r>
            <a:r>
              <a:rPr lang="en-US" dirty="0" smtClean="0"/>
              <a:t> (</a:t>
            </a:r>
            <a:r>
              <a:rPr lang="en-US" b="1" dirty="0" smtClean="0"/>
              <a:t>JIT</a:t>
            </a:r>
            <a:r>
              <a:rPr lang="en-US" dirty="0" smtClean="0"/>
              <a:t>) is an inventory strategy implemented to improve the </a:t>
            </a:r>
            <a:r>
              <a:rPr lang="en-US" dirty="0" smtClean="0">
                <a:hlinkClick r:id="rId3" action="ppaction://hlinkfile" tooltip="Return on investment"/>
              </a:rPr>
              <a:t>return on investment</a:t>
            </a:r>
            <a:r>
              <a:rPr lang="en-US" dirty="0" smtClean="0"/>
              <a:t> of a </a:t>
            </a:r>
            <a:r>
              <a:rPr lang="en-US" dirty="0" smtClean="0">
                <a:hlinkClick r:id="rId4" action="ppaction://hlinkfile" tooltip="Business"/>
              </a:rPr>
              <a:t>business</a:t>
            </a:r>
            <a:r>
              <a:rPr lang="en-US" dirty="0" smtClean="0"/>
              <a:t> by reducing in-process </a:t>
            </a:r>
            <a:r>
              <a:rPr lang="en-US" dirty="0" smtClean="0">
                <a:hlinkClick r:id="rId5" action="ppaction://hlinkfile" tooltip="Inventory"/>
              </a:rPr>
              <a:t>inventory</a:t>
            </a:r>
            <a:r>
              <a:rPr lang="en-US" dirty="0" smtClean="0"/>
              <a:t> and its associated </a:t>
            </a:r>
            <a:r>
              <a:rPr lang="en-US" dirty="0" smtClean="0">
                <a:hlinkClick r:id="rId6" action="ppaction://hlinkfile" tooltip="Carrying cost"/>
              </a:rPr>
              <a:t>carrying costs</a:t>
            </a:r>
            <a:r>
              <a:rPr lang="en-US" dirty="0" smtClean="0"/>
              <a:t>. In order to achieve JIT the process must have signals of what is going on elsewhere within the process.</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PERT</a:t>
            </a:r>
            <a:r>
              <a:rPr lang="en-US" dirty="0" smtClean="0"/>
              <a:t> is a method to analyze the involved tasks in completing a given project, especially the time needed to complete each task, and identifying the minimum time needed to complete the total project.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Critical Path Method</a:t>
            </a:r>
            <a:r>
              <a:rPr lang="en-US" dirty="0" smtClean="0"/>
              <a:t>, abbreviated </a:t>
            </a:r>
            <a:r>
              <a:rPr lang="en-US" b="1" dirty="0" smtClean="0"/>
              <a:t>CPM</a:t>
            </a:r>
            <a:r>
              <a:rPr lang="en-US" dirty="0" smtClean="0"/>
              <a:t>, or </a:t>
            </a:r>
            <a:r>
              <a:rPr lang="en-US" b="1" dirty="0" smtClean="0"/>
              <a:t>Critical Path Analysis</a:t>
            </a:r>
            <a:r>
              <a:rPr lang="en-US" dirty="0" smtClean="0"/>
              <a:t>, is a mathematically based </a:t>
            </a:r>
            <a:r>
              <a:rPr lang="en-US" dirty="0" smtClean="0">
                <a:hlinkClick r:id="rId7" action="ppaction://hlinkfile" tooltip="Algorithm"/>
              </a:rPr>
              <a:t>algorithm</a:t>
            </a:r>
            <a:r>
              <a:rPr lang="en-US" dirty="0" smtClean="0"/>
              <a:t> for scheduling a set of project activities. It is an important tool for effective </a:t>
            </a:r>
            <a:r>
              <a:rPr lang="en-US" dirty="0" smtClean="0">
                <a:hlinkClick r:id="rId8" action="ppaction://hlinkfile" tooltip="Project management"/>
              </a:rPr>
              <a:t>project management</a:t>
            </a:r>
            <a:r>
              <a:rPr lang="en-US" dirty="0" smtClean="0"/>
              <a:t>.</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Computer-Integrated Manufacturing</a:t>
            </a:r>
            <a:r>
              <a:rPr lang="en-US" dirty="0" smtClean="0"/>
              <a:t> (CIM) in </a:t>
            </a:r>
            <a:r>
              <a:rPr lang="en-US" dirty="0" smtClean="0">
                <a:hlinkClick r:id="rId9" action="ppaction://hlinkfile" tooltip="Engineering"/>
              </a:rPr>
              <a:t>engineering</a:t>
            </a:r>
            <a:r>
              <a:rPr lang="en-US" dirty="0" smtClean="0"/>
              <a:t> is a method of </a:t>
            </a:r>
            <a:r>
              <a:rPr lang="en-US" dirty="0" smtClean="0">
                <a:hlinkClick r:id="rId10" action="ppaction://hlinkfile" tooltip="Manufacturing"/>
              </a:rPr>
              <a:t>manufacturing</a:t>
            </a:r>
            <a:r>
              <a:rPr lang="en-US" dirty="0" smtClean="0"/>
              <a:t> in which the entire production process is controlled by </a:t>
            </a:r>
            <a:r>
              <a:rPr lang="en-US" dirty="0" smtClean="0">
                <a:hlinkClick r:id="rId11" action="ppaction://hlinkfile" tooltip="Computer"/>
              </a:rPr>
              <a:t>computer</a:t>
            </a:r>
            <a:r>
              <a:rPr lang="en-US" dirty="0" smtClean="0"/>
              <a:t>. Typically, it relies on </a:t>
            </a:r>
            <a:r>
              <a:rPr lang="en-US" dirty="0" smtClean="0">
                <a:hlinkClick r:id="rId12" action="ppaction://hlinkfile" tooltip="Control theory"/>
              </a:rPr>
              <a:t>closed-loop control processes</a:t>
            </a:r>
            <a:r>
              <a:rPr lang="en-US" dirty="0" smtClean="0"/>
              <a:t>, based on real-time input from sensors. It is also known as </a:t>
            </a:r>
            <a:r>
              <a:rPr lang="en-US" i="1" dirty="0" smtClean="0"/>
              <a:t>flexible design and manufacturing</a:t>
            </a:r>
            <a:r>
              <a:rPr lang="en-US" dirty="0" smtClean="0"/>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Discuss the competitive importance of effectively utilizing these strategies.  For instance, with JIT</a:t>
            </a:r>
            <a:r>
              <a:rPr lang="en-US" b="1" baseline="0" dirty="0" smtClean="0"/>
              <a:t> inventory systems, there is less</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     expense associated with warehousing raw materials, less obsolescence, less damaged goods costs, etc.  PERT &amp; CPM systems</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     allow real time project status, a more focused strategy for keeping projects on time &amp; within budget.</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Is there ever</a:t>
            </a:r>
            <a:r>
              <a:rPr lang="en-US" b="1" baseline="0" dirty="0" smtClean="0"/>
              <a:t> a true “sustainable competitive advantage?”  Defend your answer.  It depends.  Really, no….ultimately, all things being</a:t>
            </a:r>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     equal, nothing will be something a competitor cannot imitate over time.</a:t>
            </a:r>
            <a:endParaRPr lang="en-US" b="1"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the value</a:t>
            </a:r>
            <a:r>
              <a:rPr lang="en-US" b="1" baseline="0" dirty="0" smtClean="0"/>
              <a:t> of each system within the Channel System.  Is one more important than another?  What if one is weak, what is the</a:t>
            </a:r>
          </a:p>
          <a:p>
            <a:r>
              <a:rPr lang="en-US" b="1" baseline="0" dirty="0" smtClean="0"/>
              <a:t>     impact upon the overall organization?  No organization can reach its potential with weak marketing channel systems.  Marketing</a:t>
            </a:r>
          </a:p>
          <a:p>
            <a:r>
              <a:rPr lang="en-US" b="1" baseline="0" dirty="0" smtClean="0"/>
              <a:t>     is critical to an organization’s ability to remain viable.  Without marketing, there is no business.  Without goods and/or services</a:t>
            </a:r>
          </a:p>
          <a:p>
            <a:r>
              <a:rPr lang="en-US" b="1" baseline="0" dirty="0" smtClean="0"/>
              <a:t>     there is no business, but without effectively advertising, selling, distributing, pricing…there are no customers.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Articles for discussion</a:t>
            </a:r>
            <a:r>
              <a:rPr lang="en-US" b="1" baseline="0" dirty="0" smtClean="0"/>
              <a:t> &amp; expanding student’s critical thinking.</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a:t>
            </a:r>
          </a:p>
          <a:p>
            <a:endParaRPr lang="en-US" b="1" dirty="0" smtClean="0"/>
          </a:p>
          <a:p>
            <a:r>
              <a:rPr lang="en-US" b="1" dirty="0" smtClean="0"/>
              <a:t>How did the Internet decrease time-to-market</a:t>
            </a:r>
            <a:r>
              <a:rPr lang="en-US" b="1" baseline="0" dirty="0" smtClean="0"/>
              <a:t> in this situation?  P&amp;G used social groups, provided incentives to respond.  They</a:t>
            </a:r>
          </a:p>
          <a:p>
            <a:r>
              <a:rPr lang="en-US" b="1" baseline="0" dirty="0" smtClean="0"/>
              <a:t>     created a demand for the product before it was launched.</a:t>
            </a:r>
          </a:p>
          <a:p>
            <a:endParaRPr lang="en-US" b="1" baseline="0" dirty="0" smtClean="0"/>
          </a:p>
          <a:p>
            <a:r>
              <a:rPr lang="en-US" b="1" baseline="0" dirty="0" smtClean="0"/>
              <a:t>What is the role of data mining?  To identify trends.  To determine needs &amp; wants, current &amp; future.</a:t>
            </a:r>
          </a:p>
          <a:p>
            <a:endParaRPr lang="en-US" b="1" baseline="0" dirty="0" smtClean="0"/>
          </a:p>
          <a:p>
            <a:r>
              <a:rPr lang="en-US" b="1" baseline="0" dirty="0" smtClean="0"/>
              <a:t>Why is so much testing needed?  To avoid expensive failures.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Search</a:t>
            </a:r>
            <a:r>
              <a:rPr lang="en-US" b="1" baseline="0" dirty="0" smtClean="0"/>
              <a:t> on the Internet for examples of software available.  Quicken, Budget Maestro, YNAB, Excel, MyBudgetPlanner, Peachtree.</a:t>
            </a:r>
          </a:p>
          <a:p>
            <a:endParaRPr lang="en-US" b="1" baseline="0" dirty="0" smtClean="0"/>
          </a:p>
          <a:p>
            <a:r>
              <a:rPr lang="en-US" b="1" baseline="0" dirty="0" smtClean="0"/>
              <a:t>Task students to determine the strengths &amp; weaknesses of a few.</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Collection of standard</a:t>
            </a:r>
            <a:r>
              <a:rPr lang="en-US" b="1" baseline="0" dirty="0" smtClean="0"/>
              <a:t> accounting modules.  User can integrate as many of the modules as needed for the business.  Software includes</a:t>
            </a:r>
          </a:p>
          <a:p>
            <a:r>
              <a:rPr lang="en-US" b="1" baseline="0" dirty="0" smtClean="0"/>
              <a:t>     an e-commerce module, which provides dynamic Web access to MAS 90.</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a:t>
            </a:r>
            <a:r>
              <a:rPr lang="en-US" b="1" baseline="0" dirty="0" smtClean="0"/>
              <a:t> are some of the questions relevant to ask prior to selecting an integrated accounting software solution?  What about maintenance?</a:t>
            </a:r>
          </a:p>
          <a:p>
            <a:r>
              <a:rPr lang="en-US" b="1" baseline="0" dirty="0" smtClean="0"/>
              <a:t>     Training?  Recurring cost?  Functionality?</a:t>
            </a:r>
          </a:p>
          <a:p>
            <a:endParaRPr lang="en-US" b="1" baseline="0" dirty="0" smtClean="0"/>
          </a:p>
          <a:p>
            <a:r>
              <a:rPr lang="en-US" b="1" baseline="0" dirty="0" smtClean="0"/>
              <a:t>When is cheaper not necessarily better?  When functionality is limited; when there are security gaps; when audit is difficult.  When compatibility</a:t>
            </a:r>
          </a:p>
          <a:p>
            <a:r>
              <a:rPr lang="en-US" b="1" baseline="0" dirty="0" smtClean="0"/>
              <a:t>     is low.</a:t>
            </a:r>
          </a:p>
          <a:p>
            <a:endParaRPr lang="en-US" b="1" baseline="0" dirty="0" smtClean="0"/>
          </a:p>
          <a:p>
            <a:r>
              <a:rPr lang="en-US" b="1" baseline="0" dirty="0" smtClean="0"/>
              <a:t>Why do we need a programming language &amp; international standard for electronic transmission of business &amp; financial information such as XBRL?</a:t>
            </a:r>
          </a:p>
          <a:p>
            <a:r>
              <a:rPr lang="en-US" b="1" baseline="0" dirty="0" smtClean="0"/>
              <a:t>     Generate cleaner data, including written explanations &amp; supporting notes.</a:t>
            </a:r>
          </a:p>
          <a:p>
            <a:r>
              <a:rPr lang="en-US" b="1" baseline="0" dirty="0" smtClean="0"/>
              <a:t>     Produce more accurate data with fewer errors that require follow up by regulators (better quality).</a:t>
            </a:r>
          </a:p>
          <a:p>
            <a:r>
              <a:rPr lang="en-US" b="1" baseline="0" dirty="0" smtClean="0"/>
              <a:t>     Transmit data faster to regulators &amp; meet deadlines.</a:t>
            </a:r>
          </a:p>
          <a:p>
            <a:r>
              <a:rPr lang="en-US" b="1" baseline="0" dirty="0" smtClean="0"/>
              <a:t>     Increase number of cases &amp; amount of information that staffers can handle.</a:t>
            </a:r>
          </a:p>
          <a:p>
            <a:r>
              <a:rPr lang="en-US" b="1" baseline="0" dirty="0" smtClean="0"/>
              <a:t>     Make information available faster to regulators &amp; public.</a:t>
            </a:r>
          </a:p>
          <a:p>
            <a:r>
              <a:rPr lang="en-US" b="1" baseline="0" dirty="0" smtClean="0"/>
              <a:t>     Address issues &amp; concerns in their filings rather than after the fact.</a:t>
            </a:r>
          </a:p>
          <a:p>
            <a:r>
              <a:rPr lang="en-US" b="1" baseline="0" dirty="0" smtClean="0"/>
              <a:t>     Reduce report cycle time.</a:t>
            </a:r>
          </a:p>
          <a:p>
            <a:r>
              <a:rPr lang="en-US" b="1" baseline="0" dirty="0" smtClean="0"/>
              <a:t>     Lead to more efficient capital market.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33</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  Illustrates how XBRL works.</a:t>
            </a:r>
            <a:r>
              <a:rPr lang="en-US" b="1" baseline="0" dirty="0" smtClean="0"/>
              <a:t>  Such submission allows government analysts to validate information</a:t>
            </a:r>
          </a:p>
          <a:p>
            <a:r>
              <a:rPr lang="en-US" b="1" baseline="0" dirty="0" smtClean="0"/>
              <a:t>     submitted in hours instead of 2 to 3 weeks.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are the benefits</a:t>
            </a:r>
            <a:r>
              <a:rPr lang="en-US" b="1" baseline="0" dirty="0" smtClean="0"/>
              <a:t> of automating such applications?  Typically, reduced cost &amp; increased efficiency.  Quicker review of applicants’</a:t>
            </a:r>
          </a:p>
          <a:p>
            <a:r>
              <a:rPr lang="en-US" b="1" baseline="0" dirty="0" smtClean="0"/>
              <a:t>     credentials versus requirements of the position.  Training moved to employees instead of employees having to come in for training</a:t>
            </a:r>
          </a:p>
          <a:p>
            <a:r>
              <a:rPr lang="en-US" b="1" baseline="0" dirty="0" smtClean="0"/>
              <a:t>     for most needs.  Maintenance of employee performance records, attendance, etc.  Automated time &amp; attendance for more effective</a:t>
            </a:r>
          </a:p>
          <a:p>
            <a:r>
              <a:rPr lang="en-US" b="1" baseline="0" dirty="0" smtClean="0"/>
              <a:t>     payroll administration.  To support internal &amp; external reporting requirements.  Survey administration.  It is infinite, the list of</a:t>
            </a:r>
          </a:p>
          <a:p>
            <a:r>
              <a:rPr lang="en-US" b="1" baseline="0" dirty="0" smtClean="0"/>
              <a:t>     benefits.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36</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Students with experience / knowledge should enlighten others.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37</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List some of the pros &amp; cons of utilizing such methods for recruitment.  Some good employees may be overlooked while some less</a:t>
            </a:r>
          </a:p>
          <a:p>
            <a:r>
              <a:rPr lang="en-US" b="1" dirty="0" smtClean="0"/>
              <a:t>     desirable may be selected.  However, the risks should be no higher/lower</a:t>
            </a:r>
            <a:r>
              <a:rPr lang="en-US" b="1" baseline="0" dirty="0" smtClean="0"/>
              <a:t> than with manual systems.  Less bias may be present.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38</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Has IT made maintenance &amp; development more practical &amp; effective? If so, in what ways?</a:t>
            </a:r>
          </a:p>
          <a:p>
            <a:endParaRPr lang="en-US" b="1" dirty="0" smtClean="0"/>
          </a:p>
          <a:p>
            <a:r>
              <a:rPr lang="en-US" b="1" dirty="0" smtClean="0"/>
              <a:t>Much easier to quickly assess training cost by electronically determining</a:t>
            </a:r>
            <a:r>
              <a:rPr lang="en-US" b="1" baseline="0" dirty="0" smtClean="0"/>
              <a:t> extent of proposed initiative.</a:t>
            </a:r>
          </a:p>
          <a:p>
            <a:endParaRPr lang="en-US" b="1" baseline="0" dirty="0" smtClean="0"/>
          </a:p>
          <a:p>
            <a:r>
              <a:rPr lang="en-US" b="1" baseline="0" dirty="0" smtClean="0"/>
              <a:t>Much easier to determine cost of salary/benefit changes.</a:t>
            </a:r>
          </a:p>
          <a:p>
            <a:endParaRPr lang="en-US" b="1" baseline="0" dirty="0" smtClean="0"/>
          </a:p>
          <a:p>
            <a:r>
              <a:rPr lang="en-US" b="1" baseline="0" dirty="0" smtClean="0"/>
              <a:t>Much quicker to pull together data for succession planning purposes, etc.</a:t>
            </a:r>
          </a:p>
          <a:p>
            <a:endParaRPr lang="en-US" b="1" baseline="0" dirty="0" smtClean="0"/>
          </a:p>
          <a:p>
            <a:r>
              <a:rPr lang="en-US" b="1" baseline="0" dirty="0" smtClean="0"/>
              <a:t>Much quicker to assess performance versus objectives by individuals, departments, entire organizations.</a:t>
            </a:r>
          </a:p>
          <a:p>
            <a:endParaRPr lang="en-US" b="1" baseline="0"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39</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are the potential benefits of such systems?  Reduced cost &amp; increased efficiency.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40</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41</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After considering IT At Work, 9.6, consider the following critical thinking questions:</a:t>
            </a:r>
          </a:p>
          <a:p>
            <a:endParaRPr lang="en-US" b="1" dirty="0" smtClean="0"/>
          </a:p>
          <a:p>
            <a:r>
              <a:rPr lang="en-US" b="1" dirty="0" smtClean="0"/>
              <a:t>Why is it necessary to integrate functional applications?</a:t>
            </a:r>
          </a:p>
          <a:p>
            <a:endParaRPr lang="en-US" b="1" dirty="0" smtClean="0"/>
          </a:p>
          <a:p>
            <a:r>
              <a:rPr lang="en-US" b="1" dirty="0" smtClean="0"/>
              <a:t>Could</a:t>
            </a:r>
            <a:r>
              <a:rPr lang="en-US" b="1" baseline="0" dirty="0" smtClean="0"/>
              <a:t> the company grow so rapidly otherwise?  If so, how?</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42</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 are HRM applications especially</a:t>
            </a:r>
            <a:r>
              <a:rPr lang="en-US" b="1" baseline="0" dirty="0" smtClean="0"/>
              <a:t> prone to ethical &amp; legal considerations?  Because it involves fair labor laws &amp; practices, discrimination, etc.</a:t>
            </a:r>
          </a:p>
        </p:txBody>
      </p:sp>
      <p:sp>
        <p:nvSpPr>
          <p:cNvPr id="4" name="Slide Number Placeholder 3"/>
          <p:cNvSpPr>
            <a:spLocks noGrp="1"/>
          </p:cNvSpPr>
          <p:nvPr>
            <p:ph type="sldNum" sz="quarter" idx="10"/>
          </p:nvPr>
        </p:nvSpPr>
        <p:spPr/>
        <p:txBody>
          <a:bodyPr/>
          <a:lstStyle/>
          <a:p>
            <a:fld id="{9FE05574-1D68-479B-8F33-2AA349DB469B}" type="slidenum">
              <a:rPr lang="en-US" smtClean="0"/>
              <a:pPr/>
              <a:t>44</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for homepage.</a:t>
            </a:r>
          </a:p>
          <a:p>
            <a:endParaRPr lang="en-US" b="1" dirty="0" smtClean="0"/>
          </a:p>
          <a:p>
            <a:r>
              <a:rPr lang="en-US" b="1" dirty="0" smtClean="0"/>
              <a:t>Discuss the direct</a:t>
            </a:r>
            <a:r>
              <a:rPr lang="en-US" b="1" baseline="0" dirty="0" smtClean="0"/>
              <a:t> benefits to the patient &amp; to the health service provider with implementation of the solution described.  Proper supplies</a:t>
            </a:r>
          </a:p>
          <a:p>
            <a:r>
              <a:rPr lang="en-US" b="1" baseline="0" dirty="0" smtClean="0"/>
              <a:t>     available to meet needs of patient for better healthcare service.</a:t>
            </a:r>
          </a:p>
          <a:p>
            <a:endParaRPr lang="en-US" b="1" baseline="0" dirty="0" smtClean="0"/>
          </a:p>
          <a:p>
            <a:r>
              <a:rPr lang="en-US" b="1" baseline="0" dirty="0" smtClean="0"/>
              <a:t>Where beyond healthcare is this an attractive solution?  Manufacturing.</a:t>
            </a:r>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  There is a need to integrate functional systems applications among themselves, with TPS &amp; with other applications.</a:t>
            </a:r>
          </a:p>
          <a:p>
            <a:r>
              <a:rPr lang="en-US" b="1" baseline="0" dirty="0" smtClean="0"/>
              <a:t>     These relationships are shown in this figure.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to relevant wikipedia location.</a:t>
            </a:r>
          </a:p>
          <a:p>
            <a:endParaRPr lang="en-US" b="1" dirty="0" smtClean="0"/>
          </a:p>
          <a:p>
            <a:r>
              <a:rPr lang="en-US" b="1" dirty="0" smtClean="0"/>
              <a:t>Data from TPS are input to functional</a:t>
            </a:r>
            <a:r>
              <a:rPr lang="en-US" b="1" baseline="0" dirty="0" smtClean="0"/>
              <a:t> IS applications, CRM &amp; other systems.  Provides critical data on customers &amp; their purchasing history.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  TPS is usually automated &amp; is constructed with the major characteristics shown in this table.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4/19/2009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4/19/2009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4/19/2009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4/19/2009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4/19/2009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4/19/2009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4/19/2009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4/19/2009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4/19/2009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4/19/2009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4/19/2009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4/19/2009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n.wikipedia.org/wiki/Transaction_processing_system"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creditcards.com/credit-card-news/credit-cards-airlines-inflight-purchases-1273.php"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hyperlink" Target="http://www.philly.com/philly/jobs/industries/transportation/20090204_Many_airlines_go_cashless_for_in-flight_purchases.html" TargetMode="External"/><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3" Type="http://schemas.openxmlformats.org/officeDocument/2006/relationships/hyperlink" Target="http://en.wikipedia.org/wiki/Main_Page"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en.wikipedia.org/wiki/Transaction_processing" TargetMode="External"/><Relationship Id="rId5" Type="http://schemas.openxmlformats.org/officeDocument/2006/relationships/hyperlink" Target="http://en.wikipedia.org/wiki/Batch_processing" TargetMode="Externa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gif"/><Relationship Id="rId3" Type="http://schemas.openxmlformats.org/officeDocument/2006/relationships/image" Target="../media/image10.gif"/><Relationship Id="rId7" Type="http://schemas.openxmlformats.org/officeDocument/2006/relationships/hyperlink" Target="http://www.fedex.com/us/office/copyprint/copy/?lid=Learnmore_copyprint_copy"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hyperlink" Target="http://www.fairisaac.com/NR/rdonlyres/5AA6DD1B-EDC6-45BB-94F1-2A123A84C60A/0/DMV_Success_1368CS_EN.pdf" TargetMode="External"/><Relationship Id="rId5" Type="http://schemas.openxmlformats.org/officeDocument/2006/relationships/image" Target="../media/image11.gif"/><Relationship Id="rId4" Type="http://schemas.openxmlformats.org/officeDocument/2006/relationships/hyperlink" Target="http://www.informationweek.com/news/software/development/showArticle.jhtml?articleID=198001645"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orbital.com/NewsInfo/release.asp?prid=222"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4.gif"/><Relationship Id="rId3" Type="http://schemas.openxmlformats.org/officeDocument/2006/relationships/hyperlink" Target="http://en.wikipedia.org/wiki/Web_analytics" TargetMode="External"/><Relationship Id="rId7" Type="http://schemas.openxmlformats.org/officeDocument/2006/relationships/hyperlink" Target="http://www.webtrends.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hyperlink" Target="#cite_note-0"/><Relationship Id="rId5" Type="http://schemas.openxmlformats.org/officeDocument/2006/relationships/hyperlink" Target="http://en.wikipedia.org/wiki/Data_(computing)" TargetMode="External"/><Relationship Id="rId10" Type="http://schemas.openxmlformats.org/officeDocument/2006/relationships/hyperlink" Target="http://www.webanalyticsworld.net/2008/06/5-great-free-web-analytics-tools-you.html" TargetMode="External"/><Relationship Id="rId4" Type="http://schemas.openxmlformats.org/officeDocument/2006/relationships/image" Target="../media/image4.jpeg"/><Relationship Id="rId9" Type="http://schemas.openxmlformats.org/officeDocument/2006/relationships/image" Target="../media/image15.jpeg"/></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Business-to-government" TargetMode="External"/><Relationship Id="rId3" Type="http://schemas.openxmlformats.org/officeDocument/2006/relationships/hyperlink" Target="http://en.wikipedia.org/wiki/E-procurement" TargetMode="External"/><Relationship Id="rId7" Type="http://schemas.openxmlformats.org/officeDocument/2006/relationships/hyperlink" Target="http://en.wikipedia.org/wiki/Business-to-consumer"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hyperlink" Target="http://en.wikipedia.org/wiki/Business-to-business" TargetMode="External"/><Relationship Id="rId11" Type="http://schemas.openxmlformats.org/officeDocument/2006/relationships/hyperlink" Target="http://www.kivasystems.com/demo/index.html" TargetMode="External"/><Relationship Id="rId5" Type="http://schemas.openxmlformats.org/officeDocument/2006/relationships/hyperlink" Target="http://en.wikipedia.org/wiki/Procurement" TargetMode="External"/><Relationship Id="rId10" Type="http://schemas.openxmlformats.org/officeDocument/2006/relationships/hyperlink" Target="http://en.wikipedia.org/wiki/Rfid" TargetMode="External"/><Relationship Id="rId4" Type="http://schemas.openxmlformats.org/officeDocument/2006/relationships/image" Target="../media/image4.jpeg"/><Relationship Id="rId9" Type="http://schemas.openxmlformats.org/officeDocument/2006/relationships/hyperlink" Target="http://en.wikipedia.org/wiki/Good_(accounting)"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Strategic_management" TargetMode="External"/><Relationship Id="rId2" Type="http://schemas.openxmlformats.org/officeDocument/2006/relationships/hyperlink" Target="http://en.wikipedia.org/wiki/Six_Sigma" TargetMode="External"/><Relationship Id="rId1" Type="http://schemas.openxmlformats.org/officeDocument/2006/relationships/slideLayout" Target="../slideLayouts/slideLayout2.xml"/><Relationship Id="rId4" Type="http://schemas.openxmlformats.org/officeDocument/2006/relationships/hyperlink" Target="http://en.wikipedia.org/wiki/Motorola"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dmnews.com/Macys-expands-consumer-electronics-kiosks-program/article/110490/" TargetMode="External"/><Relationship Id="rId7" Type="http://schemas.openxmlformats.org/officeDocument/2006/relationships/hyperlink" Target="http://www.allbusiness.com/retail-trade/4294050-1.html"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9.gif"/><Relationship Id="rId5" Type="http://schemas.openxmlformats.org/officeDocument/2006/relationships/hyperlink" Target="https://www.speedpass.com/forms/frmDynPage.aspx?pPg=TestPage.htm&amp;pgType=N&amp;ID=GOG07&amp;gclid=CJP4oM2UppkCFQ8MDQodAGOmpw" TargetMode="External"/><Relationship Id="rId4" Type="http://schemas.openxmlformats.org/officeDocument/2006/relationships/hyperlink" Target="http://findarticles.com/p/articles/mi_qn4176/is_20060619/ai_n16489296"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hyperlink" Target="http://www.2020software.com/compare-software/category/2/Accounting-Software/" TargetMode="External"/><Relationship Id="rId7" Type="http://schemas.openxmlformats.org/officeDocument/2006/relationships/hyperlink" Target="http://en.wikipedia.org/wiki/XBRL"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hyperlink" Target="http://www.findaccountingsoftware.com/?s=1&amp;c=84&amp;kw=findaccountingsoftware.com+(Phrase)&amp;gclid=CJf4t9mqppkCFQ8gDQodXHGxpQ" TargetMode="External"/><Relationship Id="rId4" Type="http://schemas.openxmlformats.org/officeDocument/2006/relationships/image" Target="../media/image21.gif"/></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video.google.com/videoplay?docid=5992870301671055&amp;ei=A8K9SeeaIIGyqAKuj9yVBg&amp;q=cirque+du+soleil&amp;hl=en" TargetMode="External"/><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dhmc.or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9</a:t>
            </a:r>
            <a:r>
              <a:rPr lang="en-US" sz="2000" dirty="0"/>
              <a:t/>
            </a:r>
            <a:br>
              <a:rPr lang="en-US" sz="2000" dirty="0"/>
            </a:br>
            <a:r>
              <a:rPr lang="en-US" sz="2000" dirty="0"/>
              <a:t/>
            </a:r>
            <a:br>
              <a:rPr lang="en-US" sz="2000" dirty="0"/>
            </a:br>
            <a:r>
              <a:rPr lang="en-US" sz="2500" b="1" dirty="0" smtClean="0"/>
              <a:t>Transaction Processing, Functional</a:t>
            </a:r>
            <a:br>
              <a:rPr lang="en-US" sz="2500" b="1" dirty="0" smtClean="0"/>
            </a:br>
            <a:r>
              <a:rPr lang="en-US" sz="2500" b="1" dirty="0" smtClean="0"/>
              <a:t>Applications and Integration</a:t>
            </a: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9-1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200" b="1" dirty="0" smtClean="0"/>
              <a:t>Transaction Processing Information Systems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10</a:t>
            </a:fld>
            <a:endParaRPr lang="en-US" dirty="0"/>
          </a:p>
        </p:txBody>
      </p:sp>
      <p:pic>
        <p:nvPicPr>
          <p:cNvPr id="8" name="Picture 7" descr="wikipedia.jpg">
            <a:hlinkClick r:id="rId3"/>
          </p:cNvPr>
          <p:cNvPicPr>
            <a:picLocks noChangeAspect="1"/>
          </p:cNvPicPr>
          <p:nvPr/>
        </p:nvPicPr>
        <p:blipFill>
          <a:blip r:embed="rId4"/>
          <a:stretch>
            <a:fillRect/>
          </a:stretch>
        </p:blipFill>
        <p:spPr>
          <a:xfrm>
            <a:off x="381000" y="838200"/>
            <a:ext cx="2540000" cy="2540000"/>
          </a:xfrm>
          <a:prstGeom prst="rect">
            <a:avLst/>
          </a:prstGeom>
        </p:spPr>
      </p:pic>
      <p:sp>
        <p:nvSpPr>
          <p:cNvPr id="10" name="TextBox 9"/>
          <p:cNvSpPr txBox="1"/>
          <p:nvPr/>
        </p:nvSpPr>
        <p:spPr>
          <a:xfrm>
            <a:off x="2971800" y="1143000"/>
            <a:ext cx="5181600" cy="923330"/>
          </a:xfrm>
          <a:prstGeom prst="rect">
            <a:avLst/>
          </a:prstGeom>
          <a:noFill/>
        </p:spPr>
        <p:txBody>
          <a:bodyPr wrap="square" rtlCol="0">
            <a:spAutoFit/>
          </a:bodyPr>
          <a:lstStyle/>
          <a:p>
            <a:r>
              <a:rPr lang="en-US" b="1" dirty="0" smtClean="0"/>
              <a:t>TPS</a:t>
            </a:r>
            <a:r>
              <a:rPr lang="en-US" dirty="0" smtClean="0"/>
              <a:t> monitors, collects, stores, processes, &amp; disseminates information for all routine core business transactions.</a:t>
            </a:r>
            <a:endParaRPr lang="en-US" dirty="0"/>
          </a:p>
        </p:txBody>
      </p:sp>
      <p:graphicFrame>
        <p:nvGraphicFramePr>
          <p:cNvPr id="11" name="Table 10"/>
          <p:cNvGraphicFramePr>
            <a:graphicFrameLocks noGrp="1"/>
          </p:cNvGraphicFramePr>
          <p:nvPr/>
        </p:nvGraphicFramePr>
        <p:xfrm>
          <a:off x="381000" y="3606800"/>
          <a:ext cx="8382000" cy="2565400"/>
        </p:xfrm>
        <a:graphic>
          <a:graphicData uri="http://schemas.openxmlformats.org/drawingml/2006/table">
            <a:tbl>
              <a:tblPr firstRow="1" bandRow="1">
                <a:tableStyleId>{5C22544A-7EE6-4342-B048-85BDC9FD1C3A}</a:tableStyleId>
              </a:tblPr>
              <a:tblGrid>
                <a:gridCol w="4191000"/>
                <a:gridCol w="4191000"/>
              </a:tblGrid>
              <a:tr h="370840">
                <a:tc>
                  <a:txBody>
                    <a:bodyPr/>
                    <a:lstStyle/>
                    <a:p>
                      <a:r>
                        <a:rPr lang="en-US" dirty="0" smtClean="0"/>
                        <a:t>Rapid Processing</a:t>
                      </a:r>
                      <a:endParaRPr lang="en-US" dirty="0"/>
                    </a:p>
                  </a:txBody>
                  <a:tcPr/>
                </a:tc>
                <a:tc>
                  <a:txBody>
                    <a:bodyPr/>
                    <a:lstStyle/>
                    <a:p>
                      <a:r>
                        <a:rPr lang="en-US" dirty="0" smtClean="0"/>
                        <a:t>Processes transactions virtually instantly </a:t>
                      </a:r>
                      <a:endParaRPr lang="en-US" dirty="0"/>
                    </a:p>
                  </a:txBody>
                  <a:tcPr/>
                </a:tc>
              </a:tr>
              <a:tr h="370840">
                <a:tc>
                  <a:txBody>
                    <a:bodyPr/>
                    <a:lstStyle/>
                    <a:p>
                      <a:r>
                        <a:rPr lang="en-US" b="1" dirty="0" smtClean="0"/>
                        <a:t>Reliability</a:t>
                      </a:r>
                      <a:endParaRPr lang="en-US" b="1" dirty="0"/>
                    </a:p>
                  </a:txBody>
                  <a:tcPr/>
                </a:tc>
                <a:tc>
                  <a:txBody>
                    <a:bodyPr/>
                    <a:lstStyle/>
                    <a:p>
                      <a:r>
                        <a:rPr lang="en-US" b="1" dirty="0" smtClean="0"/>
                        <a:t>Ensures transactions never slip past the net, &amp; systems themselves are operational permanently</a:t>
                      </a:r>
                      <a:endParaRPr lang="en-US" b="1" dirty="0"/>
                    </a:p>
                  </a:txBody>
                  <a:tcPr/>
                </a:tc>
              </a:tr>
              <a:tr h="370840">
                <a:tc>
                  <a:txBody>
                    <a:bodyPr/>
                    <a:lstStyle/>
                    <a:p>
                      <a:r>
                        <a:rPr lang="en-US" b="1" dirty="0" smtClean="0"/>
                        <a:t>Standardization</a:t>
                      </a:r>
                      <a:endParaRPr lang="en-US" b="1" dirty="0"/>
                    </a:p>
                  </a:txBody>
                  <a:tcPr/>
                </a:tc>
                <a:tc>
                  <a:txBody>
                    <a:bodyPr/>
                    <a:lstStyle/>
                    <a:p>
                      <a:r>
                        <a:rPr lang="en-US" b="1" dirty="0" smtClean="0"/>
                        <a:t>Acquires identical data for each transaction.</a:t>
                      </a:r>
                      <a:endParaRPr lang="en-US" b="1" dirty="0"/>
                    </a:p>
                  </a:txBody>
                  <a:tcPr/>
                </a:tc>
              </a:tr>
              <a:tr h="370840">
                <a:tc>
                  <a:txBody>
                    <a:bodyPr/>
                    <a:lstStyle/>
                    <a:p>
                      <a:r>
                        <a:rPr lang="en-US" b="1" dirty="0" smtClean="0"/>
                        <a:t>Controlled Access</a:t>
                      </a:r>
                      <a:endParaRPr lang="en-US" b="1" dirty="0"/>
                    </a:p>
                  </a:txBody>
                  <a:tcPr/>
                </a:tc>
                <a:tc>
                  <a:txBody>
                    <a:bodyPr/>
                    <a:lstStyle/>
                    <a:p>
                      <a:r>
                        <a:rPr lang="en-US" b="1" dirty="0" smtClean="0"/>
                        <a:t>Access is restricted to only those employees who require their use.</a:t>
                      </a:r>
                      <a:endParaRPr lang="en-US" b="1" dirty="0"/>
                    </a:p>
                  </a:txBody>
                  <a:tcPr/>
                </a:tc>
              </a:tr>
            </a:tbl>
          </a:graphicData>
        </a:graphic>
      </p:graphicFrame>
      <p:sp>
        <p:nvSpPr>
          <p:cNvPr id="12" name="TextBox 11"/>
          <p:cNvSpPr txBox="1"/>
          <p:nvPr/>
        </p:nvSpPr>
        <p:spPr>
          <a:xfrm>
            <a:off x="3200400" y="3135868"/>
            <a:ext cx="4953000" cy="369332"/>
          </a:xfrm>
          <a:prstGeom prst="rect">
            <a:avLst/>
          </a:prstGeom>
          <a:noFill/>
        </p:spPr>
        <p:txBody>
          <a:bodyPr wrap="square" rtlCol="0">
            <a:spAutoFit/>
          </a:bodyPr>
          <a:lstStyle/>
          <a:p>
            <a:r>
              <a:rPr lang="en-US" b="1" i="1" dirty="0" smtClean="0"/>
              <a:t>Characteristics of Transaction Processing Systems:</a:t>
            </a:r>
            <a:endParaRPr lang="en-US" b="1"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9.1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11</a:t>
            </a:fld>
            <a:endParaRPr lang="en-US" dirty="0"/>
          </a:p>
        </p:txBody>
      </p:sp>
      <p:pic>
        <p:nvPicPr>
          <p:cNvPr id="2050" name="Picture 2"/>
          <p:cNvPicPr>
            <a:picLocks noChangeAspect="1" noChangeArrowheads="1"/>
          </p:cNvPicPr>
          <p:nvPr/>
        </p:nvPicPr>
        <p:blipFill>
          <a:blip r:embed="rId3"/>
          <a:srcRect/>
          <a:stretch>
            <a:fillRect/>
          </a:stretch>
        </p:blipFill>
        <p:spPr bwMode="auto">
          <a:xfrm>
            <a:off x="1219200" y="1600200"/>
            <a:ext cx="6324600" cy="434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TPS – Traffic Control at Airports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12</a:t>
            </a:fld>
            <a:endParaRPr lang="en-US" dirty="0"/>
          </a:p>
        </p:txBody>
      </p:sp>
      <p:pic>
        <p:nvPicPr>
          <p:cNvPr id="7" name="Picture 6" descr="Potomac_Consolidated_TRACON.jpg"/>
          <p:cNvPicPr>
            <a:picLocks noChangeAspect="1"/>
          </p:cNvPicPr>
          <p:nvPr/>
        </p:nvPicPr>
        <p:blipFill>
          <a:blip r:embed="rId3"/>
          <a:stretch>
            <a:fillRect/>
          </a:stretch>
        </p:blipFill>
        <p:spPr>
          <a:xfrm>
            <a:off x="2057400" y="1447800"/>
            <a:ext cx="5029200" cy="3889248"/>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TPS – In-flight Card Payments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13</a:t>
            </a:fld>
            <a:endParaRPr lang="en-US" dirty="0"/>
          </a:p>
        </p:txBody>
      </p:sp>
      <p:sp>
        <p:nvSpPr>
          <p:cNvPr id="6" name="TextBox 5"/>
          <p:cNvSpPr txBox="1"/>
          <p:nvPr/>
        </p:nvSpPr>
        <p:spPr>
          <a:xfrm>
            <a:off x="3810000" y="1334869"/>
            <a:ext cx="3962400" cy="646331"/>
          </a:xfrm>
          <a:prstGeom prst="rect">
            <a:avLst/>
          </a:prstGeom>
          <a:noFill/>
        </p:spPr>
        <p:txBody>
          <a:bodyPr wrap="square" rtlCol="0">
            <a:spAutoFit/>
          </a:bodyPr>
          <a:lstStyle/>
          <a:p>
            <a:r>
              <a:rPr lang="en-US" b="1" i="1" dirty="0" smtClean="0">
                <a:hlinkClick r:id="rId3"/>
              </a:rPr>
              <a:t>Many airlines now accepting plastic for in-flight purchases</a:t>
            </a:r>
            <a:endParaRPr lang="en-US" i="1" dirty="0"/>
          </a:p>
        </p:txBody>
      </p:sp>
      <p:pic>
        <p:nvPicPr>
          <p:cNvPr id="7" name="Picture 6" descr="in-flight purchases.jpg"/>
          <p:cNvPicPr>
            <a:picLocks noChangeAspect="1"/>
          </p:cNvPicPr>
          <p:nvPr/>
        </p:nvPicPr>
        <p:blipFill>
          <a:blip r:embed="rId4"/>
          <a:stretch>
            <a:fillRect/>
          </a:stretch>
        </p:blipFill>
        <p:spPr>
          <a:xfrm>
            <a:off x="685800" y="1173480"/>
            <a:ext cx="2000250" cy="1760220"/>
          </a:xfrm>
          <a:prstGeom prst="rect">
            <a:avLst/>
          </a:prstGeom>
        </p:spPr>
      </p:pic>
      <p:sp>
        <p:nvSpPr>
          <p:cNvPr id="8" name="TextBox 7"/>
          <p:cNvSpPr txBox="1"/>
          <p:nvPr/>
        </p:nvSpPr>
        <p:spPr>
          <a:xfrm>
            <a:off x="5257800" y="4078069"/>
            <a:ext cx="3200400" cy="646331"/>
          </a:xfrm>
          <a:prstGeom prst="rect">
            <a:avLst/>
          </a:prstGeom>
          <a:noFill/>
        </p:spPr>
        <p:txBody>
          <a:bodyPr wrap="square" rtlCol="0">
            <a:spAutoFit/>
          </a:bodyPr>
          <a:lstStyle/>
          <a:p>
            <a:r>
              <a:rPr lang="en-US" b="1" i="1" dirty="0" smtClean="0">
                <a:hlinkClick r:id="rId5"/>
              </a:rPr>
              <a:t>Many airlines go cashless for in-flight purchases</a:t>
            </a:r>
            <a:endParaRPr lang="en-US" i="1" dirty="0"/>
          </a:p>
        </p:txBody>
      </p:sp>
      <p:pic>
        <p:nvPicPr>
          <p:cNvPr id="9" name="Picture 8" descr="cashless in-flight.jpg"/>
          <p:cNvPicPr>
            <a:picLocks noChangeAspect="1"/>
          </p:cNvPicPr>
          <p:nvPr/>
        </p:nvPicPr>
        <p:blipFill>
          <a:blip r:embed="rId6"/>
          <a:stretch>
            <a:fillRect/>
          </a:stretch>
        </p:blipFill>
        <p:spPr>
          <a:xfrm>
            <a:off x="1053791" y="3124200"/>
            <a:ext cx="4051610" cy="2993081"/>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Batch vs. Online Processing</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14</a:t>
            </a:fld>
            <a:endParaRPr lang="en-US" dirty="0"/>
          </a:p>
        </p:txBody>
      </p:sp>
      <p:graphicFrame>
        <p:nvGraphicFramePr>
          <p:cNvPr id="8" name="Content Placeholder 7"/>
          <p:cNvGraphicFramePr>
            <a:graphicFrameLocks noGrp="1"/>
          </p:cNvGraphicFramePr>
          <p:nvPr>
            <p:ph idx="1"/>
          </p:nvPr>
        </p:nvGraphicFramePr>
        <p:xfrm>
          <a:off x="685800" y="2743200"/>
          <a:ext cx="8229600" cy="34798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Allows sharing of computer resources among many users and programs, </a:t>
                      </a:r>
                      <a:endParaRPr lang="en-US" dirty="0"/>
                    </a:p>
                  </a:txBody>
                  <a:tcPr/>
                </a:tc>
                <a:tc>
                  <a:txBody>
                    <a:bodyPr/>
                    <a:lstStyle/>
                    <a:p>
                      <a:r>
                        <a:rPr lang="en-US" dirty="0" smtClean="0"/>
                        <a:t>Data are processed as soon as transaction occurs.</a:t>
                      </a:r>
                      <a:endParaRPr lang="en-US" dirty="0"/>
                    </a:p>
                  </a:txBody>
                  <a:tcPr/>
                </a:tc>
              </a:tr>
              <a:tr h="370840">
                <a:tc>
                  <a:txBody>
                    <a:bodyPr/>
                    <a:lstStyle/>
                    <a:p>
                      <a:r>
                        <a:rPr lang="en-US" b="1" dirty="0" smtClean="0"/>
                        <a:t>Shifts the time of job processing to when the computing resources are less busy.</a:t>
                      </a:r>
                      <a:endParaRPr lang="en-US" b="1" dirty="0"/>
                    </a:p>
                  </a:txBody>
                  <a:tcPr/>
                </a:tc>
                <a:tc>
                  <a:txBody>
                    <a:bodyPr/>
                    <a:lstStyle/>
                    <a:p>
                      <a:r>
                        <a:rPr lang="en-US" b="1" dirty="0" smtClean="0"/>
                        <a:t>Allows sharing of computer resources among many users.</a:t>
                      </a:r>
                      <a:endParaRPr lang="en-US" b="1" dirty="0"/>
                    </a:p>
                  </a:txBody>
                  <a:tcPr/>
                </a:tc>
              </a:tr>
              <a:tr h="370840">
                <a:tc>
                  <a:txBody>
                    <a:bodyPr/>
                    <a:lstStyle/>
                    <a:p>
                      <a:r>
                        <a:rPr lang="en-US" b="1" dirty="0" smtClean="0"/>
                        <a:t>Avoids idling the computing resources with minute-by-minute human interaction and supervision.</a:t>
                      </a:r>
                      <a:endParaRPr lang="en-US" b="1" dirty="0"/>
                    </a:p>
                  </a:txBody>
                  <a:tcPr/>
                </a:tc>
                <a:tc>
                  <a:txBody>
                    <a:bodyPr/>
                    <a:lstStyle/>
                    <a:p>
                      <a:r>
                        <a:rPr lang="en-US" b="1" dirty="0" smtClean="0"/>
                        <a:t>Shifts the time of job processing to when the computing resources are less busy.</a:t>
                      </a:r>
                      <a:endParaRPr lang="en-US" b="1" dirty="0"/>
                    </a:p>
                  </a:txBody>
                  <a:tcPr/>
                </a:tc>
              </a:tr>
              <a:tr h="370840">
                <a:tc>
                  <a:txBody>
                    <a:bodyPr/>
                    <a:lstStyle/>
                    <a:p>
                      <a:r>
                        <a:rPr lang="en-US" b="1" dirty="0" smtClean="0"/>
                        <a:t>Better amortizes the cost of a computer, especially an expensive one. </a:t>
                      </a:r>
                      <a:endParaRPr lang="en-US" b="1" dirty="0"/>
                    </a:p>
                  </a:txBody>
                  <a:tcPr/>
                </a:tc>
                <a:tc>
                  <a:txBody>
                    <a:bodyPr/>
                    <a:lstStyle/>
                    <a:p>
                      <a:r>
                        <a:rPr lang="en-US" b="1" dirty="0" smtClean="0"/>
                        <a:t>Avoids idling the computing resources without minute-by-minute human interaction and supervision.</a:t>
                      </a:r>
                      <a:endParaRPr lang="en-US" b="1" dirty="0"/>
                    </a:p>
                  </a:txBody>
                  <a:tcPr/>
                </a:tc>
              </a:tr>
              <a:tr h="370840">
                <a:tc>
                  <a:txBody>
                    <a:bodyPr/>
                    <a:lstStyle/>
                    <a:p>
                      <a:endParaRPr lang="en-US" dirty="0"/>
                    </a:p>
                  </a:txBody>
                  <a:tcPr/>
                </a:tc>
                <a:tc>
                  <a:txBody>
                    <a:bodyPr/>
                    <a:lstStyle/>
                    <a:p>
                      <a:r>
                        <a:rPr lang="en-US" b="1" dirty="0" smtClean="0"/>
                        <a:t>Atomic unit of processing. </a:t>
                      </a:r>
                      <a:endParaRPr lang="en-US" b="1" dirty="0"/>
                    </a:p>
                  </a:txBody>
                  <a:tcPr/>
                </a:tc>
              </a:tr>
            </a:tbl>
          </a:graphicData>
        </a:graphic>
      </p:graphicFrame>
      <p:pic>
        <p:nvPicPr>
          <p:cNvPr id="9" name="Picture 8" descr="wikipedia.jpg">
            <a:hlinkClick r:id="rId3"/>
          </p:cNvPr>
          <p:cNvPicPr>
            <a:picLocks noChangeAspect="1"/>
          </p:cNvPicPr>
          <p:nvPr/>
        </p:nvPicPr>
        <p:blipFill>
          <a:blip r:embed="rId4"/>
          <a:stretch>
            <a:fillRect/>
          </a:stretch>
        </p:blipFill>
        <p:spPr>
          <a:xfrm>
            <a:off x="152400" y="685800"/>
            <a:ext cx="2006600" cy="2006600"/>
          </a:xfrm>
          <a:prstGeom prst="rect">
            <a:avLst/>
          </a:prstGeom>
        </p:spPr>
      </p:pic>
      <p:sp>
        <p:nvSpPr>
          <p:cNvPr id="10" name="TextBox 9"/>
          <p:cNvSpPr txBox="1"/>
          <p:nvPr/>
        </p:nvSpPr>
        <p:spPr>
          <a:xfrm>
            <a:off x="1981200" y="2362200"/>
            <a:ext cx="2590800" cy="369332"/>
          </a:xfrm>
          <a:prstGeom prst="rect">
            <a:avLst/>
          </a:prstGeom>
          <a:noFill/>
        </p:spPr>
        <p:txBody>
          <a:bodyPr wrap="square" rtlCol="0">
            <a:spAutoFit/>
          </a:bodyPr>
          <a:lstStyle/>
          <a:p>
            <a:r>
              <a:rPr lang="en-US" b="1" i="1" dirty="0" smtClean="0">
                <a:hlinkClick r:id="rId5"/>
              </a:rPr>
              <a:t>Benefits of Batch:</a:t>
            </a:r>
            <a:endParaRPr lang="en-US" b="1" i="1" dirty="0"/>
          </a:p>
        </p:txBody>
      </p:sp>
      <p:sp>
        <p:nvSpPr>
          <p:cNvPr id="11" name="TextBox 10"/>
          <p:cNvSpPr txBox="1"/>
          <p:nvPr/>
        </p:nvSpPr>
        <p:spPr>
          <a:xfrm>
            <a:off x="5486400" y="2362200"/>
            <a:ext cx="2514600" cy="369332"/>
          </a:xfrm>
          <a:prstGeom prst="rect">
            <a:avLst/>
          </a:prstGeom>
          <a:noFill/>
        </p:spPr>
        <p:txBody>
          <a:bodyPr wrap="square" rtlCol="0">
            <a:spAutoFit/>
          </a:bodyPr>
          <a:lstStyle/>
          <a:p>
            <a:r>
              <a:rPr lang="en-US" b="1" i="1" dirty="0" smtClean="0">
                <a:hlinkClick r:id="rId6"/>
              </a:rPr>
              <a:t>Benefits of Online:</a:t>
            </a:r>
            <a:endParaRPr lang="en-US" b="1" i="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15</a:t>
            </a:fld>
            <a:endParaRPr lang="en-US" dirty="0"/>
          </a:p>
        </p:txBody>
      </p:sp>
      <p:pic>
        <p:nvPicPr>
          <p:cNvPr id="3074" name="Picture 2"/>
          <p:cNvPicPr>
            <a:picLocks noChangeAspect="1" noChangeArrowheads="1"/>
          </p:cNvPicPr>
          <p:nvPr/>
        </p:nvPicPr>
        <p:blipFill>
          <a:blip r:embed="rId3"/>
          <a:srcRect/>
          <a:stretch>
            <a:fillRect/>
          </a:stretch>
        </p:blipFill>
        <p:spPr bwMode="auto">
          <a:xfrm>
            <a:off x="1752600" y="1295400"/>
            <a:ext cx="5867400" cy="4038600"/>
          </a:xfrm>
          <a:prstGeom prst="rect">
            <a:avLst/>
          </a:prstGeom>
          <a:noFill/>
          <a:ln w="9525">
            <a:noFill/>
            <a:miter lim="800000"/>
            <a:headEnd/>
            <a:tailEnd/>
          </a:ln>
          <a:effectLst/>
        </p:spPr>
      </p:pic>
      <p:sp>
        <p:nvSpPr>
          <p:cNvPr id="7" name="TextBox 6"/>
          <p:cNvSpPr txBox="1"/>
          <p:nvPr/>
        </p:nvSpPr>
        <p:spPr>
          <a:xfrm>
            <a:off x="2286000" y="5726668"/>
            <a:ext cx="5181600" cy="369332"/>
          </a:xfrm>
          <a:prstGeom prst="rect">
            <a:avLst/>
          </a:prstGeom>
          <a:noFill/>
        </p:spPr>
        <p:txBody>
          <a:bodyPr wrap="square" rtlCol="0">
            <a:spAutoFit/>
          </a:bodyPr>
          <a:lstStyle/>
          <a:p>
            <a:r>
              <a:rPr lang="en-US" b="1" dirty="0" smtClean="0"/>
              <a:t>The flow of information in transaction processing.</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Modernizing TPS Saved Time &amp; Money</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16</a:t>
            </a:fld>
            <a:endParaRPr lang="en-US" dirty="0"/>
          </a:p>
        </p:txBody>
      </p:sp>
      <p:pic>
        <p:nvPicPr>
          <p:cNvPr id="6" name="Picture 5" descr="informationweek_logo_397.gif"/>
          <p:cNvPicPr>
            <a:picLocks noChangeAspect="1"/>
          </p:cNvPicPr>
          <p:nvPr/>
        </p:nvPicPr>
        <p:blipFill>
          <a:blip r:embed="rId3"/>
          <a:stretch>
            <a:fillRect/>
          </a:stretch>
        </p:blipFill>
        <p:spPr>
          <a:xfrm>
            <a:off x="304800" y="1752600"/>
            <a:ext cx="3781425" cy="495300"/>
          </a:xfrm>
          <a:prstGeom prst="rect">
            <a:avLst/>
          </a:prstGeom>
        </p:spPr>
      </p:pic>
      <p:sp>
        <p:nvSpPr>
          <p:cNvPr id="7" name="TextBox 6"/>
          <p:cNvSpPr txBox="1"/>
          <p:nvPr/>
        </p:nvSpPr>
        <p:spPr>
          <a:xfrm>
            <a:off x="4419600" y="1752600"/>
            <a:ext cx="3810000" cy="923330"/>
          </a:xfrm>
          <a:prstGeom prst="rect">
            <a:avLst/>
          </a:prstGeom>
          <a:noFill/>
        </p:spPr>
        <p:txBody>
          <a:bodyPr wrap="square" rtlCol="0">
            <a:spAutoFit/>
          </a:bodyPr>
          <a:lstStyle/>
          <a:p>
            <a:r>
              <a:rPr lang="en-US" b="1" dirty="0" smtClean="0">
                <a:hlinkClick r:id="rId4"/>
              </a:rPr>
              <a:t>Behind Microsoft's Tellme Acquisition: Pizza To Go </a:t>
            </a:r>
            <a:endParaRPr lang="en-US" b="1" dirty="0" smtClean="0"/>
          </a:p>
          <a:p>
            <a:endParaRPr lang="en-US" dirty="0"/>
          </a:p>
        </p:txBody>
      </p:sp>
      <p:pic>
        <p:nvPicPr>
          <p:cNvPr id="8" name="Picture 7" descr="ca dmv.gif"/>
          <p:cNvPicPr>
            <a:picLocks noChangeAspect="1"/>
          </p:cNvPicPr>
          <p:nvPr/>
        </p:nvPicPr>
        <p:blipFill>
          <a:blip r:embed="rId5"/>
          <a:stretch>
            <a:fillRect/>
          </a:stretch>
        </p:blipFill>
        <p:spPr>
          <a:xfrm>
            <a:off x="228600" y="2895600"/>
            <a:ext cx="5667375" cy="952500"/>
          </a:xfrm>
          <a:prstGeom prst="rect">
            <a:avLst/>
          </a:prstGeom>
        </p:spPr>
      </p:pic>
      <p:sp>
        <p:nvSpPr>
          <p:cNvPr id="9" name="TextBox 8"/>
          <p:cNvSpPr txBox="1"/>
          <p:nvPr/>
        </p:nvSpPr>
        <p:spPr>
          <a:xfrm>
            <a:off x="6248400" y="3124200"/>
            <a:ext cx="2743200" cy="1200329"/>
          </a:xfrm>
          <a:prstGeom prst="rect">
            <a:avLst/>
          </a:prstGeom>
          <a:noFill/>
        </p:spPr>
        <p:txBody>
          <a:bodyPr wrap="square" rtlCol="0">
            <a:spAutoFit/>
          </a:bodyPr>
          <a:lstStyle/>
          <a:p>
            <a:r>
              <a:rPr lang="en-US" b="1" i="1" dirty="0" smtClean="0">
                <a:hlinkClick r:id="rId6"/>
              </a:rPr>
              <a:t>Blaze Advisor drives modernization of legacy systems at the California DMV</a:t>
            </a:r>
            <a:endParaRPr lang="en-US" b="1" i="1" dirty="0"/>
          </a:p>
        </p:txBody>
      </p:sp>
      <p:pic>
        <p:nvPicPr>
          <p:cNvPr id="10" name="Picture 9" descr="fedex office.gif">
            <a:hlinkClick r:id="rId7"/>
          </p:cNvPr>
          <p:cNvPicPr>
            <a:picLocks noChangeAspect="1"/>
          </p:cNvPicPr>
          <p:nvPr/>
        </p:nvPicPr>
        <p:blipFill>
          <a:blip r:embed="rId8"/>
          <a:stretch>
            <a:fillRect/>
          </a:stretch>
        </p:blipFill>
        <p:spPr>
          <a:xfrm>
            <a:off x="1352550" y="4953000"/>
            <a:ext cx="1695450" cy="476250"/>
          </a:xfrm>
          <a:prstGeom prst="rect">
            <a:avLst/>
          </a:prstGeom>
        </p:spPr>
      </p:pic>
      <p:sp>
        <p:nvSpPr>
          <p:cNvPr id="11" name="TextBox 10"/>
          <p:cNvSpPr txBox="1"/>
          <p:nvPr/>
        </p:nvSpPr>
        <p:spPr>
          <a:xfrm>
            <a:off x="3429000" y="4876800"/>
            <a:ext cx="4724400" cy="646331"/>
          </a:xfrm>
          <a:prstGeom prst="rect">
            <a:avLst/>
          </a:prstGeom>
          <a:noFill/>
        </p:spPr>
        <p:txBody>
          <a:bodyPr wrap="square" rtlCol="0">
            <a:spAutoFit/>
          </a:bodyPr>
          <a:lstStyle/>
          <a:p>
            <a:r>
              <a:rPr lang="en-US" b="1" i="1" dirty="0" smtClean="0">
                <a:hlinkClick r:id="rId7"/>
              </a:rPr>
              <a:t>Copy Services no longer need employees to complete your purchase…</a:t>
            </a:r>
            <a:endParaRPr lang="en-US" b="1"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Taxis in Singapore</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17</a:t>
            </a:fld>
            <a:endParaRPr lang="en-US" dirty="0"/>
          </a:p>
        </p:txBody>
      </p:sp>
      <p:pic>
        <p:nvPicPr>
          <p:cNvPr id="7" name="Picture 6" descr="orbital.gif"/>
          <p:cNvPicPr>
            <a:picLocks noChangeAspect="1"/>
          </p:cNvPicPr>
          <p:nvPr/>
        </p:nvPicPr>
        <p:blipFill>
          <a:blip r:embed="rId3"/>
          <a:stretch>
            <a:fillRect/>
          </a:stretch>
        </p:blipFill>
        <p:spPr>
          <a:xfrm>
            <a:off x="1066800" y="2209800"/>
            <a:ext cx="2000250" cy="619125"/>
          </a:xfrm>
          <a:prstGeom prst="rect">
            <a:avLst/>
          </a:prstGeom>
        </p:spPr>
      </p:pic>
      <p:sp>
        <p:nvSpPr>
          <p:cNvPr id="8" name="TextBox 7"/>
          <p:cNvSpPr txBox="1"/>
          <p:nvPr/>
        </p:nvSpPr>
        <p:spPr>
          <a:xfrm>
            <a:off x="3276600" y="2133600"/>
            <a:ext cx="5334000" cy="1754326"/>
          </a:xfrm>
          <a:prstGeom prst="rect">
            <a:avLst/>
          </a:prstGeom>
          <a:noFill/>
        </p:spPr>
        <p:txBody>
          <a:bodyPr wrap="square" rtlCol="0">
            <a:spAutoFit/>
          </a:bodyPr>
          <a:lstStyle/>
          <a:p>
            <a:r>
              <a:rPr lang="en-US" b="1" dirty="0" smtClean="0">
                <a:hlinkClick r:id="rId4"/>
              </a:rPr>
              <a:t>ORBITAL AWARDED $13 MILLION TRANSIT FLEET MANAGEMENT SYSTEMS CONTRACT IN SINGAPORE</a:t>
            </a:r>
            <a:r>
              <a:rPr lang="en-US" dirty="0" smtClean="0">
                <a:hlinkClick r:id="rId4"/>
              </a:rPr>
              <a:t> </a:t>
            </a:r>
            <a:r>
              <a:rPr lang="en-US" b="1" dirty="0" smtClean="0">
                <a:hlinkClick r:id="rId4"/>
              </a:rPr>
              <a:t>Contract Represents Major International Win for Orbital's Transportation Management Systems Division, Already the U.S. Market Leader</a:t>
            </a:r>
            <a:br>
              <a:rPr lang="en-US" b="1" dirty="0" smtClean="0">
                <a:hlinkClick r:id="rId4"/>
              </a:rPr>
            </a:b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Analytics Tools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18</a:t>
            </a:fld>
            <a:endParaRPr lang="en-US" dirty="0"/>
          </a:p>
        </p:txBody>
      </p:sp>
      <p:pic>
        <p:nvPicPr>
          <p:cNvPr id="6" name="Picture 5" descr="wikipedia.jpg">
            <a:hlinkClick r:id="rId3"/>
          </p:cNvPr>
          <p:cNvPicPr>
            <a:picLocks noChangeAspect="1"/>
          </p:cNvPicPr>
          <p:nvPr/>
        </p:nvPicPr>
        <p:blipFill>
          <a:blip r:embed="rId4"/>
          <a:stretch>
            <a:fillRect/>
          </a:stretch>
        </p:blipFill>
        <p:spPr>
          <a:xfrm>
            <a:off x="304800" y="1295400"/>
            <a:ext cx="1778000" cy="1778000"/>
          </a:xfrm>
          <a:prstGeom prst="rect">
            <a:avLst/>
          </a:prstGeom>
        </p:spPr>
      </p:pic>
      <p:sp>
        <p:nvSpPr>
          <p:cNvPr id="7" name="TextBox 6"/>
          <p:cNvSpPr txBox="1"/>
          <p:nvPr/>
        </p:nvSpPr>
        <p:spPr>
          <a:xfrm>
            <a:off x="2209800" y="1295400"/>
            <a:ext cx="6400800" cy="1754326"/>
          </a:xfrm>
          <a:prstGeom prst="rect">
            <a:avLst/>
          </a:prstGeom>
          <a:noFill/>
        </p:spPr>
        <p:txBody>
          <a:bodyPr wrap="square" rtlCol="0">
            <a:spAutoFit/>
          </a:bodyPr>
          <a:lstStyle/>
          <a:p>
            <a:r>
              <a:rPr lang="en-US" b="1" dirty="0" smtClean="0"/>
              <a:t>Web analytics</a:t>
            </a:r>
            <a:r>
              <a:rPr lang="en-US" dirty="0" smtClean="0"/>
              <a:t> is the measurement, collection, analysis and reporting of </a:t>
            </a:r>
            <a:r>
              <a:rPr lang="en-US" dirty="0" smtClean="0">
                <a:hlinkClick r:id="rId5" action="ppaction://hlinkfile" tooltip="Data (computing)"/>
              </a:rPr>
              <a:t>internet data</a:t>
            </a:r>
            <a:r>
              <a:rPr lang="en-US" dirty="0" smtClean="0"/>
              <a:t> for purposes of understanding and optimizing web site usage.</a:t>
            </a:r>
            <a:r>
              <a:rPr lang="en-US" baseline="30000" dirty="0" smtClean="0">
                <a:hlinkClick r:id="rId6" action="ppaction://hlinkfile"/>
              </a:rPr>
              <a:t>[1]</a:t>
            </a:r>
            <a:endParaRPr lang="en-US" dirty="0" smtClean="0"/>
          </a:p>
          <a:p>
            <a:r>
              <a:rPr lang="en-US" dirty="0" smtClean="0"/>
              <a:t>There are two categories of web analytics; </a:t>
            </a:r>
            <a:r>
              <a:rPr lang="en-US" i="1" dirty="0" smtClean="0"/>
              <a:t>off-site</a:t>
            </a:r>
            <a:r>
              <a:rPr lang="en-US" dirty="0" smtClean="0"/>
              <a:t> and </a:t>
            </a:r>
            <a:r>
              <a:rPr lang="en-US" i="1" dirty="0" smtClean="0"/>
              <a:t>on-site</a:t>
            </a:r>
            <a:r>
              <a:rPr lang="en-US" dirty="0" smtClean="0"/>
              <a:t> web analytics.</a:t>
            </a:r>
          </a:p>
          <a:p>
            <a:endParaRPr lang="en-US" dirty="0"/>
          </a:p>
        </p:txBody>
      </p:sp>
      <p:pic>
        <p:nvPicPr>
          <p:cNvPr id="8" name="Picture 7" descr="webtrends.gif">
            <a:hlinkClick r:id="rId7"/>
          </p:cNvPr>
          <p:cNvPicPr>
            <a:picLocks noChangeAspect="1"/>
          </p:cNvPicPr>
          <p:nvPr/>
        </p:nvPicPr>
        <p:blipFill>
          <a:blip r:embed="rId8"/>
          <a:stretch>
            <a:fillRect/>
          </a:stretch>
        </p:blipFill>
        <p:spPr>
          <a:xfrm>
            <a:off x="1066800" y="3505200"/>
            <a:ext cx="1790700" cy="666750"/>
          </a:xfrm>
          <a:prstGeom prst="rect">
            <a:avLst/>
          </a:prstGeom>
        </p:spPr>
      </p:pic>
      <p:pic>
        <p:nvPicPr>
          <p:cNvPr id="9" name="Picture 8" descr="web analytics world.jpg"/>
          <p:cNvPicPr>
            <a:picLocks noChangeAspect="1"/>
          </p:cNvPicPr>
          <p:nvPr/>
        </p:nvPicPr>
        <p:blipFill>
          <a:blip r:embed="rId9"/>
          <a:stretch>
            <a:fillRect/>
          </a:stretch>
        </p:blipFill>
        <p:spPr>
          <a:xfrm>
            <a:off x="5943600" y="3505200"/>
            <a:ext cx="2190750" cy="762000"/>
          </a:xfrm>
          <a:prstGeom prst="rect">
            <a:avLst/>
          </a:prstGeom>
        </p:spPr>
      </p:pic>
      <p:sp>
        <p:nvSpPr>
          <p:cNvPr id="10" name="TextBox 9"/>
          <p:cNvSpPr txBox="1"/>
          <p:nvPr/>
        </p:nvSpPr>
        <p:spPr>
          <a:xfrm>
            <a:off x="4419600" y="4419600"/>
            <a:ext cx="4114800" cy="646331"/>
          </a:xfrm>
          <a:prstGeom prst="rect">
            <a:avLst/>
          </a:prstGeom>
          <a:noFill/>
        </p:spPr>
        <p:txBody>
          <a:bodyPr wrap="square" rtlCol="0">
            <a:spAutoFit/>
          </a:bodyPr>
          <a:lstStyle/>
          <a:p>
            <a:r>
              <a:rPr lang="en-US" b="1" dirty="0" smtClean="0">
                <a:hlinkClick r:id="rId10"/>
              </a:rPr>
              <a:t>5 Great (Free) Analytics Tools You Might Not Know About Yet</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9.2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19</a:t>
            </a:fld>
            <a:endParaRPr lang="en-US" dirty="0"/>
          </a:p>
        </p:txBody>
      </p:sp>
      <p:pic>
        <p:nvPicPr>
          <p:cNvPr id="4098" name="Picture 2"/>
          <p:cNvPicPr>
            <a:picLocks noChangeAspect="1" noChangeArrowheads="1"/>
          </p:cNvPicPr>
          <p:nvPr/>
        </p:nvPicPr>
        <p:blipFill>
          <a:blip r:embed="rId3"/>
          <a:srcRect/>
          <a:stretch>
            <a:fillRect/>
          </a:stretch>
        </p:blipFill>
        <p:spPr bwMode="auto">
          <a:xfrm>
            <a:off x="1600200" y="1295400"/>
            <a:ext cx="5867400" cy="4419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Chapter Outline</a:t>
            </a:r>
            <a:endParaRPr lang="en-US" sz="3600" b="1" dirty="0"/>
          </a:p>
        </p:txBody>
      </p:sp>
      <p:sp>
        <p:nvSpPr>
          <p:cNvPr id="3" name="Content Placeholder 2"/>
          <p:cNvSpPr>
            <a:spLocks noGrp="1"/>
          </p:cNvSpPr>
          <p:nvPr>
            <p:ph idx="1"/>
          </p:nvPr>
        </p:nvSpPr>
        <p:spPr/>
        <p:txBody>
          <a:bodyPr>
            <a:normAutofit/>
          </a:bodyPr>
          <a:lstStyle/>
          <a:p>
            <a:r>
              <a:rPr lang="en-US" dirty="0" smtClean="0"/>
              <a:t>9.1 Functional Information Systems and Transaction Processing Systems</a:t>
            </a:r>
          </a:p>
          <a:p>
            <a:r>
              <a:rPr lang="en-US" dirty="0" smtClean="0"/>
              <a:t>9.2 Managing Production/Operations and Logistics</a:t>
            </a:r>
          </a:p>
          <a:p>
            <a:r>
              <a:rPr lang="en-US" dirty="0" smtClean="0"/>
              <a:t>9.3 Managing Marketing and Sales Systems</a:t>
            </a:r>
          </a:p>
          <a:p>
            <a:r>
              <a:rPr lang="en-US" dirty="0" smtClean="0"/>
              <a:t>9.4 Managing Accounting and Finance Systems</a:t>
            </a:r>
          </a:p>
          <a:p>
            <a:r>
              <a:rPr lang="en-US" dirty="0" smtClean="0"/>
              <a:t>9.5 Managing Human Resources Systems</a:t>
            </a:r>
          </a:p>
        </p:txBody>
      </p:sp>
      <p:sp>
        <p:nvSpPr>
          <p:cNvPr id="5" name="Slide Number Placeholder 4"/>
          <p:cNvSpPr>
            <a:spLocks noGrp="1"/>
          </p:cNvSpPr>
          <p:nvPr>
            <p:ph type="sldNum" sz="quarter" idx="12"/>
          </p:nvPr>
        </p:nvSpPr>
        <p:spPr/>
        <p:txBody>
          <a:bodyPr/>
          <a:lstStyle/>
          <a:p>
            <a:r>
              <a:rPr lang="en-US" dirty="0" smtClean="0"/>
              <a:t>9-2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20</a:t>
            </a:fld>
            <a:endParaRPr lang="en-US" dirty="0"/>
          </a:p>
        </p:txBody>
      </p:sp>
      <p:sp>
        <p:nvSpPr>
          <p:cNvPr id="6" name="TextBox 5"/>
          <p:cNvSpPr txBox="1"/>
          <p:nvPr/>
        </p:nvSpPr>
        <p:spPr>
          <a:xfrm>
            <a:off x="914400" y="2539425"/>
            <a:ext cx="7620000" cy="1077218"/>
          </a:xfrm>
          <a:prstGeom prst="rect">
            <a:avLst/>
          </a:prstGeom>
          <a:noFill/>
        </p:spPr>
        <p:txBody>
          <a:bodyPr wrap="square" rtlCol="0">
            <a:spAutoFit/>
          </a:bodyPr>
          <a:lstStyle/>
          <a:p>
            <a:r>
              <a:rPr lang="en-US" sz="3200" b="1" i="1" dirty="0" smtClean="0"/>
              <a:t>9.2 Managing Production/Operations &amp; Logistics</a:t>
            </a:r>
            <a:endParaRPr lang="en-US" sz="3200" b="1"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21</a:t>
            </a:fld>
            <a:endParaRPr lang="en-US" dirty="0"/>
          </a:p>
        </p:txBody>
      </p:sp>
      <p:pic>
        <p:nvPicPr>
          <p:cNvPr id="5122" name="Picture 2"/>
          <p:cNvPicPr>
            <a:picLocks noChangeAspect="1" noChangeArrowheads="1"/>
          </p:cNvPicPr>
          <p:nvPr/>
        </p:nvPicPr>
        <p:blipFill>
          <a:blip r:embed="rId3"/>
          <a:srcRect/>
          <a:stretch>
            <a:fillRect/>
          </a:stretch>
        </p:blipFill>
        <p:spPr bwMode="auto">
          <a:xfrm>
            <a:off x="1981200" y="1371600"/>
            <a:ext cx="5334000" cy="3810000"/>
          </a:xfrm>
          <a:prstGeom prst="rect">
            <a:avLst/>
          </a:prstGeom>
          <a:noFill/>
          <a:ln w="9525">
            <a:noFill/>
            <a:miter lim="800000"/>
            <a:headEnd/>
            <a:tailEnd/>
          </a:ln>
          <a:effectLst/>
        </p:spPr>
      </p:pic>
      <p:sp>
        <p:nvSpPr>
          <p:cNvPr id="6" name="TextBox 5"/>
          <p:cNvSpPr txBox="1"/>
          <p:nvPr/>
        </p:nvSpPr>
        <p:spPr>
          <a:xfrm>
            <a:off x="609600" y="5248870"/>
            <a:ext cx="8001000" cy="923330"/>
          </a:xfrm>
          <a:prstGeom prst="rect">
            <a:avLst/>
          </a:prstGeom>
          <a:noFill/>
        </p:spPr>
        <p:txBody>
          <a:bodyPr wrap="square" rtlCol="0">
            <a:spAutoFit/>
          </a:bodyPr>
          <a:lstStyle/>
          <a:p>
            <a:r>
              <a:rPr lang="en-US" b="1" dirty="0" smtClean="0"/>
              <a:t>The production/operations management functions transform inputs into useful outputs.  (Source:  J.R. Meredith and S. M. Shafer, Operations Management.  New York:  Wiley, 2002.  Reprinted by permission of John Wiley &amp; Sons, Inc.)</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In-House Logistics &amp; Materials Management</a:t>
            </a:r>
            <a:endParaRPr lang="en-US" sz="3200" b="1" dirty="0"/>
          </a:p>
        </p:txBody>
      </p:sp>
      <p:sp>
        <p:nvSpPr>
          <p:cNvPr id="3" name="Content Placeholder 2"/>
          <p:cNvSpPr>
            <a:spLocks noGrp="1"/>
          </p:cNvSpPr>
          <p:nvPr>
            <p:ph idx="1"/>
          </p:nvPr>
        </p:nvSpPr>
        <p:spPr/>
        <p:txBody>
          <a:bodyPr/>
          <a:lstStyle/>
          <a:p>
            <a:r>
              <a:rPr lang="en-US" dirty="0" smtClean="0"/>
              <a:t>Deals with ordering, purchasing, inbound logistics (receiving), &amp; outbound logistics (shipping) activities.</a:t>
            </a:r>
          </a:p>
          <a:p>
            <a:r>
              <a:rPr lang="en-US" dirty="0" smtClean="0"/>
              <a:t>Purchasing results in incoming materials &amp; parts.</a:t>
            </a:r>
          </a:p>
          <a:p>
            <a:r>
              <a:rPr lang="en-US" dirty="0" smtClean="0"/>
              <a:t>Parts inspected for quality then stored.</a:t>
            </a:r>
          </a:p>
          <a:p>
            <a:r>
              <a:rPr lang="en-US" dirty="0" smtClean="0"/>
              <a:t>Activities supported by information systems.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22</a:t>
            </a:fld>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e-Procurement</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23</a:t>
            </a:fld>
            <a:endParaRPr lang="en-US" dirty="0"/>
          </a:p>
        </p:txBody>
      </p:sp>
      <p:pic>
        <p:nvPicPr>
          <p:cNvPr id="6" name="Picture 5" descr="wikipedia.jpg">
            <a:hlinkClick r:id="rId3"/>
          </p:cNvPr>
          <p:cNvPicPr>
            <a:picLocks noChangeAspect="1"/>
          </p:cNvPicPr>
          <p:nvPr/>
        </p:nvPicPr>
        <p:blipFill>
          <a:blip r:embed="rId4"/>
          <a:stretch>
            <a:fillRect/>
          </a:stretch>
        </p:blipFill>
        <p:spPr>
          <a:xfrm>
            <a:off x="609600" y="1219200"/>
            <a:ext cx="1625600" cy="1625600"/>
          </a:xfrm>
          <a:prstGeom prst="rect">
            <a:avLst/>
          </a:prstGeom>
        </p:spPr>
      </p:pic>
      <p:sp>
        <p:nvSpPr>
          <p:cNvPr id="7" name="TextBox 6"/>
          <p:cNvSpPr txBox="1"/>
          <p:nvPr/>
        </p:nvSpPr>
        <p:spPr>
          <a:xfrm>
            <a:off x="2590800" y="1524000"/>
            <a:ext cx="5867400" cy="1200329"/>
          </a:xfrm>
          <a:prstGeom prst="rect">
            <a:avLst/>
          </a:prstGeom>
          <a:noFill/>
        </p:spPr>
        <p:txBody>
          <a:bodyPr wrap="square" rtlCol="0">
            <a:spAutoFit/>
          </a:bodyPr>
          <a:lstStyle/>
          <a:p>
            <a:r>
              <a:rPr lang="en-US" b="1" i="1" dirty="0" smtClean="0">
                <a:hlinkClick r:id="rId3"/>
              </a:rPr>
              <a:t>E-procurement</a:t>
            </a:r>
            <a:r>
              <a:rPr lang="en-US" i="1" dirty="0" smtClean="0"/>
              <a:t> (</a:t>
            </a:r>
            <a:r>
              <a:rPr lang="en-US" b="1" i="1" dirty="0" smtClean="0"/>
              <a:t>electronic </a:t>
            </a:r>
            <a:r>
              <a:rPr lang="en-US" b="1" i="1" dirty="0" smtClean="0">
                <a:hlinkClick r:id="rId5" action="ppaction://hlinkfile" tooltip="Procurement"/>
              </a:rPr>
              <a:t>procurement</a:t>
            </a:r>
            <a:r>
              <a:rPr lang="en-US" i="1" dirty="0" smtClean="0"/>
              <a:t>, sometimes also known as supplier exchange) is the </a:t>
            </a:r>
            <a:r>
              <a:rPr lang="en-US" i="1" dirty="0" smtClean="0">
                <a:hlinkClick r:id="rId6" action="ppaction://hlinkfile" tooltip="Business-to-business"/>
              </a:rPr>
              <a:t>business-to-business</a:t>
            </a:r>
            <a:r>
              <a:rPr lang="en-US" i="1" dirty="0" smtClean="0"/>
              <a:t> or </a:t>
            </a:r>
            <a:r>
              <a:rPr lang="en-US" i="1" dirty="0" smtClean="0">
                <a:hlinkClick r:id="rId7" action="ppaction://hlinkfile" tooltip="Business-to-consumer"/>
              </a:rPr>
              <a:t>business-to-consumer</a:t>
            </a:r>
            <a:r>
              <a:rPr lang="en-US" i="1" dirty="0" smtClean="0"/>
              <a:t> or </a:t>
            </a:r>
            <a:r>
              <a:rPr lang="en-US" i="1" dirty="0" smtClean="0">
                <a:hlinkClick r:id="rId8" action="ppaction://hlinkfile" tooltip="Business-to-government"/>
              </a:rPr>
              <a:t>Business-to-government</a:t>
            </a:r>
            <a:r>
              <a:rPr lang="en-US" i="1" dirty="0" smtClean="0"/>
              <a:t> purchase and sale of </a:t>
            </a:r>
            <a:r>
              <a:rPr lang="en-US" i="1" dirty="0" smtClean="0">
                <a:hlinkClick r:id="rId9" action="ppaction://hlinkfile" tooltip="Good (accounting)"/>
              </a:rPr>
              <a:t>supplies</a:t>
            </a:r>
            <a:r>
              <a:rPr lang="en-US" i="1" dirty="0" smtClean="0"/>
              <a:t>.</a:t>
            </a:r>
            <a:endParaRPr lang="en-US" i="1" dirty="0"/>
          </a:p>
        </p:txBody>
      </p:sp>
      <p:sp>
        <p:nvSpPr>
          <p:cNvPr id="9" name="TextBox 8"/>
          <p:cNvSpPr txBox="1"/>
          <p:nvPr/>
        </p:nvSpPr>
        <p:spPr>
          <a:xfrm>
            <a:off x="152400" y="3200400"/>
            <a:ext cx="6858000" cy="369332"/>
          </a:xfrm>
          <a:prstGeom prst="rect">
            <a:avLst/>
          </a:prstGeom>
          <a:noFill/>
        </p:spPr>
        <p:txBody>
          <a:bodyPr wrap="square" rtlCol="0">
            <a:spAutoFit/>
          </a:bodyPr>
          <a:lstStyle/>
          <a:p>
            <a:r>
              <a:rPr lang="en-US" b="1" i="1" dirty="0" smtClean="0"/>
              <a:t>Information systems that support logistics &amp; materials management:</a:t>
            </a:r>
            <a:endParaRPr lang="en-US" b="1" i="1" dirty="0"/>
          </a:p>
        </p:txBody>
      </p:sp>
      <p:sp>
        <p:nvSpPr>
          <p:cNvPr id="10" name="TextBox 9"/>
          <p:cNvSpPr txBox="1"/>
          <p:nvPr/>
        </p:nvSpPr>
        <p:spPr>
          <a:xfrm>
            <a:off x="304800" y="3810000"/>
            <a:ext cx="8229600" cy="1477328"/>
          </a:xfrm>
          <a:prstGeom prst="rect">
            <a:avLst/>
          </a:prstGeom>
          <a:noFill/>
        </p:spPr>
        <p:txBody>
          <a:bodyPr wrap="square" rtlCol="0">
            <a:spAutoFit/>
          </a:bodyPr>
          <a:lstStyle/>
          <a:p>
            <a:r>
              <a:rPr lang="en-US" b="1" dirty="0" smtClean="0">
                <a:hlinkClick r:id="rId10"/>
              </a:rPr>
              <a:t>Radio-frequency identification</a:t>
            </a:r>
            <a:r>
              <a:rPr lang="en-US" dirty="0" smtClean="0">
                <a:hlinkClick r:id="rId10"/>
              </a:rPr>
              <a:t> (</a:t>
            </a:r>
            <a:r>
              <a:rPr lang="en-US" b="1" dirty="0" smtClean="0">
                <a:hlinkClick r:id="rId10"/>
              </a:rPr>
              <a:t>RFID</a:t>
            </a:r>
            <a:r>
              <a:rPr lang="en-US" dirty="0" smtClean="0">
                <a:hlinkClick r:id="rId10"/>
              </a:rPr>
              <a:t>)</a:t>
            </a:r>
            <a:r>
              <a:rPr lang="en-US" dirty="0" smtClean="0"/>
              <a:t> is the use of an object (typically referred to as an RFID tag) applied to or incorporated into a product, animal, or person for the purpose of identification and tracking using radio waves. Some tags can be read from several meters away and beyond the line of sight of the reader.</a:t>
            </a:r>
          </a:p>
          <a:p>
            <a:endParaRPr lang="en-US" dirty="0"/>
          </a:p>
        </p:txBody>
      </p:sp>
      <p:sp>
        <p:nvSpPr>
          <p:cNvPr id="11" name="TextBox 10"/>
          <p:cNvSpPr txBox="1"/>
          <p:nvPr/>
        </p:nvSpPr>
        <p:spPr>
          <a:xfrm>
            <a:off x="304800" y="5257800"/>
            <a:ext cx="5105400" cy="369332"/>
          </a:xfrm>
          <a:prstGeom prst="rect">
            <a:avLst/>
          </a:prstGeom>
          <a:noFill/>
        </p:spPr>
        <p:txBody>
          <a:bodyPr wrap="square" rtlCol="0">
            <a:spAutoFit/>
          </a:bodyPr>
          <a:lstStyle/>
          <a:p>
            <a:r>
              <a:rPr lang="en-US" b="1" dirty="0" smtClean="0">
                <a:hlinkClick r:id="rId11"/>
              </a:rPr>
              <a:t>Robots perform distribution &amp; materials handling.</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Quality Control Systems</a:t>
            </a:r>
            <a:endParaRPr lang="en-US" sz="3200" b="1" dirty="0"/>
          </a:p>
        </p:txBody>
      </p:sp>
      <p:sp>
        <p:nvSpPr>
          <p:cNvPr id="3" name="Content Placeholder 2"/>
          <p:cNvSpPr>
            <a:spLocks noGrp="1"/>
          </p:cNvSpPr>
          <p:nvPr>
            <p:ph idx="1"/>
          </p:nvPr>
        </p:nvSpPr>
        <p:spPr/>
        <p:txBody>
          <a:bodyPr>
            <a:normAutofit fontScale="85000" lnSpcReduction="10000"/>
          </a:bodyPr>
          <a:lstStyle/>
          <a:p>
            <a:r>
              <a:rPr lang="en-US" dirty="0" smtClean="0"/>
              <a:t>Can be standalone systems.</a:t>
            </a:r>
          </a:p>
          <a:p>
            <a:r>
              <a:rPr lang="en-US" dirty="0" smtClean="0"/>
              <a:t>May be part of enterprise-wide total quality management (TQM) effort.</a:t>
            </a:r>
          </a:p>
          <a:p>
            <a:r>
              <a:rPr lang="en-US" dirty="0" smtClean="0"/>
              <a:t>Provide information about quality of incoming materials &amp; parts; quality of in-process semi-finished &amp; finished products.</a:t>
            </a:r>
          </a:p>
          <a:p>
            <a:r>
              <a:rPr lang="en-US" dirty="0" smtClean="0"/>
              <a:t>May compare results to metrics such as Six Sigma.</a:t>
            </a:r>
          </a:p>
          <a:p>
            <a:r>
              <a:rPr lang="en-US" dirty="0" smtClean="0"/>
              <a:t>Per </a:t>
            </a:r>
            <a:r>
              <a:rPr lang="en-US" dirty="0" smtClean="0">
                <a:hlinkClick r:id="rId2"/>
              </a:rPr>
              <a:t>wikipedia.org</a:t>
            </a:r>
            <a:r>
              <a:rPr lang="en-US" dirty="0" smtClean="0"/>
              <a:t>, </a:t>
            </a:r>
            <a:r>
              <a:rPr lang="en-US" b="1" dirty="0" smtClean="0"/>
              <a:t>Six Sigma</a:t>
            </a:r>
            <a:r>
              <a:rPr lang="en-US" dirty="0" smtClean="0"/>
              <a:t> is a </a:t>
            </a:r>
            <a:r>
              <a:rPr lang="en-US" dirty="0" smtClean="0">
                <a:hlinkClick r:id="rId3" action="ppaction://hlinkfile" tooltip="Strategic management"/>
              </a:rPr>
              <a:t>business management strategy</a:t>
            </a:r>
            <a:r>
              <a:rPr lang="en-US" dirty="0" smtClean="0"/>
              <a:t>, originally developed by </a:t>
            </a:r>
            <a:r>
              <a:rPr lang="en-US" dirty="0" smtClean="0">
                <a:hlinkClick r:id="rId4" action="ppaction://hlinkfile" tooltip="Motorola"/>
              </a:rPr>
              <a:t>Motorola</a:t>
            </a:r>
            <a:r>
              <a:rPr lang="en-US" dirty="0" smtClean="0"/>
              <a:t>, that today enjoys widespread application in many sectors of industry.</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24</a:t>
            </a:fld>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Planning Production / Operations</a:t>
            </a:r>
            <a:endParaRPr lang="en-US" sz="3200" b="1" dirty="0"/>
          </a:p>
        </p:txBody>
      </p:sp>
      <p:sp>
        <p:nvSpPr>
          <p:cNvPr id="3" name="Content Placeholder 2"/>
          <p:cNvSpPr>
            <a:spLocks noGrp="1"/>
          </p:cNvSpPr>
          <p:nvPr>
            <p:ph idx="1"/>
          </p:nvPr>
        </p:nvSpPr>
        <p:spPr/>
        <p:txBody>
          <a:bodyPr>
            <a:normAutofit fontScale="92500"/>
          </a:bodyPr>
          <a:lstStyle/>
          <a:p>
            <a:r>
              <a:rPr lang="en-US" dirty="0" smtClean="0"/>
              <a:t>Just-in-time – inventory strategy minimizes inventories &amp; continuously improves processes.</a:t>
            </a:r>
          </a:p>
          <a:p>
            <a:r>
              <a:rPr lang="en-US" dirty="0" smtClean="0"/>
              <a:t>Project management is enhanced by tools such as PERT (program evaluation &amp; review technique) &amp; CPM (critical path method).</a:t>
            </a:r>
          </a:p>
          <a:p>
            <a:r>
              <a:rPr lang="en-US" dirty="0" smtClean="0"/>
              <a:t>Computer-integrated manufacturing promotes integration of various computerized factory systems &amp; has 3 basic goals:  simplification, automation, &amp; integration and coordination.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26</a:t>
            </a:fld>
            <a:endParaRPr lang="en-US" dirty="0"/>
          </a:p>
        </p:txBody>
      </p:sp>
      <p:sp>
        <p:nvSpPr>
          <p:cNvPr id="6" name="TextBox 5"/>
          <p:cNvSpPr txBox="1"/>
          <p:nvPr/>
        </p:nvSpPr>
        <p:spPr>
          <a:xfrm>
            <a:off x="1752600" y="2590800"/>
            <a:ext cx="6248400" cy="1077218"/>
          </a:xfrm>
          <a:prstGeom prst="rect">
            <a:avLst/>
          </a:prstGeom>
          <a:noFill/>
        </p:spPr>
        <p:txBody>
          <a:bodyPr wrap="square" rtlCol="0">
            <a:spAutoFit/>
          </a:bodyPr>
          <a:lstStyle/>
          <a:p>
            <a:r>
              <a:rPr lang="en-US" sz="3200" b="1" i="1" dirty="0" smtClean="0"/>
              <a:t>9.3 Managing Marketing &amp; Sales Systems</a:t>
            </a:r>
            <a:endParaRPr lang="en-US" sz="32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27</a:t>
            </a:fld>
            <a:endParaRPr lang="en-US" dirty="0"/>
          </a:p>
        </p:txBody>
      </p:sp>
      <p:pic>
        <p:nvPicPr>
          <p:cNvPr id="6146" name="Picture 2"/>
          <p:cNvPicPr>
            <a:picLocks noChangeAspect="1" noChangeArrowheads="1"/>
          </p:cNvPicPr>
          <p:nvPr/>
        </p:nvPicPr>
        <p:blipFill>
          <a:blip r:embed="rId3"/>
          <a:srcRect/>
          <a:stretch>
            <a:fillRect/>
          </a:stretch>
        </p:blipFill>
        <p:spPr bwMode="auto">
          <a:xfrm>
            <a:off x="1600200" y="1295400"/>
            <a:ext cx="5638800" cy="4191000"/>
          </a:xfrm>
          <a:prstGeom prst="rect">
            <a:avLst/>
          </a:prstGeom>
          <a:noFill/>
          <a:ln w="9525">
            <a:noFill/>
            <a:miter lim="800000"/>
            <a:headEnd/>
            <a:tailEnd/>
          </a:ln>
          <a:effectLst/>
        </p:spPr>
      </p:pic>
      <p:sp>
        <p:nvSpPr>
          <p:cNvPr id="6" name="TextBox 5"/>
          <p:cNvSpPr txBox="1"/>
          <p:nvPr/>
        </p:nvSpPr>
        <p:spPr>
          <a:xfrm>
            <a:off x="2895600" y="5867400"/>
            <a:ext cx="4419600" cy="369332"/>
          </a:xfrm>
          <a:prstGeom prst="rect">
            <a:avLst/>
          </a:prstGeom>
          <a:noFill/>
        </p:spPr>
        <p:txBody>
          <a:bodyPr wrap="square" rtlCol="0">
            <a:spAutoFit/>
          </a:bodyPr>
          <a:lstStyle/>
          <a:p>
            <a:r>
              <a:rPr lang="en-US" b="1" dirty="0" smtClean="0"/>
              <a:t>Marketing channel systems.</a:t>
            </a:r>
            <a:endParaRPr lang="en-US"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Improving Shopping &amp; Checkout at Retail Stores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28</a:t>
            </a:fld>
            <a:endParaRPr lang="en-US" dirty="0"/>
          </a:p>
        </p:txBody>
      </p:sp>
      <p:sp>
        <p:nvSpPr>
          <p:cNvPr id="6" name="TextBox 5"/>
          <p:cNvSpPr txBox="1"/>
          <p:nvPr/>
        </p:nvSpPr>
        <p:spPr>
          <a:xfrm>
            <a:off x="609600" y="2057400"/>
            <a:ext cx="5257800" cy="369332"/>
          </a:xfrm>
          <a:prstGeom prst="rect">
            <a:avLst/>
          </a:prstGeom>
          <a:noFill/>
        </p:spPr>
        <p:txBody>
          <a:bodyPr wrap="square" rtlCol="0">
            <a:spAutoFit/>
          </a:bodyPr>
          <a:lstStyle/>
          <a:p>
            <a:r>
              <a:rPr lang="en-US" b="1" dirty="0" smtClean="0">
                <a:hlinkClick r:id="rId3"/>
              </a:rPr>
              <a:t>Macy's expands consumer electronics kiosks program</a:t>
            </a:r>
            <a:endParaRPr lang="en-US" dirty="0"/>
          </a:p>
        </p:txBody>
      </p:sp>
      <p:sp>
        <p:nvSpPr>
          <p:cNvPr id="7" name="TextBox 6"/>
          <p:cNvSpPr txBox="1"/>
          <p:nvPr/>
        </p:nvSpPr>
        <p:spPr>
          <a:xfrm>
            <a:off x="609600" y="2734270"/>
            <a:ext cx="5943600" cy="646331"/>
          </a:xfrm>
          <a:prstGeom prst="rect">
            <a:avLst/>
          </a:prstGeom>
          <a:noFill/>
        </p:spPr>
        <p:txBody>
          <a:bodyPr wrap="square" rtlCol="0">
            <a:spAutoFit/>
          </a:bodyPr>
          <a:lstStyle/>
          <a:p>
            <a:r>
              <a:rPr lang="en-US" b="1" dirty="0" smtClean="0">
                <a:hlinkClick r:id="rId4"/>
              </a:rPr>
              <a:t>Electronic check scans win retailers' acceptance</a:t>
            </a:r>
            <a:r>
              <a:rPr lang="en-US" b="1" dirty="0" smtClean="0"/>
              <a:t> (WalMart)</a:t>
            </a:r>
          </a:p>
          <a:p>
            <a:endParaRPr lang="en-US" dirty="0"/>
          </a:p>
        </p:txBody>
      </p:sp>
      <p:pic>
        <p:nvPicPr>
          <p:cNvPr id="8" name="Picture 7" descr="speedpass.gif">
            <a:hlinkClick r:id="rId5"/>
          </p:cNvPr>
          <p:cNvPicPr>
            <a:picLocks noChangeAspect="1"/>
          </p:cNvPicPr>
          <p:nvPr/>
        </p:nvPicPr>
        <p:blipFill>
          <a:blip r:embed="rId6"/>
          <a:stretch>
            <a:fillRect/>
          </a:stretch>
        </p:blipFill>
        <p:spPr>
          <a:xfrm>
            <a:off x="609600" y="3657600"/>
            <a:ext cx="1666875" cy="504825"/>
          </a:xfrm>
          <a:prstGeom prst="rect">
            <a:avLst/>
          </a:prstGeom>
        </p:spPr>
      </p:pic>
      <p:sp>
        <p:nvSpPr>
          <p:cNvPr id="10" name="TextBox 9"/>
          <p:cNvSpPr txBox="1"/>
          <p:nvPr/>
        </p:nvSpPr>
        <p:spPr>
          <a:xfrm>
            <a:off x="2667000" y="3745468"/>
            <a:ext cx="4038600" cy="369332"/>
          </a:xfrm>
          <a:prstGeom prst="rect">
            <a:avLst/>
          </a:prstGeom>
          <a:noFill/>
        </p:spPr>
        <p:txBody>
          <a:bodyPr wrap="square" rtlCol="0">
            <a:spAutoFit/>
          </a:bodyPr>
          <a:lstStyle/>
          <a:p>
            <a:r>
              <a:rPr lang="en-US" b="1" i="1" dirty="0" smtClean="0"/>
              <a:t>……..Embedded with an RFID device……..</a:t>
            </a:r>
            <a:endParaRPr lang="en-US" b="1" i="1" dirty="0"/>
          </a:p>
        </p:txBody>
      </p:sp>
      <p:sp>
        <p:nvSpPr>
          <p:cNvPr id="11" name="TextBox 10"/>
          <p:cNvSpPr txBox="1"/>
          <p:nvPr/>
        </p:nvSpPr>
        <p:spPr>
          <a:xfrm>
            <a:off x="685800" y="4611469"/>
            <a:ext cx="3886200" cy="646331"/>
          </a:xfrm>
          <a:prstGeom prst="rect">
            <a:avLst/>
          </a:prstGeom>
          <a:noFill/>
        </p:spPr>
        <p:txBody>
          <a:bodyPr wrap="square" rtlCol="0">
            <a:spAutoFit/>
          </a:bodyPr>
          <a:lstStyle/>
          <a:p>
            <a:r>
              <a:rPr lang="en-US" b="1" dirty="0" smtClean="0">
                <a:hlinkClick r:id="rId7"/>
              </a:rPr>
              <a:t>Home Depot Employs Self Checkout</a:t>
            </a:r>
            <a:endParaRPr lang="en-US" b="1" dirty="0" smtClean="0"/>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Internet Market Research &amp; Proctor &amp; Gamble</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Whitestrips introduced &amp; offered for sale on the Internet.</a:t>
            </a:r>
          </a:p>
          <a:p>
            <a:r>
              <a:rPr lang="en-US" dirty="0" smtClean="0"/>
              <a:t>Spent months identifying target market.</a:t>
            </a:r>
          </a:p>
          <a:p>
            <a:r>
              <a:rPr lang="en-US" dirty="0" smtClean="0"/>
              <a:t>Collected data via online questionnaires rather than mail-outs.</a:t>
            </a:r>
          </a:p>
          <a:p>
            <a:r>
              <a:rPr lang="en-US" dirty="0" smtClean="0"/>
              <a:t>Data mining revealed most enthusiastic groups.</a:t>
            </a:r>
          </a:p>
          <a:p>
            <a:r>
              <a:rPr lang="en-US" dirty="0" smtClean="0"/>
              <a:t>Buzz created a huge demand for product by the time it hit the shelves.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 (cont’d)</a:t>
            </a:r>
            <a:endParaRPr lang="en-US" sz="3200" b="1" dirty="0"/>
          </a:p>
        </p:txBody>
      </p:sp>
      <p:sp>
        <p:nvSpPr>
          <p:cNvPr id="3" name="Content Placeholder 2"/>
          <p:cNvSpPr>
            <a:spLocks noGrp="1"/>
          </p:cNvSpPr>
          <p:nvPr>
            <p:ph idx="1"/>
          </p:nvPr>
        </p:nvSpPr>
        <p:spPr/>
        <p:txBody>
          <a:bodyPr/>
          <a:lstStyle/>
          <a:p>
            <a:r>
              <a:rPr lang="en-US" dirty="0" smtClean="0"/>
              <a:t>9.6 Integrating Functional Information Systems</a:t>
            </a:r>
          </a:p>
          <a:p>
            <a:r>
              <a:rPr lang="en-US" dirty="0" smtClean="0"/>
              <a:t>9.7 Managerial Issues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30</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9.4 Managing Accounting &amp; Finance Systems</a:t>
            </a:r>
            <a:endParaRPr lang="en-US" sz="3200" b="1" i="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Major Benefits of Using Budgeting Software</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Reduces time &amp; effort in the budget process.</a:t>
            </a:r>
          </a:p>
          <a:p>
            <a:r>
              <a:rPr lang="en-US" dirty="0" smtClean="0"/>
              <a:t>Possible to easily explore &amp; analyze implications of organizational &amp; environmental changes.</a:t>
            </a:r>
          </a:p>
          <a:p>
            <a:r>
              <a:rPr lang="en-US" dirty="0" smtClean="0"/>
              <a:t>Can facilitate integration of corporate strategic objectives with operational plans.</a:t>
            </a:r>
          </a:p>
          <a:p>
            <a:r>
              <a:rPr lang="en-US" dirty="0" smtClean="0"/>
              <a:t>May make planning an ongoing, continuous process.</a:t>
            </a:r>
          </a:p>
          <a:p>
            <a:r>
              <a:rPr lang="en-US" dirty="0" smtClean="0"/>
              <a:t>Automatically monitor exceptions for patterns &amp; trends.</a:t>
            </a:r>
          </a:p>
          <a:p>
            <a:endParaRPr lang="en-US" dirty="0" smtClean="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9-33</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9.5</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32</a:t>
            </a:fld>
            <a:endParaRPr lang="en-US" dirty="0"/>
          </a:p>
        </p:txBody>
      </p:sp>
      <p:pic>
        <p:nvPicPr>
          <p:cNvPr id="7170" name="Picture 2"/>
          <p:cNvPicPr>
            <a:picLocks noChangeAspect="1" noChangeArrowheads="1"/>
          </p:cNvPicPr>
          <p:nvPr/>
        </p:nvPicPr>
        <p:blipFill>
          <a:blip r:embed="rId3"/>
          <a:srcRect/>
          <a:stretch>
            <a:fillRect/>
          </a:stretch>
        </p:blipFill>
        <p:spPr bwMode="auto">
          <a:xfrm>
            <a:off x="1447800" y="1371600"/>
            <a:ext cx="6019800" cy="3581400"/>
          </a:xfrm>
          <a:prstGeom prst="rect">
            <a:avLst/>
          </a:prstGeom>
          <a:noFill/>
          <a:ln w="9525">
            <a:noFill/>
            <a:miter lim="800000"/>
            <a:headEnd/>
            <a:tailEnd/>
          </a:ln>
          <a:effectLst/>
        </p:spPr>
      </p:pic>
      <p:sp>
        <p:nvSpPr>
          <p:cNvPr id="6" name="TextBox 5"/>
          <p:cNvSpPr txBox="1"/>
          <p:nvPr/>
        </p:nvSpPr>
        <p:spPr>
          <a:xfrm>
            <a:off x="2590800" y="5193268"/>
            <a:ext cx="5410200" cy="369332"/>
          </a:xfrm>
          <a:prstGeom prst="rect">
            <a:avLst/>
          </a:prstGeom>
          <a:noFill/>
        </p:spPr>
        <p:txBody>
          <a:bodyPr wrap="square" rtlCol="0">
            <a:spAutoFit/>
          </a:bodyPr>
          <a:lstStyle/>
          <a:p>
            <a:r>
              <a:rPr lang="en-US" b="1" dirty="0" smtClean="0"/>
              <a:t>Integrated accounting business software.</a:t>
            </a:r>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Integrated Accounting Software</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33</a:t>
            </a:fld>
            <a:endParaRPr lang="en-US" dirty="0"/>
          </a:p>
        </p:txBody>
      </p:sp>
      <p:pic>
        <p:nvPicPr>
          <p:cNvPr id="7" name="Picture 6" descr="2020software.gif">
            <a:hlinkClick r:id="rId3"/>
          </p:cNvPr>
          <p:cNvPicPr>
            <a:picLocks noChangeAspect="1"/>
          </p:cNvPicPr>
          <p:nvPr/>
        </p:nvPicPr>
        <p:blipFill>
          <a:blip r:embed="rId4"/>
          <a:stretch>
            <a:fillRect/>
          </a:stretch>
        </p:blipFill>
        <p:spPr>
          <a:xfrm>
            <a:off x="533400" y="1752600"/>
            <a:ext cx="4076700" cy="685800"/>
          </a:xfrm>
          <a:prstGeom prst="rect">
            <a:avLst/>
          </a:prstGeom>
        </p:spPr>
      </p:pic>
      <p:sp>
        <p:nvSpPr>
          <p:cNvPr id="9" name="TextBox 8"/>
          <p:cNvSpPr txBox="1"/>
          <p:nvPr/>
        </p:nvSpPr>
        <p:spPr>
          <a:xfrm>
            <a:off x="4876800" y="1792069"/>
            <a:ext cx="3124200" cy="646331"/>
          </a:xfrm>
          <a:prstGeom prst="rect">
            <a:avLst/>
          </a:prstGeom>
          <a:noFill/>
        </p:spPr>
        <p:txBody>
          <a:bodyPr wrap="square" rtlCol="0">
            <a:spAutoFit/>
          </a:bodyPr>
          <a:lstStyle/>
          <a:p>
            <a:r>
              <a:rPr lang="en-US" b="1" i="1" dirty="0" smtClean="0"/>
              <a:t>See Top 7 Accounting, Financial &amp; Inventory Software</a:t>
            </a:r>
            <a:endParaRPr lang="en-US" b="1" i="1" dirty="0"/>
          </a:p>
        </p:txBody>
      </p:sp>
      <p:pic>
        <p:nvPicPr>
          <p:cNvPr id="10" name="Picture 9" descr="find accounting software.gif">
            <a:hlinkClick r:id="rId5"/>
          </p:cNvPr>
          <p:cNvPicPr>
            <a:picLocks noChangeAspect="1"/>
          </p:cNvPicPr>
          <p:nvPr/>
        </p:nvPicPr>
        <p:blipFill>
          <a:blip r:embed="rId6"/>
          <a:stretch>
            <a:fillRect/>
          </a:stretch>
        </p:blipFill>
        <p:spPr>
          <a:xfrm>
            <a:off x="2590800" y="2743200"/>
            <a:ext cx="2552700" cy="581025"/>
          </a:xfrm>
          <a:prstGeom prst="rect">
            <a:avLst/>
          </a:prstGeom>
        </p:spPr>
      </p:pic>
      <p:pic>
        <p:nvPicPr>
          <p:cNvPr id="11" name="Picture 10" descr="xbrl.png">
            <a:hlinkClick r:id="rId7"/>
          </p:cNvPr>
          <p:cNvPicPr>
            <a:picLocks noChangeAspect="1"/>
          </p:cNvPicPr>
          <p:nvPr/>
        </p:nvPicPr>
        <p:blipFill>
          <a:blip r:embed="rId8"/>
          <a:stretch>
            <a:fillRect/>
          </a:stretch>
        </p:blipFill>
        <p:spPr>
          <a:xfrm>
            <a:off x="304800" y="3886200"/>
            <a:ext cx="2387302" cy="1193651"/>
          </a:xfrm>
          <a:prstGeom prst="rect">
            <a:avLst/>
          </a:prstGeom>
        </p:spPr>
      </p:pic>
      <p:sp>
        <p:nvSpPr>
          <p:cNvPr id="12" name="TextBox 11"/>
          <p:cNvSpPr txBox="1"/>
          <p:nvPr/>
        </p:nvSpPr>
        <p:spPr>
          <a:xfrm>
            <a:off x="2819400" y="4085272"/>
            <a:ext cx="5867400" cy="1477328"/>
          </a:xfrm>
          <a:prstGeom prst="rect">
            <a:avLst/>
          </a:prstGeom>
          <a:noFill/>
        </p:spPr>
        <p:txBody>
          <a:bodyPr wrap="square" rtlCol="0">
            <a:spAutoFit/>
          </a:bodyPr>
          <a:lstStyle/>
          <a:p>
            <a:r>
              <a:rPr lang="en-US" b="1" i="1" dirty="0" smtClean="0"/>
              <a:t>XBRL</a:t>
            </a:r>
            <a:r>
              <a:rPr lang="en-US" i="1" dirty="0" smtClean="0"/>
              <a:t> is a standards-based way to communicate business and financial information. These communications are defined by metadata set out in taxonomies. Taxonomies capture the definition of individual reporting concepts as well as the relationships between concepts and other semantic meaning.</a:t>
            </a:r>
            <a:endParaRPr lang="en-US" i="1" dirty="0"/>
          </a:p>
        </p:txBody>
      </p:sp>
      <p:sp>
        <p:nvSpPr>
          <p:cNvPr id="13" name="TextBox 12"/>
          <p:cNvSpPr txBox="1"/>
          <p:nvPr/>
        </p:nvSpPr>
        <p:spPr>
          <a:xfrm>
            <a:off x="152400" y="5029200"/>
            <a:ext cx="2286000" cy="369332"/>
          </a:xfrm>
          <a:prstGeom prst="rect">
            <a:avLst/>
          </a:prstGeom>
          <a:noFill/>
        </p:spPr>
        <p:txBody>
          <a:bodyPr wrap="square" rtlCol="0">
            <a:spAutoFit/>
          </a:bodyPr>
          <a:lstStyle/>
          <a:p>
            <a:r>
              <a:rPr lang="en-US" b="1" dirty="0" smtClean="0"/>
              <a:t>Source: wikipedia.org</a:t>
            </a:r>
            <a:endParaRPr lang="en-U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9.6</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34</a:t>
            </a:fld>
            <a:endParaRPr lang="en-US" dirty="0"/>
          </a:p>
        </p:txBody>
      </p:sp>
      <p:pic>
        <p:nvPicPr>
          <p:cNvPr id="8194" name="Picture 2"/>
          <p:cNvPicPr>
            <a:picLocks noChangeAspect="1" noChangeArrowheads="1"/>
          </p:cNvPicPr>
          <p:nvPr/>
        </p:nvPicPr>
        <p:blipFill>
          <a:blip r:embed="rId3"/>
          <a:srcRect/>
          <a:stretch>
            <a:fillRect/>
          </a:stretch>
        </p:blipFill>
        <p:spPr bwMode="auto">
          <a:xfrm>
            <a:off x="2590800" y="1524000"/>
            <a:ext cx="4114800" cy="3505200"/>
          </a:xfrm>
          <a:prstGeom prst="rect">
            <a:avLst/>
          </a:prstGeom>
          <a:noFill/>
          <a:ln w="9525">
            <a:noFill/>
            <a:miter lim="800000"/>
            <a:headEnd/>
            <a:tailEnd/>
          </a:ln>
          <a:effectLst/>
        </p:spPr>
      </p:pic>
      <p:sp>
        <p:nvSpPr>
          <p:cNvPr id="6" name="TextBox 5"/>
          <p:cNvSpPr txBox="1"/>
          <p:nvPr/>
        </p:nvSpPr>
        <p:spPr>
          <a:xfrm>
            <a:off x="3048000" y="5410200"/>
            <a:ext cx="3733800" cy="369332"/>
          </a:xfrm>
          <a:prstGeom prst="rect">
            <a:avLst/>
          </a:prstGeom>
          <a:noFill/>
        </p:spPr>
        <p:txBody>
          <a:bodyPr wrap="square" rtlCol="0">
            <a:spAutoFit/>
          </a:bodyPr>
          <a:lstStyle/>
          <a:p>
            <a:r>
              <a:rPr lang="en-US" b="1" dirty="0" smtClean="0"/>
              <a:t>How XBRL works.</a:t>
            </a: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35</a:t>
            </a:fld>
            <a:endParaRPr lang="en-US" dirty="0"/>
          </a:p>
        </p:txBody>
      </p:sp>
      <p:sp>
        <p:nvSpPr>
          <p:cNvPr id="6" name="TextBox 5"/>
          <p:cNvSpPr txBox="1"/>
          <p:nvPr/>
        </p:nvSpPr>
        <p:spPr>
          <a:xfrm>
            <a:off x="1676400" y="2286000"/>
            <a:ext cx="6553200" cy="1077218"/>
          </a:xfrm>
          <a:prstGeom prst="rect">
            <a:avLst/>
          </a:prstGeom>
          <a:noFill/>
        </p:spPr>
        <p:txBody>
          <a:bodyPr wrap="square" rtlCol="0">
            <a:spAutoFit/>
          </a:bodyPr>
          <a:lstStyle/>
          <a:p>
            <a:r>
              <a:rPr lang="en-US" sz="3200" b="1" i="1" dirty="0" smtClean="0"/>
              <a:t>9.5 Managing Human Resources Systems</a:t>
            </a:r>
            <a:endParaRPr lang="en-US" sz="3200" b="1"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HRIS Applications</a:t>
            </a:r>
            <a:endParaRPr lang="en-US" sz="3200" b="1" dirty="0"/>
          </a:p>
        </p:txBody>
      </p:sp>
      <p:sp>
        <p:nvSpPr>
          <p:cNvPr id="3" name="Content Placeholder 2"/>
          <p:cNvSpPr>
            <a:spLocks noGrp="1"/>
          </p:cNvSpPr>
          <p:nvPr>
            <p:ph idx="1"/>
          </p:nvPr>
        </p:nvSpPr>
        <p:spPr/>
        <p:txBody>
          <a:bodyPr/>
          <a:lstStyle/>
          <a:p>
            <a:r>
              <a:rPr lang="en-US" dirty="0" smtClean="0"/>
              <a:t>Payroll</a:t>
            </a:r>
          </a:p>
          <a:p>
            <a:r>
              <a:rPr lang="en-US" dirty="0" smtClean="0"/>
              <a:t>Work Time</a:t>
            </a:r>
          </a:p>
          <a:p>
            <a:r>
              <a:rPr lang="en-US" dirty="0" smtClean="0"/>
              <a:t>Benefits Administration</a:t>
            </a:r>
          </a:p>
          <a:p>
            <a:r>
              <a:rPr lang="en-US" dirty="0" smtClean="0"/>
              <a:t>Recruiting</a:t>
            </a:r>
          </a:p>
          <a:p>
            <a:r>
              <a:rPr lang="en-US" dirty="0" smtClean="0"/>
              <a:t>Training</a:t>
            </a:r>
          </a:p>
          <a:p>
            <a:r>
              <a:rPr lang="en-US" dirty="0" smtClean="0"/>
              <a:t>Performance Records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9.7</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37</a:t>
            </a:fld>
            <a:endParaRPr lang="en-US" dirty="0"/>
          </a:p>
        </p:txBody>
      </p:sp>
      <p:pic>
        <p:nvPicPr>
          <p:cNvPr id="9218" name="Picture 2"/>
          <p:cNvPicPr>
            <a:picLocks noChangeAspect="1" noChangeArrowheads="1"/>
          </p:cNvPicPr>
          <p:nvPr/>
        </p:nvPicPr>
        <p:blipFill>
          <a:blip r:embed="rId3"/>
          <a:srcRect/>
          <a:stretch>
            <a:fillRect/>
          </a:stretch>
        </p:blipFill>
        <p:spPr bwMode="auto">
          <a:xfrm>
            <a:off x="1752600" y="1600200"/>
            <a:ext cx="5638800" cy="3429000"/>
          </a:xfrm>
          <a:prstGeom prst="rect">
            <a:avLst/>
          </a:prstGeom>
          <a:noFill/>
          <a:ln w="9525">
            <a:noFill/>
            <a:miter lim="800000"/>
            <a:headEnd/>
            <a:tailEnd/>
          </a:ln>
          <a:effectLst/>
        </p:spPr>
      </p:pic>
      <p:sp>
        <p:nvSpPr>
          <p:cNvPr id="6" name="TextBox 5"/>
          <p:cNvSpPr txBox="1"/>
          <p:nvPr/>
        </p:nvSpPr>
        <p:spPr>
          <a:xfrm>
            <a:off x="3429000" y="5257800"/>
            <a:ext cx="2286000" cy="369332"/>
          </a:xfrm>
          <a:prstGeom prst="rect">
            <a:avLst/>
          </a:prstGeom>
          <a:noFill/>
        </p:spPr>
        <p:txBody>
          <a:bodyPr wrap="square" rtlCol="0">
            <a:spAutoFit/>
          </a:bodyPr>
          <a:lstStyle/>
          <a:p>
            <a:r>
              <a:rPr lang="en-US" b="1" dirty="0" smtClean="0"/>
              <a:t>HRM activities.</a:t>
            </a:r>
            <a:endParaRPr lang="en-US" b="1"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Recruitment</a:t>
            </a:r>
            <a:endParaRPr lang="en-US" sz="3200" b="1" dirty="0"/>
          </a:p>
        </p:txBody>
      </p:sp>
      <p:sp>
        <p:nvSpPr>
          <p:cNvPr id="3" name="Content Placeholder 2"/>
          <p:cNvSpPr>
            <a:spLocks noGrp="1"/>
          </p:cNvSpPr>
          <p:nvPr>
            <p:ph idx="1"/>
          </p:nvPr>
        </p:nvSpPr>
        <p:spPr/>
        <p:txBody>
          <a:bodyPr/>
          <a:lstStyle/>
          <a:p>
            <a:r>
              <a:rPr lang="en-US" dirty="0" smtClean="0"/>
              <a:t>Search engines on the Web can help with attracting &amp; repelling appropriate candidates.</a:t>
            </a:r>
          </a:p>
          <a:p>
            <a:r>
              <a:rPr lang="en-US" dirty="0" smtClean="0"/>
              <a:t>Internet makes advertising much simpler process, although large numbers may result.</a:t>
            </a:r>
          </a:p>
          <a:p>
            <a:r>
              <a:rPr lang="en-US" dirty="0" smtClean="0"/>
              <a:t>Embedded intelligence to help manage entire recruitment process.</a:t>
            </a:r>
          </a:p>
          <a:p>
            <a:r>
              <a:rPr lang="en-US" dirty="0" smtClean="0"/>
              <a:t>Social networking sites such as Jobster &amp; LinkedIn have gained widespread popularity.</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38</a:t>
            </a:fld>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HR Maintenance &amp; Development</a:t>
            </a:r>
            <a:endParaRPr lang="en-US" sz="3200" b="1" dirty="0"/>
          </a:p>
        </p:txBody>
      </p:sp>
      <p:sp>
        <p:nvSpPr>
          <p:cNvPr id="3" name="Content Placeholder 2"/>
          <p:cNvSpPr>
            <a:spLocks noGrp="1"/>
          </p:cNvSpPr>
          <p:nvPr>
            <p:ph idx="1"/>
          </p:nvPr>
        </p:nvSpPr>
        <p:spPr/>
        <p:txBody>
          <a:bodyPr>
            <a:normAutofit fontScale="92500"/>
          </a:bodyPr>
          <a:lstStyle/>
          <a:p>
            <a:r>
              <a:rPr lang="en-US" dirty="0" smtClean="0"/>
              <a:t>Performance evaluation – supervisor, peer, &amp;/or subordinate.  Wage reviews are also related to performance evaluations.</a:t>
            </a:r>
          </a:p>
          <a:p>
            <a:r>
              <a:rPr lang="en-US" dirty="0" smtClean="0"/>
              <a:t>Training &amp; HR development – planning classes &amp; tailoring specific training programs to meet needs of organization &amp; employees.  May include career development plan for each employee.</a:t>
            </a:r>
          </a:p>
          <a:p>
            <a:r>
              <a:rPr lang="en-US" dirty="0" smtClean="0"/>
              <a:t>IT supports planning, monitoring &amp; control of these activities.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39</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Learning Objectives</a:t>
            </a:r>
            <a:endParaRPr lang="en-US" sz="3600" b="1"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sz="2800" dirty="0" smtClean="0"/>
              <a:t>Relate functional areas and business processes to the value chain model.</a:t>
            </a:r>
          </a:p>
          <a:p>
            <a:pPr marL="514350" indent="-514350">
              <a:buFont typeface="+mj-lt"/>
              <a:buAutoNum type="arabicPeriod"/>
            </a:pPr>
            <a:r>
              <a:rPr lang="en-US" sz="2800" dirty="0" smtClean="0"/>
              <a:t>Define a functional management information system, and list its characteristics.</a:t>
            </a:r>
          </a:p>
          <a:p>
            <a:pPr marL="514350" indent="-514350">
              <a:buFont typeface="+mj-lt"/>
              <a:buAutoNum type="arabicPeriod"/>
            </a:pPr>
            <a:r>
              <a:rPr lang="en-US" sz="2800" dirty="0" smtClean="0"/>
              <a:t>Understand the transaction processing system and demonstrate how it is supported by IT.</a:t>
            </a:r>
          </a:p>
          <a:p>
            <a:pPr marL="514350" indent="-514350">
              <a:buFont typeface="+mj-lt"/>
              <a:buAutoNum type="arabicPeriod"/>
            </a:pPr>
            <a:r>
              <a:rPr lang="en-US" sz="2800" dirty="0" smtClean="0"/>
              <a:t>Analyze the support provided by IT and the Web to production/operations management, including logistics.</a:t>
            </a:r>
          </a:p>
          <a:p>
            <a:pPr marL="514350" indent="-514350">
              <a:buFont typeface="+mj-lt"/>
              <a:buAutoNum type="arabicPeriod"/>
            </a:pPr>
            <a:r>
              <a:rPr lang="en-US" sz="2800" dirty="0" smtClean="0"/>
              <a:t>Describe the support provided by IT and the Web to marketing and sales.</a:t>
            </a:r>
          </a:p>
          <a:p>
            <a:pPr marL="514350" indent="-514350">
              <a:buNone/>
            </a:pPr>
            <a:endParaRPr lang="en-US" sz="2800" dirty="0" smtClean="0"/>
          </a:p>
          <a:p>
            <a:endParaRPr lang="en-US" sz="2800" dirty="0" smtClean="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Training Devices</a:t>
            </a:r>
            <a:endParaRPr lang="en-US" sz="3200" b="1" dirty="0"/>
          </a:p>
        </p:txBody>
      </p:sp>
      <p:sp>
        <p:nvSpPr>
          <p:cNvPr id="3" name="Content Placeholder 2"/>
          <p:cNvSpPr>
            <a:spLocks noGrp="1"/>
          </p:cNvSpPr>
          <p:nvPr>
            <p:ph idx="1"/>
          </p:nvPr>
        </p:nvSpPr>
        <p:spPr/>
        <p:txBody>
          <a:bodyPr/>
          <a:lstStyle/>
          <a:p>
            <a:r>
              <a:rPr lang="en-US" dirty="0" smtClean="0"/>
              <a:t>Web-based video clips.</a:t>
            </a:r>
          </a:p>
          <a:p>
            <a:r>
              <a:rPr lang="en-US" dirty="0" smtClean="0"/>
              <a:t>Mobile devices.</a:t>
            </a:r>
          </a:p>
          <a:p>
            <a:r>
              <a:rPr lang="en-US" dirty="0" smtClean="0"/>
              <a:t>Virtual reality.</a:t>
            </a:r>
          </a:p>
          <a:p>
            <a:r>
              <a:rPr lang="en-US" dirty="0" smtClean="0"/>
              <a:t>Interactive simulations.</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40</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41</a:t>
            </a:fld>
            <a:endParaRPr lang="en-US" dirty="0"/>
          </a:p>
        </p:txBody>
      </p:sp>
      <p:sp>
        <p:nvSpPr>
          <p:cNvPr id="6" name="TextBox 5"/>
          <p:cNvSpPr txBox="1"/>
          <p:nvPr/>
        </p:nvSpPr>
        <p:spPr>
          <a:xfrm>
            <a:off x="838200" y="2615625"/>
            <a:ext cx="7696200" cy="1077218"/>
          </a:xfrm>
          <a:prstGeom prst="rect">
            <a:avLst/>
          </a:prstGeom>
          <a:noFill/>
        </p:spPr>
        <p:txBody>
          <a:bodyPr wrap="square" rtlCol="0">
            <a:spAutoFit/>
          </a:bodyPr>
          <a:lstStyle/>
          <a:p>
            <a:r>
              <a:rPr lang="en-US" sz="3200" b="1" i="1" dirty="0" smtClean="0"/>
              <a:t>9.6 Integrating Functional Information Systems</a:t>
            </a:r>
            <a:endParaRPr lang="en-US" sz="3200" b="1" i="1"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Software Helps Cirque du Soleil</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42</a:t>
            </a:fld>
            <a:endParaRPr lang="en-US" dirty="0"/>
          </a:p>
        </p:txBody>
      </p:sp>
      <p:sp>
        <p:nvSpPr>
          <p:cNvPr id="6" name="TextBox 5"/>
          <p:cNvSpPr txBox="1"/>
          <p:nvPr/>
        </p:nvSpPr>
        <p:spPr>
          <a:xfrm>
            <a:off x="762000" y="1676400"/>
            <a:ext cx="6400800" cy="369332"/>
          </a:xfrm>
          <a:prstGeom prst="rect">
            <a:avLst/>
          </a:prstGeom>
          <a:noFill/>
        </p:spPr>
        <p:txBody>
          <a:bodyPr wrap="square" rtlCol="0">
            <a:spAutoFit/>
          </a:bodyPr>
          <a:lstStyle/>
          <a:p>
            <a:r>
              <a:rPr lang="en-US" b="1" dirty="0" smtClean="0">
                <a:hlinkClick r:id="rId3"/>
              </a:rPr>
              <a:t>Cirque du Soleil - Saltimbanco Arena Show 2008</a:t>
            </a:r>
            <a:endParaRPr lang="en-US" b="1" dirty="0"/>
          </a:p>
        </p:txBody>
      </p:sp>
      <p:sp>
        <p:nvSpPr>
          <p:cNvPr id="7" name="TextBox 6"/>
          <p:cNvSpPr txBox="1"/>
          <p:nvPr/>
        </p:nvSpPr>
        <p:spPr>
          <a:xfrm>
            <a:off x="762000" y="2286000"/>
            <a:ext cx="5562600" cy="1477328"/>
          </a:xfrm>
          <a:prstGeom prst="rect">
            <a:avLst/>
          </a:prstGeom>
          <a:noFill/>
        </p:spPr>
        <p:txBody>
          <a:bodyPr wrap="square" rtlCol="0">
            <a:spAutoFit/>
          </a:bodyPr>
          <a:lstStyle/>
          <a:p>
            <a:r>
              <a:rPr lang="en-US" b="1" dirty="0" smtClean="0"/>
              <a:t>Issues such as:</a:t>
            </a:r>
          </a:p>
          <a:p>
            <a:pPr>
              <a:buFont typeface="Arial" charset="0"/>
              <a:buChar char="•"/>
            </a:pPr>
            <a:r>
              <a:rPr lang="en-US" b="1" dirty="0" smtClean="0"/>
              <a:t>Logistics</a:t>
            </a:r>
          </a:p>
          <a:p>
            <a:pPr>
              <a:buFont typeface="Arial" charset="0"/>
              <a:buChar char="•"/>
            </a:pPr>
            <a:r>
              <a:rPr lang="en-US" b="1" dirty="0" smtClean="0"/>
              <a:t>Applications such as finance, accounting, marketing</a:t>
            </a:r>
          </a:p>
          <a:p>
            <a:pPr>
              <a:buFont typeface="Arial" charset="0"/>
              <a:buChar char="•"/>
            </a:pPr>
            <a:r>
              <a:rPr lang="en-US" b="1" dirty="0" smtClean="0"/>
              <a:t>Unable to share data</a:t>
            </a:r>
          </a:p>
          <a:p>
            <a:pPr>
              <a:buFont typeface="Arial" charset="0"/>
              <a:buChar char="•"/>
            </a:pPr>
            <a:r>
              <a:rPr lang="en-US" b="1" dirty="0" smtClean="0"/>
              <a:t>Ineffective employee productivity</a:t>
            </a:r>
          </a:p>
        </p:txBody>
      </p:sp>
      <p:sp>
        <p:nvSpPr>
          <p:cNvPr id="8" name="TextBox 7"/>
          <p:cNvSpPr txBox="1"/>
          <p:nvPr/>
        </p:nvSpPr>
        <p:spPr>
          <a:xfrm>
            <a:off x="838200" y="3962400"/>
            <a:ext cx="4800600" cy="2031325"/>
          </a:xfrm>
          <a:prstGeom prst="rect">
            <a:avLst/>
          </a:prstGeom>
          <a:noFill/>
        </p:spPr>
        <p:txBody>
          <a:bodyPr wrap="square" rtlCol="0">
            <a:spAutoFit/>
          </a:bodyPr>
          <a:lstStyle/>
          <a:p>
            <a:r>
              <a:rPr lang="en-US" b="1" dirty="0" smtClean="0"/>
              <a:t>Company implemented IBM WebSphere Business Integration software to connect all systems &amp; applications:</a:t>
            </a:r>
            <a:br>
              <a:rPr lang="en-US" b="1" dirty="0" smtClean="0"/>
            </a:br>
            <a:r>
              <a:rPr lang="en-US" b="1" dirty="0" smtClean="0"/>
              <a:t/>
            </a:r>
            <a:br>
              <a:rPr lang="en-US" b="1" dirty="0" smtClean="0"/>
            </a:br>
            <a:r>
              <a:rPr lang="en-US" b="1" dirty="0" smtClean="0"/>
              <a:t>*Replaced manual work</a:t>
            </a:r>
            <a:br>
              <a:rPr lang="en-US" b="1" dirty="0" smtClean="0"/>
            </a:br>
            <a:r>
              <a:rPr lang="en-US" b="1" dirty="0" smtClean="0"/>
              <a:t>*Data sharing resulted in fewer missing items</a:t>
            </a:r>
            <a:br>
              <a:rPr lang="en-US" b="1" dirty="0" smtClean="0"/>
            </a:br>
            <a:r>
              <a:rPr lang="en-US" b="1" dirty="0" smtClean="0"/>
              <a:t>*Cut development time for new applications</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43</a:t>
            </a:fld>
            <a:endParaRPr lang="en-US" dirty="0"/>
          </a:p>
        </p:txBody>
      </p:sp>
      <p:sp>
        <p:nvSpPr>
          <p:cNvPr id="6" name="TextBox 5"/>
          <p:cNvSpPr txBox="1"/>
          <p:nvPr/>
        </p:nvSpPr>
        <p:spPr>
          <a:xfrm>
            <a:off x="2590800" y="2615625"/>
            <a:ext cx="4419600" cy="584775"/>
          </a:xfrm>
          <a:prstGeom prst="rect">
            <a:avLst/>
          </a:prstGeom>
          <a:noFill/>
        </p:spPr>
        <p:txBody>
          <a:bodyPr wrap="square" rtlCol="0">
            <a:spAutoFit/>
          </a:bodyPr>
          <a:lstStyle/>
          <a:p>
            <a:r>
              <a:rPr lang="en-US" sz="3200" b="1" i="1" dirty="0" smtClean="0"/>
              <a:t>9.7 Managerial Issues</a:t>
            </a:r>
            <a:endParaRPr lang="en-US" sz="3200" b="1" i="1"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lstStyle/>
          <a:p>
            <a:r>
              <a:rPr lang="en-US" dirty="0" smtClean="0"/>
              <a:t>Integration of functional information systems</a:t>
            </a:r>
          </a:p>
          <a:p>
            <a:r>
              <a:rPr lang="en-US" dirty="0" smtClean="0"/>
              <a:t>Priority of transaction processing</a:t>
            </a:r>
          </a:p>
          <a:p>
            <a:r>
              <a:rPr lang="en-US" dirty="0" smtClean="0"/>
              <a:t>Finding innovative applications</a:t>
            </a:r>
          </a:p>
          <a:p>
            <a:r>
              <a:rPr lang="en-US" dirty="0" smtClean="0"/>
              <a:t>Using the Web</a:t>
            </a:r>
          </a:p>
          <a:p>
            <a:r>
              <a:rPr lang="en-US" dirty="0" smtClean="0"/>
              <a:t>Systems integration</a:t>
            </a:r>
          </a:p>
          <a:p>
            <a:r>
              <a:rPr lang="en-US" dirty="0" smtClean="0"/>
              <a:t>Ethical issues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44</a:t>
            </a:fld>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45</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Learning Objectives – cont’d</a:t>
            </a:r>
            <a:endParaRPr lang="en-US" sz="3200" b="1" dirty="0"/>
          </a:p>
        </p:txBody>
      </p:sp>
      <p:sp>
        <p:nvSpPr>
          <p:cNvPr id="3" name="Content Placeholder 2"/>
          <p:cNvSpPr>
            <a:spLocks noGrp="1"/>
          </p:cNvSpPr>
          <p:nvPr>
            <p:ph idx="1"/>
          </p:nvPr>
        </p:nvSpPr>
        <p:spPr/>
        <p:txBody>
          <a:bodyPr/>
          <a:lstStyle/>
          <a:p>
            <a:pPr marL="514350" indent="-514350">
              <a:buAutoNum type="arabicPeriod" startAt="6"/>
            </a:pPr>
            <a:r>
              <a:rPr lang="en-US" dirty="0" smtClean="0"/>
              <a:t>Understand the support provided by IT and the Web to accounting and finance.</a:t>
            </a:r>
          </a:p>
          <a:p>
            <a:pPr marL="514350" indent="-514350">
              <a:buAutoNum type="arabicPeriod" startAt="6"/>
            </a:pPr>
            <a:r>
              <a:rPr lang="en-US" dirty="0" smtClean="0"/>
              <a:t>Analyze the support provided by IT and the Web to human resources management.</a:t>
            </a:r>
          </a:p>
          <a:p>
            <a:pPr marL="514350" indent="-514350">
              <a:buAutoNum type="arabicPeriod" startAt="6"/>
            </a:pPr>
            <a:r>
              <a:rPr lang="en-US" dirty="0" smtClean="0"/>
              <a:t>Describe the benefits and issues of integrating functional information systems.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6</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b="1" i="1" dirty="0" smtClean="0"/>
              <a:t>Problem</a:t>
            </a:r>
            <a:r>
              <a:rPr lang="en-US" dirty="0" smtClean="0"/>
              <a:t> – Medical supplies inventory shortages, overstock of unneeded items, costly rush ordering, &amp; nurses not appropriate personnel to manage process.</a:t>
            </a:r>
          </a:p>
          <a:p>
            <a:r>
              <a:rPr lang="en-US" b="1" i="1" dirty="0" smtClean="0"/>
              <a:t>Solution</a:t>
            </a:r>
            <a:r>
              <a:rPr lang="en-US" dirty="0" smtClean="0"/>
              <a:t> – Connect wireless handheld devices with purchasing &amp; inventory management information systems.</a:t>
            </a:r>
          </a:p>
          <a:p>
            <a:r>
              <a:rPr lang="en-US" b="1" i="1" dirty="0" smtClean="0"/>
              <a:t>Results</a:t>
            </a:r>
            <a:r>
              <a:rPr lang="en-US" dirty="0" smtClean="0"/>
              <a:t> – Inventory levels reduced 50%; IT solution cost repaid in months.  Consistent materials available for improved patient care.</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7</a:t>
            </a:fld>
            <a:endParaRPr lang="en-US" dirty="0"/>
          </a:p>
        </p:txBody>
      </p:sp>
      <p:pic>
        <p:nvPicPr>
          <p:cNvPr id="6" name="Picture 5" descr="dhmc.gif">
            <a:hlinkClick r:id="rId3"/>
          </p:cNvPr>
          <p:cNvPicPr>
            <a:picLocks noChangeAspect="1"/>
          </p:cNvPicPr>
          <p:nvPr/>
        </p:nvPicPr>
        <p:blipFill>
          <a:blip r:embed="rId4"/>
          <a:stretch>
            <a:fillRect/>
          </a:stretch>
        </p:blipFill>
        <p:spPr>
          <a:xfrm>
            <a:off x="1419225" y="838200"/>
            <a:ext cx="6048375" cy="4000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9.1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8</a:t>
            </a:fld>
            <a:endParaRPr lang="en-US" dirty="0"/>
          </a:p>
        </p:txBody>
      </p:sp>
      <p:pic>
        <p:nvPicPr>
          <p:cNvPr id="1026" name="Picture 2"/>
          <p:cNvPicPr>
            <a:picLocks noChangeAspect="1" noChangeArrowheads="1"/>
          </p:cNvPicPr>
          <p:nvPr/>
        </p:nvPicPr>
        <p:blipFill>
          <a:blip r:embed="rId3"/>
          <a:srcRect/>
          <a:stretch>
            <a:fillRect/>
          </a:stretch>
        </p:blipFill>
        <p:spPr bwMode="auto">
          <a:xfrm>
            <a:off x="1905000" y="1447800"/>
            <a:ext cx="5791200" cy="3657600"/>
          </a:xfrm>
          <a:prstGeom prst="rect">
            <a:avLst/>
          </a:prstGeom>
          <a:noFill/>
          <a:ln w="9525">
            <a:noFill/>
            <a:miter lim="800000"/>
            <a:headEnd/>
            <a:tailEnd/>
          </a:ln>
          <a:effectLst/>
        </p:spPr>
      </p:pic>
      <p:sp>
        <p:nvSpPr>
          <p:cNvPr id="7" name="TextBox 6"/>
          <p:cNvSpPr txBox="1"/>
          <p:nvPr/>
        </p:nvSpPr>
        <p:spPr>
          <a:xfrm>
            <a:off x="381000" y="5401270"/>
            <a:ext cx="8458200" cy="923330"/>
          </a:xfrm>
          <a:prstGeom prst="rect">
            <a:avLst/>
          </a:prstGeom>
          <a:noFill/>
        </p:spPr>
        <p:txBody>
          <a:bodyPr wrap="square" rtlCol="0">
            <a:spAutoFit/>
          </a:bodyPr>
          <a:lstStyle/>
          <a:p>
            <a:r>
              <a:rPr lang="en-US" b="1" dirty="0" smtClean="0"/>
              <a:t>The functional areas, TPS, and integration connection.  Note the flow of information from the TPS to the functional systems.  Flow of information between and among functional systems is done via the integration component.</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9-</a:t>
            </a:r>
            <a:fld id="{DBB3DA93-E592-46D0-AE1F-D154A72783BC}" type="slidenum">
              <a:rPr lang="en-US" smtClean="0"/>
              <a:pPr/>
              <a:t>9</a:t>
            </a:fld>
            <a:endParaRPr lang="en-US" dirty="0"/>
          </a:p>
        </p:txBody>
      </p:sp>
      <p:sp>
        <p:nvSpPr>
          <p:cNvPr id="6" name="TextBox 5"/>
          <p:cNvSpPr txBox="1"/>
          <p:nvPr/>
        </p:nvSpPr>
        <p:spPr>
          <a:xfrm>
            <a:off x="762000" y="2057400"/>
            <a:ext cx="7924800" cy="1077218"/>
          </a:xfrm>
          <a:prstGeom prst="rect">
            <a:avLst/>
          </a:prstGeom>
          <a:noFill/>
        </p:spPr>
        <p:txBody>
          <a:bodyPr wrap="square" rtlCol="0">
            <a:spAutoFit/>
          </a:bodyPr>
          <a:lstStyle/>
          <a:p>
            <a:r>
              <a:rPr lang="en-US" sz="3200" b="1" i="1" dirty="0" smtClean="0"/>
              <a:t>9.1 Functional Information Systems &amp; Transaction Processing Systems</a:t>
            </a:r>
            <a:endParaRPr lang="en-US" sz="3200"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30825</TotalTime>
  <Words>3693</Words>
  <Application>Microsoft Office PowerPoint</Application>
  <PresentationFormat>On-screen Show (4:3)</PresentationFormat>
  <Paragraphs>414</Paragraphs>
  <Slides>45</Slides>
  <Notes>38</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  Chapter 9  Transaction Processing, Functional Applications and Integration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(cont’d)</vt:lpstr>
      <vt:lpstr>Learning Objectives</vt:lpstr>
      <vt:lpstr>Learning Objectives – cont’d</vt:lpstr>
      <vt:lpstr>Slide 6</vt:lpstr>
      <vt:lpstr>Slide 7</vt:lpstr>
      <vt:lpstr>Figure 9.1</vt:lpstr>
      <vt:lpstr>Slide 9</vt:lpstr>
      <vt:lpstr>Transaction Processing Information Systems</vt:lpstr>
      <vt:lpstr>Table 9.1</vt:lpstr>
      <vt:lpstr>TPS – Traffic Control at Airports</vt:lpstr>
      <vt:lpstr>TPS – In-flight Card Payments</vt:lpstr>
      <vt:lpstr>Batch vs. Online Processing</vt:lpstr>
      <vt:lpstr>Figure 9.2</vt:lpstr>
      <vt:lpstr>Modernizing TPS Saved Time &amp; Money</vt:lpstr>
      <vt:lpstr>Taxis in Singapore</vt:lpstr>
      <vt:lpstr>Web Analytics Tools</vt:lpstr>
      <vt:lpstr>Table 9.2</vt:lpstr>
      <vt:lpstr>Slide 20</vt:lpstr>
      <vt:lpstr>Figure 9.3</vt:lpstr>
      <vt:lpstr>In-House Logistics &amp; Materials Management</vt:lpstr>
      <vt:lpstr>e-Procurement</vt:lpstr>
      <vt:lpstr>Quality Control Systems</vt:lpstr>
      <vt:lpstr>Planning Production / Operations</vt:lpstr>
      <vt:lpstr>Slide 26</vt:lpstr>
      <vt:lpstr>Figure 9.4</vt:lpstr>
      <vt:lpstr>Improving Shopping &amp; Checkout at Retail Stores</vt:lpstr>
      <vt:lpstr>Internet Market Research &amp; Proctor &amp; Gamble</vt:lpstr>
      <vt:lpstr>Slide 30</vt:lpstr>
      <vt:lpstr>Major Benefits of Using Budgeting Software</vt:lpstr>
      <vt:lpstr>Figure 9.5</vt:lpstr>
      <vt:lpstr>Integrated Accounting Software</vt:lpstr>
      <vt:lpstr>Figure 9.6</vt:lpstr>
      <vt:lpstr>Slide 35</vt:lpstr>
      <vt:lpstr>HRIS Applications</vt:lpstr>
      <vt:lpstr>Figure 9.7</vt:lpstr>
      <vt:lpstr>Recruitment</vt:lpstr>
      <vt:lpstr>HR Maintenance &amp; Development</vt:lpstr>
      <vt:lpstr>Training Devices</vt:lpstr>
      <vt:lpstr>Slide 41</vt:lpstr>
      <vt:lpstr>Software Helps Cirque du Soleil</vt:lpstr>
      <vt:lpstr>Slide 43</vt:lpstr>
      <vt:lpstr>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1584</cp:revision>
  <dcterms:created xsi:type="dcterms:W3CDTF">2008-09-25T15:39:43Z</dcterms:created>
  <dcterms:modified xsi:type="dcterms:W3CDTF">2009-04-19T17:51:11Z</dcterms:modified>
</cp:coreProperties>
</file>