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0"/>
  </p:notesMasterIdLst>
  <p:sldIdLst>
    <p:sldId id="256" r:id="rId2"/>
    <p:sldId id="289" r:id="rId3"/>
    <p:sldId id="414" r:id="rId4"/>
    <p:sldId id="257" r:id="rId5"/>
    <p:sldId id="415" r:id="rId6"/>
    <p:sldId id="459" r:id="rId7"/>
    <p:sldId id="433" r:id="rId8"/>
    <p:sldId id="461" r:id="rId9"/>
    <p:sldId id="462" r:id="rId10"/>
    <p:sldId id="463" r:id="rId11"/>
    <p:sldId id="464" r:id="rId12"/>
    <p:sldId id="465" r:id="rId13"/>
    <p:sldId id="466" r:id="rId14"/>
    <p:sldId id="467" r:id="rId15"/>
    <p:sldId id="468" r:id="rId16"/>
    <p:sldId id="434" r:id="rId17"/>
    <p:sldId id="469" r:id="rId18"/>
    <p:sldId id="470" r:id="rId19"/>
    <p:sldId id="471" r:id="rId20"/>
    <p:sldId id="472" r:id="rId21"/>
    <p:sldId id="473" r:id="rId22"/>
    <p:sldId id="438" r:id="rId23"/>
    <p:sldId id="474" r:id="rId24"/>
    <p:sldId id="443" r:id="rId25"/>
    <p:sldId id="475" r:id="rId26"/>
    <p:sldId id="447" r:id="rId27"/>
    <p:sldId id="476" r:id="rId28"/>
    <p:sldId id="477" r:id="rId29"/>
    <p:sldId id="478" r:id="rId30"/>
    <p:sldId id="452" r:id="rId31"/>
    <p:sldId id="479" r:id="rId32"/>
    <p:sldId id="480" r:id="rId33"/>
    <p:sldId id="481" r:id="rId34"/>
    <p:sldId id="456" r:id="rId35"/>
    <p:sldId id="482" r:id="rId36"/>
    <p:sldId id="460" r:id="rId37"/>
    <p:sldId id="483" r:id="rId38"/>
    <p:sldId id="384" r:id="rId39"/>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86" autoAdjust="0"/>
    <p:restoredTop sz="86726" autoAdjust="0"/>
  </p:normalViewPr>
  <p:slideViewPr>
    <p:cSldViewPr>
      <p:cViewPr varScale="1">
        <p:scale>
          <a:sx n="80" d="100"/>
          <a:sy n="80" d="100"/>
        </p:scale>
        <p:origin x="-165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3FDFE3E-648B-4073-8E38-820D2ECDE55F}" type="datetimeFigureOut">
              <a:rPr lang="en-US" smtClean="0"/>
              <a:pPr/>
              <a:t>4/12/2009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FE05574-1D68-479B-8F33-2AA349DB469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See the hot link for a wealth</a:t>
            </a:r>
            <a:r>
              <a:rPr lang="en-US" b="1" baseline="0" dirty="0" smtClean="0"/>
              <a:t> of definitions, explanations, etc..</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images for homepage hot links.  These all serve different purposes.  Emergence &amp;</a:t>
            </a:r>
            <a:r>
              <a:rPr lang="en-US" b="1" baseline="0" dirty="0" smtClean="0"/>
              <a:t> rise of mass social media</a:t>
            </a:r>
            <a:r>
              <a:rPr lang="en-US" b="1" baseline="0" dirty="0" smtClean="0"/>
              <a:t>.</a:t>
            </a:r>
          </a:p>
          <a:p>
            <a:endParaRPr lang="en-US" b="1" baseline="0" dirty="0" smtClean="0"/>
          </a:p>
          <a:p>
            <a:r>
              <a:rPr lang="en-US" b="1" baseline="0" dirty="0" smtClean="0"/>
              <a:t>Article gives opportunity for students to think critically about future trends in this technology &amp; the impact upon business.</a:t>
            </a:r>
            <a:endParaRPr lang="en-US" b="1" baseline="0" dirty="0" smtClean="0"/>
          </a:p>
          <a:p>
            <a:endParaRPr lang="en-US" b="1" baseline="0" dirty="0" smtClean="0"/>
          </a:p>
          <a:p>
            <a:r>
              <a:rPr lang="en-US" b="1" baseline="0" dirty="0" smtClean="0"/>
              <a:t>See next slide.</a:t>
            </a:r>
          </a:p>
        </p:txBody>
      </p:sp>
      <p:sp>
        <p:nvSpPr>
          <p:cNvPr id="4" name="Slide Number Placeholder 3"/>
          <p:cNvSpPr>
            <a:spLocks noGrp="1"/>
          </p:cNvSpPr>
          <p:nvPr>
            <p:ph type="sldNum" sz="quarter" idx="10"/>
          </p:nvPr>
        </p:nvSpPr>
        <p:spPr/>
        <p:txBody>
          <a:bodyPr/>
          <a:lstStyle/>
          <a:p>
            <a:fld id="{9FE05574-1D68-479B-8F33-2AA349DB469B}"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why this</a:t>
            </a:r>
            <a:r>
              <a:rPr lang="en-US" b="1" baseline="0" dirty="0" smtClean="0"/>
              <a:t> media has “exploded.”  Do you think this has a negative impact upon development of social skills?  It can if</a:t>
            </a:r>
          </a:p>
          <a:p>
            <a:r>
              <a:rPr lang="en-US" b="1" baseline="0" dirty="0" smtClean="0"/>
              <a:t>     this is the only form of communication.  What do you think is a parent’s responsibility?  Is this a fast-growing health issue?</a:t>
            </a:r>
          </a:p>
          <a:p>
            <a:r>
              <a:rPr lang="en-US" b="1" baseline="0" dirty="0" smtClean="0"/>
              <a:t>     Yes, if individual begins to feel isolated, rejected, etc, various stages of depression may ensue.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Why are these called industry &amp; market disruptors?  Meant to reorder</a:t>
            </a:r>
            <a:r>
              <a:rPr lang="en-US" b="1" baseline="0" dirty="0" smtClean="0"/>
              <a:t> markets/industries.  They introduce major change in</a:t>
            </a:r>
          </a:p>
          <a:p>
            <a:r>
              <a:rPr lang="en-US" b="1" baseline="0" dirty="0" smtClean="0"/>
              <a:t>     the way companies do business.  What are some examples?  Online businesses that were previously brick &amp; mortar.</a:t>
            </a:r>
          </a:p>
          <a:p>
            <a:endParaRPr lang="en-US" b="1" baseline="0" dirty="0" smtClean="0"/>
          </a:p>
          <a:p>
            <a:r>
              <a:rPr lang="en-US" b="1" baseline="0" dirty="0" smtClean="0"/>
              <a:t>Students may be tasked with finding others &amp; reporting about them.</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14</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Blogs evolve</a:t>
            </a:r>
            <a:r>
              <a:rPr lang="en-US" b="1" baseline="0" dirty="0" smtClean="0"/>
              <a:t> in real-time.  Content is created constantly.  People have become consumers AND publishers.  This has completely disrupted the</a:t>
            </a:r>
          </a:p>
          <a:p>
            <a:r>
              <a:rPr lang="en-US" b="1" baseline="0" dirty="0" smtClean="0"/>
              <a:t>     traditional media &amp; may cause many new media sources to be forced into bankruptcy.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a:t>
            </a:r>
            <a:r>
              <a:rPr lang="en-US" b="1" dirty="0" smtClean="0"/>
              <a:t>.  Virtual communities offer several ways for members to interact, collaborate &amp; trade.  Some are listed in table.</a:t>
            </a:r>
          </a:p>
          <a:p>
            <a:endParaRPr lang="en-US" b="1" dirty="0" smtClean="0"/>
          </a:p>
          <a:p>
            <a:r>
              <a:rPr lang="en-US" b="1" dirty="0" smtClean="0"/>
              <a:t>Ask students if they have other examples</a:t>
            </a:r>
            <a:r>
              <a:rPr lang="en-US" b="1" baseline="0" dirty="0" smtClean="0"/>
              <a:t> from their own personal experiences.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a:t>
            </a:r>
            <a:r>
              <a:rPr lang="en-US" b="1" baseline="0" dirty="0" smtClean="0"/>
              <a:t> few examples.  What are others?  A major success factor is the element of common interest among the members.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Hot links to home pages.  These are megacommunities.</a:t>
            </a:r>
            <a:r>
              <a:rPr lang="en-US" b="1" baseline="0" dirty="0" smtClean="0"/>
              <a:t>  Members can express themselves, find friends, find jobs,</a:t>
            </a:r>
          </a:p>
          <a:p>
            <a:r>
              <a:rPr lang="en-US" b="1" baseline="0" dirty="0" smtClean="0"/>
              <a:t>     exchange photos, view video tapes.  What is missing?  Real relationships.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Do </a:t>
            </a:r>
            <a:r>
              <a:rPr lang="en-US" b="1" dirty="0" smtClean="0"/>
              <a:t>students </a:t>
            </a:r>
            <a:r>
              <a:rPr lang="en-US" b="1" dirty="0" smtClean="0"/>
              <a:t>know of others?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20</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 are some of the business possibilities associated with SecondLife</a:t>
            </a:r>
            <a:r>
              <a:rPr lang="en-US" b="1" dirty="0" smtClean="0"/>
              <a:t>?  Really this is infinite because the site is where ideas can</a:t>
            </a:r>
          </a:p>
          <a:p>
            <a:r>
              <a:rPr lang="en-US" b="1" dirty="0" smtClean="0"/>
              <a:t>     be expanded into creations.</a:t>
            </a:r>
          </a:p>
          <a:p>
            <a:endParaRPr lang="en-US" b="1" dirty="0" smtClean="0"/>
          </a:p>
          <a:p>
            <a:r>
              <a:rPr lang="en-US" b="1" dirty="0" smtClean="0"/>
              <a:t>Why </a:t>
            </a:r>
            <a:r>
              <a:rPr lang="en-US" b="1" dirty="0" smtClean="0"/>
              <a:t>did American Apparel close its Second Life</a:t>
            </a:r>
            <a:r>
              <a:rPr lang="en-US" b="1" baseline="0" dirty="0" smtClean="0"/>
              <a:t> doors</a:t>
            </a:r>
            <a:r>
              <a:rPr lang="en-US" b="1" baseline="0" dirty="0" smtClean="0"/>
              <a:t>?  Senior managers believed the virtual world no longer served their needs.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Which ones do </a:t>
            </a:r>
            <a:r>
              <a:rPr lang="en-US" b="1" dirty="0" smtClean="0"/>
              <a:t>students </a:t>
            </a:r>
            <a:r>
              <a:rPr lang="en-US" b="1" dirty="0" smtClean="0"/>
              <a:t>frequent, if any, &amp; why?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23</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pros</a:t>
            </a:r>
            <a:r>
              <a:rPr lang="en-US" b="1" baseline="0" dirty="0" smtClean="0"/>
              <a:t> &amp; cons of developing social networking site.  Is it good for business?  It is unavoidable and can definitely be good</a:t>
            </a:r>
          </a:p>
          <a:p>
            <a:r>
              <a:rPr lang="en-US" b="1" baseline="0" dirty="0" smtClean="0"/>
              <a:t>     for business, but it must be managed to be effective.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25</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How</a:t>
            </a:r>
            <a:r>
              <a:rPr lang="en-US" b="1" baseline="0" dirty="0" smtClean="0"/>
              <a:t> are these sites like a “nervous system” for an organization</a:t>
            </a:r>
            <a:r>
              <a:rPr lang="en-US" b="1" baseline="0" dirty="0" smtClean="0"/>
              <a:t>?  One that gets more valuable the more it is used.</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27</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Do you know of other ways businesses may interface &amp;</a:t>
            </a:r>
            <a:r>
              <a:rPr lang="en-US" b="1" baseline="0" dirty="0" smtClean="0"/>
              <a:t> interact with social networks</a:t>
            </a:r>
            <a:r>
              <a:rPr lang="en-US" b="1" baseline="0" dirty="0" smtClean="0"/>
              <a:t>?  In-house social networks.  Blogs.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28</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How would one create</a:t>
            </a:r>
            <a:r>
              <a:rPr lang="en-US" b="1" baseline="0" dirty="0" smtClean="0"/>
              <a:t> an ROI for enterprise social network interfaces?  Use standard modeling; tangible/intangible benefits must be monitored</a:t>
            </a:r>
          </a:p>
          <a:p>
            <a:r>
              <a:rPr lang="en-US" b="1" baseline="0" dirty="0" smtClean="0"/>
              <a:t>     and measured</a:t>
            </a:r>
            <a:r>
              <a:rPr lang="en-US" b="1" baseline="0" dirty="0" smtClean="0"/>
              <a:t>.  See Chapter 17 for IT economics.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29</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30</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Viral marketing is word-of-mouth</a:t>
            </a:r>
            <a:r>
              <a:rPr lang="en-US" b="1" baseline="0" dirty="0" smtClean="0"/>
              <a:t> taken to an explosive level.  YouTube is a perfect example.  What are others?</a:t>
            </a:r>
          </a:p>
          <a:p>
            <a:endParaRPr lang="en-US" b="1" baseline="0" dirty="0" smtClean="0"/>
          </a:p>
          <a:p>
            <a:r>
              <a:rPr lang="en-US" b="1" baseline="0" dirty="0" smtClean="0"/>
              <a:t>See next slide.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31</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Direct w</a:t>
            </a:r>
            <a:r>
              <a:rPr lang="en-US" b="1" baseline="0" dirty="0" smtClean="0"/>
              <a:t>ays </a:t>
            </a:r>
            <a:r>
              <a:rPr lang="en-US" b="1" baseline="0" dirty="0" smtClean="0"/>
              <a:t>to monetize Web 2.0 </a:t>
            </a:r>
            <a:r>
              <a:rPr lang="en-US" b="1" baseline="0" dirty="0" smtClean="0"/>
              <a:t>are subscriptions</a:t>
            </a:r>
            <a:r>
              <a:rPr lang="en-US" b="1" baseline="0" dirty="0" smtClean="0"/>
              <a:t>, advertising, &amp; </a:t>
            </a:r>
            <a:r>
              <a:rPr lang="en-US" b="1" baseline="0" dirty="0" smtClean="0"/>
              <a:t>commissions.  Indirect ways: strategic acquisition, maintaining</a:t>
            </a:r>
          </a:p>
          <a:p>
            <a:r>
              <a:rPr lang="en-US" b="1" baseline="0" dirty="0" smtClean="0"/>
              <a:t>     control of hard to recreate data sources, building attention trust, turning applications into platforms, &amp; fully automate online customer</a:t>
            </a:r>
          </a:p>
          <a:p>
            <a:r>
              <a:rPr lang="en-US" b="1" baseline="0" dirty="0" smtClean="0"/>
              <a:t>     service.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33</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 is Web 3.0 &amp; how will it differ from Web 2.0</a:t>
            </a:r>
            <a:r>
              <a:rPr lang="en-US" b="1" dirty="0" smtClean="0"/>
              <a:t>?  See article link &amp; assign students to compare for critical thinking opportunity.</a:t>
            </a:r>
            <a:endParaRPr lang="en-US" b="1" dirty="0" smtClean="0"/>
          </a:p>
          <a:p>
            <a:endParaRPr lang="en-US" b="1" dirty="0" smtClean="0"/>
          </a:p>
          <a:p>
            <a:r>
              <a:rPr lang="en-US" b="1" dirty="0" smtClean="0"/>
              <a:t>List the major potential inhibitors of e-commerce &amp; Web 3.0.  security concerns, lack of net neutrality, copyright, connectivity.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35</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38</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Figure IT 7eU</a:t>
            </a:r>
            <a:r>
              <a:rPr lang="en-US" sz="1200" kern="1200" dirty="0" smtClean="0">
                <a:solidFill>
                  <a:schemeClr val="tx1"/>
                </a:solidFill>
                <a:latin typeface="+mn-lt"/>
                <a:ea typeface="+mn-ea"/>
                <a:cs typeface="+mn-cs"/>
              </a:rPr>
              <a:t> provides opportunity to discuss overview of IT’s role in corporate strategy setting and its intricate importance to performance as business solutions and the resulting profitability.   Throughout the “semester” student learning will be evolving surrounding this chart</a:t>
            </a:r>
            <a:r>
              <a:rPr lang="en-US" sz="1200" kern="1200" baseline="0" dirty="0" smtClean="0">
                <a:solidFill>
                  <a:schemeClr val="tx1"/>
                </a:solidFill>
                <a:latin typeface="+mn-lt"/>
                <a:ea typeface="+mn-ea"/>
                <a:cs typeface="+mn-cs"/>
              </a:rPr>
              <a:t> making it good to begin by going back to it to integrate learning.</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FE05574-1D68-479B-8F33-2AA349DB469B}" type="slidenum">
              <a:rPr lang="en-US" smtClean="0"/>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 for homepage.</a:t>
            </a:r>
          </a:p>
          <a:p>
            <a:endParaRPr lang="en-US" b="1" dirty="0" smtClean="0"/>
          </a:p>
          <a:p>
            <a:r>
              <a:rPr lang="en-US" b="1" dirty="0" smtClean="0"/>
              <a:t>Why do you think this site was developed?  How does wikipedia relate to knowledge management?  It is a great social collaboration where</a:t>
            </a:r>
          </a:p>
          <a:p>
            <a:r>
              <a:rPr lang="en-US" b="1" dirty="0" smtClean="0"/>
              <a:t>     people can go to contribute.  There</a:t>
            </a:r>
            <a:r>
              <a:rPr lang="en-US" b="1" baseline="0" dirty="0" smtClean="0"/>
              <a:t> is incentive to be a “scholar” by seeing individual contribution that is viewed by possibly millions of</a:t>
            </a:r>
          </a:p>
          <a:p>
            <a:r>
              <a:rPr lang="en-US" b="1" baseline="0" dirty="0" smtClean="0"/>
              <a:t>     others.</a:t>
            </a:r>
            <a:endParaRPr lang="en-US" b="1" dirty="0" smtClean="0"/>
          </a:p>
          <a:p>
            <a:endParaRPr lang="en-US" b="1" dirty="0" smtClean="0"/>
          </a:p>
          <a:p>
            <a:r>
              <a:rPr lang="en-US" b="1" dirty="0" smtClean="0"/>
              <a:t>Discuss</a:t>
            </a:r>
            <a:r>
              <a:rPr lang="en-US" b="1" baseline="0" dirty="0" smtClean="0"/>
              <a:t> relevance to businesses.  It is a quick reference tool.  It can be a bad thing when people are not really “experts” and no one else</a:t>
            </a:r>
          </a:p>
          <a:p>
            <a:r>
              <a:rPr lang="en-US" b="1" baseline="0" dirty="0" smtClean="0"/>
              <a:t>     challenges.  It should not be the only source for future decision.</a:t>
            </a:r>
          </a:p>
          <a:p>
            <a:endParaRPr lang="en-US"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Major issues include quality &amp; integrity of user-created content, security, etc.</a:t>
            </a:r>
            <a:endParaRPr lang="en-US" b="1" dirty="0" smtClean="0"/>
          </a:p>
          <a:p>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6</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7</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Generation Y bringing with them huge push for technologies such</a:t>
            </a:r>
            <a:r>
              <a:rPr lang="en-US" b="1" baseline="0" dirty="0" smtClean="0"/>
              <a:t> as blogs, wikis, &amp; podcasts hurling forward the development of</a:t>
            </a:r>
          </a:p>
          <a:p>
            <a:r>
              <a:rPr lang="en-US" b="1" baseline="0" dirty="0" smtClean="0"/>
              <a:t>Communities in Web 2.0 environment.</a:t>
            </a:r>
          </a:p>
          <a:p>
            <a:endParaRPr lang="en-US" b="1" baseline="0" dirty="0" smtClean="0"/>
          </a:p>
          <a:p>
            <a:r>
              <a:rPr lang="en-US" b="1" baseline="0" dirty="0" smtClean="0"/>
              <a:t>Major issues include quality &amp; integrity of user-created content, security, etc.</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8</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business</a:t>
            </a:r>
            <a:r>
              <a:rPr lang="en-US" b="1" baseline="0" dirty="0" smtClean="0"/>
              <a:t> implications, trends, &amp; challenges.</a:t>
            </a:r>
          </a:p>
          <a:p>
            <a:endParaRPr lang="en-US" b="1" baseline="0" dirty="0" smtClean="0"/>
          </a:p>
          <a:p>
            <a:r>
              <a:rPr lang="en-US" b="1" baseline="0" dirty="0" smtClean="0"/>
              <a:t>Downside may be keeping up with the changes that are so rapid.  And in some cases, all pieces of the collaboration chain must</a:t>
            </a:r>
          </a:p>
          <a:p>
            <a:r>
              <a:rPr lang="en-US" b="1" baseline="0" dirty="0" smtClean="0"/>
              <a:t>     upgrade making it very costly.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9</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possible reasons why such</a:t>
            </a:r>
            <a:r>
              <a:rPr lang="en-US" b="1" baseline="0" dirty="0" smtClean="0"/>
              <a:t> significant growth occurred.  Some related to the Gen Y &amp; Gen X who have come up with these</a:t>
            </a:r>
          </a:p>
          <a:p>
            <a:r>
              <a:rPr lang="en-US" b="1" baseline="0" dirty="0" smtClean="0"/>
              <a:t>     tools as a way of life for just about anything &amp; everything.</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510E9A-EE2C-44A3-95D0-5A1A60366C6B}"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066CB-7533-4392-B474-49D1EB92589C}"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B7794-6B84-4DDD-9274-D4A777B39171}"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4479-2BBE-4345-BEFD-FDEAA22D5CA4}"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52B75A-87C0-44D2-8770-6E3737DE4395}" type="datetime1">
              <a:rPr lang="en-US" smtClean="0"/>
              <a:pPr/>
              <a:t>4/12/2009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B15E9-471A-4CB1-835C-57B10F4E2F08}" type="datetime1">
              <a:rPr lang="en-US" smtClean="0"/>
              <a:pPr/>
              <a:t>4/12/2009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DD2D1-A9A6-4675-B31B-825FA7C63BA0}" type="datetime1">
              <a:rPr lang="en-US" smtClean="0"/>
              <a:pPr/>
              <a:t>4/12/2009</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
        <p:nvSpPr>
          <p:cNvPr id="9" name="Slide Number Placeholder 8"/>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1280E-CD63-42CC-AB53-3E2403F7A183}" type="datetime1">
              <a:rPr lang="en-US" smtClean="0"/>
              <a:pPr/>
              <a:t>4/12/2009</a:t>
            </a:fld>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67F93-5255-4988-94BD-4CF00BD7312B}" type="datetime1">
              <a:rPr lang="en-US" smtClean="0"/>
              <a:pPr/>
              <a:t>4/12/2009</a:t>
            </a:fld>
            <a:endParaRPr lang="en-US" dirty="0"/>
          </a:p>
        </p:txBody>
      </p:sp>
      <p:sp>
        <p:nvSpPr>
          <p:cNvPr id="3" name="Footer Placeholder 2"/>
          <p:cNvSpPr>
            <a:spLocks noGrp="1"/>
          </p:cNvSpPr>
          <p:nvPr>
            <p:ph type="ftr" sz="quarter" idx="11"/>
          </p:nvPr>
        </p:nvSpPr>
        <p:spPr/>
        <p:txBody>
          <a:bodyPr/>
          <a:lstStyle/>
          <a:p>
            <a:r>
              <a:rPr lang="en-US" dirty="0" smtClean="0"/>
              <a:t>Copyright 2010 John Wiley &amp; Sons, Inc.</a:t>
            </a:r>
            <a:endParaRPr lang="en-US" dirty="0"/>
          </a:p>
        </p:txBody>
      </p:sp>
      <p:sp>
        <p:nvSpPr>
          <p:cNvPr id="4" name="Slide Number Placeholder 3"/>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F877E-774E-4F94-BC8C-CB951C606B38}" type="datetime1">
              <a:rPr lang="en-US" smtClean="0"/>
              <a:pPr/>
              <a:t>4/12/2009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D6B4F-556D-48AA-9EDD-89D6C268AC98}" type="datetime1">
              <a:rPr lang="en-US" smtClean="0"/>
              <a:pPr/>
              <a:t>4/12/2009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D1291A-2C72-460F-8C91-6C6FE2D5222F}" type="datetime1">
              <a:rPr lang="en-US" smtClean="0"/>
              <a:pPr/>
              <a:t>4/12/2009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2010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DA93-E592-46D0-AE1F-D154A72783B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earchcio.techtarget.com/generic/0,295582,sid182_gci1244339,00.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youtube.com/" TargetMode="External"/><Relationship Id="rId13" Type="http://schemas.openxmlformats.org/officeDocument/2006/relationships/image" Target="../media/image8.jpeg"/><Relationship Id="rId18" Type="http://schemas.openxmlformats.org/officeDocument/2006/relationships/hyperlink" Target="http://www.google.com/" TargetMode="External"/><Relationship Id="rId3" Type="http://schemas.openxmlformats.org/officeDocument/2006/relationships/hyperlink" Target="http://money.cnn.com/2006/02/23/smbusiness/business2_nextnet_intro/index.htm" TargetMode="External"/><Relationship Id="rId21" Type="http://schemas.openxmlformats.org/officeDocument/2006/relationships/image" Target="../media/image12.gif"/><Relationship Id="rId7" Type="http://schemas.openxmlformats.org/officeDocument/2006/relationships/image" Target="../media/image5.jpeg"/><Relationship Id="rId12" Type="http://schemas.openxmlformats.org/officeDocument/2006/relationships/hyperlink" Target="http://www.bloglines.com/" TargetMode="External"/><Relationship Id="rId17" Type="http://schemas.openxmlformats.org/officeDocument/2006/relationships/image" Target="../media/image10.jpeg"/><Relationship Id="rId25" Type="http://schemas.openxmlformats.org/officeDocument/2006/relationships/image" Target="../media/image14.gif"/><Relationship Id="rId2" Type="http://schemas.openxmlformats.org/officeDocument/2006/relationships/notesSlide" Target="../notesSlides/notesSlide11.xml"/><Relationship Id="rId16" Type="http://schemas.openxmlformats.org/officeDocument/2006/relationships/hyperlink" Target="http://technorati.com/" TargetMode="External"/><Relationship Id="rId20" Type="http://schemas.openxmlformats.org/officeDocument/2006/relationships/hyperlink" Target="http://www.successfactors.com/" TargetMode="External"/><Relationship Id="rId1" Type="http://schemas.openxmlformats.org/officeDocument/2006/relationships/slideLayout" Target="../slideLayouts/slideLayout2.xml"/><Relationship Id="rId6" Type="http://schemas.openxmlformats.org/officeDocument/2006/relationships/hyperlink" Target="http://digg.com/" TargetMode="External"/><Relationship Id="rId11" Type="http://schemas.openxmlformats.org/officeDocument/2006/relationships/image" Target="../media/image7.gif"/><Relationship Id="rId24" Type="http://schemas.openxmlformats.org/officeDocument/2006/relationships/hyperlink" Target="http://reardencommerce.com/" TargetMode="External"/><Relationship Id="rId5" Type="http://schemas.openxmlformats.org/officeDocument/2006/relationships/image" Target="../media/image4.gif"/><Relationship Id="rId15" Type="http://schemas.openxmlformats.org/officeDocument/2006/relationships/image" Target="../media/image9.jpeg"/><Relationship Id="rId23" Type="http://schemas.openxmlformats.org/officeDocument/2006/relationships/image" Target="../media/image13.jpeg"/><Relationship Id="rId10" Type="http://schemas.openxmlformats.org/officeDocument/2006/relationships/hyperlink" Target="http://news.yahoo.com/" TargetMode="External"/><Relationship Id="rId19" Type="http://schemas.openxmlformats.org/officeDocument/2006/relationships/image" Target="../media/image11.gif"/><Relationship Id="rId4" Type="http://schemas.openxmlformats.org/officeDocument/2006/relationships/hyperlink" Target="http://www.wikia.com/wiki/Wikia" TargetMode="External"/><Relationship Id="rId9" Type="http://schemas.openxmlformats.org/officeDocument/2006/relationships/image" Target="../media/image6.png"/><Relationship Id="rId14" Type="http://schemas.openxmlformats.org/officeDocument/2006/relationships/hyperlink" Target="http://www.simplyhired.com/" TargetMode="External"/><Relationship Id="rId22" Type="http://schemas.openxmlformats.org/officeDocument/2006/relationships/hyperlink" Target="http://www.phonetag.com/"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us.zopa.com/ZopaWeb/"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7.gif"/><Relationship Id="rId5" Type="http://schemas.openxmlformats.org/officeDocument/2006/relationships/hyperlink" Target="http://www.bluenile.com/" TargetMode="Externa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hyperlink" Target="http://www.pta.org/?gclid=CIj0-df68JgCFSQhDQoddlcM0g" TargetMode="External"/><Relationship Id="rId7" Type="http://schemas.openxmlformats.org/officeDocument/2006/relationships/hyperlink" Target="http://www.ivillage.co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hyperlink" Target="http://english.china.com/" TargetMode="External"/><Relationship Id="rId10" Type="http://schemas.openxmlformats.org/officeDocument/2006/relationships/image" Target="../media/image23.jpeg"/><Relationship Id="rId4" Type="http://schemas.openxmlformats.org/officeDocument/2006/relationships/image" Target="../media/image20.gif"/><Relationship Id="rId9" Type="http://schemas.openxmlformats.org/officeDocument/2006/relationships/hyperlink" Target="http://www.dfwama.com/en/calendarevents/daily.asp?date=2/26/2009"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hyperlink" Target="http://www.flixster.com/" TargetMode="External"/><Relationship Id="rId3" Type="http://schemas.openxmlformats.org/officeDocument/2006/relationships/hyperlink" Target="http://www.bebo.com/" TargetMode="External"/><Relationship Id="rId7" Type="http://schemas.openxmlformats.org/officeDocument/2006/relationships/hyperlink" Target="http://www.last.fm/" TargetMode="External"/><Relationship Id="rId12" Type="http://schemas.openxmlformats.org/officeDocument/2006/relationships/image" Target="../media/image28.png"/><Relationship Id="rId2" Type="http://schemas.openxmlformats.org/officeDocument/2006/relationships/notesSlide" Target="../notesSlides/notesSlide17.xml"/><Relationship Id="rId16" Type="http://schemas.openxmlformats.org/officeDocument/2006/relationships/image" Target="../media/image30.png"/><Relationship Id="rId1" Type="http://schemas.openxmlformats.org/officeDocument/2006/relationships/slideLayout" Target="../slideLayouts/slideLayout2.xml"/><Relationship Id="rId6" Type="http://schemas.openxmlformats.org/officeDocument/2006/relationships/image" Target="../media/image25.png"/><Relationship Id="rId11" Type="http://schemas.openxmlformats.org/officeDocument/2006/relationships/hyperlink" Target="http://www.linkedin.com/" TargetMode="External"/><Relationship Id="rId5" Type="http://schemas.openxmlformats.org/officeDocument/2006/relationships/hyperlink" Target="http://www.facebook.com/home.php" TargetMode="External"/><Relationship Id="rId15" Type="http://schemas.openxmlformats.org/officeDocument/2006/relationships/hyperlink" Target="http://www.flickr.com/" TargetMode="External"/><Relationship Id="rId10" Type="http://schemas.openxmlformats.org/officeDocument/2006/relationships/image" Target="../media/image27.png"/><Relationship Id="rId4" Type="http://schemas.openxmlformats.org/officeDocument/2006/relationships/image" Target="../media/image24.png"/><Relationship Id="rId9" Type="http://schemas.openxmlformats.org/officeDocument/2006/relationships/hyperlink" Target="http://twitter.com/" TargetMode="External"/><Relationship Id="rId14" Type="http://schemas.openxmlformats.org/officeDocument/2006/relationships/image" Target="../media/image29.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hyperlink" Target="http://www.providersedge.com/docs/km_articles/Top_Ten_Trends_for_Online_Communities.pdf" TargetMode="External"/><Relationship Id="rId7"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clubpenguin.com/" TargetMode="External"/><Relationship Id="rId5" Type="http://schemas.openxmlformats.org/officeDocument/2006/relationships/image" Target="../media/image32.png"/><Relationship Id="rId4" Type="http://schemas.openxmlformats.org/officeDocument/2006/relationships/hyperlink" Target="http://www.webkinz.com/us_en/" TargetMode="External"/><Relationship Id="rId9" Type="http://schemas.openxmlformats.org/officeDocument/2006/relationships/hyperlink" Target="http://en.wikipedia.org/wiki/Second_life"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36.gif"/><Relationship Id="rId3" Type="http://schemas.openxmlformats.org/officeDocument/2006/relationships/hyperlink" Target="http://www.classmates.com/?s=76916&amp;expa=GO751217S_classmates_com&amp;tsacr=GO2930983570" TargetMode="External"/><Relationship Id="rId7" Type="http://schemas.openxmlformats.org/officeDocument/2006/relationships/hyperlink" Target="http://www.xanga.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hyperlink" Target="http://www.friendster.com/" TargetMode="External"/><Relationship Id="rId10" Type="http://schemas.openxmlformats.org/officeDocument/2006/relationships/image" Target="../media/image5.jpeg"/><Relationship Id="rId4" Type="http://schemas.openxmlformats.org/officeDocument/2006/relationships/image" Target="../media/image34.gif"/><Relationship Id="rId9" Type="http://schemas.openxmlformats.org/officeDocument/2006/relationships/hyperlink" Target="http://digg.com/"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blog.wired.com/business/2009/02/facebook-flap.html"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38.gif"/><Relationship Id="rId3" Type="http://schemas.openxmlformats.org/officeDocument/2006/relationships/hyperlink" Target="http://www.linkedin.com/?trk=hb_logo" TargetMode="External"/><Relationship Id="rId7" Type="http://schemas.openxmlformats.org/officeDocument/2006/relationships/hyperlink" Target="http://wachovia.com/"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37.gif"/><Relationship Id="rId5" Type="http://schemas.openxmlformats.org/officeDocument/2006/relationships/hyperlink" Target="http://www.ecademy.com/" TargetMode="Externa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youtube.com/watch?v=68_KeVJdH6w" TargetMode="External"/><Relationship Id="rId2" Type="http://schemas.openxmlformats.org/officeDocument/2006/relationships/hyperlink" Target="http://www.youtube.com/watch?v=lsO6D1rwrKc"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computer.howstuffworks.com/web-30.htm"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41.g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Main_Page"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838200" y="2133600"/>
            <a:ext cx="7772400" cy="1470025"/>
          </a:xfrm>
        </p:spPr>
        <p:txBody>
          <a:bodyPr>
            <a:noAutofit/>
          </a:bodyPr>
          <a:lstStyle/>
          <a:p>
            <a:pPr algn="r"/>
            <a:r>
              <a:rPr lang="en-US" sz="2000" dirty="0" smtClean="0"/>
              <a:t> </a:t>
            </a:r>
            <a:br>
              <a:rPr lang="en-US" sz="2000" dirty="0" smtClean="0"/>
            </a:br>
            <a:r>
              <a:rPr lang="en-US" sz="2000" b="1" dirty="0" smtClean="0"/>
              <a:t>Chapter 8</a:t>
            </a:r>
            <a:r>
              <a:rPr lang="en-US" sz="2000" dirty="0"/>
              <a:t/>
            </a:r>
            <a:br>
              <a:rPr lang="en-US" sz="2000" dirty="0"/>
            </a:br>
            <a:r>
              <a:rPr lang="en-US" sz="2000" dirty="0"/>
              <a:t/>
            </a:r>
            <a:br>
              <a:rPr lang="en-US" sz="2000" dirty="0"/>
            </a:br>
            <a:r>
              <a:rPr lang="en-US" sz="2500" b="1" dirty="0" smtClean="0"/>
              <a:t>Social Networks in the Web 2.0 Environment</a:t>
            </a: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500" b="1" dirty="0" smtClean="0"/>
              <a:t>Information Technology for Management</a:t>
            </a:r>
            <a:br>
              <a:rPr lang="en-US" sz="2500" b="1" dirty="0" smtClean="0"/>
            </a:br>
            <a:r>
              <a:rPr lang="en-US" sz="2500" b="1" i="1" dirty="0" smtClean="0"/>
              <a:t>Improving Performance in the Digital Economy</a:t>
            </a:r>
            <a:br>
              <a:rPr lang="en-US" sz="2500" b="1" i="1" dirty="0" smtClean="0"/>
            </a:br>
            <a:r>
              <a:rPr lang="en-US" sz="2500" b="1" dirty="0"/>
              <a:t/>
            </a:r>
            <a:br>
              <a:rPr lang="en-US" sz="2500" b="1" dirty="0"/>
            </a:br>
            <a:r>
              <a:rPr lang="en-US" sz="2500" b="1" dirty="0" smtClean="0"/>
              <a:t>7</a:t>
            </a:r>
            <a:r>
              <a:rPr lang="en-US" sz="2500" b="1" baseline="30000" dirty="0" smtClean="0"/>
              <a:t>th</a:t>
            </a:r>
            <a:r>
              <a:rPr lang="en-US" sz="2500" b="1" dirty="0" smtClean="0"/>
              <a:t> edition</a:t>
            </a:r>
            <a:br>
              <a:rPr lang="en-US" sz="2500" b="1" dirty="0" smtClean="0"/>
            </a:br>
            <a:r>
              <a:rPr lang="en-US" sz="2500" b="1" dirty="0" smtClean="0"/>
              <a:t>John Wiley &amp; Sons, Inc.</a:t>
            </a:r>
            <a:br>
              <a:rPr lang="en-US" sz="2500" b="1" dirty="0" smtClean="0"/>
            </a:br>
            <a:r>
              <a:rPr lang="en-US" sz="2500" b="1" dirty="0" smtClean="0"/>
              <a:t/>
            </a:r>
            <a:br>
              <a:rPr lang="en-US" sz="2500" b="1" dirty="0" smtClean="0"/>
            </a:br>
            <a:r>
              <a:rPr lang="en-US" sz="2000" b="1" dirty="0" smtClean="0"/>
              <a:t>Slides contributed by Dr. Sandra Reid</a:t>
            </a:r>
            <a:br>
              <a:rPr lang="en-US" sz="2000" b="1" dirty="0" smtClean="0"/>
            </a:br>
            <a:r>
              <a:rPr lang="en-US" sz="2000" b="1" dirty="0" smtClean="0"/>
              <a:t>Chair, Graduate School of Business &amp; Professor, Technology</a:t>
            </a:r>
            <a:br>
              <a:rPr lang="en-US" sz="2000" b="1" dirty="0" smtClean="0"/>
            </a:br>
            <a:r>
              <a:rPr lang="en-US" sz="2000" b="1" dirty="0" smtClean="0"/>
              <a:t>Dallas Baptist University</a:t>
            </a:r>
          </a:p>
        </p:txBody>
      </p:sp>
      <p:sp>
        <p:nvSpPr>
          <p:cNvPr id="8" name="Text Placeholder 7"/>
          <p:cNvSpPr>
            <a:spLocks noGrp="1"/>
          </p:cNvSpPr>
          <p:nvPr>
            <p:ph type="subTitle" idx="1"/>
          </p:nvPr>
        </p:nvSpPr>
        <p:spPr>
          <a:xfrm>
            <a:off x="304800" y="990600"/>
            <a:ext cx="685800" cy="5181600"/>
          </a:xfrm>
          <a:solidFill>
            <a:schemeClr val="accent5"/>
          </a:solidFill>
        </p:spPr>
        <p:txBody>
          <a:bodyPr vert="vert270">
            <a:normAutofit fontScale="70000" lnSpcReduction="20000"/>
          </a:bodyPr>
          <a:lstStyle/>
          <a:p>
            <a:r>
              <a:rPr lang="en-US" sz="5400" b="1" dirty="0" smtClean="0">
                <a:solidFill>
                  <a:schemeClr val="tx1"/>
                </a:solidFill>
              </a:rPr>
              <a:t>Turban and Volonino</a:t>
            </a:r>
            <a:endParaRPr lang="en-US" sz="5400" b="1" dirty="0">
              <a:solidFill>
                <a:schemeClr val="tx1"/>
              </a:solidFill>
            </a:endParaRPr>
          </a:p>
        </p:txBody>
      </p:sp>
      <p:sp>
        <p:nvSpPr>
          <p:cNvPr id="5" name="Slide Number Placeholder 4"/>
          <p:cNvSpPr>
            <a:spLocks noGrp="1"/>
          </p:cNvSpPr>
          <p:nvPr>
            <p:ph type="sldNum" sz="quarter" idx="12"/>
          </p:nvPr>
        </p:nvSpPr>
        <p:spPr/>
        <p:txBody>
          <a:bodyPr/>
          <a:lstStyle/>
          <a:p>
            <a:r>
              <a:rPr lang="en-US" dirty="0" smtClean="0"/>
              <a:t>8-1</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Web 2.0 Key Stats</a:t>
            </a:r>
            <a:endParaRPr lang="en-US" sz="3200" b="1" dirty="0"/>
          </a:p>
        </p:txBody>
      </p:sp>
      <p:sp>
        <p:nvSpPr>
          <p:cNvPr id="3" name="Content Placeholder 2"/>
          <p:cNvSpPr>
            <a:spLocks noGrp="1"/>
          </p:cNvSpPr>
          <p:nvPr>
            <p:ph idx="1"/>
          </p:nvPr>
        </p:nvSpPr>
        <p:spPr/>
        <p:txBody>
          <a:bodyPr>
            <a:normAutofit fontScale="92500" lnSpcReduction="20000"/>
          </a:bodyPr>
          <a:lstStyle/>
          <a:p>
            <a:r>
              <a:rPr lang="en-US" dirty="0" smtClean="0"/>
              <a:t>75 million blogs exist online &amp; about 120,000 new blogs added each day, 1.3 new blogs every second.</a:t>
            </a:r>
          </a:p>
          <a:p>
            <a:r>
              <a:rPr lang="en-US" dirty="0" smtClean="0"/>
              <a:t>Up to 7000 new splogs (spam blogs) created every day.</a:t>
            </a:r>
          </a:p>
          <a:p>
            <a:r>
              <a:rPr lang="en-US" dirty="0" smtClean="0"/>
              <a:t>1.5 million comments posted in blogs every day, 17 posts per second.</a:t>
            </a:r>
          </a:p>
          <a:p>
            <a:r>
              <a:rPr lang="en-US" dirty="0" smtClean="0"/>
              <a:t>Growing to 75 million blogs took only 320 days.</a:t>
            </a:r>
          </a:p>
          <a:p>
            <a:r>
              <a:rPr lang="en-US" dirty="0" smtClean="0"/>
              <a:t>Japanese is #1 blogging language at 37%, English at 33%, Chinese at 8%.</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Web 2.0 Characteristics</a:t>
            </a:r>
            <a:endParaRPr lang="en-US" sz="3200" b="1" dirty="0"/>
          </a:p>
        </p:txBody>
      </p:sp>
      <p:sp>
        <p:nvSpPr>
          <p:cNvPr id="3" name="Content Placeholder 2"/>
          <p:cNvSpPr>
            <a:spLocks noGrp="1"/>
          </p:cNvSpPr>
          <p:nvPr>
            <p:ph idx="1"/>
          </p:nvPr>
        </p:nvSpPr>
        <p:spPr/>
        <p:txBody>
          <a:bodyPr>
            <a:normAutofit lnSpcReduction="10000"/>
          </a:bodyPr>
          <a:lstStyle/>
          <a:p>
            <a:r>
              <a:rPr lang="en-US" dirty="0" smtClean="0"/>
              <a:t>Ability to tap into user intelligence.</a:t>
            </a:r>
          </a:p>
          <a:p>
            <a:r>
              <a:rPr lang="en-US" dirty="0" smtClean="0"/>
              <a:t>Data available in new or never-intended ways.</a:t>
            </a:r>
          </a:p>
          <a:p>
            <a:r>
              <a:rPr lang="en-US" dirty="0" smtClean="0"/>
              <a:t>Rich interactive, user-friendly interface.</a:t>
            </a:r>
          </a:p>
          <a:p>
            <a:r>
              <a:rPr lang="en-US" dirty="0" smtClean="0"/>
              <a:t>Minimal programming knowledge required.</a:t>
            </a:r>
          </a:p>
          <a:p>
            <a:r>
              <a:rPr lang="en-US" dirty="0" smtClean="0"/>
              <a:t>Perpetual beta or work-in-progress state making prototype opportunities rapid.</a:t>
            </a:r>
          </a:p>
          <a:p>
            <a:r>
              <a:rPr lang="en-US" dirty="0" smtClean="0"/>
              <a:t>Major emphasis on social networks.</a:t>
            </a:r>
          </a:p>
          <a:p>
            <a:r>
              <a:rPr lang="en-US" dirty="0" smtClean="0"/>
              <a:t>Global spreading of innovative Web sites</a:t>
            </a:r>
            <a:r>
              <a:rPr lang="en-US" dirty="0" smtClean="0"/>
              <a:t>.</a:t>
            </a:r>
            <a:endParaRPr lang="en-US" dirty="0" smtClean="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11</a:t>
            </a:fld>
            <a:endParaRPr lang="en-US" dirty="0"/>
          </a:p>
        </p:txBody>
      </p:sp>
      <p:sp>
        <p:nvSpPr>
          <p:cNvPr id="6" name="TextBox 5"/>
          <p:cNvSpPr txBox="1"/>
          <p:nvPr/>
        </p:nvSpPr>
        <p:spPr>
          <a:xfrm>
            <a:off x="457200" y="5845314"/>
            <a:ext cx="7239000" cy="707886"/>
          </a:xfrm>
          <a:prstGeom prst="rect">
            <a:avLst/>
          </a:prstGeom>
          <a:noFill/>
        </p:spPr>
        <p:txBody>
          <a:bodyPr wrap="square" rtlCol="0">
            <a:spAutoFit/>
          </a:bodyPr>
          <a:lstStyle/>
          <a:p>
            <a:r>
              <a:rPr lang="en-US" sz="2200" b="1" dirty="0" smtClean="0"/>
              <a:t>For </a:t>
            </a:r>
            <a:r>
              <a:rPr lang="en-US" sz="2200" b="1" dirty="0" smtClean="0"/>
              <a:t>more, read this article:  </a:t>
            </a:r>
            <a:r>
              <a:rPr lang="en-US" sz="2200" b="1" i="1" dirty="0" smtClean="0">
                <a:hlinkClick r:id="rId3"/>
              </a:rPr>
              <a:t>Web 2.0 Technologies for CIOs</a:t>
            </a:r>
            <a:endParaRPr lang="en-US" sz="2200" b="1" i="1"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Web 2.0 Companies – </a:t>
            </a:r>
            <a:r>
              <a:rPr lang="en-US" sz="3200" b="1" dirty="0" smtClean="0">
                <a:hlinkClick r:id="rId3"/>
              </a:rPr>
              <a:t>The Next Net 25</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12</a:t>
            </a:fld>
            <a:endParaRPr lang="en-US" dirty="0"/>
          </a:p>
        </p:txBody>
      </p:sp>
      <p:sp>
        <p:nvSpPr>
          <p:cNvPr id="9" name="TextBox 8"/>
          <p:cNvSpPr txBox="1"/>
          <p:nvPr/>
        </p:nvSpPr>
        <p:spPr>
          <a:xfrm>
            <a:off x="152400" y="1447800"/>
            <a:ext cx="2819400" cy="477054"/>
          </a:xfrm>
          <a:prstGeom prst="rect">
            <a:avLst/>
          </a:prstGeom>
          <a:noFill/>
        </p:spPr>
        <p:txBody>
          <a:bodyPr wrap="square" rtlCol="0">
            <a:spAutoFit/>
          </a:bodyPr>
          <a:lstStyle/>
          <a:p>
            <a:r>
              <a:rPr lang="en-US" sz="2500" b="1" dirty="0" smtClean="0"/>
              <a:t>Social Media:</a:t>
            </a:r>
            <a:endParaRPr lang="en-US" sz="2500" b="1" dirty="0"/>
          </a:p>
        </p:txBody>
      </p:sp>
      <p:pic>
        <p:nvPicPr>
          <p:cNvPr id="10" name="Picture 9" descr="wikia.gif">
            <a:hlinkClick r:id="rId4"/>
          </p:cNvPr>
          <p:cNvPicPr>
            <a:picLocks noChangeAspect="1"/>
          </p:cNvPicPr>
          <p:nvPr/>
        </p:nvPicPr>
        <p:blipFill>
          <a:blip r:embed="rId5"/>
          <a:stretch>
            <a:fillRect/>
          </a:stretch>
        </p:blipFill>
        <p:spPr>
          <a:xfrm>
            <a:off x="76200" y="2057400"/>
            <a:ext cx="2771775" cy="542925"/>
          </a:xfrm>
          <a:prstGeom prst="rect">
            <a:avLst/>
          </a:prstGeom>
        </p:spPr>
      </p:pic>
      <p:pic>
        <p:nvPicPr>
          <p:cNvPr id="11" name="Picture 10" descr="digg.jpg">
            <a:hlinkClick r:id="rId6"/>
          </p:cNvPr>
          <p:cNvPicPr>
            <a:picLocks noChangeAspect="1"/>
          </p:cNvPicPr>
          <p:nvPr/>
        </p:nvPicPr>
        <p:blipFill>
          <a:blip r:embed="rId7"/>
          <a:stretch>
            <a:fillRect/>
          </a:stretch>
        </p:blipFill>
        <p:spPr>
          <a:xfrm>
            <a:off x="152400" y="2819400"/>
            <a:ext cx="1768839" cy="1019331"/>
          </a:xfrm>
          <a:prstGeom prst="rect">
            <a:avLst/>
          </a:prstGeom>
        </p:spPr>
      </p:pic>
      <p:pic>
        <p:nvPicPr>
          <p:cNvPr id="14" name="Picture 13" descr="youtube.png">
            <a:hlinkClick r:id="rId8"/>
          </p:cNvPr>
          <p:cNvPicPr>
            <a:picLocks noChangeAspect="1"/>
          </p:cNvPicPr>
          <p:nvPr/>
        </p:nvPicPr>
        <p:blipFill>
          <a:blip r:embed="rId9"/>
          <a:stretch>
            <a:fillRect/>
          </a:stretch>
        </p:blipFill>
        <p:spPr>
          <a:xfrm>
            <a:off x="228600" y="4267200"/>
            <a:ext cx="1428750" cy="666750"/>
          </a:xfrm>
          <a:prstGeom prst="rect">
            <a:avLst/>
          </a:prstGeom>
        </p:spPr>
      </p:pic>
      <p:pic>
        <p:nvPicPr>
          <p:cNvPr id="15" name="Picture 14" descr="yahoo.gif">
            <a:hlinkClick r:id="rId10"/>
          </p:cNvPr>
          <p:cNvPicPr>
            <a:picLocks noChangeAspect="1"/>
          </p:cNvPicPr>
          <p:nvPr/>
        </p:nvPicPr>
        <p:blipFill>
          <a:blip r:embed="rId11"/>
          <a:stretch>
            <a:fillRect/>
          </a:stretch>
        </p:blipFill>
        <p:spPr>
          <a:xfrm>
            <a:off x="0" y="5410200"/>
            <a:ext cx="2209800" cy="419100"/>
          </a:xfrm>
          <a:prstGeom prst="rect">
            <a:avLst/>
          </a:prstGeom>
        </p:spPr>
      </p:pic>
      <p:sp>
        <p:nvSpPr>
          <p:cNvPr id="16" name="TextBox 15"/>
          <p:cNvSpPr txBox="1"/>
          <p:nvPr/>
        </p:nvSpPr>
        <p:spPr>
          <a:xfrm>
            <a:off x="3124200" y="1219200"/>
            <a:ext cx="2743200" cy="477054"/>
          </a:xfrm>
          <a:prstGeom prst="rect">
            <a:avLst/>
          </a:prstGeom>
          <a:noFill/>
        </p:spPr>
        <p:txBody>
          <a:bodyPr wrap="square" rtlCol="0">
            <a:spAutoFit/>
          </a:bodyPr>
          <a:lstStyle/>
          <a:p>
            <a:r>
              <a:rPr lang="en-US" sz="2500" b="1" dirty="0" smtClean="0"/>
              <a:t>Mashups &amp; Filters:</a:t>
            </a:r>
            <a:endParaRPr lang="en-US" sz="2500" b="1" dirty="0"/>
          </a:p>
        </p:txBody>
      </p:sp>
      <p:pic>
        <p:nvPicPr>
          <p:cNvPr id="17" name="Picture 16" descr="bloglines.jpg">
            <a:hlinkClick r:id="rId12"/>
          </p:cNvPr>
          <p:cNvPicPr>
            <a:picLocks noChangeAspect="1"/>
          </p:cNvPicPr>
          <p:nvPr/>
        </p:nvPicPr>
        <p:blipFill>
          <a:blip r:embed="rId13"/>
          <a:stretch>
            <a:fillRect/>
          </a:stretch>
        </p:blipFill>
        <p:spPr>
          <a:xfrm>
            <a:off x="2971800" y="1905000"/>
            <a:ext cx="4105835" cy="950259"/>
          </a:xfrm>
          <a:prstGeom prst="rect">
            <a:avLst/>
          </a:prstGeom>
        </p:spPr>
      </p:pic>
      <p:pic>
        <p:nvPicPr>
          <p:cNvPr id="19" name="Picture 18" descr="simplyhired.jpg">
            <a:hlinkClick r:id="rId14"/>
          </p:cNvPr>
          <p:cNvPicPr>
            <a:picLocks noChangeAspect="1"/>
          </p:cNvPicPr>
          <p:nvPr/>
        </p:nvPicPr>
        <p:blipFill>
          <a:blip r:embed="rId15"/>
          <a:stretch>
            <a:fillRect/>
          </a:stretch>
        </p:blipFill>
        <p:spPr>
          <a:xfrm>
            <a:off x="2590800" y="2895600"/>
            <a:ext cx="3558209" cy="1242391"/>
          </a:xfrm>
          <a:prstGeom prst="rect">
            <a:avLst/>
          </a:prstGeom>
        </p:spPr>
      </p:pic>
      <p:pic>
        <p:nvPicPr>
          <p:cNvPr id="20" name="Picture 19" descr="technorati.jpg">
            <a:hlinkClick r:id="rId16"/>
          </p:cNvPr>
          <p:cNvPicPr>
            <a:picLocks noChangeAspect="1"/>
          </p:cNvPicPr>
          <p:nvPr/>
        </p:nvPicPr>
        <p:blipFill>
          <a:blip r:embed="rId17"/>
          <a:stretch>
            <a:fillRect/>
          </a:stretch>
        </p:blipFill>
        <p:spPr>
          <a:xfrm>
            <a:off x="2362200" y="4191000"/>
            <a:ext cx="4285397" cy="1050878"/>
          </a:xfrm>
          <a:prstGeom prst="rect">
            <a:avLst/>
          </a:prstGeom>
        </p:spPr>
      </p:pic>
      <p:pic>
        <p:nvPicPr>
          <p:cNvPr id="21" name="Picture 20" descr="google.gif">
            <a:hlinkClick r:id="rId18"/>
          </p:cNvPr>
          <p:cNvPicPr>
            <a:picLocks noChangeAspect="1"/>
          </p:cNvPicPr>
          <p:nvPr/>
        </p:nvPicPr>
        <p:blipFill>
          <a:blip r:embed="rId19"/>
          <a:stretch>
            <a:fillRect/>
          </a:stretch>
        </p:blipFill>
        <p:spPr>
          <a:xfrm>
            <a:off x="2819400" y="5257800"/>
            <a:ext cx="2628900" cy="1047750"/>
          </a:xfrm>
          <a:prstGeom prst="rect">
            <a:avLst/>
          </a:prstGeom>
        </p:spPr>
      </p:pic>
      <p:sp>
        <p:nvSpPr>
          <p:cNvPr id="22" name="TextBox 21"/>
          <p:cNvSpPr txBox="1"/>
          <p:nvPr/>
        </p:nvSpPr>
        <p:spPr>
          <a:xfrm>
            <a:off x="7086600" y="2189946"/>
            <a:ext cx="1752600" cy="477054"/>
          </a:xfrm>
          <a:prstGeom prst="rect">
            <a:avLst/>
          </a:prstGeom>
          <a:noFill/>
        </p:spPr>
        <p:txBody>
          <a:bodyPr wrap="square" rtlCol="0">
            <a:spAutoFit/>
          </a:bodyPr>
          <a:lstStyle/>
          <a:p>
            <a:r>
              <a:rPr lang="en-US" sz="2500" b="1" dirty="0" smtClean="0"/>
              <a:t>Enterprise:</a:t>
            </a:r>
            <a:endParaRPr lang="en-US" sz="2500" b="1" dirty="0"/>
          </a:p>
        </p:txBody>
      </p:sp>
      <p:pic>
        <p:nvPicPr>
          <p:cNvPr id="23" name="Picture 22" descr="successfactors-large.gif">
            <a:hlinkClick r:id="rId20"/>
          </p:cNvPr>
          <p:cNvPicPr>
            <a:picLocks noChangeAspect="1"/>
          </p:cNvPicPr>
          <p:nvPr/>
        </p:nvPicPr>
        <p:blipFill>
          <a:blip r:embed="rId21"/>
          <a:stretch>
            <a:fillRect/>
          </a:stretch>
        </p:blipFill>
        <p:spPr>
          <a:xfrm>
            <a:off x="6715125" y="2895600"/>
            <a:ext cx="2428875" cy="466725"/>
          </a:xfrm>
          <a:prstGeom prst="rect">
            <a:avLst/>
          </a:prstGeom>
        </p:spPr>
      </p:pic>
      <p:pic>
        <p:nvPicPr>
          <p:cNvPr id="24" name="Picture 23" descr="phonetag.jpg">
            <a:hlinkClick r:id="rId22"/>
          </p:cNvPr>
          <p:cNvPicPr>
            <a:picLocks noChangeAspect="1"/>
          </p:cNvPicPr>
          <p:nvPr/>
        </p:nvPicPr>
        <p:blipFill>
          <a:blip r:embed="rId23"/>
          <a:stretch>
            <a:fillRect/>
          </a:stretch>
        </p:blipFill>
        <p:spPr>
          <a:xfrm>
            <a:off x="6076950" y="3581400"/>
            <a:ext cx="3067050" cy="666750"/>
          </a:xfrm>
          <a:prstGeom prst="rect">
            <a:avLst/>
          </a:prstGeom>
        </p:spPr>
      </p:pic>
      <p:pic>
        <p:nvPicPr>
          <p:cNvPr id="25" name="Picture 24" descr="reardencommerce.gif">
            <a:hlinkClick r:id="rId24"/>
          </p:cNvPr>
          <p:cNvPicPr>
            <a:picLocks noChangeAspect="1"/>
          </p:cNvPicPr>
          <p:nvPr/>
        </p:nvPicPr>
        <p:blipFill>
          <a:blip r:embed="rId25"/>
          <a:stretch>
            <a:fillRect/>
          </a:stretch>
        </p:blipFill>
        <p:spPr>
          <a:xfrm>
            <a:off x="7239000" y="4648200"/>
            <a:ext cx="1381125" cy="36195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8.1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13</a:t>
            </a:fld>
            <a:endParaRPr lang="en-US" dirty="0"/>
          </a:p>
        </p:txBody>
      </p:sp>
      <p:pic>
        <p:nvPicPr>
          <p:cNvPr id="1026" name="Picture 2"/>
          <p:cNvPicPr>
            <a:picLocks noChangeAspect="1" noChangeArrowheads="1"/>
          </p:cNvPicPr>
          <p:nvPr/>
        </p:nvPicPr>
        <p:blipFill>
          <a:blip r:embed="rId3"/>
          <a:srcRect/>
          <a:stretch>
            <a:fillRect/>
          </a:stretch>
        </p:blipFill>
        <p:spPr bwMode="auto">
          <a:xfrm>
            <a:off x="1600200" y="1447800"/>
            <a:ext cx="6096000" cy="3733800"/>
          </a:xfrm>
          <a:prstGeom prst="rect">
            <a:avLst/>
          </a:prstGeom>
          <a:noFill/>
          <a:ln w="9525">
            <a:noFill/>
            <a:miter lim="800000"/>
            <a:headEnd/>
            <a:tailEnd/>
          </a:ln>
          <a:effectLst/>
        </p:spPr>
      </p:pic>
      <p:sp>
        <p:nvSpPr>
          <p:cNvPr id="6" name="TextBox 5"/>
          <p:cNvSpPr txBox="1"/>
          <p:nvPr/>
        </p:nvSpPr>
        <p:spPr>
          <a:xfrm>
            <a:off x="1676400" y="5525869"/>
            <a:ext cx="5486400" cy="646331"/>
          </a:xfrm>
          <a:prstGeom prst="rect">
            <a:avLst/>
          </a:prstGeom>
          <a:noFill/>
        </p:spPr>
        <p:txBody>
          <a:bodyPr wrap="square" rtlCol="0">
            <a:spAutoFit/>
          </a:bodyPr>
          <a:lstStyle/>
          <a:p>
            <a:r>
              <a:rPr lang="en-US" b="1" dirty="0" smtClean="0"/>
              <a:t>The emergence and rise of mass social media.</a:t>
            </a:r>
          </a:p>
          <a:p>
            <a:r>
              <a:rPr lang="en-US" b="1" dirty="0" smtClean="0"/>
              <a:t>(Source:  Hinchcliffe, D., Web 2.0 Blog, web2.wsj2.com)</a:t>
            </a:r>
            <a:endParaRPr lang="en-US"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Industry &amp; Market Disruptors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14</a:t>
            </a:fld>
            <a:endParaRPr lang="en-US" dirty="0"/>
          </a:p>
        </p:txBody>
      </p:sp>
      <p:pic>
        <p:nvPicPr>
          <p:cNvPr id="6" name="Picture 5" descr="zopa.bmp">
            <a:hlinkClick r:id="rId3"/>
          </p:cNvPr>
          <p:cNvPicPr>
            <a:picLocks noChangeAspect="1"/>
          </p:cNvPicPr>
          <p:nvPr/>
        </p:nvPicPr>
        <p:blipFill>
          <a:blip r:embed="rId4"/>
          <a:stretch>
            <a:fillRect/>
          </a:stretch>
        </p:blipFill>
        <p:spPr>
          <a:xfrm>
            <a:off x="1219200" y="2419350"/>
            <a:ext cx="1162050" cy="781050"/>
          </a:xfrm>
          <a:prstGeom prst="rect">
            <a:avLst/>
          </a:prstGeom>
        </p:spPr>
      </p:pic>
      <p:pic>
        <p:nvPicPr>
          <p:cNvPr id="8" name="Picture 7" descr="bluenile.gif">
            <a:hlinkClick r:id="rId5"/>
          </p:cNvPr>
          <p:cNvPicPr>
            <a:picLocks noChangeAspect="1"/>
          </p:cNvPicPr>
          <p:nvPr/>
        </p:nvPicPr>
        <p:blipFill>
          <a:blip r:embed="rId6"/>
          <a:stretch>
            <a:fillRect/>
          </a:stretch>
        </p:blipFill>
        <p:spPr>
          <a:xfrm>
            <a:off x="381000" y="1295400"/>
            <a:ext cx="8058150" cy="647700"/>
          </a:xfrm>
          <a:prstGeom prst="rect">
            <a:avLst/>
          </a:prstGeom>
        </p:spPr>
      </p:pic>
      <p:sp>
        <p:nvSpPr>
          <p:cNvPr id="9" name="TextBox 8"/>
          <p:cNvSpPr txBox="1"/>
          <p:nvPr/>
        </p:nvSpPr>
        <p:spPr>
          <a:xfrm>
            <a:off x="228600" y="3637746"/>
            <a:ext cx="7772400" cy="477054"/>
          </a:xfrm>
          <a:prstGeom prst="rect">
            <a:avLst/>
          </a:prstGeom>
          <a:noFill/>
        </p:spPr>
        <p:txBody>
          <a:bodyPr wrap="square" rtlCol="0">
            <a:spAutoFit/>
          </a:bodyPr>
          <a:lstStyle/>
          <a:p>
            <a:r>
              <a:rPr lang="en-US" sz="2500" b="1" dirty="0" smtClean="0"/>
              <a:t>Questions to help identify disruptors (Disruption Group):</a:t>
            </a:r>
            <a:endParaRPr lang="en-US" sz="2500" b="1" dirty="0"/>
          </a:p>
        </p:txBody>
      </p:sp>
      <p:sp>
        <p:nvSpPr>
          <p:cNvPr id="10" name="TextBox 9"/>
          <p:cNvSpPr txBox="1"/>
          <p:nvPr/>
        </p:nvSpPr>
        <p:spPr>
          <a:xfrm>
            <a:off x="457200" y="4191000"/>
            <a:ext cx="6096000" cy="369332"/>
          </a:xfrm>
          <a:prstGeom prst="rect">
            <a:avLst/>
          </a:prstGeom>
          <a:noFill/>
        </p:spPr>
        <p:txBody>
          <a:bodyPr wrap="square" rtlCol="0">
            <a:spAutoFit/>
          </a:bodyPr>
          <a:lstStyle/>
          <a:p>
            <a:r>
              <a:rPr lang="en-US" dirty="0" smtClean="0"/>
              <a:t>1.  Is service or product simpler, cheaper or more accessible?</a:t>
            </a:r>
            <a:endParaRPr lang="en-US" dirty="0"/>
          </a:p>
        </p:txBody>
      </p:sp>
      <p:sp>
        <p:nvSpPr>
          <p:cNvPr id="11" name="TextBox 10"/>
          <p:cNvSpPr txBox="1"/>
          <p:nvPr/>
        </p:nvSpPr>
        <p:spPr>
          <a:xfrm>
            <a:off x="457200" y="4583668"/>
            <a:ext cx="7086600" cy="369332"/>
          </a:xfrm>
          <a:prstGeom prst="rect">
            <a:avLst/>
          </a:prstGeom>
          <a:noFill/>
        </p:spPr>
        <p:txBody>
          <a:bodyPr wrap="square" rtlCol="0">
            <a:spAutoFit/>
          </a:bodyPr>
          <a:lstStyle/>
          <a:p>
            <a:r>
              <a:rPr lang="en-US" dirty="0" smtClean="0"/>
              <a:t>2.  Does disruptor change basis of competition with current suppliers?</a:t>
            </a:r>
            <a:endParaRPr lang="en-US" dirty="0"/>
          </a:p>
        </p:txBody>
      </p:sp>
      <p:sp>
        <p:nvSpPr>
          <p:cNvPr id="12" name="TextBox 11"/>
          <p:cNvSpPr txBox="1"/>
          <p:nvPr/>
        </p:nvSpPr>
        <p:spPr>
          <a:xfrm>
            <a:off x="457200" y="5040868"/>
            <a:ext cx="4953000" cy="369332"/>
          </a:xfrm>
          <a:prstGeom prst="rect">
            <a:avLst/>
          </a:prstGeom>
          <a:noFill/>
        </p:spPr>
        <p:txBody>
          <a:bodyPr wrap="square" rtlCol="0">
            <a:spAutoFit/>
          </a:bodyPr>
          <a:lstStyle/>
          <a:p>
            <a:r>
              <a:rPr lang="en-US" dirty="0" smtClean="0"/>
              <a:t>3.  Does disruptor have a different business model?</a:t>
            </a:r>
            <a:endParaRPr lang="en-US" dirty="0"/>
          </a:p>
        </p:txBody>
      </p:sp>
      <p:sp>
        <p:nvSpPr>
          <p:cNvPr id="13" name="TextBox 12"/>
          <p:cNvSpPr txBox="1"/>
          <p:nvPr/>
        </p:nvSpPr>
        <p:spPr>
          <a:xfrm>
            <a:off x="457200" y="5498068"/>
            <a:ext cx="7467600" cy="369332"/>
          </a:xfrm>
          <a:prstGeom prst="rect">
            <a:avLst/>
          </a:prstGeom>
          <a:noFill/>
        </p:spPr>
        <p:txBody>
          <a:bodyPr wrap="square" rtlCol="0">
            <a:spAutoFit/>
          </a:bodyPr>
          <a:lstStyle/>
          <a:p>
            <a:r>
              <a:rPr lang="en-US" dirty="0" smtClean="0"/>
              <a:t>4.  Does product or service fit with what customers value &amp; pay for?</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8.2</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15</a:t>
            </a:fld>
            <a:endParaRPr lang="en-US" dirty="0"/>
          </a:p>
        </p:txBody>
      </p:sp>
      <p:pic>
        <p:nvPicPr>
          <p:cNvPr id="2050" name="Picture 2"/>
          <p:cNvPicPr>
            <a:picLocks noChangeAspect="1" noChangeArrowheads="1"/>
          </p:cNvPicPr>
          <p:nvPr/>
        </p:nvPicPr>
        <p:blipFill>
          <a:blip r:embed="rId3"/>
          <a:srcRect/>
          <a:stretch>
            <a:fillRect/>
          </a:stretch>
        </p:blipFill>
        <p:spPr bwMode="auto">
          <a:xfrm>
            <a:off x="1524000" y="1524000"/>
            <a:ext cx="6172200" cy="3886200"/>
          </a:xfrm>
          <a:prstGeom prst="rect">
            <a:avLst/>
          </a:prstGeom>
          <a:noFill/>
          <a:ln w="9525">
            <a:noFill/>
            <a:miter lim="800000"/>
            <a:headEnd/>
            <a:tailEnd/>
          </a:ln>
          <a:effectLst/>
        </p:spPr>
      </p:pic>
      <p:sp>
        <p:nvSpPr>
          <p:cNvPr id="7" name="TextBox 6"/>
          <p:cNvSpPr txBox="1"/>
          <p:nvPr/>
        </p:nvSpPr>
        <p:spPr>
          <a:xfrm>
            <a:off x="762000" y="5678269"/>
            <a:ext cx="7924800" cy="646331"/>
          </a:xfrm>
          <a:prstGeom prst="rect">
            <a:avLst/>
          </a:prstGeom>
          <a:noFill/>
        </p:spPr>
        <p:txBody>
          <a:bodyPr wrap="square" rtlCol="0">
            <a:spAutoFit/>
          </a:bodyPr>
          <a:lstStyle/>
          <a:p>
            <a:r>
              <a:rPr lang="en-US" b="1" dirty="0" smtClean="0"/>
              <a:t>The You era:  Consumer-generated content swamping, disrupting traditional media.  (Source:  Hinchcliffe, D., Web 2.0 Blog, web2.wsj2.com)</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16</a:t>
            </a:fld>
            <a:endParaRPr lang="en-US" dirty="0"/>
          </a:p>
        </p:txBody>
      </p:sp>
      <p:sp>
        <p:nvSpPr>
          <p:cNvPr id="6" name="TextBox 5"/>
          <p:cNvSpPr txBox="1"/>
          <p:nvPr/>
        </p:nvSpPr>
        <p:spPr>
          <a:xfrm>
            <a:off x="914400" y="2539425"/>
            <a:ext cx="7620000" cy="584775"/>
          </a:xfrm>
          <a:prstGeom prst="rect">
            <a:avLst/>
          </a:prstGeom>
          <a:noFill/>
        </p:spPr>
        <p:txBody>
          <a:bodyPr wrap="square" rtlCol="0">
            <a:spAutoFit/>
          </a:bodyPr>
          <a:lstStyle/>
          <a:p>
            <a:r>
              <a:rPr lang="en-US" sz="3200" b="1" i="1" dirty="0" smtClean="0"/>
              <a:t>8.2 Virtual Communities and Virtual Worlds</a:t>
            </a:r>
            <a:endParaRPr lang="en-US" sz="3200" b="1"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8.1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17</a:t>
            </a:fld>
            <a:endParaRPr lang="en-US" dirty="0"/>
          </a:p>
        </p:txBody>
      </p:sp>
      <p:pic>
        <p:nvPicPr>
          <p:cNvPr id="3074" name="Picture 2"/>
          <p:cNvPicPr>
            <a:picLocks noChangeAspect="1" noChangeArrowheads="1"/>
          </p:cNvPicPr>
          <p:nvPr/>
        </p:nvPicPr>
        <p:blipFill>
          <a:blip r:embed="rId3"/>
          <a:srcRect/>
          <a:stretch>
            <a:fillRect/>
          </a:stretch>
        </p:blipFill>
        <p:spPr bwMode="auto">
          <a:xfrm>
            <a:off x="1752600" y="1371600"/>
            <a:ext cx="5943600" cy="4343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Online Communities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18</a:t>
            </a:fld>
            <a:endParaRPr lang="en-US" dirty="0"/>
          </a:p>
        </p:txBody>
      </p:sp>
      <p:pic>
        <p:nvPicPr>
          <p:cNvPr id="6" name="Picture 5" descr="pta.gif">
            <a:hlinkClick r:id="rId3"/>
          </p:cNvPr>
          <p:cNvPicPr>
            <a:picLocks noChangeAspect="1"/>
          </p:cNvPicPr>
          <p:nvPr/>
        </p:nvPicPr>
        <p:blipFill>
          <a:blip r:embed="rId4"/>
          <a:stretch>
            <a:fillRect/>
          </a:stretch>
        </p:blipFill>
        <p:spPr>
          <a:xfrm>
            <a:off x="1066800" y="1524000"/>
            <a:ext cx="1809750" cy="952500"/>
          </a:xfrm>
          <a:prstGeom prst="rect">
            <a:avLst/>
          </a:prstGeom>
        </p:spPr>
      </p:pic>
      <p:sp>
        <p:nvSpPr>
          <p:cNvPr id="7" name="TextBox 6"/>
          <p:cNvSpPr txBox="1"/>
          <p:nvPr/>
        </p:nvSpPr>
        <p:spPr>
          <a:xfrm>
            <a:off x="3276600" y="1733490"/>
            <a:ext cx="1752600" cy="400110"/>
          </a:xfrm>
          <a:prstGeom prst="rect">
            <a:avLst/>
          </a:prstGeom>
          <a:noFill/>
        </p:spPr>
        <p:txBody>
          <a:bodyPr wrap="square" rtlCol="0">
            <a:spAutoFit/>
          </a:bodyPr>
          <a:lstStyle/>
          <a:p>
            <a:r>
              <a:rPr lang="en-US" sz="2000" b="1" i="1" dirty="0" smtClean="0"/>
              <a:t>Associations</a:t>
            </a:r>
            <a:endParaRPr lang="en-US" sz="2000" b="1" i="1" dirty="0"/>
          </a:p>
        </p:txBody>
      </p:sp>
      <p:pic>
        <p:nvPicPr>
          <p:cNvPr id="9" name="Picture 8" descr="china.gif">
            <a:hlinkClick r:id="rId5"/>
          </p:cNvPr>
          <p:cNvPicPr>
            <a:picLocks noChangeAspect="1"/>
          </p:cNvPicPr>
          <p:nvPr/>
        </p:nvPicPr>
        <p:blipFill>
          <a:blip r:embed="rId6"/>
          <a:stretch>
            <a:fillRect/>
          </a:stretch>
        </p:blipFill>
        <p:spPr>
          <a:xfrm>
            <a:off x="152400" y="2895600"/>
            <a:ext cx="7239000" cy="762000"/>
          </a:xfrm>
          <a:prstGeom prst="rect">
            <a:avLst/>
          </a:prstGeom>
        </p:spPr>
      </p:pic>
      <p:sp>
        <p:nvSpPr>
          <p:cNvPr id="11" name="TextBox 10"/>
          <p:cNvSpPr txBox="1"/>
          <p:nvPr/>
        </p:nvSpPr>
        <p:spPr>
          <a:xfrm>
            <a:off x="7696200" y="3181290"/>
            <a:ext cx="1219200" cy="400110"/>
          </a:xfrm>
          <a:prstGeom prst="rect">
            <a:avLst/>
          </a:prstGeom>
          <a:noFill/>
        </p:spPr>
        <p:txBody>
          <a:bodyPr wrap="square" rtlCol="0">
            <a:spAutoFit/>
          </a:bodyPr>
          <a:lstStyle/>
          <a:p>
            <a:r>
              <a:rPr lang="en-US" sz="2000" b="1" i="1" dirty="0" smtClean="0"/>
              <a:t>Ethnic</a:t>
            </a:r>
            <a:endParaRPr lang="en-US" sz="2000" b="1" i="1" dirty="0"/>
          </a:p>
        </p:txBody>
      </p:sp>
      <p:pic>
        <p:nvPicPr>
          <p:cNvPr id="12" name="Picture 11" descr="ivillage.jpg">
            <a:hlinkClick r:id="rId7"/>
          </p:cNvPr>
          <p:cNvPicPr>
            <a:picLocks noChangeAspect="1"/>
          </p:cNvPicPr>
          <p:nvPr/>
        </p:nvPicPr>
        <p:blipFill>
          <a:blip r:embed="rId8"/>
          <a:stretch>
            <a:fillRect/>
          </a:stretch>
        </p:blipFill>
        <p:spPr>
          <a:xfrm>
            <a:off x="304800" y="4410075"/>
            <a:ext cx="1971675" cy="695325"/>
          </a:xfrm>
          <a:prstGeom prst="rect">
            <a:avLst/>
          </a:prstGeom>
        </p:spPr>
      </p:pic>
      <p:sp>
        <p:nvSpPr>
          <p:cNvPr id="13" name="TextBox 12"/>
          <p:cNvSpPr txBox="1"/>
          <p:nvPr/>
        </p:nvSpPr>
        <p:spPr>
          <a:xfrm>
            <a:off x="2438400" y="4572000"/>
            <a:ext cx="1219200" cy="400110"/>
          </a:xfrm>
          <a:prstGeom prst="rect">
            <a:avLst/>
          </a:prstGeom>
          <a:noFill/>
        </p:spPr>
        <p:txBody>
          <a:bodyPr wrap="square" rtlCol="0">
            <a:spAutoFit/>
          </a:bodyPr>
          <a:lstStyle/>
          <a:p>
            <a:r>
              <a:rPr lang="en-US" sz="2000" b="1" i="1" dirty="0" smtClean="0"/>
              <a:t>Gender</a:t>
            </a:r>
            <a:endParaRPr lang="en-US" sz="2000" b="1" i="1" dirty="0"/>
          </a:p>
        </p:txBody>
      </p:sp>
      <p:pic>
        <p:nvPicPr>
          <p:cNvPr id="14" name="Picture 13" descr="dfwama.jpg">
            <a:hlinkClick r:id="rId9"/>
          </p:cNvPr>
          <p:cNvPicPr>
            <a:picLocks noChangeAspect="1"/>
          </p:cNvPicPr>
          <p:nvPr/>
        </p:nvPicPr>
        <p:blipFill>
          <a:blip r:embed="rId10"/>
          <a:stretch>
            <a:fillRect/>
          </a:stretch>
        </p:blipFill>
        <p:spPr>
          <a:xfrm>
            <a:off x="4572000" y="4419600"/>
            <a:ext cx="2400300" cy="1701800"/>
          </a:xfrm>
          <a:prstGeom prst="rect">
            <a:avLst/>
          </a:prstGeom>
        </p:spPr>
      </p:pic>
      <p:sp>
        <p:nvSpPr>
          <p:cNvPr id="15" name="TextBox 14"/>
          <p:cNvSpPr txBox="1"/>
          <p:nvPr/>
        </p:nvSpPr>
        <p:spPr>
          <a:xfrm>
            <a:off x="7162800" y="5181600"/>
            <a:ext cx="1600200" cy="400110"/>
          </a:xfrm>
          <a:prstGeom prst="rect">
            <a:avLst/>
          </a:prstGeom>
          <a:noFill/>
        </p:spPr>
        <p:txBody>
          <a:bodyPr wrap="square" rtlCol="0">
            <a:spAutoFit/>
          </a:bodyPr>
          <a:lstStyle/>
          <a:p>
            <a:r>
              <a:rPr lang="en-US" sz="2000" b="1" i="1" dirty="0" smtClean="0"/>
              <a:t>Affinity</a:t>
            </a:r>
            <a:endParaRPr lang="en-US" sz="2000" b="1" i="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Social Networks Sites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a:xfrm>
            <a:off x="6553200" y="6324600"/>
            <a:ext cx="2133600" cy="365125"/>
          </a:xfrm>
        </p:spPr>
        <p:txBody>
          <a:bodyPr/>
          <a:lstStyle/>
          <a:p>
            <a:r>
              <a:rPr lang="en-US" dirty="0" smtClean="0"/>
              <a:t>8-</a:t>
            </a:r>
            <a:fld id="{DBB3DA93-E592-46D0-AE1F-D154A72783BC}" type="slidenum">
              <a:rPr lang="en-US" smtClean="0"/>
              <a:pPr/>
              <a:t>19</a:t>
            </a:fld>
            <a:endParaRPr lang="en-US" dirty="0"/>
          </a:p>
        </p:txBody>
      </p:sp>
      <p:pic>
        <p:nvPicPr>
          <p:cNvPr id="6" name="Picture 5" descr="bebo.png">
            <a:hlinkClick r:id="rId3"/>
          </p:cNvPr>
          <p:cNvPicPr>
            <a:picLocks noChangeAspect="1"/>
          </p:cNvPicPr>
          <p:nvPr/>
        </p:nvPicPr>
        <p:blipFill>
          <a:blip r:embed="rId4"/>
          <a:stretch>
            <a:fillRect/>
          </a:stretch>
        </p:blipFill>
        <p:spPr>
          <a:xfrm>
            <a:off x="838200" y="1752600"/>
            <a:ext cx="1809750" cy="619125"/>
          </a:xfrm>
          <a:prstGeom prst="rect">
            <a:avLst/>
          </a:prstGeom>
        </p:spPr>
      </p:pic>
      <p:pic>
        <p:nvPicPr>
          <p:cNvPr id="7" name="Picture 6" descr="facebook.png">
            <a:hlinkClick r:id="rId5"/>
          </p:cNvPr>
          <p:cNvPicPr>
            <a:picLocks noChangeAspect="1"/>
          </p:cNvPicPr>
          <p:nvPr/>
        </p:nvPicPr>
        <p:blipFill>
          <a:blip r:embed="rId6"/>
          <a:stretch>
            <a:fillRect/>
          </a:stretch>
        </p:blipFill>
        <p:spPr>
          <a:xfrm>
            <a:off x="3886200" y="1600200"/>
            <a:ext cx="1905000" cy="714375"/>
          </a:xfrm>
          <a:prstGeom prst="rect">
            <a:avLst/>
          </a:prstGeom>
        </p:spPr>
      </p:pic>
      <p:pic>
        <p:nvPicPr>
          <p:cNvPr id="8" name="Picture 7" descr="last.png">
            <a:hlinkClick r:id="rId7"/>
          </p:cNvPr>
          <p:cNvPicPr>
            <a:picLocks noChangeAspect="1"/>
          </p:cNvPicPr>
          <p:nvPr/>
        </p:nvPicPr>
        <p:blipFill>
          <a:blip r:embed="rId8"/>
          <a:stretch>
            <a:fillRect/>
          </a:stretch>
        </p:blipFill>
        <p:spPr>
          <a:xfrm>
            <a:off x="6553200" y="1752600"/>
            <a:ext cx="1381125" cy="428625"/>
          </a:xfrm>
          <a:prstGeom prst="rect">
            <a:avLst/>
          </a:prstGeom>
        </p:spPr>
      </p:pic>
      <p:pic>
        <p:nvPicPr>
          <p:cNvPr id="9" name="Picture 8" descr="twitter.png">
            <a:hlinkClick r:id="rId9"/>
          </p:cNvPr>
          <p:cNvPicPr>
            <a:picLocks noChangeAspect="1"/>
          </p:cNvPicPr>
          <p:nvPr/>
        </p:nvPicPr>
        <p:blipFill>
          <a:blip r:embed="rId10"/>
          <a:stretch>
            <a:fillRect/>
          </a:stretch>
        </p:blipFill>
        <p:spPr>
          <a:xfrm>
            <a:off x="1143000" y="3810000"/>
            <a:ext cx="2000250" cy="466725"/>
          </a:xfrm>
          <a:prstGeom prst="rect">
            <a:avLst/>
          </a:prstGeom>
        </p:spPr>
      </p:pic>
      <p:pic>
        <p:nvPicPr>
          <p:cNvPr id="10" name="Picture 9" descr="LinkedIn_logo.png">
            <a:hlinkClick r:id="rId11"/>
          </p:cNvPr>
          <p:cNvPicPr>
            <a:picLocks noChangeAspect="1"/>
          </p:cNvPicPr>
          <p:nvPr/>
        </p:nvPicPr>
        <p:blipFill>
          <a:blip r:embed="rId12"/>
          <a:stretch>
            <a:fillRect/>
          </a:stretch>
        </p:blipFill>
        <p:spPr>
          <a:xfrm>
            <a:off x="3957637" y="3257550"/>
            <a:ext cx="1228725" cy="342900"/>
          </a:xfrm>
          <a:prstGeom prst="rect">
            <a:avLst/>
          </a:prstGeom>
        </p:spPr>
      </p:pic>
      <p:pic>
        <p:nvPicPr>
          <p:cNvPr id="11" name="Picture 10" descr="flixster.png">
            <a:hlinkClick r:id="rId13"/>
          </p:cNvPr>
          <p:cNvPicPr>
            <a:picLocks noChangeAspect="1"/>
          </p:cNvPicPr>
          <p:nvPr/>
        </p:nvPicPr>
        <p:blipFill>
          <a:blip r:embed="rId14"/>
          <a:stretch>
            <a:fillRect/>
          </a:stretch>
        </p:blipFill>
        <p:spPr>
          <a:xfrm>
            <a:off x="4648200" y="4267200"/>
            <a:ext cx="1905000" cy="342900"/>
          </a:xfrm>
          <a:prstGeom prst="rect">
            <a:avLst/>
          </a:prstGeom>
        </p:spPr>
      </p:pic>
      <p:pic>
        <p:nvPicPr>
          <p:cNvPr id="12" name="Picture 11" descr="flickr.png">
            <a:hlinkClick r:id="rId15"/>
          </p:cNvPr>
          <p:cNvPicPr>
            <a:picLocks noChangeAspect="1"/>
          </p:cNvPicPr>
          <p:nvPr/>
        </p:nvPicPr>
        <p:blipFill>
          <a:blip r:embed="rId16"/>
          <a:stretch>
            <a:fillRect/>
          </a:stretch>
        </p:blipFill>
        <p:spPr>
          <a:xfrm>
            <a:off x="6781800" y="2895600"/>
            <a:ext cx="1543050" cy="609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a:t>
            </a:r>
            <a:endParaRPr lang="en-US" sz="3200" b="1" dirty="0"/>
          </a:p>
        </p:txBody>
      </p:sp>
      <p:sp>
        <p:nvSpPr>
          <p:cNvPr id="3" name="Content Placeholder 2"/>
          <p:cNvSpPr>
            <a:spLocks noGrp="1"/>
          </p:cNvSpPr>
          <p:nvPr>
            <p:ph idx="1"/>
          </p:nvPr>
        </p:nvSpPr>
        <p:spPr/>
        <p:txBody>
          <a:bodyPr>
            <a:normAutofit/>
          </a:bodyPr>
          <a:lstStyle/>
          <a:p>
            <a:r>
              <a:rPr lang="en-US" dirty="0" smtClean="0"/>
              <a:t>8.1 The Web 2.0 Revolution, Social Media, and Industry Disruptors</a:t>
            </a:r>
          </a:p>
          <a:p>
            <a:r>
              <a:rPr lang="en-US" dirty="0" smtClean="0"/>
              <a:t>8.2 Virtual Communities and Virtual Worlds</a:t>
            </a:r>
          </a:p>
          <a:p>
            <a:r>
              <a:rPr lang="en-US" dirty="0" smtClean="0"/>
              <a:t>8.3 Online Social Networking:  Basics and Examples</a:t>
            </a:r>
          </a:p>
          <a:p>
            <a:r>
              <a:rPr lang="en-US" dirty="0" smtClean="0"/>
              <a:t>8.4 Major Social Network Services:  From Facebook to Flickr</a:t>
            </a:r>
          </a:p>
          <a:p>
            <a:r>
              <a:rPr lang="en-US" dirty="0" smtClean="0"/>
              <a:t>8.5 Business (Enterprise) Social Networks</a:t>
            </a:r>
          </a:p>
        </p:txBody>
      </p:sp>
      <p:sp>
        <p:nvSpPr>
          <p:cNvPr id="5" name="Slide Number Placeholder 4"/>
          <p:cNvSpPr>
            <a:spLocks noGrp="1"/>
          </p:cNvSpPr>
          <p:nvPr>
            <p:ph type="sldNum" sz="quarter" idx="12"/>
          </p:nvPr>
        </p:nvSpPr>
        <p:spPr/>
        <p:txBody>
          <a:bodyPr/>
          <a:lstStyle/>
          <a:p>
            <a:r>
              <a:rPr lang="en-US" dirty="0" smtClean="0"/>
              <a:t>8-2</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8.2</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20</a:t>
            </a:fld>
            <a:endParaRPr lang="en-US" dirty="0"/>
          </a:p>
        </p:txBody>
      </p:sp>
      <p:pic>
        <p:nvPicPr>
          <p:cNvPr id="4098" name="Picture 2"/>
          <p:cNvPicPr>
            <a:picLocks noChangeAspect="1" noChangeArrowheads="1"/>
          </p:cNvPicPr>
          <p:nvPr/>
        </p:nvPicPr>
        <p:blipFill>
          <a:blip r:embed="rId3"/>
          <a:srcRect/>
          <a:stretch>
            <a:fillRect/>
          </a:stretch>
        </p:blipFill>
        <p:spPr bwMode="auto">
          <a:xfrm>
            <a:off x="1828800" y="1447800"/>
            <a:ext cx="5715000" cy="4343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Virtual Worlds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21</a:t>
            </a:fld>
            <a:endParaRPr lang="en-US" dirty="0"/>
          </a:p>
        </p:txBody>
      </p:sp>
      <p:sp>
        <p:nvSpPr>
          <p:cNvPr id="6" name="TextBox 5"/>
          <p:cNvSpPr txBox="1"/>
          <p:nvPr/>
        </p:nvSpPr>
        <p:spPr>
          <a:xfrm>
            <a:off x="762000" y="1600200"/>
            <a:ext cx="3962400" cy="369332"/>
          </a:xfrm>
          <a:prstGeom prst="rect">
            <a:avLst/>
          </a:prstGeom>
          <a:noFill/>
        </p:spPr>
        <p:txBody>
          <a:bodyPr wrap="square" rtlCol="0">
            <a:spAutoFit/>
          </a:bodyPr>
          <a:lstStyle/>
          <a:p>
            <a:r>
              <a:rPr lang="en-US" b="1" dirty="0" smtClean="0">
                <a:hlinkClick r:id="rId3"/>
              </a:rPr>
              <a:t>Top 10 Trends for Online Communities</a:t>
            </a:r>
            <a:endParaRPr lang="en-US" b="1" dirty="0"/>
          </a:p>
        </p:txBody>
      </p:sp>
      <p:pic>
        <p:nvPicPr>
          <p:cNvPr id="7" name="Picture 6" descr="webkinz.png">
            <a:hlinkClick r:id="rId4"/>
          </p:cNvPr>
          <p:cNvPicPr>
            <a:picLocks noChangeAspect="1"/>
          </p:cNvPicPr>
          <p:nvPr/>
        </p:nvPicPr>
        <p:blipFill>
          <a:blip r:embed="rId5"/>
          <a:stretch>
            <a:fillRect/>
          </a:stretch>
        </p:blipFill>
        <p:spPr>
          <a:xfrm>
            <a:off x="4038600" y="2362200"/>
            <a:ext cx="2743200" cy="838200"/>
          </a:xfrm>
          <a:prstGeom prst="rect">
            <a:avLst/>
          </a:prstGeom>
        </p:spPr>
      </p:pic>
      <p:pic>
        <p:nvPicPr>
          <p:cNvPr id="8" name="Picture 7" descr="clubpenguin.jpg">
            <a:hlinkClick r:id="rId6"/>
          </p:cNvPr>
          <p:cNvPicPr>
            <a:picLocks noChangeAspect="1"/>
          </p:cNvPicPr>
          <p:nvPr/>
        </p:nvPicPr>
        <p:blipFill>
          <a:blip r:embed="rId7"/>
          <a:stretch>
            <a:fillRect/>
          </a:stretch>
        </p:blipFill>
        <p:spPr>
          <a:xfrm>
            <a:off x="1600200" y="3352800"/>
            <a:ext cx="1428750" cy="1104900"/>
          </a:xfrm>
          <a:prstGeom prst="rect">
            <a:avLst/>
          </a:prstGeom>
        </p:spPr>
      </p:pic>
      <p:pic>
        <p:nvPicPr>
          <p:cNvPr id="9" name="Picture 8" descr="wikipedia.jpg"/>
          <p:cNvPicPr>
            <a:picLocks noChangeAspect="1"/>
          </p:cNvPicPr>
          <p:nvPr/>
        </p:nvPicPr>
        <p:blipFill>
          <a:blip r:embed="rId8"/>
          <a:stretch>
            <a:fillRect/>
          </a:stretch>
        </p:blipFill>
        <p:spPr>
          <a:xfrm>
            <a:off x="3962400" y="3581400"/>
            <a:ext cx="2540000" cy="2540000"/>
          </a:xfrm>
          <a:prstGeom prst="rect">
            <a:avLst/>
          </a:prstGeom>
        </p:spPr>
      </p:pic>
      <p:sp>
        <p:nvSpPr>
          <p:cNvPr id="10" name="TextBox 9"/>
          <p:cNvSpPr txBox="1"/>
          <p:nvPr/>
        </p:nvSpPr>
        <p:spPr>
          <a:xfrm>
            <a:off x="6629400" y="4419600"/>
            <a:ext cx="1828800" cy="400110"/>
          </a:xfrm>
          <a:prstGeom prst="rect">
            <a:avLst/>
          </a:prstGeom>
          <a:noFill/>
        </p:spPr>
        <p:txBody>
          <a:bodyPr wrap="square" rtlCol="0">
            <a:spAutoFit/>
          </a:bodyPr>
          <a:lstStyle/>
          <a:p>
            <a:r>
              <a:rPr lang="en-US" sz="2000" b="1" i="1" dirty="0" smtClean="0">
                <a:hlinkClick r:id="rId9"/>
              </a:rPr>
              <a:t>Second Life</a:t>
            </a:r>
            <a:endParaRPr lang="en-US" sz="2000" b="1" i="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22</a:t>
            </a:fld>
            <a:endParaRPr lang="en-US" dirty="0"/>
          </a:p>
        </p:txBody>
      </p:sp>
      <p:sp>
        <p:nvSpPr>
          <p:cNvPr id="6" name="TextBox 5"/>
          <p:cNvSpPr txBox="1"/>
          <p:nvPr/>
        </p:nvSpPr>
        <p:spPr>
          <a:xfrm>
            <a:off x="1752600" y="2590800"/>
            <a:ext cx="6248400" cy="1077218"/>
          </a:xfrm>
          <a:prstGeom prst="rect">
            <a:avLst/>
          </a:prstGeom>
          <a:noFill/>
        </p:spPr>
        <p:txBody>
          <a:bodyPr wrap="square" rtlCol="0">
            <a:spAutoFit/>
          </a:bodyPr>
          <a:lstStyle/>
          <a:p>
            <a:r>
              <a:rPr lang="en-US" sz="3200" b="1" i="1" dirty="0" smtClean="0"/>
              <a:t>8.3 Online Social Networking:  Basics and Examples</a:t>
            </a:r>
            <a:endParaRPr lang="en-US" sz="3200" b="1"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Social Networking Web Sites - Examples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23</a:t>
            </a:fld>
            <a:endParaRPr lang="en-US" dirty="0"/>
          </a:p>
        </p:txBody>
      </p:sp>
      <p:pic>
        <p:nvPicPr>
          <p:cNvPr id="6" name="Picture 5" descr="classmates.gif">
            <a:hlinkClick r:id="rId3"/>
          </p:cNvPr>
          <p:cNvPicPr>
            <a:picLocks noChangeAspect="1"/>
          </p:cNvPicPr>
          <p:nvPr/>
        </p:nvPicPr>
        <p:blipFill>
          <a:blip r:embed="rId4"/>
          <a:stretch>
            <a:fillRect/>
          </a:stretch>
        </p:blipFill>
        <p:spPr>
          <a:xfrm>
            <a:off x="1371600" y="1828800"/>
            <a:ext cx="2505075" cy="752475"/>
          </a:xfrm>
          <a:prstGeom prst="rect">
            <a:avLst/>
          </a:prstGeom>
        </p:spPr>
      </p:pic>
      <p:pic>
        <p:nvPicPr>
          <p:cNvPr id="7" name="Picture 6" descr="friendster.jpg">
            <a:hlinkClick r:id="rId5"/>
          </p:cNvPr>
          <p:cNvPicPr>
            <a:picLocks noChangeAspect="1"/>
          </p:cNvPicPr>
          <p:nvPr/>
        </p:nvPicPr>
        <p:blipFill>
          <a:blip r:embed="rId6"/>
          <a:stretch>
            <a:fillRect/>
          </a:stretch>
        </p:blipFill>
        <p:spPr>
          <a:xfrm>
            <a:off x="4724400" y="1676400"/>
            <a:ext cx="1447800" cy="1447800"/>
          </a:xfrm>
          <a:prstGeom prst="rect">
            <a:avLst/>
          </a:prstGeom>
        </p:spPr>
      </p:pic>
      <p:pic>
        <p:nvPicPr>
          <p:cNvPr id="8" name="Picture 7" descr="xanga.gif">
            <a:hlinkClick r:id="rId7"/>
          </p:cNvPr>
          <p:cNvPicPr>
            <a:picLocks noChangeAspect="1"/>
          </p:cNvPicPr>
          <p:nvPr/>
        </p:nvPicPr>
        <p:blipFill>
          <a:blip r:embed="rId8"/>
          <a:stretch>
            <a:fillRect/>
          </a:stretch>
        </p:blipFill>
        <p:spPr>
          <a:xfrm>
            <a:off x="2152650" y="3429000"/>
            <a:ext cx="1428750" cy="714375"/>
          </a:xfrm>
          <a:prstGeom prst="rect">
            <a:avLst/>
          </a:prstGeom>
        </p:spPr>
      </p:pic>
      <p:pic>
        <p:nvPicPr>
          <p:cNvPr id="9" name="Picture 8" descr="digg.jpg">
            <a:hlinkClick r:id="rId9"/>
          </p:cNvPr>
          <p:cNvPicPr>
            <a:picLocks noChangeAspect="1"/>
          </p:cNvPicPr>
          <p:nvPr/>
        </p:nvPicPr>
        <p:blipFill>
          <a:blip r:embed="rId10"/>
          <a:stretch>
            <a:fillRect/>
          </a:stretch>
        </p:blipFill>
        <p:spPr>
          <a:xfrm>
            <a:off x="5638800" y="3657600"/>
            <a:ext cx="1768839" cy="1019331"/>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24</a:t>
            </a:fld>
            <a:endParaRPr lang="en-US" dirty="0"/>
          </a:p>
        </p:txBody>
      </p:sp>
      <p:sp>
        <p:nvSpPr>
          <p:cNvPr id="6" name="TextBox 5"/>
          <p:cNvSpPr txBox="1"/>
          <p:nvPr/>
        </p:nvSpPr>
        <p:spPr>
          <a:xfrm>
            <a:off x="1143000" y="2691825"/>
            <a:ext cx="7315200" cy="1077218"/>
          </a:xfrm>
          <a:prstGeom prst="rect">
            <a:avLst/>
          </a:prstGeom>
          <a:noFill/>
        </p:spPr>
        <p:txBody>
          <a:bodyPr wrap="square" rtlCol="0">
            <a:spAutoFit/>
          </a:bodyPr>
          <a:lstStyle/>
          <a:p>
            <a:r>
              <a:rPr lang="en-US" sz="3200" b="1" i="1" dirty="0" smtClean="0"/>
              <a:t>8.4 Major Social Network Services:  From Facebook to Flickr</a:t>
            </a:r>
            <a:endParaRPr lang="en-US" sz="3200" b="1"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Issues For Social Network Services </a:t>
            </a:r>
            <a:endParaRPr lang="en-US" sz="3200" b="1" dirty="0"/>
          </a:p>
        </p:txBody>
      </p:sp>
      <p:sp>
        <p:nvSpPr>
          <p:cNvPr id="3" name="Content Placeholder 2"/>
          <p:cNvSpPr>
            <a:spLocks noGrp="1"/>
          </p:cNvSpPr>
          <p:nvPr>
            <p:ph idx="1"/>
          </p:nvPr>
        </p:nvSpPr>
        <p:spPr/>
        <p:txBody>
          <a:bodyPr/>
          <a:lstStyle/>
          <a:p>
            <a:r>
              <a:rPr lang="en-US" dirty="0" smtClean="0"/>
              <a:t>Lack of privacy controls</a:t>
            </a:r>
          </a:p>
          <a:p>
            <a:r>
              <a:rPr lang="en-US" dirty="0" smtClean="0"/>
              <a:t>Inappropriate language translations among countries</a:t>
            </a:r>
          </a:p>
          <a:p>
            <a:r>
              <a:rPr lang="en-US" dirty="0" smtClean="0"/>
              <a:t>Fierce competition for users</a:t>
            </a:r>
          </a:p>
          <a:p>
            <a:r>
              <a:rPr lang="en-US" dirty="0" smtClean="0"/>
              <a:t>Prey to illegal activities</a:t>
            </a:r>
          </a:p>
          <a:p>
            <a:r>
              <a:rPr lang="en-US" dirty="0" smtClean="0"/>
              <a:t>Cultural objections may become volatile</a:t>
            </a:r>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25</a:t>
            </a:fld>
            <a:endParaRPr lang="en-US" dirty="0"/>
          </a:p>
        </p:txBody>
      </p:sp>
      <p:sp>
        <p:nvSpPr>
          <p:cNvPr id="6" name="TextBox 5"/>
          <p:cNvSpPr txBox="1"/>
          <p:nvPr/>
        </p:nvSpPr>
        <p:spPr>
          <a:xfrm>
            <a:off x="533400" y="5046583"/>
            <a:ext cx="6858000" cy="1354217"/>
          </a:xfrm>
          <a:prstGeom prst="rect">
            <a:avLst/>
          </a:prstGeom>
          <a:noFill/>
        </p:spPr>
        <p:txBody>
          <a:bodyPr wrap="square" rtlCol="0">
            <a:spAutoFit/>
          </a:bodyPr>
          <a:lstStyle/>
          <a:p>
            <a:r>
              <a:rPr lang="en-US" sz="3200" b="1" dirty="0" smtClean="0">
                <a:hlinkClick r:id="rId3"/>
              </a:rPr>
              <a:t>Let's Learn From Facebook's Terms-of-Service Flap</a:t>
            </a:r>
            <a:endParaRPr lang="en-US" sz="3200" b="1"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26</a:t>
            </a:fld>
            <a:endParaRPr lang="en-US" dirty="0"/>
          </a:p>
        </p:txBody>
      </p:sp>
      <p:sp>
        <p:nvSpPr>
          <p:cNvPr id="6" name="TextBox 5"/>
          <p:cNvSpPr txBox="1"/>
          <p:nvPr/>
        </p:nvSpPr>
        <p:spPr>
          <a:xfrm>
            <a:off x="1676400" y="2732782"/>
            <a:ext cx="6553200" cy="1077218"/>
          </a:xfrm>
          <a:prstGeom prst="rect">
            <a:avLst/>
          </a:prstGeom>
          <a:noFill/>
        </p:spPr>
        <p:txBody>
          <a:bodyPr wrap="square" rtlCol="0">
            <a:spAutoFit/>
          </a:bodyPr>
          <a:lstStyle/>
          <a:p>
            <a:r>
              <a:rPr lang="en-US" sz="3200" b="1" i="1" dirty="0" smtClean="0"/>
              <a:t>8.5 Business (Enterprise) Social Networks</a:t>
            </a:r>
            <a:endParaRPr lang="en-US" sz="3200" b="1"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Enterprise Social Networks Characteristics </a:t>
            </a:r>
            <a:endParaRPr lang="en-US" sz="3200" b="1" dirty="0"/>
          </a:p>
        </p:txBody>
      </p:sp>
      <p:sp>
        <p:nvSpPr>
          <p:cNvPr id="3" name="Content Placeholder 2"/>
          <p:cNvSpPr>
            <a:spLocks noGrp="1"/>
          </p:cNvSpPr>
          <p:nvPr>
            <p:ph idx="1"/>
          </p:nvPr>
        </p:nvSpPr>
        <p:spPr/>
        <p:txBody>
          <a:bodyPr/>
          <a:lstStyle/>
          <a:p>
            <a:r>
              <a:rPr lang="en-US" dirty="0" smtClean="0"/>
              <a:t>Gated-access approach is common</a:t>
            </a:r>
          </a:p>
          <a:p>
            <a:r>
              <a:rPr lang="en-US" dirty="0" smtClean="0"/>
              <a:t>Common interests</a:t>
            </a:r>
          </a:p>
          <a:p>
            <a:r>
              <a:rPr lang="en-US" dirty="0" smtClean="0"/>
              <a:t>Source of information &amp; assistance for business purposes</a:t>
            </a:r>
          </a:p>
          <a:p>
            <a:pPr>
              <a:buNone/>
            </a:pP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27</a:t>
            </a:fld>
            <a:endParaRPr lang="en-US" dirty="0"/>
          </a:p>
        </p:txBody>
      </p:sp>
      <p:pic>
        <p:nvPicPr>
          <p:cNvPr id="6" name="Picture 5" descr="LinkedIn_logo.png">
            <a:hlinkClick r:id="rId3"/>
          </p:cNvPr>
          <p:cNvPicPr>
            <a:picLocks noChangeAspect="1"/>
          </p:cNvPicPr>
          <p:nvPr/>
        </p:nvPicPr>
        <p:blipFill>
          <a:blip r:embed="rId4"/>
          <a:stretch>
            <a:fillRect/>
          </a:stretch>
        </p:blipFill>
        <p:spPr>
          <a:xfrm>
            <a:off x="1066800" y="4419600"/>
            <a:ext cx="1228725" cy="342900"/>
          </a:xfrm>
          <a:prstGeom prst="rect">
            <a:avLst/>
          </a:prstGeom>
        </p:spPr>
      </p:pic>
      <p:pic>
        <p:nvPicPr>
          <p:cNvPr id="7" name="Picture 6" descr="ecademy.gif">
            <a:hlinkClick r:id="rId5"/>
          </p:cNvPr>
          <p:cNvPicPr>
            <a:picLocks noChangeAspect="1"/>
          </p:cNvPicPr>
          <p:nvPr/>
        </p:nvPicPr>
        <p:blipFill>
          <a:blip r:embed="rId6"/>
          <a:stretch>
            <a:fillRect/>
          </a:stretch>
        </p:blipFill>
        <p:spPr>
          <a:xfrm>
            <a:off x="2971800" y="4648200"/>
            <a:ext cx="1600200" cy="762000"/>
          </a:xfrm>
          <a:prstGeom prst="rect">
            <a:avLst/>
          </a:prstGeom>
        </p:spPr>
      </p:pic>
      <p:pic>
        <p:nvPicPr>
          <p:cNvPr id="9" name="Picture 8" descr="wachovia.gif">
            <a:hlinkClick r:id="rId7"/>
          </p:cNvPr>
          <p:cNvPicPr>
            <a:picLocks noChangeAspect="1"/>
          </p:cNvPicPr>
          <p:nvPr/>
        </p:nvPicPr>
        <p:blipFill>
          <a:blip r:embed="rId8"/>
          <a:stretch>
            <a:fillRect/>
          </a:stretch>
        </p:blipFill>
        <p:spPr>
          <a:xfrm>
            <a:off x="5638800" y="4876800"/>
            <a:ext cx="2286000" cy="4953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8.3</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28</a:t>
            </a:fld>
            <a:endParaRPr lang="en-US" dirty="0"/>
          </a:p>
        </p:txBody>
      </p:sp>
      <p:pic>
        <p:nvPicPr>
          <p:cNvPr id="5122" name="Picture 2"/>
          <p:cNvPicPr>
            <a:picLocks noChangeAspect="1" noChangeArrowheads="1"/>
          </p:cNvPicPr>
          <p:nvPr/>
        </p:nvPicPr>
        <p:blipFill>
          <a:blip r:embed="rId3"/>
          <a:srcRect/>
          <a:stretch>
            <a:fillRect/>
          </a:stretch>
        </p:blipFill>
        <p:spPr bwMode="auto">
          <a:xfrm>
            <a:off x="2286000" y="1371600"/>
            <a:ext cx="4953000" cy="4267200"/>
          </a:xfrm>
          <a:prstGeom prst="rect">
            <a:avLst/>
          </a:prstGeom>
          <a:noFill/>
          <a:ln w="9525">
            <a:noFill/>
            <a:miter lim="800000"/>
            <a:headEnd/>
            <a:tailEnd/>
          </a:ln>
          <a:effectLst/>
        </p:spPr>
      </p:pic>
      <p:sp>
        <p:nvSpPr>
          <p:cNvPr id="7" name="TextBox 6"/>
          <p:cNvSpPr txBox="1"/>
          <p:nvPr/>
        </p:nvSpPr>
        <p:spPr>
          <a:xfrm>
            <a:off x="2286000" y="5879068"/>
            <a:ext cx="5257800" cy="369332"/>
          </a:xfrm>
          <a:prstGeom prst="rect">
            <a:avLst/>
          </a:prstGeom>
          <a:noFill/>
        </p:spPr>
        <p:txBody>
          <a:bodyPr wrap="square" rtlCol="0">
            <a:spAutoFit/>
          </a:bodyPr>
          <a:lstStyle/>
          <a:p>
            <a:r>
              <a:rPr lang="en-US" b="1" dirty="0" smtClean="0"/>
              <a:t>Typical modes of interaction with social networks.</a:t>
            </a:r>
            <a:endParaRPr lang="en-US"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Enterprise Social Network Interfaces</a:t>
            </a:r>
            <a:endParaRPr lang="en-US" sz="3200" b="1" dirty="0"/>
          </a:p>
        </p:txBody>
      </p:sp>
      <p:sp>
        <p:nvSpPr>
          <p:cNvPr id="3" name="Content Placeholder 2"/>
          <p:cNvSpPr>
            <a:spLocks noGrp="1"/>
          </p:cNvSpPr>
          <p:nvPr>
            <p:ph idx="1"/>
          </p:nvPr>
        </p:nvSpPr>
        <p:spPr/>
        <p:txBody>
          <a:bodyPr/>
          <a:lstStyle/>
          <a:p>
            <a:r>
              <a:rPr lang="en-US" dirty="0" smtClean="0"/>
              <a:t>Utilize existing social networks</a:t>
            </a:r>
          </a:p>
          <a:p>
            <a:r>
              <a:rPr lang="en-US" dirty="0" smtClean="0"/>
              <a:t>Create in-house network &amp; then use as employee communication tool &amp; form of knowledge management</a:t>
            </a:r>
          </a:p>
          <a:p>
            <a:r>
              <a:rPr lang="en-US" dirty="0" smtClean="0"/>
              <a:t>Conduct business activities</a:t>
            </a:r>
          </a:p>
          <a:p>
            <a:r>
              <a:rPr lang="en-US" dirty="0" smtClean="0"/>
              <a:t>Create services</a:t>
            </a:r>
          </a:p>
          <a:p>
            <a:r>
              <a:rPr lang="en-US" dirty="0" smtClean="0"/>
              <a:t>Create and/or participate in social marketplace</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29</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 (cont’d)</a:t>
            </a:r>
            <a:endParaRPr lang="en-US" sz="3200" b="1" dirty="0"/>
          </a:p>
        </p:txBody>
      </p:sp>
      <p:sp>
        <p:nvSpPr>
          <p:cNvPr id="3" name="Content Placeholder 2"/>
          <p:cNvSpPr>
            <a:spLocks noGrp="1"/>
          </p:cNvSpPr>
          <p:nvPr>
            <p:ph idx="1"/>
          </p:nvPr>
        </p:nvSpPr>
        <p:spPr/>
        <p:txBody>
          <a:bodyPr/>
          <a:lstStyle/>
          <a:p>
            <a:r>
              <a:rPr lang="en-US" dirty="0" smtClean="0"/>
              <a:t>8.6 Commercial Aspects of Web 2.0, Social Networks</a:t>
            </a:r>
          </a:p>
          <a:p>
            <a:r>
              <a:rPr lang="en-US" dirty="0" smtClean="0"/>
              <a:t>8.7 The Future:  Web 3.0</a:t>
            </a:r>
          </a:p>
          <a:p>
            <a:r>
              <a:rPr lang="en-US" dirty="0" smtClean="0"/>
              <a:t>8.8 Managerial Issues</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30</a:t>
            </a:fld>
            <a:endParaRPr lang="en-US" dirty="0"/>
          </a:p>
        </p:txBody>
      </p:sp>
      <p:sp>
        <p:nvSpPr>
          <p:cNvPr id="6" name="TextBox 5"/>
          <p:cNvSpPr txBox="1"/>
          <p:nvPr/>
        </p:nvSpPr>
        <p:spPr>
          <a:xfrm>
            <a:off x="838200" y="2615625"/>
            <a:ext cx="7696200" cy="1077218"/>
          </a:xfrm>
          <a:prstGeom prst="rect">
            <a:avLst/>
          </a:prstGeom>
          <a:noFill/>
        </p:spPr>
        <p:txBody>
          <a:bodyPr wrap="square" rtlCol="0">
            <a:spAutoFit/>
          </a:bodyPr>
          <a:lstStyle/>
          <a:p>
            <a:r>
              <a:rPr lang="en-US" sz="3200" b="1" i="1" dirty="0" smtClean="0"/>
              <a:t>8.6 Commercial Aspects of Web 2.0, Social Networks</a:t>
            </a:r>
            <a:endParaRPr lang="en-US" sz="3200" b="1" i="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Retailers Benefit from Online Communities</a:t>
            </a:r>
            <a:endParaRPr lang="en-US" sz="3200" b="1" dirty="0"/>
          </a:p>
        </p:txBody>
      </p:sp>
      <p:sp>
        <p:nvSpPr>
          <p:cNvPr id="3" name="Content Placeholder 2"/>
          <p:cNvSpPr>
            <a:spLocks noGrp="1"/>
          </p:cNvSpPr>
          <p:nvPr>
            <p:ph idx="1"/>
          </p:nvPr>
        </p:nvSpPr>
        <p:spPr/>
        <p:txBody>
          <a:bodyPr/>
          <a:lstStyle/>
          <a:p>
            <a:r>
              <a:rPr lang="en-US" dirty="0" smtClean="0"/>
              <a:t>Source of feedback similar to focus group</a:t>
            </a:r>
          </a:p>
          <a:p>
            <a:r>
              <a:rPr lang="en-US" dirty="0" smtClean="0"/>
              <a:t>Viral marketing</a:t>
            </a:r>
          </a:p>
          <a:p>
            <a:r>
              <a:rPr lang="en-US" dirty="0" smtClean="0"/>
              <a:t>Increased web sit traffic</a:t>
            </a:r>
          </a:p>
          <a:p>
            <a:r>
              <a:rPr lang="en-US" dirty="0" smtClean="0"/>
              <a:t>Increased sales resulting in profit</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31</a:t>
            </a:fld>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YouTube is a Steal!</a:t>
            </a:r>
            <a:endParaRPr lang="en-US" sz="3200" b="1" dirty="0"/>
          </a:p>
        </p:txBody>
      </p:sp>
      <p:sp>
        <p:nvSpPr>
          <p:cNvPr id="3" name="Content Placeholder 2"/>
          <p:cNvSpPr>
            <a:spLocks noGrp="1"/>
          </p:cNvSpPr>
          <p:nvPr>
            <p:ph idx="1"/>
          </p:nvPr>
        </p:nvSpPr>
        <p:spPr/>
        <p:txBody>
          <a:bodyPr/>
          <a:lstStyle/>
          <a:p>
            <a:r>
              <a:rPr lang="en-US" dirty="0" smtClean="0"/>
              <a:t>Tremendous ad-revenue potential</a:t>
            </a:r>
          </a:p>
          <a:p>
            <a:r>
              <a:rPr lang="en-US" dirty="0" smtClean="0"/>
              <a:t>Brand-created entertainment content</a:t>
            </a:r>
            <a:br>
              <a:rPr lang="en-US" dirty="0" smtClean="0"/>
            </a:br>
            <a:r>
              <a:rPr lang="en-US" b="1" dirty="0" smtClean="0">
                <a:hlinkClick r:id="rId2"/>
              </a:rPr>
              <a:t>Ronaldinho: Touch of Gold</a:t>
            </a:r>
            <a:endParaRPr lang="en-US" b="1" dirty="0" smtClean="0"/>
          </a:p>
          <a:p>
            <a:r>
              <a:rPr lang="en-US" dirty="0" smtClean="0"/>
              <a:t>User-driven product advertising</a:t>
            </a:r>
            <a:br>
              <a:rPr lang="en-US" dirty="0" smtClean="0"/>
            </a:br>
            <a:r>
              <a:rPr lang="en-US" b="1" dirty="0" smtClean="0">
                <a:hlinkClick r:id="rId3"/>
              </a:rPr>
              <a:t>Nokia N90</a:t>
            </a:r>
            <a:endParaRPr lang="en-US" b="1" dirty="0" smtClean="0"/>
          </a:p>
          <a:p>
            <a:r>
              <a:rPr lang="en-US" dirty="0" smtClean="0"/>
              <a:t>Multichannel word-of-mouth campaign</a:t>
            </a:r>
          </a:p>
          <a:p>
            <a:r>
              <a:rPr lang="en-US" dirty="0" smtClean="0"/>
              <a:t>Customer product reviews</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32</a:t>
            </a:fld>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8.4</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33</a:t>
            </a:fld>
            <a:endParaRPr lang="en-US" dirty="0"/>
          </a:p>
        </p:txBody>
      </p:sp>
      <p:pic>
        <p:nvPicPr>
          <p:cNvPr id="6146" name="Picture 2"/>
          <p:cNvPicPr>
            <a:picLocks noChangeAspect="1" noChangeArrowheads="1"/>
          </p:cNvPicPr>
          <p:nvPr/>
        </p:nvPicPr>
        <p:blipFill>
          <a:blip r:embed="rId3"/>
          <a:srcRect/>
          <a:stretch>
            <a:fillRect/>
          </a:stretch>
        </p:blipFill>
        <p:spPr bwMode="auto">
          <a:xfrm>
            <a:off x="2057400" y="1447800"/>
            <a:ext cx="5257800" cy="4267200"/>
          </a:xfrm>
          <a:prstGeom prst="rect">
            <a:avLst/>
          </a:prstGeom>
          <a:noFill/>
          <a:ln w="9525">
            <a:noFill/>
            <a:miter lim="800000"/>
            <a:headEnd/>
            <a:tailEnd/>
          </a:ln>
          <a:effectLst/>
        </p:spPr>
      </p:pic>
      <p:sp>
        <p:nvSpPr>
          <p:cNvPr id="7" name="TextBox 6"/>
          <p:cNvSpPr txBox="1"/>
          <p:nvPr/>
        </p:nvSpPr>
        <p:spPr>
          <a:xfrm>
            <a:off x="2133600" y="5791200"/>
            <a:ext cx="6477000" cy="646331"/>
          </a:xfrm>
          <a:prstGeom prst="rect">
            <a:avLst/>
          </a:prstGeom>
          <a:noFill/>
        </p:spPr>
        <p:txBody>
          <a:bodyPr wrap="square" rtlCol="0">
            <a:spAutoFit/>
          </a:bodyPr>
          <a:lstStyle/>
          <a:p>
            <a:r>
              <a:rPr lang="en-US" b="1" dirty="0" smtClean="0"/>
              <a:t>Generating revenue from Web 2.0 applications.</a:t>
            </a:r>
          </a:p>
          <a:p>
            <a:r>
              <a:rPr lang="en-US" b="1" dirty="0" smtClean="0"/>
              <a:t>(Source:  Hinchcliffe, D., Web 2.0 Blog, web2.wsj2.com.)</a:t>
            </a:r>
            <a:endParaRPr lang="en-US"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34</a:t>
            </a:fld>
            <a:endParaRPr lang="en-US" dirty="0"/>
          </a:p>
        </p:txBody>
      </p:sp>
      <p:sp>
        <p:nvSpPr>
          <p:cNvPr id="7" name="TextBox 6"/>
          <p:cNvSpPr txBox="1"/>
          <p:nvPr/>
        </p:nvSpPr>
        <p:spPr>
          <a:xfrm>
            <a:off x="1600200" y="2656582"/>
            <a:ext cx="6781800" cy="584775"/>
          </a:xfrm>
          <a:prstGeom prst="rect">
            <a:avLst/>
          </a:prstGeom>
          <a:noFill/>
        </p:spPr>
        <p:txBody>
          <a:bodyPr wrap="square" rtlCol="0">
            <a:spAutoFit/>
          </a:bodyPr>
          <a:lstStyle/>
          <a:p>
            <a:r>
              <a:rPr lang="en-US" sz="3200" b="1" i="1" dirty="0" smtClean="0"/>
              <a:t>8.7 The Future:  Web 3.0</a:t>
            </a:r>
            <a:endParaRPr lang="en-US" sz="3200" b="1" i="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Web 3.0 Structure</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35</a:t>
            </a:fld>
            <a:endParaRPr lang="en-US" dirty="0"/>
          </a:p>
        </p:txBody>
      </p:sp>
      <p:sp>
        <p:nvSpPr>
          <p:cNvPr id="6" name="TextBox 5"/>
          <p:cNvSpPr txBox="1"/>
          <p:nvPr/>
        </p:nvSpPr>
        <p:spPr>
          <a:xfrm>
            <a:off x="3124200" y="1688068"/>
            <a:ext cx="2743200" cy="369332"/>
          </a:xfrm>
          <a:prstGeom prst="rect">
            <a:avLst/>
          </a:prstGeom>
          <a:noFill/>
        </p:spPr>
        <p:txBody>
          <a:bodyPr wrap="square" rtlCol="0">
            <a:spAutoFit/>
          </a:bodyPr>
          <a:lstStyle/>
          <a:p>
            <a:r>
              <a:rPr lang="en-US" b="1" dirty="0" smtClean="0">
                <a:hlinkClick r:id="rId3"/>
              </a:rPr>
              <a:t>How Web 3.0 Will Work</a:t>
            </a:r>
            <a:endParaRPr lang="en-US" dirty="0"/>
          </a:p>
        </p:txBody>
      </p:sp>
      <p:pic>
        <p:nvPicPr>
          <p:cNvPr id="7" name="Picture 6" descr="howstuffworks.gif"/>
          <p:cNvPicPr>
            <a:picLocks noChangeAspect="1"/>
          </p:cNvPicPr>
          <p:nvPr/>
        </p:nvPicPr>
        <p:blipFill>
          <a:blip r:embed="rId4"/>
          <a:stretch>
            <a:fillRect/>
          </a:stretch>
        </p:blipFill>
        <p:spPr>
          <a:xfrm>
            <a:off x="285750" y="1476375"/>
            <a:ext cx="2533650" cy="581025"/>
          </a:xfrm>
          <a:prstGeom prst="rect">
            <a:avLst/>
          </a:prstGeom>
        </p:spPr>
      </p:pic>
      <p:sp>
        <p:nvSpPr>
          <p:cNvPr id="9" name="TextBox 8"/>
          <p:cNvSpPr txBox="1"/>
          <p:nvPr/>
        </p:nvSpPr>
        <p:spPr>
          <a:xfrm>
            <a:off x="304800" y="2340114"/>
            <a:ext cx="4876800" cy="400110"/>
          </a:xfrm>
          <a:prstGeom prst="rect">
            <a:avLst/>
          </a:prstGeom>
          <a:noFill/>
        </p:spPr>
        <p:txBody>
          <a:bodyPr wrap="square" rtlCol="0">
            <a:spAutoFit/>
          </a:bodyPr>
          <a:lstStyle/>
          <a:p>
            <a:r>
              <a:rPr lang="en-US" sz="2000" b="1" dirty="0" smtClean="0"/>
              <a:t>1.  Application Program Interface Services</a:t>
            </a:r>
            <a:endParaRPr lang="en-US" sz="2000" b="1" dirty="0"/>
          </a:p>
        </p:txBody>
      </p:sp>
      <p:sp>
        <p:nvSpPr>
          <p:cNvPr id="10" name="TextBox 9"/>
          <p:cNvSpPr txBox="1"/>
          <p:nvPr/>
        </p:nvSpPr>
        <p:spPr>
          <a:xfrm>
            <a:off x="304800" y="2800290"/>
            <a:ext cx="3200400" cy="400110"/>
          </a:xfrm>
          <a:prstGeom prst="rect">
            <a:avLst/>
          </a:prstGeom>
          <a:noFill/>
        </p:spPr>
        <p:txBody>
          <a:bodyPr wrap="square" rtlCol="0">
            <a:spAutoFit/>
          </a:bodyPr>
          <a:lstStyle/>
          <a:p>
            <a:r>
              <a:rPr lang="en-US" sz="2000" b="1" dirty="0" smtClean="0"/>
              <a:t>2.  Aggregation Services</a:t>
            </a:r>
            <a:endParaRPr lang="en-US" sz="2000" b="1" dirty="0"/>
          </a:p>
        </p:txBody>
      </p:sp>
      <p:sp>
        <p:nvSpPr>
          <p:cNvPr id="11" name="TextBox 10"/>
          <p:cNvSpPr txBox="1"/>
          <p:nvPr/>
        </p:nvSpPr>
        <p:spPr>
          <a:xfrm>
            <a:off x="304800" y="3288268"/>
            <a:ext cx="3276600" cy="400110"/>
          </a:xfrm>
          <a:prstGeom prst="rect">
            <a:avLst/>
          </a:prstGeom>
          <a:noFill/>
        </p:spPr>
        <p:txBody>
          <a:bodyPr wrap="square" rtlCol="0">
            <a:spAutoFit/>
          </a:bodyPr>
          <a:lstStyle/>
          <a:p>
            <a:r>
              <a:rPr lang="en-US" sz="2000" b="1" dirty="0" smtClean="0"/>
              <a:t>3.  Application Services  </a:t>
            </a:r>
            <a:endParaRPr lang="en-US" sz="2000" b="1" dirty="0"/>
          </a:p>
        </p:txBody>
      </p:sp>
      <p:sp>
        <p:nvSpPr>
          <p:cNvPr id="12" name="TextBox 11"/>
          <p:cNvSpPr txBox="1"/>
          <p:nvPr/>
        </p:nvSpPr>
        <p:spPr>
          <a:xfrm>
            <a:off x="304800" y="3714690"/>
            <a:ext cx="2819400" cy="400110"/>
          </a:xfrm>
          <a:prstGeom prst="rect">
            <a:avLst/>
          </a:prstGeom>
          <a:noFill/>
        </p:spPr>
        <p:txBody>
          <a:bodyPr wrap="square" rtlCol="0">
            <a:spAutoFit/>
          </a:bodyPr>
          <a:lstStyle/>
          <a:p>
            <a:r>
              <a:rPr lang="en-US" sz="2000" b="1" dirty="0" smtClean="0"/>
              <a:t>4.  Serviced Clients</a:t>
            </a:r>
            <a:endParaRPr lang="en-US" sz="2000" b="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36</a:t>
            </a:fld>
            <a:endParaRPr lang="en-US" dirty="0"/>
          </a:p>
        </p:txBody>
      </p:sp>
      <p:sp>
        <p:nvSpPr>
          <p:cNvPr id="6" name="TextBox 5"/>
          <p:cNvSpPr txBox="1"/>
          <p:nvPr/>
        </p:nvSpPr>
        <p:spPr>
          <a:xfrm>
            <a:off x="2590800" y="2615625"/>
            <a:ext cx="4419600" cy="584775"/>
          </a:xfrm>
          <a:prstGeom prst="rect">
            <a:avLst/>
          </a:prstGeom>
          <a:noFill/>
        </p:spPr>
        <p:txBody>
          <a:bodyPr wrap="square" rtlCol="0">
            <a:spAutoFit/>
          </a:bodyPr>
          <a:lstStyle/>
          <a:p>
            <a:r>
              <a:rPr lang="en-US" sz="3200" b="1" i="1" dirty="0" smtClean="0"/>
              <a:t>8.8 Managerial Issues</a:t>
            </a:r>
            <a:endParaRPr lang="en-US" sz="3200" b="1" i="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Managerial Issues</a:t>
            </a:r>
            <a:endParaRPr lang="en-US" sz="3200" b="1" dirty="0"/>
          </a:p>
        </p:txBody>
      </p:sp>
      <p:sp>
        <p:nvSpPr>
          <p:cNvPr id="3" name="Content Placeholder 2"/>
          <p:cNvSpPr>
            <a:spLocks noGrp="1"/>
          </p:cNvSpPr>
          <p:nvPr>
            <p:ph idx="1"/>
          </p:nvPr>
        </p:nvSpPr>
        <p:spPr/>
        <p:txBody>
          <a:bodyPr/>
          <a:lstStyle/>
          <a:p>
            <a:r>
              <a:rPr lang="en-US" dirty="0" smtClean="0"/>
              <a:t>Impact from social networking.</a:t>
            </a:r>
          </a:p>
          <a:p>
            <a:r>
              <a:rPr lang="en-US" dirty="0" smtClean="0"/>
              <a:t>Web 2.0 impact.</a:t>
            </a:r>
          </a:p>
          <a:p>
            <a:r>
              <a:rPr lang="en-US" dirty="0" smtClean="0"/>
              <a:t>To sponsor, or not, a social network &amp; all that it would require.</a:t>
            </a:r>
          </a:p>
          <a:p>
            <a:r>
              <a:rPr lang="en-US" dirty="0" smtClean="0"/>
              <a:t>Dealing with risk.</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37</a:t>
            </a:fld>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Copyright 2010 John Wiley &amp; Sons, Inc.</a:t>
            </a:r>
            <a:endParaRPr lang="en-US" sz="3600" b="1"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All rights reserved.  Reproduction or translation of this work beyond that permitted in section 117 of the 1976 United States Copyright Act without express permission of the copyright owner is unlawful.  Request for further information should be addressed to the Permission Department, John Wiley &amp; Sons, Inc.  The purchaser may make back-up copies for his/her own use only and not for distribution or resale.  The Publisher assumes no responsibility for errors, omissions, or damages caused by the use of these programs or from the use of the Information herein.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38</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Learning Objectives</a:t>
            </a:r>
            <a:endParaRPr lang="en-US" sz="3200" b="1" dirty="0"/>
          </a:p>
        </p:txBody>
      </p:sp>
      <p:sp>
        <p:nvSpPr>
          <p:cNvPr id="3" name="Content Placeholder 2"/>
          <p:cNvSpPr>
            <a:spLocks noGrp="1"/>
          </p:cNvSpPr>
          <p:nvPr>
            <p:ph idx="1"/>
          </p:nvPr>
        </p:nvSpPr>
        <p:spPr/>
        <p:txBody>
          <a:bodyPr>
            <a:normAutofit fontScale="92500"/>
          </a:bodyPr>
          <a:lstStyle/>
          <a:p>
            <a:pPr marL="514350" indent="-514350">
              <a:buFont typeface="+mj-lt"/>
              <a:buAutoNum type="arabicPeriod"/>
            </a:pPr>
            <a:r>
              <a:rPr lang="en-US" sz="2800" dirty="0" smtClean="0"/>
              <a:t>Understand the Web 2.0 revolution, social and business networks and industry and market disruptors.</a:t>
            </a:r>
          </a:p>
          <a:p>
            <a:pPr marL="514350" indent="-514350">
              <a:buFont typeface="+mj-lt"/>
              <a:buAutoNum type="arabicPeriod"/>
            </a:pPr>
            <a:r>
              <a:rPr lang="en-US" sz="2800" dirty="0" smtClean="0"/>
              <a:t>Understand the concept, structure, types, and issues of virtual communities and worlds.</a:t>
            </a:r>
          </a:p>
          <a:p>
            <a:pPr marL="514350" indent="-514350">
              <a:buFont typeface="+mj-lt"/>
              <a:buAutoNum type="arabicPeriod"/>
            </a:pPr>
            <a:r>
              <a:rPr lang="en-US" sz="2800" dirty="0" smtClean="0"/>
              <a:t>Understand social networking and social networking sites.</a:t>
            </a:r>
          </a:p>
          <a:p>
            <a:pPr marL="514350" indent="-514350">
              <a:buFont typeface="+mj-lt"/>
              <a:buAutoNum type="arabicPeriod"/>
            </a:pPr>
            <a:r>
              <a:rPr lang="en-US" sz="2800" dirty="0" smtClean="0"/>
              <a:t>Describe enterprise social networks.</a:t>
            </a:r>
          </a:p>
          <a:p>
            <a:pPr marL="514350" indent="-514350">
              <a:buFont typeface="+mj-lt"/>
              <a:buAutoNum type="arabicPeriod"/>
            </a:pPr>
            <a:r>
              <a:rPr lang="en-US" sz="2800" dirty="0" smtClean="0"/>
              <a:t>Understand the Web 2.0 social networking, and e-commerce relationship.</a:t>
            </a:r>
          </a:p>
          <a:p>
            <a:pPr marL="514350" indent="-514350">
              <a:buFont typeface="+mj-lt"/>
              <a:buAutoNum type="arabicPeriod"/>
            </a:pPr>
            <a:r>
              <a:rPr lang="en-US" sz="2800" dirty="0" smtClean="0"/>
              <a:t>Describe the Web 3.0 concept.</a:t>
            </a:r>
          </a:p>
          <a:p>
            <a:pPr marL="514350" indent="-514350">
              <a:buFont typeface="+mj-lt"/>
              <a:buAutoNum type="arabicPeriod"/>
            </a:pPr>
            <a:endParaRPr lang="en-US" sz="2800" dirty="0" smtClean="0"/>
          </a:p>
          <a:p>
            <a:endParaRPr lang="en-US" sz="2800" dirty="0" smtClean="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4</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5</a:t>
            </a:fld>
            <a:endParaRPr lang="en-US" dirty="0"/>
          </a:p>
        </p:txBody>
      </p:sp>
      <p:pic>
        <p:nvPicPr>
          <p:cNvPr id="6" name="Picture 8" descr="Figure_IT7eU"/>
          <p:cNvPicPr>
            <a:picLocks noChangeAspect="1" noChangeArrowheads="1"/>
          </p:cNvPicPr>
          <p:nvPr/>
        </p:nvPicPr>
        <p:blipFill>
          <a:blip r:embed="rId3"/>
          <a:srcRect/>
          <a:stretch>
            <a:fillRect/>
          </a:stretch>
        </p:blipFill>
        <p:spPr bwMode="auto">
          <a:xfrm>
            <a:off x="1012825" y="609600"/>
            <a:ext cx="7116763" cy="5135563"/>
          </a:xfrm>
          <a:prstGeom prst="rect">
            <a:avLst/>
          </a:prstGeom>
          <a:noFill/>
          <a:ln w="9525">
            <a:noFill/>
            <a:miter lim="800000"/>
            <a:headEnd/>
            <a:tailEnd/>
          </a:ln>
        </p:spPr>
      </p:pic>
      <p:sp>
        <p:nvSpPr>
          <p:cNvPr id="7" name="TextBox 6"/>
          <p:cNvSpPr txBox="1"/>
          <p:nvPr/>
        </p:nvSpPr>
        <p:spPr>
          <a:xfrm>
            <a:off x="457200" y="5638800"/>
            <a:ext cx="2286000" cy="646331"/>
          </a:xfrm>
          <a:prstGeom prst="rect">
            <a:avLst/>
          </a:prstGeom>
          <a:noFill/>
        </p:spPr>
        <p:txBody>
          <a:bodyPr wrap="square" rtlCol="0">
            <a:spAutoFit/>
          </a:bodyPr>
          <a:lstStyle/>
          <a:p>
            <a:r>
              <a:rPr lang="en-US" b="1" dirty="0" smtClean="0">
                <a:solidFill>
                  <a:srgbClr val="FF0000"/>
                </a:solidFill>
              </a:rPr>
              <a:t>Figure IT7eU</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n-US" b="1" i="1" dirty="0" smtClean="0"/>
              <a:t>Problem</a:t>
            </a:r>
            <a:r>
              <a:rPr lang="en-US" dirty="0" smtClean="0"/>
              <a:t> – Competition is user</a:t>
            </a:r>
            <a:br>
              <a:rPr lang="en-US" dirty="0" smtClean="0"/>
            </a:br>
            <a:r>
              <a:rPr lang="en-US" dirty="0" smtClean="0"/>
              <a:t>created; often poor &amp; lacking</a:t>
            </a:r>
            <a:br>
              <a:rPr lang="en-US" dirty="0" smtClean="0"/>
            </a:br>
            <a:r>
              <a:rPr lang="en-US" dirty="0" smtClean="0"/>
              <a:t>accuracy. Invasion of privacy.</a:t>
            </a:r>
          </a:p>
          <a:p>
            <a:r>
              <a:rPr lang="en-US" b="1" i="1" dirty="0" smtClean="0"/>
              <a:t>Solution</a:t>
            </a:r>
            <a:r>
              <a:rPr lang="en-US" dirty="0" smtClean="0"/>
              <a:t> – Advisory board – block offenders, improve complaint handling, reader involvement initiative.</a:t>
            </a:r>
          </a:p>
          <a:p>
            <a:r>
              <a:rPr lang="en-US" b="1" i="1" dirty="0" smtClean="0"/>
              <a:t>Results</a:t>
            </a:r>
            <a:r>
              <a:rPr lang="en-US" dirty="0" smtClean="0"/>
              <a:t> – Initiatives boosted reader confidence early-on tripling traffic. Problems continue.</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6</a:t>
            </a:fld>
            <a:endParaRPr lang="en-US" dirty="0"/>
          </a:p>
        </p:txBody>
      </p:sp>
      <p:pic>
        <p:nvPicPr>
          <p:cNvPr id="7" name="Picture 6" descr="wikipedia.jpg">
            <a:hlinkClick r:id="rId3"/>
          </p:cNvPr>
          <p:cNvPicPr>
            <a:picLocks noChangeAspect="1"/>
          </p:cNvPicPr>
          <p:nvPr/>
        </p:nvPicPr>
        <p:blipFill>
          <a:blip r:embed="rId4"/>
          <a:stretch>
            <a:fillRect/>
          </a:stretch>
        </p:blipFill>
        <p:spPr>
          <a:xfrm>
            <a:off x="6324600" y="457200"/>
            <a:ext cx="2540000" cy="25400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7</a:t>
            </a:fld>
            <a:endParaRPr lang="en-US" dirty="0"/>
          </a:p>
        </p:txBody>
      </p:sp>
      <p:sp>
        <p:nvSpPr>
          <p:cNvPr id="6" name="TextBox 5"/>
          <p:cNvSpPr txBox="1"/>
          <p:nvPr/>
        </p:nvSpPr>
        <p:spPr>
          <a:xfrm>
            <a:off x="762000" y="2057400"/>
            <a:ext cx="7924800" cy="1077218"/>
          </a:xfrm>
          <a:prstGeom prst="rect">
            <a:avLst/>
          </a:prstGeom>
          <a:noFill/>
        </p:spPr>
        <p:txBody>
          <a:bodyPr wrap="square" rtlCol="0">
            <a:spAutoFit/>
          </a:bodyPr>
          <a:lstStyle/>
          <a:p>
            <a:r>
              <a:rPr lang="en-US" sz="3200" b="1" i="1" dirty="0" smtClean="0"/>
              <a:t>8.1 The Web 2.0 Revolution, Social Media, and Industry Disruptors</a:t>
            </a:r>
            <a:endParaRPr lang="en-US" sz="3200" b="1"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Revolution</a:t>
            </a:r>
            <a:endParaRPr lang="en-US" sz="3200" b="1" dirty="0"/>
          </a:p>
        </p:txBody>
      </p:sp>
      <p:pic>
        <p:nvPicPr>
          <p:cNvPr id="6" name="Content Placeholder 5" descr="Web_2_0_Map_svg.png"/>
          <p:cNvPicPr>
            <a:picLocks noGrp="1" noChangeAspect="1"/>
          </p:cNvPicPr>
          <p:nvPr>
            <p:ph idx="1"/>
          </p:nvPr>
        </p:nvPicPr>
        <p:blipFill>
          <a:blip r:embed="rId3"/>
          <a:stretch>
            <a:fillRect/>
          </a:stretch>
        </p:blipFill>
        <p:spPr>
          <a:xfrm>
            <a:off x="1554691" y="1600200"/>
            <a:ext cx="6034617" cy="4525963"/>
          </a:xfrm>
        </p:spPr>
      </p:pic>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8</a:t>
            </a:fld>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Web 2.0 vs. Traditional Web</a:t>
            </a:r>
            <a:endParaRPr lang="en-US" sz="3200" b="1" dirty="0"/>
          </a:p>
        </p:txBody>
      </p:sp>
      <p:sp>
        <p:nvSpPr>
          <p:cNvPr id="3" name="Content Placeholder 2"/>
          <p:cNvSpPr>
            <a:spLocks noGrp="1"/>
          </p:cNvSpPr>
          <p:nvPr>
            <p:ph idx="1"/>
          </p:nvPr>
        </p:nvSpPr>
        <p:spPr/>
        <p:txBody>
          <a:bodyPr/>
          <a:lstStyle/>
          <a:p>
            <a:r>
              <a:rPr lang="en-US" dirty="0" smtClean="0"/>
              <a:t>Greater collaboration among Internet users &amp; others, content providers &amp; enterprises.</a:t>
            </a:r>
          </a:p>
          <a:p>
            <a:r>
              <a:rPr lang="en-US" dirty="0" smtClean="0"/>
              <a:t>May improve internal business processes &amp; marketing.</a:t>
            </a:r>
          </a:p>
          <a:p>
            <a:r>
              <a:rPr lang="en-US" dirty="0" smtClean="0"/>
              <a:t>Far better collaboration with customers, partners, suppliers, &amp; internal users.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8-</a:t>
            </a:r>
            <a:fld id="{DBB3DA93-E592-46D0-AE1F-D154A72783BC}" type="slidenum">
              <a:rPr lang="en-US" smtClean="0"/>
              <a:pPr/>
              <a:t>9</a:t>
            </a:fld>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28227</TotalTime>
  <Words>2183</Words>
  <Application>Microsoft Office PowerPoint</Application>
  <PresentationFormat>On-screen Show (4:3)</PresentationFormat>
  <Paragraphs>293</Paragraphs>
  <Slides>38</Slides>
  <Notes>29</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  Chapter 8  Social Networks in the Web 2.0 Environment   Information Technology for Management Improving Performance in the Digital Economy  7th edition John Wiley &amp; Sons, Inc.  Slides contributed by Dr. Sandra Reid Chair, Graduate School of Business &amp; Professor, Technology Dallas Baptist University</vt:lpstr>
      <vt:lpstr>Chapter Outline</vt:lpstr>
      <vt:lpstr>Chapter Outline (cont’d)</vt:lpstr>
      <vt:lpstr>Learning Objectives</vt:lpstr>
      <vt:lpstr>Slide 5</vt:lpstr>
      <vt:lpstr>Slide 6</vt:lpstr>
      <vt:lpstr>Slide 7</vt:lpstr>
      <vt:lpstr>Revolution</vt:lpstr>
      <vt:lpstr>Web 2.0 vs. Traditional Web</vt:lpstr>
      <vt:lpstr>Web 2.0 Key Stats</vt:lpstr>
      <vt:lpstr>Web 2.0 Characteristics</vt:lpstr>
      <vt:lpstr>Web 2.0 Companies – The Next Net 25</vt:lpstr>
      <vt:lpstr>Figure 8.1</vt:lpstr>
      <vt:lpstr>Industry &amp; Market Disruptors</vt:lpstr>
      <vt:lpstr>Figure 8.2</vt:lpstr>
      <vt:lpstr>Slide 16</vt:lpstr>
      <vt:lpstr>Table 8.1</vt:lpstr>
      <vt:lpstr>Online Communities</vt:lpstr>
      <vt:lpstr>Social Networks Sites</vt:lpstr>
      <vt:lpstr>Table 8.2</vt:lpstr>
      <vt:lpstr>Virtual Worlds</vt:lpstr>
      <vt:lpstr>Slide 22</vt:lpstr>
      <vt:lpstr>Social Networking Web Sites - Examples</vt:lpstr>
      <vt:lpstr>Slide 24</vt:lpstr>
      <vt:lpstr>Issues For Social Network Services </vt:lpstr>
      <vt:lpstr>Slide 26</vt:lpstr>
      <vt:lpstr>Enterprise Social Networks Characteristics </vt:lpstr>
      <vt:lpstr>Figure 8.3</vt:lpstr>
      <vt:lpstr>Enterprise Social Network Interfaces</vt:lpstr>
      <vt:lpstr>Slide 30</vt:lpstr>
      <vt:lpstr>Retailers Benefit from Online Communities</vt:lpstr>
      <vt:lpstr>YouTube is a Steal!</vt:lpstr>
      <vt:lpstr>Figure 8.4</vt:lpstr>
      <vt:lpstr>Slide 34</vt:lpstr>
      <vt:lpstr>Web 3.0 Structure</vt:lpstr>
      <vt:lpstr>Slide 36</vt:lpstr>
      <vt:lpstr>Managerial Issues</vt:lpstr>
      <vt:lpstr>Copyright 2010 John Wiley &amp; Sons, Inc.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Networks and Collaboration As Business Solutions        Information Technology for Management Transforming Organizations in the Digital Economy  7th edition</dc:title>
  <dc:creator>Sandi</dc:creator>
  <cp:lastModifiedBy>Sandi</cp:lastModifiedBy>
  <cp:revision>1422</cp:revision>
  <dcterms:created xsi:type="dcterms:W3CDTF">2008-09-25T15:39:43Z</dcterms:created>
  <dcterms:modified xsi:type="dcterms:W3CDTF">2009-04-12T05:55:54Z</dcterms:modified>
</cp:coreProperties>
</file>