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3"/>
  </p:notesMasterIdLst>
  <p:sldIdLst>
    <p:sldId id="256" r:id="rId2"/>
    <p:sldId id="289" r:id="rId3"/>
    <p:sldId id="414" r:id="rId4"/>
    <p:sldId id="257" r:id="rId5"/>
    <p:sldId id="385" r:id="rId6"/>
    <p:sldId id="415" r:id="rId7"/>
    <p:sldId id="418" r:id="rId8"/>
    <p:sldId id="417" r:id="rId9"/>
    <p:sldId id="419" r:id="rId10"/>
    <p:sldId id="420" r:id="rId11"/>
    <p:sldId id="416" r:id="rId12"/>
    <p:sldId id="433" r:id="rId13"/>
    <p:sldId id="421" r:id="rId14"/>
    <p:sldId id="423" r:id="rId15"/>
    <p:sldId id="422" r:id="rId16"/>
    <p:sldId id="424" r:id="rId17"/>
    <p:sldId id="425" r:id="rId18"/>
    <p:sldId id="426" r:id="rId19"/>
    <p:sldId id="427" r:id="rId20"/>
    <p:sldId id="428" r:id="rId21"/>
    <p:sldId id="429" r:id="rId22"/>
    <p:sldId id="430" r:id="rId23"/>
    <p:sldId id="431" r:id="rId24"/>
    <p:sldId id="432" r:id="rId25"/>
    <p:sldId id="434" r:id="rId26"/>
    <p:sldId id="435" r:id="rId27"/>
    <p:sldId id="436" r:id="rId28"/>
    <p:sldId id="437" r:id="rId29"/>
    <p:sldId id="438" r:id="rId30"/>
    <p:sldId id="439" r:id="rId31"/>
    <p:sldId id="440" r:id="rId32"/>
    <p:sldId id="441" r:id="rId33"/>
    <p:sldId id="442" r:id="rId34"/>
    <p:sldId id="443" r:id="rId35"/>
    <p:sldId id="444" r:id="rId36"/>
    <p:sldId id="445" r:id="rId37"/>
    <p:sldId id="446" r:id="rId38"/>
    <p:sldId id="447" r:id="rId39"/>
    <p:sldId id="448" r:id="rId40"/>
    <p:sldId id="449" r:id="rId41"/>
    <p:sldId id="450" r:id="rId42"/>
    <p:sldId id="451" r:id="rId43"/>
    <p:sldId id="452" r:id="rId44"/>
    <p:sldId id="453" r:id="rId45"/>
    <p:sldId id="454" r:id="rId46"/>
    <p:sldId id="455" r:id="rId47"/>
    <p:sldId id="456" r:id="rId48"/>
    <p:sldId id="457" r:id="rId49"/>
    <p:sldId id="458" r:id="rId50"/>
    <p:sldId id="459" r:id="rId51"/>
    <p:sldId id="384" r:id="rId5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726" autoAdjust="0"/>
  </p:normalViewPr>
  <p:slideViewPr>
    <p:cSldViewPr>
      <p:cViewPr varScale="1">
        <p:scale>
          <a:sx n="80" d="100"/>
          <a:sy n="80" d="100"/>
        </p:scale>
        <p:origin x="-166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4/11/2009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articles</a:t>
            </a:r>
            <a:r>
              <a:rPr lang="en-US" dirty="0" smtClean="0"/>
              <a:t> that will extend/further</a:t>
            </a:r>
            <a:r>
              <a:rPr lang="en-US" baseline="0" dirty="0" smtClean="0"/>
              <a:t> explain</a:t>
            </a:r>
            <a:r>
              <a:rPr lang="en-US" dirty="0" smtClean="0"/>
              <a:t> concepts presented in the text.</a:t>
            </a:r>
          </a:p>
          <a:p>
            <a:endParaRPr lang="en-US" dirty="0" smtClean="0"/>
          </a:p>
          <a:p>
            <a:r>
              <a:rPr lang="en-US" b="1" dirty="0" smtClean="0"/>
              <a:t>What are some reason why employees fail to follow internal security</a:t>
            </a:r>
            <a:r>
              <a:rPr lang="en-US" b="1" baseline="0" dirty="0" smtClean="0"/>
              <a:t> policies &amp; procedures?  How might they be more motivated?</a:t>
            </a:r>
          </a:p>
          <a:p>
            <a:endParaRPr lang="en-US" b="1" baseline="0" dirty="0" smtClean="0"/>
          </a:p>
          <a:p>
            <a:r>
              <a:rPr lang="en-US" b="1" baseline="0" dirty="0" smtClean="0"/>
              <a:t>     Use incentives.  Recognition of employees/business units for following policies, without security violations, secure ideas brought</a:t>
            </a:r>
          </a:p>
          <a:p>
            <a:r>
              <a:rPr lang="en-US" b="1" baseline="0" dirty="0" smtClean="0"/>
              <a:t>     forward, etc</a:t>
            </a:r>
            <a:r>
              <a:rPr lang="en-US" b="1" baseline="0" dirty="0" smtClean="0"/>
              <a:t>.  Employees may believe they are too busy for the additional steps that may be required such as passwords, door</a:t>
            </a:r>
          </a:p>
          <a:p>
            <a:r>
              <a:rPr lang="en-US" b="1" baseline="0" dirty="0" smtClean="0"/>
              <a:t>     entry, data authentication procedures, etc.  It is important that employees be fully aware of risks &amp; penalties; penalties should be</a:t>
            </a:r>
          </a:p>
          <a:p>
            <a:r>
              <a:rPr lang="en-US" b="1" baseline="0" dirty="0" smtClean="0"/>
              <a:t>     enforced consistently.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a:t>
            </a:r>
            <a:r>
              <a:rPr lang="en-US" dirty="0" smtClean="0"/>
              <a:t> to videos</a:t>
            </a:r>
            <a:r>
              <a:rPr lang="en-US" baseline="0" dirty="0" smtClean="0"/>
              <a:t> &amp; articles for further discussion.  </a:t>
            </a:r>
            <a:r>
              <a:rPr lang="en-US" b="1" baseline="0" dirty="0" smtClean="0"/>
              <a:t>Identify</a:t>
            </a:r>
            <a:r>
              <a:rPr lang="en-US" baseline="0" dirty="0" smtClean="0"/>
              <a:t> major challenges to IT leaders.  One threat is lack of “C” suite representation by</a:t>
            </a:r>
          </a:p>
          <a:p>
            <a:r>
              <a:rPr lang="en-US" baseline="0" dirty="0" smtClean="0"/>
              <a:t>     IT executives.</a:t>
            </a:r>
          </a:p>
          <a:p>
            <a:endParaRPr lang="en-US" baseline="0" dirty="0" smtClean="0"/>
          </a:p>
          <a:p>
            <a:r>
              <a:rPr lang="en-US" baseline="0" dirty="0" smtClean="0"/>
              <a:t>Assign students to read an article &amp; then report back to the other students.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16</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the major </a:t>
            </a:r>
            <a:r>
              <a:rPr lang="en-US" b="1" dirty="0" smtClean="0"/>
              <a:t>regulation for background information, history of security law initiatives.</a:t>
            </a:r>
            <a:endParaRPr lang="en-US" b="1" dirty="0" smtClean="0"/>
          </a:p>
          <a:p>
            <a:endParaRPr lang="en-US" b="1" dirty="0" smtClean="0"/>
          </a:p>
          <a:p>
            <a:r>
              <a:rPr lang="en-US" b="1" dirty="0" smtClean="0"/>
              <a:t>Why is government intervention &amp; regulation required</a:t>
            </a:r>
            <a:r>
              <a:rPr lang="en-US" b="1" baseline="0" dirty="0" smtClean="0"/>
              <a:t> in virtually every country?  Security, reporting of financial performance, </a:t>
            </a:r>
          </a:p>
          <a:p>
            <a:r>
              <a:rPr lang="en-US" b="1" baseline="0" dirty="0" smtClean="0"/>
              <a:t>     health records are all expensive to maintain.  If affects profitability &amp; isn’t always considered good business by customers;</a:t>
            </a:r>
          </a:p>
          <a:p>
            <a:r>
              <a:rPr lang="en-US" b="1" baseline="0" dirty="0" smtClean="0"/>
              <a:t>     it is inconvenient, expensive, intrusive,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a:t>
            </a:r>
            <a:r>
              <a:rPr lang="en-US" b="1" dirty="0" smtClean="0"/>
              <a:t>link</a:t>
            </a:r>
            <a:r>
              <a:rPr lang="en-US" b="1" baseline="0" dirty="0" smtClean="0"/>
              <a:t> </a:t>
            </a:r>
            <a:r>
              <a:rPr lang="en-US" b="1" baseline="0" dirty="0" smtClean="0"/>
              <a:t>to initial standards.</a:t>
            </a:r>
            <a:endParaRPr lang="en-US" b="1" dirty="0" smtClean="0"/>
          </a:p>
          <a:p>
            <a:endParaRPr lang="en-US" b="1" dirty="0" smtClean="0"/>
          </a:p>
          <a:p>
            <a:r>
              <a:rPr lang="en-US" b="1" dirty="0" smtClean="0"/>
              <a:t>Discus</a:t>
            </a:r>
            <a:r>
              <a:rPr lang="en-US" dirty="0" smtClean="0"/>
              <a:t>s advantages &amp; disadvantages for organizational</a:t>
            </a:r>
            <a:r>
              <a:rPr lang="en-US" baseline="0" dirty="0" smtClean="0"/>
              <a:t> proactive versus reactive interventions such as described by “industry standards.”  Is</a:t>
            </a:r>
          </a:p>
          <a:p>
            <a:r>
              <a:rPr lang="en-US" baseline="0" dirty="0" smtClean="0"/>
              <a:t>this really good for business?  Yes, it is always more costly when a company is forced to comply; there is untold expense in bad will that may</a:t>
            </a:r>
          </a:p>
          <a:p>
            <a:r>
              <a:rPr lang="en-US" baseline="0" dirty="0" smtClean="0"/>
              <a:t> ensue by disregarding what is best for the customer, organization, etc.</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links</a:t>
            </a:r>
            <a:r>
              <a:rPr lang="en-US" b="1" baseline="0" dirty="0" smtClean="0"/>
              <a:t> for articles &amp; expanded information at wikipedia.org.</a:t>
            </a:r>
            <a:endParaRPr lang="en-US" b="1" dirty="0" smtClean="0"/>
          </a:p>
          <a:p>
            <a:endParaRPr lang="en-US" b="1" dirty="0" smtClean="0"/>
          </a:p>
          <a:p>
            <a:r>
              <a:rPr lang="en-US" b="1" dirty="0" smtClean="0"/>
              <a:t>How were</a:t>
            </a:r>
            <a:r>
              <a:rPr lang="en-US" b="1" baseline="0" dirty="0" smtClean="0"/>
              <a:t> the tragic events of 9-11 a result of mistakes (human error), malfunctioning systems, and misunderstanding?  Why</a:t>
            </a:r>
          </a:p>
          <a:p>
            <a:r>
              <a:rPr lang="en-US" b="1" baseline="0" dirty="0" smtClean="0"/>
              <a:t>were these events missed by IT security technologies (or were they simply ignored?)?</a:t>
            </a:r>
          </a:p>
          <a:p>
            <a:endParaRPr lang="en-US" b="1" baseline="0" dirty="0" smtClean="0"/>
          </a:p>
          <a:p>
            <a:r>
              <a:rPr lang="en-US" b="1" baseline="0" dirty="0" smtClean="0"/>
              <a:t>From an airline perspective, the perpetrators were ignored because the profiling systems had been turned off from improper use</a:t>
            </a:r>
          </a:p>
          <a:p>
            <a:r>
              <a:rPr lang="en-US" b="1" baseline="0" dirty="0" smtClean="0"/>
              <a:t>     previously which resulted in payment of huge law suit settlements.  In the end, payments were astronomical  afterwards.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if anyone was in NYC</a:t>
            </a:r>
            <a:r>
              <a:rPr lang="en-US" baseline="0" dirty="0" smtClean="0"/>
              <a:t> at the time of 911.  Does everyone remember where they were?  What changes have they made as a result</a:t>
            </a:r>
            <a:r>
              <a:rPr lang="en-US" baseline="0" dirty="0" smtClean="0"/>
              <a:t>?</a:t>
            </a:r>
          </a:p>
          <a:p>
            <a:endParaRPr lang="en-US" baseline="0" dirty="0" smtClean="0"/>
          </a:p>
          <a:p>
            <a:r>
              <a:rPr lang="en-US" baseline="0" dirty="0" smtClean="0"/>
              <a:t>Certainly airport security is a good example of changes as a result of this national tragedy.  We no longer just “trust.”</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One</a:t>
            </a:r>
            <a:r>
              <a:rPr lang="en-US" b="1" baseline="0" dirty="0" smtClean="0"/>
              <a:t> of the largest &amp; most complex telecommunications facilities in the world was harpooned by huge steel girders.  300,000 telephone lines &amp; 3.6 million</a:t>
            </a:r>
          </a:p>
          <a:p>
            <a:r>
              <a:rPr lang="en-US" b="1" baseline="0" dirty="0" smtClean="0"/>
              <a:t>     high-capacity data circuits served by that central office were put out of service.</a:t>
            </a:r>
          </a:p>
          <a:p>
            <a:endParaRPr lang="en-US" b="1" baseline="0" dirty="0" smtClean="0"/>
          </a:p>
          <a:p>
            <a:r>
              <a:rPr lang="en-US" b="1" baseline="0" dirty="0" smtClean="0"/>
              <a:t>The disaster was not expected, but this event has been the reason for disaster plan development by almost every business in the U.S.</a:t>
            </a:r>
          </a:p>
          <a:p>
            <a:endParaRPr lang="en-US" b="1" baseline="0" dirty="0" smtClean="0"/>
          </a:p>
          <a:p>
            <a:r>
              <a:rPr lang="en-US" b="1" baseline="0" dirty="0" smtClean="0"/>
              <a:t>Have any students been involved in disaster plan development at their university or organization?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has the Internet increased our vulnerability to criminal</a:t>
            </a:r>
            <a:r>
              <a:rPr lang="en-US" b="1" baseline="0" dirty="0" smtClean="0"/>
              <a:t> activities?  Has overall criminal activities increased or just</a:t>
            </a:r>
          </a:p>
          <a:p>
            <a:r>
              <a:rPr lang="en-US" b="1" baseline="0" dirty="0" smtClean="0"/>
              <a:t>assumed a new perspective?  Increased, yes.  We are trusting people &amp; still do not expect there to be hatred on the other</a:t>
            </a:r>
          </a:p>
          <a:p>
            <a:r>
              <a:rPr lang="en-US" b="1" baseline="0" dirty="0" smtClean="0"/>
              <a:t> side of the internet, so to speak.</a:t>
            </a:r>
          </a:p>
          <a:p>
            <a:endParaRPr lang="en-US" b="1" baseline="0" dirty="0" smtClean="0"/>
          </a:p>
          <a:p>
            <a:r>
              <a:rPr lang="en-US" b="1" baseline="0" dirty="0" smtClean="0"/>
              <a:t>Why is cyber crime safer &amp; easier than selling drugs, dealing in black market environments or robbing banks?  Because one is</a:t>
            </a:r>
          </a:p>
          <a:p>
            <a:r>
              <a:rPr lang="en-US" b="1" baseline="0" dirty="0" smtClean="0"/>
              <a:t>     invisible.  Discuss guarding the </a:t>
            </a:r>
            <a:r>
              <a:rPr lang="en-US" b="1" baseline="0" dirty="0" smtClean="0"/>
              <a:t>children and their vulnerability if we do not tightly control &amp; monitor.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Any security policy requires top management support.  It requires recurrent training &amp; awareness sessions.  There must be heavy violation penalties.</a:t>
            </a:r>
          </a:p>
          <a:p>
            <a:endParaRPr lang="en-US" b="1" dirty="0" smtClean="0"/>
          </a:p>
          <a:p>
            <a:r>
              <a:rPr lang="en-US" b="1" dirty="0" smtClean="0"/>
              <a:t>Do you think organizations</a:t>
            </a:r>
            <a:r>
              <a:rPr lang="en-US" b="1" baseline="0" dirty="0" smtClean="0"/>
              <a:t> should publicly make examples of those who violate policies?  Yes.  Why?  Because it lets everyone know that the organization</a:t>
            </a:r>
          </a:p>
          <a:p>
            <a:r>
              <a:rPr lang="en-US" b="1" baseline="0" dirty="0" smtClean="0"/>
              <a:t>     is serious about security.</a:t>
            </a:r>
            <a:endParaRPr lang="en-US" b="1" dirty="0" smtClean="0"/>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Risk exposure model for digital assets is comprised of the 5 factors shown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links to articles &amp; videos supplements</a:t>
            </a:r>
            <a:r>
              <a:rPr lang="en-US" b="1" baseline="0" dirty="0" smtClean="0"/>
              <a:t> to text.</a:t>
            </a:r>
            <a:endParaRPr lang="en-US" b="1" dirty="0" smtClean="0"/>
          </a:p>
          <a:p>
            <a:endParaRPr lang="en-US" b="1" dirty="0" smtClean="0"/>
          </a:p>
          <a:p>
            <a:r>
              <a:rPr lang="en-US" b="1" dirty="0" smtClean="0"/>
              <a:t>Discuss ethical dilemmas associated with “white” versus “black” hacking – is</a:t>
            </a:r>
            <a:r>
              <a:rPr lang="en-US" b="1" baseline="0" dirty="0" smtClean="0"/>
              <a:t> there a difference?</a:t>
            </a:r>
          </a:p>
          <a:p>
            <a:endParaRPr lang="en-US" b="1" baseline="0" dirty="0" smtClean="0"/>
          </a:p>
          <a:p>
            <a:r>
              <a:rPr lang="en-US" b="1" baseline="0" dirty="0" smtClean="0"/>
              <a:t>Do you believe that known hackers should be employed within organizations as security “officers” or gurus of security?  No,</a:t>
            </a:r>
          </a:p>
          <a:p>
            <a:r>
              <a:rPr lang="en-US" b="1" baseline="0" dirty="0" smtClean="0"/>
              <a:t>     people should not pay others to legalize hacking.  But everyone may have a difference of opinion here.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26</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Students can be tasked to find safeguards</a:t>
            </a:r>
            <a:r>
              <a:rPr lang="en-US" b="1" baseline="0" dirty="0" smtClean="0"/>
              <a:t> for the future to avoid, or at least slow down, cyber attacks.</a:t>
            </a:r>
          </a:p>
          <a:p>
            <a:endParaRPr lang="en-US" b="1" baseline="0" dirty="0" smtClean="0"/>
          </a:p>
          <a:p>
            <a:r>
              <a:rPr lang="en-US" b="1" baseline="0" dirty="0" smtClean="0"/>
              <a:t>Discuss if we are safer, as a global world, since 911.</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Is it possible to really be safe from virus attack?  No, we are only as safe</a:t>
            </a:r>
            <a:r>
              <a:rPr lang="en-US" b="1" baseline="0" dirty="0" smtClean="0"/>
              <a:t> as what we have learned &amp; done since the last one.</a:t>
            </a:r>
          </a:p>
          <a:p>
            <a:endParaRPr lang="en-US" b="1" baseline="0" dirty="0" smtClean="0"/>
          </a:p>
          <a:p>
            <a:r>
              <a:rPr lang="en-US" b="1" baseline="0" dirty="0" smtClean="0"/>
              <a:t>We must get </a:t>
            </a:r>
            <a:r>
              <a:rPr lang="en-US" b="1" baseline="0" dirty="0" smtClean="0"/>
              <a:t>at solutions for </a:t>
            </a:r>
            <a:r>
              <a:rPr lang="en-US" b="1" baseline="0" dirty="0" smtClean="0"/>
              <a:t>the reasons behind, the social reasons behind, cyber attack in order to be safe.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Have a discussion about what has been happening over the last year!  There are so very many examples &amp; this is a great place for discussion about</a:t>
            </a:r>
          </a:p>
          <a:p>
            <a:r>
              <a:rPr lang="en-US" b="1" dirty="0" smtClean="0"/>
              <a:t>     the part</a:t>
            </a:r>
            <a:r>
              <a:rPr lang="en-US" b="1" baseline="0" dirty="0" smtClean="0"/>
              <a:t> the technology has played in making these organizational frauds possible.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Hot links to articles for deeper explanation.</a:t>
            </a:r>
          </a:p>
          <a:p>
            <a:endParaRPr lang="en-US" dirty="0" smtClean="0"/>
          </a:p>
          <a:p>
            <a:r>
              <a:rPr lang="en-US" b="1" dirty="0" smtClean="0"/>
              <a:t>What elements</a:t>
            </a:r>
            <a:r>
              <a:rPr lang="en-US" b="1" baseline="0" dirty="0" smtClean="0"/>
              <a:t> are common to all</a:t>
            </a:r>
            <a:r>
              <a:rPr lang="en-US" b="1" baseline="0" dirty="0" smtClean="0"/>
              <a:t>?  Typically, it is done by an insider.  It may be perpetrated at the very top, or at least with the</a:t>
            </a:r>
          </a:p>
          <a:p>
            <a:r>
              <a:rPr lang="en-US" b="1" baseline="0" dirty="0" smtClean="0"/>
              <a:t>     knowledge of senior management.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Do you think it possible for someone</a:t>
            </a:r>
            <a:r>
              <a:rPr lang="en-US" b="1" baseline="0" dirty="0" smtClean="0"/>
              <a:t> to innocently perpetrate a fraud</a:t>
            </a:r>
            <a:r>
              <a:rPr lang="en-US" b="1" baseline="0" dirty="0" smtClean="0"/>
              <a:t>?  Yes, initially.  </a:t>
            </a:r>
            <a:r>
              <a:rPr lang="en-US" b="1" baseline="0" dirty="0" smtClean="0"/>
              <a:t>If so, describe it for discussion by the class.</a:t>
            </a:r>
          </a:p>
          <a:p>
            <a:endParaRPr lang="en-US" b="1" baseline="0" dirty="0" smtClean="0"/>
          </a:p>
          <a:p>
            <a:r>
              <a:rPr lang="en-US" b="1" baseline="0" dirty="0" smtClean="0"/>
              <a:t>Is it any less a fraud?  No.</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Why is there</a:t>
            </a:r>
            <a:r>
              <a:rPr lang="en-US" b="1" baseline="0" dirty="0" smtClean="0"/>
              <a:t> growing trends in cyber security menaces?  What can we do about it?</a:t>
            </a:r>
          </a:p>
          <a:p>
            <a:endParaRPr lang="en-US" b="1" baseline="0" dirty="0" smtClean="0"/>
          </a:p>
          <a:p>
            <a:r>
              <a:rPr lang="en-US" b="1" baseline="0" dirty="0" smtClean="0"/>
              <a:t>We must get to the causes &amp; get away from focus on the symptoms.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Does your company have a defense strategy</a:t>
            </a:r>
            <a:r>
              <a:rPr lang="en-US" b="1" dirty="0" smtClean="0"/>
              <a:t>?  Most do, but may be unknown by most employees.  </a:t>
            </a:r>
            <a:r>
              <a:rPr lang="en-US" b="1" dirty="0" smtClean="0"/>
              <a:t>A disaster plan?  If not, why not</a:t>
            </a:r>
            <a:r>
              <a:rPr lang="en-US" b="1" dirty="0" smtClean="0"/>
              <a:t>?</a:t>
            </a:r>
          </a:p>
          <a:p>
            <a:r>
              <a:rPr lang="en-US" b="1" dirty="0" smtClean="0"/>
              <a:t>     Sometimes it is extremely difficult to implement a defense, disaster plan effectively</a:t>
            </a:r>
            <a:r>
              <a:rPr lang="en-US" b="1" baseline="0" dirty="0" smtClean="0"/>
              <a:t> if the organization is especially complex,</a:t>
            </a:r>
          </a:p>
          <a:p>
            <a:r>
              <a:rPr lang="en-US" b="1" baseline="0" dirty="0" smtClean="0"/>
              <a:t>     at various international locations with different laws &amp; rules, etc.</a:t>
            </a:r>
          </a:p>
          <a:p>
            <a:endParaRPr lang="en-US" b="1" baseline="0" dirty="0" smtClean="0"/>
          </a:p>
          <a:p>
            <a:r>
              <a:rPr lang="en-US" b="1" baseline="0" dirty="0" smtClean="0"/>
              <a:t>But no less necessary.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35</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Continue discussion of your</a:t>
            </a:r>
            <a:r>
              <a:rPr lang="en-US" b="1" baseline="0" dirty="0" smtClean="0"/>
              <a:t> organization’s disaster </a:t>
            </a:r>
            <a:r>
              <a:rPr lang="en-US" b="1" baseline="0" dirty="0" smtClean="0"/>
              <a:t>plan for effective execution.  Examples of administrative controls.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Authentication is key</a:t>
            </a:r>
            <a:r>
              <a:rPr lang="en-US" b="1" dirty="0" smtClean="0"/>
              <a:t>.  Agents are able to adapt based on changes occurring in its environment as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Network access control is a common form, or security measure</a:t>
            </a:r>
            <a:r>
              <a:rPr lang="en-US" b="1" dirty="0" smtClean="0"/>
              <a:t>.</a:t>
            </a:r>
          </a:p>
          <a:p>
            <a:endParaRPr lang="en-US" b="1" dirty="0" smtClean="0"/>
          </a:p>
          <a:p>
            <a:r>
              <a:rPr lang="en-US" b="1" dirty="0" smtClean="0"/>
              <a:t>Network security measures involve three layers: perimeter security</a:t>
            </a:r>
            <a:r>
              <a:rPr lang="en-US" b="1" baseline="0" dirty="0" smtClean="0"/>
              <a:t> (access, authentication &amp; authorization).  Details of these layers</a:t>
            </a:r>
          </a:p>
          <a:p>
            <a:r>
              <a:rPr lang="en-US" b="1" baseline="0" dirty="0" smtClean="0"/>
              <a:t>     are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Good articles for discussion &amp; class</a:t>
            </a:r>
            <a:r>
              <a:rPr lang="en-US" b="1" baseline="0" dirty="0" smtClean="0"/>
              <a:t> assignment opportunities.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 schematic view of all major defense mechanisms, which protect against attackers of all types is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methods to protect against war drivers.  Firewalls may be</a:t>
            </a:r>
            <a:r>
              <a:rPr lang="en-US" b="1" baseline="0" dirty="0" smtClean="0"/>
              <a:t> one possibility.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role of IT in</a:t>
            </a:r>
            <a:r>
              <a:rPr lang="en-US" b="1" baseline="0" dirty="0" smtClean="0"/>
              <a:t> internal control has changed.</a:t>
            </a:r>
          </a:p>
          <a:p>
            <a:endParaRPr lang="en-US" b="1" baseline="0" dirty="0" smtClean="0"/>
          </a:p>
          <a:p>
            <a:r>
              <a:rPr lang="en-US" b="1" baseline="0" dirty="0" smtClean="0"/>
              <a:t>Why would increased internal control improve efficiency &amp; ROI?  Errors are minimized.  Crime is minimized.  Better decisions are made.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a:t>
            </a:r>
            <a:r>
              <a:rPr lang="en-US" b="1" baseline="0" dirty="0" smtClean="0"/>
              <a:t> slide.  Common sense internal controls.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do these regulations compare with SOX, Gramm-Leach-Bliley Act, Federal Information Security Management Act, &amp; USA Patriot Act?</a:t>
            </a:r>
          </a:p>
          <a:p>
            <a:endParaRPr lang="en-US" b="1" dirty="0" smtClean="0"/>
          </a:p>
          <a:p>
            <a:r>
              <a:rPr lang="en-US" b="1" dirty="0" smtClean="0"/>
              <a:t>Students should be tasked with knowing the differences in the various </a:t>
            </a:r>
            <a:r>
              <a:rPr lang="en-US" b="1" dirty="0" smtClean="0"/>
              <a:t>legislation</a:t>
            </a:r>
            <a:r>
              <a:rPr lang="en-US" b="1" baseline="0" dirty="0" smtClean="0"/>
              <a:t> with discussing in groups, in class,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Every organization should have a crisis management, disaster</a:t>
            </a:r>
            <a:r>
              <a:rPr lang="en-US" b="1" baseline="0" dirty="0" smtClean="0"/>
              <a:t> recovery plan BEFORE it is needed.</a:t>
            </a:r>
          </a:p>
          <a:p>
            <a:endParaRPr lang="en-US" b="1" baseline="0" dirty="0" smtClean="0"/>
          </a:p>
          <a:p>
            <a:r>
              <a:rPr lang="en-US" b="1" i="1" baseline="0" dirty="0" smtClean="0"/>
              <a:t>Note:  Section 5.8 not added because it has been the major point of discussion in previous sections.</a:t>
            </a:r>
            <a:endParaRPr lang="en-US" b="1" i="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Security breaches can have devastating effects upon stock prices; severely reduce customer confidence; may even cause a company to go out of</a:t>
            </a:r>
          </a:p>
          <a:p>
            <a:r>
              <a:rPr lang="en-US" b="1" dirty="0" smtClean="0"/>
              <a:t>     business.  Security breaches of significant magnitude must be reported to the public &amp; to shareholders</a:t>
            </a:r>
            <a:r>
              <a:rPr lang="en-US" b="1" baseline="0" dirty="0" smtClean="0"/>
              <a:t> as was required in this case.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dirty="0" smtClean="0"/>
              <a:t> value/forms</a:t>
            </a:r>
            <a:r>
              <a:rPr lang="en-US" baseline="0" dirty="0" smtClean="0"/>
              <a:t> of utilizing technology such as firewalls &amp; malware, internal controls, information assurance, &amp; COBIT framework to minimize</a:t>
            </a:r>
          </a:p>
          <a:p>
            <a:r>
              <a:rPr lang="en-US" baseline="0" dirty="0" smtClean="0"/>
              <a:t>risk of information security violations.</a:t>
            </a:r>
          </a:p>
          <a:p>
            <a:endParaRPr lang="en-US" baseline="0" dirty="0" smtClean="0"/>
          </a:p>
          <a:p>
            <a:r>
              <a:rPr lang="en-US" b="1" baseline="0" dirty="0" smtClean="0"/>
              <a:t>Contrast</a:t>
            </a:r>
            <a:r>
              <a:rPr lang="en-US" baseline="0" dirty="0" smtClean="0"/>
              <a:t> </a:t>
            </a:r>
            <a:r>
              <a:rPr lang="en-US" baseline="0" dirty="0" smtClean="0"/>
              <a:t>infosec (information security) resources </a:t>
            </a:r>
            <a:r>
              <a:rPr lang="en-US" baseline="0" dirty="0" smtClean="0"/>
              <a:t>versus cost</a:t>
            </a:r>
            <a:r>
              <a:rPr lang="en-US" baseline="0" dirty="0" smtClean="0"/>
              <a:t>.  This huge breach cost the company $55M in fines, compensation to potential victims</a:t>
            </a:r>
          </a:p>
          <a:p>
            <a:r>
              <a:rPr lang="en-US" baseline="0" dirty="0" smtClean="0"/>
              <a:t>     of identity theft, lawsuit settlements, &amp; legal fines.  $10M additional settlement in class action lawsuit for a total of $65M.  It would seem that</a:t>
            </a:r>
          </a:p>
          <a:p>
            <a:r>
              <a:rPr lang="en-US" baseline="0" dirty="0" smtClean="0"/>
              <a:t>     proper security systems, policies, etc., would have likely resulted in costs much less.</a:t>
            </a:r>
          </a:p>
          <a:p>
            <a:endParaRPr lang="en-US" baseline="0" dirty="0" smtClean="0"/>
          </a:p>
          <a:p>
            <a:r>
              <a:rPr lang="en-US" b="1" baseline="0" dirty="0" smtClean="0"/>
              <a:t>This case caused lots of attention resulting in major changes across the nation in terms of reporting, security requirements, etc.</a:t>
            </a:r>
            <a:endParaRPr lang="en-US" b="1" baseline="0"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Great articles for further reading associated with opening case.  Integrate some into discussions as time </a:t>
            </a:r>
            <a:r>
              <a:rPr lang="en-US" b="1" dirty="0" smtClean="0"/>
              <a:t>permits.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Information</a:t>
            </a:r>
            <a:r>
              <a:rPr lang="en-US" baseline="0" dirty="0" smtClean="0"/>
              <a:t> slide.  </a:t>
            </a:r>
            <a:r>
              <a:rPr lang="en-US" b="1" baseline="0" dirty="0" smtClean="0"/>
              <a:t>Security terms are important for students understanding overall.  Topic will grow.</a:t>
            </a:r>
          </a:p>
          <a:p>
            <a:endParaRPr lang="en-US" baseline="0" dirty="0" smtClean="0"/>
          </a:p>
          <a:p>
            <a:r>
              <a:rPr lang="en-US" b="1" baseline="0" dirty="0" smtClean="0"/>
              <a:t>At what price security?  Can a company ever be really secure?  In what cases would 100% secure be appropriate?  Health care possibly</a:t>
            </a:r>
            <a:r>
              <a:rPr lang="en-US" b="1" baseline="0" dirty="0" smtClean="0"/>
              <a:t>.</a:t>
            </a:r>
          </a:p>
          <a:p>
            <a:endParaRPr lang="en-US" b="1" baseline="0" dirty="0" smtClean="0"/>
          </a:p>
          <a:p>
            <a:r>
              <a:rPr lang="en-US" b="1" baseline="0" dirty="0" smtClean="0"/>
              <a:t>No company can guarantee 100% security.  However, in industries such as healthcare, money, organizations are expected to near the</a:t>
            </a:r>
          </a:p>
          <a:p>
            <a:r>
              <a:rPr lang="en-US" b="1" baseline="0" dirty="0" smtClean="0"/>
              <a:t>     100% secure level.  Cost of total security may be cost prohibitive, or if required such as in these 2 examples, make cost passed on</a:t>
            </a:r>
          </a:p>
          <a:p>
            <a:r>
              <a:rPr lang="en-US" b="1" baseline="0" dirty="0" smtClean="0"/>
              <a:t>     to customers so high that some cannot afford coverage, access,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Compare &amp; contrast</a:t>
            </a:r>
            <a:r>
              <a:rPr lang="en-US" dirty="0" smtClean="0"/>
              <a:t> short term &amp; long term organizational profitability issues related to data breaches</a:t>
            </a:r>
            <a:r>
              <a:rPr lang="en-US" dirty="0" smtClean="0"/>
              <a:t>.  Short term costs</a:t>
            </a:r>
            <a:r>
              <a:rPr lang="en-US" baseline="0" dirty="0" smtClean="0"/>
              <a:t> for start up company may</a:t>
            </a:r>
          </a:p>
          <a:p>
            <a:r>
              <a:rPr lang="en-US" baseline="0" dirty="0" smtClean="0"/>
              <a:t>     be prohibitive; however, to do nothing can have serious long-term effect on organizational stability, health, &amp; growth capabilities.  Employees</a:t>
            </a:r>
          </a:p>
          <a:p>
            <a:r>
              <a:rPr lang="en-US" baseline="0" dirty="0" smtClean="0"/>
              <a:t>     may be disgruntled &amp; take out their anger on the company through security breach activities.</a:t>
            </a:r>
            <a:endParaRPr lang="en-US" dirty="0" smtClean="0"/>
          </a:p>
          <a:p>
            <a:endParaRPr lang="en-US" dirty="0" smtClean="0"/>
          </a:p>
          <a:p>
            <a:r>
              <a:rPr lang="en-US" dirty="0" smtClean="0"/>
              <a:t>Medical</a:t>
            </a:r>
            <a:r>
              <a:rPr lang="en-US" baseline="0" dirty="0" smtClean="0"/>
              <a:t> record data breaches extend further than simply organizational profitability concern, </a:t>
            </a:r>
            <a:r>
              <a:rPr lang="en-US" b="1" baseline="0" dirty="0" smtClean="0"/>
              <a:t>discuss</a:t>
            </a:r>
            <a:r>
              <a:rPr lang="en-US" baseline="0" dirty="0" smtClean="0"/>
              <a:t> others such as health care coverage, employment,</a:t>
            </a:r>
          </a:p>
          <a:p>
            <a:r>
              <a:rPr lang="en-US" baseline="0" dirty="0" smtClean="0"/>
              <a:t>and professional opportunity concerns.</a:t>
            </a:r>
          </a:p>
          <a:p>
            <a:endParaRPr lang="en-US" baseline="0" dirty="0" smtClean="0"/>
          </a:p>
          <a:p>
            <a:r>
              <a:rPr lang="en-US" b="1" baseline="0" dirty="0" smtClean="0"/>
              <a:t>Could massive security breaches occur at any company</a:t>
            </a:r>
            <a:r>
              <a:rPr lang="en-US" b="1" baseline="0" dirty="0" smtClean="0"/>
              <a:t>?  Absolutely!  </a:t>
            </a:r>
            <a:r>
              <a:rPr lang="en-US" b="1" baseline="0" dirty="0" smtClean="0"/>
              <a:t>Why or why not</a:t>
            </a:r>
            <a:r>
              <a:rPr lang="en-US" b="1" baseline="0" dirty="0" smtClean="0"/>
              <a:t>?  Viruses are being developed &amp; perpetrated</a:t>
            </a:r>
          </a:p>
          <a:p>
            <a:r>
              <a:rPr lang="en-US" b="1" baseline="0" dirty="0" smtClean="0"/>
              <a:t>     every few minutes.  Without continual focus &amp; awareness, employees may lose sight of the importance of security &amp; let</a:t>
            </a:r>
          </a:p>
          <a:p>
            <a:r>
              <a:rPr lang="en-US" b="1" baseline="0" dirty="0" smtClean="0"/>
              <a:t>     something get by them.  There must be clear policies that are enforced at all times.  Recurrent training &amp; awareness is</a:t>
            </a:r>
          </a:p>
          <a:p>
            <a:r>
              <a:rPr lang="en-US" b="1" baseline="0" dirty="0" smtClean="0"/>
              <a:t>     key; penalties must warrant crime.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4/11/2009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4/11/2009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4/11/2009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4/11/2009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infowatch.biz/threats?chapter=162971949&amp;id=18006479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www.infowatch.com/threats?chapter=162971949&amp;id=207784886" TargetMode="External"/><Relationship Id="rId5" Type="http://schemas.openxmlformats.org/officeDocument/2006/relationships/hyperlink" Target="http://www.infowatch.biz/threats?chapter=148831545&amp;id=178879745" TargetMode="External"/><Relationship Id="rId4" Type="http://schemas.openxmlformats.org/officeDocument/2006/relationships/image" Target="../media/image4.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cyberinsecure.com/staten-island-university-hospital-patients-personal-records-stolen-in-december/" TargetMode="External"/><Relationship Id="rId3" Type="http://schemas.openxmlformats.org/officeDocument/2006/relationships/hyperlink" Target="http://epic.org/privacy/vatheft/" TargetMode="External"/><Relationship Id="rId7" Type="http://schemas.openxmlformats.org/officeDocument/2006/relationships/hyperlink" Target="http://www.foxnews.com/story/0,2933,361762,00.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www.accessmylibrary.com/coms2/summary_0286-30633107_ITM" TargetMode="External"/><Relationship Id="rId4" Type="http://schemas.openxmlformats.org/officeDocument/2006/relationships/hyperlink" Target="http://news.cnet.com/TJX-says-45.7-million-customer-records-were-compromised/2100-1029_3-6171671.html" TargetMode="External"/><Relationship Id="rId9" Type="http://schemas.openxmlformats.org/officeDocument/2006/relationships/hyperlink" Target="http://cyberinsecure.com/university-of-california-at-san-francisco-patients-records-exposed/"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informationweek.com/news/security/management/showArticle.jhtml?articleID=210602257" TargetMode="External"/><Relationship Id="rId3" Type="http://schemas.openxmlformats.org/officeDocument/2006/relationships/image" Target="../media/image7.jpeg"/><Relationship Id="rId7" Type="http://schemas.openxmlformats.org/officeDocument/2006/relationships/image" Target="../media/image8.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itsecurity.com/features/ironport-deconstruct-spam-attack-033007/" TargetMode="External"/><Relationship Id="rId11" Type="http://schemas.openxmlformats.org/officeDocument/2006/relationships/hyperlink" Target="http://www.transformationenablers.com/resources/change-management.jhtml" TargetMode="External"/><Relationship Id="rId5" Type="http://schemas.openxmlformats.org/officeDocument/2006/relationships/hyperlink" Target="http://www.itsecurity.com/features/25-common-email-security-mistakes-022807/" TargetMode="External"/><Relationship Id="rId10" Type="http://schemas.openxmlformats.org/officeDocument/2006/relationships/hyperlink" Target="http://www.transformationenablers.com/blog/archives/2008/10/insider_threats.html;jsessionid=BG42MZILRJSYIQSNDLPSKHSCJUNN2JVN?il=rss_blog_buscar_FIN_bot" TargetMode="External"/><Relationship Id="rId4" Type="http://schemas.openxmlformats.org/officeDocument/2006/relationships/hyperlink" Target="http://www.itsecurity.com/features/the-top-5-internal-security-threats-041207/" TargetMode="External"/><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QkmRL5uriGA"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file:///C:\Users\Sandi\Documents\it%20governance%20trends.pdf" TargetMode="External"/><Relationship Id="rId4" Type="http://schemas.openxmlformats.org/officeDocument/2006/relationships/hyperlink" Target="http://www.youtube.com/watch?v=NL7VtCQCizg&amp;feature=related"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soxlaw.com/" TargetMode="External"/><Relationship Id="rId7" Type="http://schemas.openxmlformats.org/officeDocument/2006/relationships/hyperlink" Target="http://laws.justice.gc.ca/en/P-8.6/text.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epic.org/privacy/terrorism/hr3162.html" TargetMode="External"/><Relationship Id="rId5" Type="http://schemas.openxmlformats.org/officeDocument/2006/relationships/hyperlink" Target="http://csrc.nist.gov/groups/SMA/fisma/overview.html" TargetMode="External"/><Relationship Id="rId4" Type="http://schemas.openxmlformats.org/officeDocument/2006/relationships/hyperlink" Target="http://banking.senate.gov/conf/grmleach.htm"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comptia.org/sections/research/reports/200704-itsecurity.asp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informationweek.com/news/internet/ebusiness/showArticle.jhtml;jsessionid=3IN2OZDRCRDVCQSNDLPSKHSCJUNN2JVN?articleID=180200785&amp;_requestid=276636&amp;_requestid=276859"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en.wikipedia.org/wiki/7_World_Trade_Center" TargetMode="External"/><Relationship Id="rId5" Type="http://schemas.openxmlformats.org/officeDocument/2006/relationships/image" Target="../media/image10.jpeg"/><Relationship Id="rId4" Type="http://schemas.openxmlformats.org/officeDocument/2006/relationships/hyperlink" Target="http://findarticles.com/p/articles/mi_m3601/is_51_48/ai_90117506/"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ZHmFiueQm5A" TargetMode="External"/><Relationship Id="rId7" Type="http://schemas.openxmlformats.org/officeDocument/2006/relationships/hyperlink" Target="http://www.youtube.com/watch?v=NzsE6KwjWCs&amp;feature=related"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youtube.com/watch?v=Exr-cOJ_4Fw&amp;feature=related" TargetMode="External"/><Relationship Id="rId5" Type="http://schemas.openxmlformats.org/officeDocument/2006/relationships/hyperlink" Target="http://www.youtube.com/watch?v=J9hApKU1ZoQ&amp;feature=related" TargetMode="External"/><Relationship Id="rId4" Type="http://schemas.openxmlformats.org/officeDocument/2006/relationships/hyperlink" Target="http://www.youtube.com/watch?v=-5zxOLZ5jXM&amp;feature=relat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newsweek.com/id/82872" TargetMode="External"/><Relationship Id="rId7" Type="http://schemas.openxmlformats.org/officeDocument/2006/relationships/hyperlink" Target="http://www.youtube.com/watch?v=KXU5ZixWEH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pcworld.about.com/news/Apr022001id44370.htm" TargetMode="External"/><Relationship Id="rId5" Type="http://schemas.openxmlformats.org/officeDocument/2006/relationships/hyperlink" Target="http://www.securityfocus.com/infocus/1860" TargetMode="External"/><Relationship Id="rId4" Type="http://schemas.openxmlformats.org/officeDocument/2006/relationships/hyperlink" Target="http://www.news24.com/News24/Technology/News/0,,2-13-1443_2317642,00.html"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www.cio.com/article/116250/A_Brief_History_of_Malware_and_Cybercrime_/2" TargetMode="External"/><Relationship Id="rId7" Type="http://schemas.openxmlformats.org/officeDocument/2006/relationships/hyperlink" Target="http://en.wikipedia.org/wiki/Computer_viruse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www.informationweek.com/news/security/attacks/showArticle.jhtml;jsessionid=FKTRAXH14LYBYQSNDLPSKH0CJUNN2JVN?articleID=212700286&amp;_requestid=345905" TargetMode="External"/><Relationship Id="rId5" Type="http://schemas.openxmlformats.org/officeDocument/2006/relationships/hyperlink" Target="http://www.cio.com/article/117150/How_Organized_Crime_Uses_Technology_to_Make_Money" TargetMode="External"/><Relationship Id="rId4" Type="http://schemas.openxmlformats.org/officeDocument/2006/relationships/hyperlink" Target="http://www.cio.com/article/117201/How_You_Can_Fight_Cybercrime"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virus-scan-software.com/virus-scan-help/answers/the-history-of-computer-viruses.shtml"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findarticles.com/p/articles/mi_m4153/is_2_58/ai_73750452"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www.msnbc.msn.com/id/9399803/" TargetMode="External"/><Relationship Id="rId4" Type="http://schemas.openxmlformats.org/officeDocument/2006/relationships/hyperlink" Target="http://www.msnbc.msn.com/id/5396406"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sans.org/2008menaces/?utm_source=web-sans&amp;utm_medium=text-ad&amp;utm_content=text-link_2008menaces_homepage&amp;utm_campaign=Top_10__Cyber_Security_Menaces_-_2008&amp;ref=22218"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computer.howstuffworks.com/phishing3.htm" TargetMode="External"/><Relationship Id="rId5" Type="http://schemas.openxmlformats.org/officeDocument/2006/relationships/hyperlink" Target="http://computer.howstuffworks.com/phishing.htm" TargetMode="External"/><Relationship Id="rId4" Type="http://schemas.openxmlformats.org/officeDocument/2006/relationships/hyperlink" Target="http://www.howstuffworks.com/firewall.ht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youtube.com/watch?v=FQ3hqKEZgtI&amp;feature=related"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http://www.youtube.com/watch?v=pqCJqwkeTVo&amp;feature=related" TargetMode="External"/><Relationship Id="rId4" Type="http://schemas.openxmlformats.org/officeDocument/2006/relationships/hyperlink" Target="http://www.youtube.com/watch?v=UToqMfN9FhQ"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en.wikipedia.org/wiki/Basel_II_Accord" TargetMode="External"/><Relationship Id="rId5" Type="http://schemas.openxmlformats.org/officeDocument/2006/relationships/hyperlink" Target="http://en.wikipedia.org/wiki/Securities_Exchange_Commission" TargetMode="External"/><Relationship Id="rId4" Type="http://schemas.openxmlformats.org/officeDocument/2006/relationships/hyperlink" Target="http://en.wikipedia.org/wiki/Financial_Services_Authority"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choicepoint.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5</a:t>
            </a:r>
            <a:r>
              <a:rPr lang="en-US" sz="2000" dirty="0"/>
              <a:t/>
            </a:r>
            <a:br>
              <a:rPr lang="en-US" sz="2000" dirty="0"/>
            </a:br>
            <a:r>
              <a:rPr lang="en-US" sz="2000" dirty="0"/>
              <a:t/>
            </a:r>
            <a:br>
              <a:rPr lang="en-US" sz="2000" dirty="0"/>
            </a:br>
            <a:r>
              <a:rPr lang="en-US" sz="2500" b="1" dirty="0" smtClean="0"/>
              <a:t>Securing the Enterprise and Business Continuity</a:t>
            </a:r>
            <a:r>
              <a:rPr lang="en-US" sz="2000" dirty="0" smtClean="0"/>
              <a:t/>
            </a:r>
            <a:br>
              <a:rPr lang="en-US" sz="2000" dirty="0" smtClean="0"/>
            </a:b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5-1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ChoicePoint (cont’d)</a:t>
            </a:r>
            <a:endParaRPr lang="en-US" sz="3200" b="1" dirty="0"/>
          </a:p>
        </p:txBody>
      </p:sp>
      <p:sp>
        <p:nvSpPr>
          <p:cNvPr id="3" name="Content Placeholder 2"/>
          <p:cNvSpPr>
            <a:spLocks noGrp="1"/>
          </p:cNvSpPr>
          <p:nvPr>
            <p:ph idx="1"/>
          </p:nvPr>
        </p:nvSpPr>
        <p:spPr/>
        <p:txBody>
          <a:bodyPr/>
          <a:lstStyle/>
          <a:p>
            <a:r>
              <a:rPr lang="en-US" b="1" i="1" dirty="0" smtClean="0"/>
              <a:t>Results</a:t>
            </a:r>
            <a:r>
              <a:rPr lang="en-US" dirty="0" smtClean="0"/>
              <a:t> – Business practices reformed.</a:t>
            </a:r>
            <a:br>
              <a:rPr lang="en-US" dirty="0" smtClean="0"/>
            </a:br>
            <a:r>
              <a:rPr lang="en-US" dirty="0" smtClean="0"/>
              <a:t/>
            </a:r>
            <a:br>
              <a:rPr lang="en-US" dirty="0" smtClean="0"/>
            </a:br>
            <a:r>
              <a:rPr lang="en-US" dirty="0" smtClean="0"/>
              <a:t>* Security policies gained national attention.</a:t>
            </a:r>
            <a:br>
              <a:rPr lang="en-US" dirty="0" smtClean="0"/>
            </a:br>
            <a:r>
              <a:rPr lang="en-US" dirty="0" smtClean="0"/>
              <a:t>* Improved corporate governance.</a:t>
            </a:r>
            <a:br>
              <a:rPr lang="en-US" dirty="0" smtClean="0"/>
            </a:br>
            <a:r>
              <a:rPr lang="en-US" dirty="0" smtClean="0"/>
              <a:t>* Increased laws &amp; government involvement.</a:t>
            </a:r>
            <a:br>
              <a:rPr lang="en-US" dirty="0" smtClean="0"/>
            </a:br>
            <a:r>
              <a:rPr lang="en-US" dirty="0" smtClean="0"/>
              <a:t>* Need for more improvement.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ChoicePoint Suffers….</a:t>
            </a:r>
            <a:br>
              <a:rPr lang="en-US" sz="3200" b="1" dirty="0" smtClean="0"/>
            </a:br>
            <a:r>
              <a:rPr lang="en-US" sz="3200" b="1" dirty="0" smtClean="0"/>
              <a:t>Dramatically with Data Breach</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11</a:t>
            </a:fld>
            <a:endParaRPr lang="en-US" dirty="0"/>
          </a:p>
        </p:txBody>
      </p:sp>
      <p:sp>
        <p:nvSpPr>
          <p:cNvPr id="6" name="Rectangle 5"/>
          <p:cNvSpPr/>
          <p:nvPr/>
        </p:nvSpPr>
        <p:spPr>
          <a:xfrm>
            <a:off x="3502295" y="1916668"/>
            <a:ext cx="4193905" cy="369332"/>
          </a:xfrm>
          <a:prstGeom prst="rect">
            <a:avLst/>
          </a:prstGeom>
        </p:spPr>
        <p:txBody>
          <a:bodyPr wrap="none">
            <a:spAutoFit/>
          </a:bodyPr>
          <a:lstStyle/>
          <a:p>
            <a:r>
              <a:rPr lang="en-US" b="1" dirty="0" smtClean="0">
                <a:hlinkClick r:id="rId3"/>
              </a:rPr>
              <a:t>ChoicePoint data leak losses exceed $55M</a:t>
            </a:r>
            <a:endParaRPr lang="en-US" b="1" dirty="0"/>
          </a:p>
        </p:txBody>
      </p:sp>
      <p:pic>
        <p:nvPicPr>
          <p:cNvPr id="7" name="Picture 6" descr="infowatch.gif"/>
          <p:cNvPicPr>
            <a:picLocks noChangeAspect="1"/>
          </p:cNvPicPr>
          <p:nvPr/>
        </p:nvPicPr>
        <p:blipFill>
          <a:blip r:embed="rId4"/>
          <a:stretch>
            <a:fillRect/>
          </a:stretch>
        </p:blipFill>
        <p:spPr>
          <a:xfrm>
            <a:off x="1447800" y="1752600"/>
            <a:ext cx="1295400" cy="847725"/>
          </a:xfrm>
          <a:prstGeom prst="rect">
            <a:avLst/>
          </a:prstGeom>
        </p:spPr>
      </p:pic>
      <p:sp>
        <p:nvSpPr>
          <p:cNvPr id="8" name="TextBox 7"/>
          <p:cNvSpPr txBox="1"/>
          <p:nvPr/>
        </p:nvSpPr>
        <p:spPr>
          <a:xfrm>
            <a:off x="3505200" y="2362200"/>
            <a:ext cx="4800600" cy="646331"/>
          </a:xfrm>
          <a:prstGeom prst="rect">
            <a:avLst/>
          </a:prstGeom>
          <a:noFill/>
        </p:spPr>
        <p:txBody>
          <a:bodyPr wrap="square" rtlCol="0">
            <a:spAutoFit/>
          </a:bodyPr>
          <a:lstStyle/>
          <a:p>
            <a:r>
              <a:rPr lang="en-US" b="1" dirty="0" smtClean="0">
                <a:hlinkClick r:id="rId5"/>
              </a:rPr>
              <a:t>ChoicePoint's data breach losses reach $26.4M</a:t>
            </a:r>
            <a:endParaRPr lang="en-US" b="1" dirty="0" smtClean="0"/>
          </a:p>
          <a:p>
            <a:endParaRPr lang="en-US" dirty="0"/>
          </a:p>
        </p:txBody>
      </p:sp>
      <p:sp>
        <p:nvSpPr>
          <p:cNvPr id="9" name="TextBox 8"/>
          <p:cNvSpPr txBox="1"/>
          <p:nvPr/>
        </p:nvSpPr>
        <p:spPr>
          <a:xfrm>
            <a:off x="3505200" y="2858869"/>
            <a:ext cx="4572000" cy="646331"/>
          </a:xfrm>
          <a:prstGeom prst="rect">
            <a:avLst/>
          </a:prstGeom>
          <a:noFill/>
        </p:spPr>
        <p:txBody>
          <a:bodyPr wrap="square" rtlCol="0">
            <a:spAutoFit/>
          </a:bodyPr>
          <a:lstStyle/>
          <a:p>
            <a:r>
              <a:rPr lang="en-US" b="1" dirty="0" smtClean="0">
                <a:hlinkClick r:id="rId6"/>
              </a:rPr>
              <a:t>Relatively big breaches and one huge but not confirmed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12</a:t>
            </a:fld>
            <a:endParaRPr lang="en-US" dirty="0"/>
          </a:p>
        </p:txBody>
      </p:sp>
      <p:sp>
        <p:nvSpPr>
          <p:cNvPr id="6" name="TextBox 5"/>
          <p:cNvSpPr txBox="1"/>
          <p:nvPr/>
        </p:nvSpPr>
        <p:spPr>
          <a:xfrm>
            <a:off x="762000" y="2768025"/>
            <a:ext cx="7924800" cy="584775"/>
          </a:xfrm>
          <a:prstGeom prst="rect">
            <a:avLst/>
          </a:prstGeom>
          <a:noFill/>
        </p:spPr>
        <p:txBody>
          <a:bodyPr wrap="square" rtlCol="0">
            <a:spAutoFit/>
          </a:bodyPr>
          <a:lstStyle/>
          <a:p>
            <a:r>
              <a:rPr lang="en-US" sz="3200" b="1" i="1" dirty="0" smtClean="0"/>
              <a:t>5.1 Data and Enterprise Security Incidents</a:t>
            </a:r>
            <a:endParaRPr lang="en-US" sz="3200" b="1"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13</a:t>
            </a:fld>
            <a:endParaRPr lang="en-US" dirty="0"/>
          </a:p>
        </p:txBody>
      </p:sp>
      <p:pic>
        <p:nvPicPr>
          <p:cNvPr id="2050" name="Picture 2"/>
          <p:cNvPicPr>
            <a:picLocks noChangeAspect="1" noChangeArrowheads="1"/>
          </p:cNvPicPr>
          <p:nvPr/>
        </p:nvPicPr>
        <p:blipFill>
          <a:blip r:embed="rId3"/>
          <a:srcRect/>
          <a:stretch>
            <a:fillRect/>
          </a:stretch>
        </p:blipFill>
        <p:spPr bwMode="auto">
          <a:xfrm>
            <a:off x="1752600" y="1295400"/>
            <a:ext cx="60960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Internal Threats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14</a:t>
            </a:fld>
            <a:endParaRPr lang="en-US" dirty="0"/>
          </a:p>
        </p:txBody>
      </p:sp>
      <p:sp>
        <p:nvSpPr>
          <p:cNvPr id="6" name="TextBox 5"/>
          <p:cNvSpPr txBox="1"/>
          <p:nvPr/>
        </p:nvSpPr>
        <p:spPr>
          <a:xfrm>
            <a:off x="457200" y="1524000"/>
            <a:ext cx="3505200" cy="369332"/>
          </a:xfrm>
          <a:prstGeom prst="rect">
            <a:avLst/>
          </a:prstGeom>
          <a:noFill/>
        </p:spPr>
        <p:txBody>
          <a:bodyPr wrap="square" rtlCol="0">
            <a:spAutoFit/>
          </a:bodyPr>
          <a:lstStyle/>
          <a:p>
            <a:r>
              <a:rPr lang="en-US" b="1" dirty="0" smtClean="0">
                <a:hlinkClick r:id="rId3"/>
              </a:rPr>
              <a:t>Veterans Affairs Data Theft</a:t>
            </a:r>
            <a:endParaRPr lang="en-US" dirty="0"/>
          </a:p>
        </p:txBody>
      </p:sp>
      <p:sp>
        <p:nvSpPr>
          <p:cNvPr id="7" name="TextBox 6"/>
          <p:cNvSpPr txBox="1"/>
          <p:nvPr/>
        </p:nvSpPr>
        <p:spPr>
          <a:xfrm>
            <a:off x="2590800" y="2209800"/>
            <a:ext cx="6019800" cy="369332"/>
          </a:xfrm>
          <a:prstGeom prst="rect">
            <a:avLst/>
          </a:prstGeom>
          <a:noFill/>
        </p:spPr>
        <p:txBody>
          <a:bodyPr wrap="square" rtlCol="0">
            <a:spAutoFit/>
          </a:bodyPr>
          <a:lstStyle/>
          <a:p>
            <a:r>
              <a:rPr lang="en-US" b="1" dirty="0" smtClean="0">
                <a:hlinkClick r:id="rId4"/>
              </a:rPr>
              <a:t>TJX says 45.7 million customer records were compromised</a:t>
            </a:r>
            <a:endParaRPr lang="en-US" dirty="0"/>
          </a:p>
        </p:txBody>
      </p:sp>
      <p:sp>
        <p:nvSpPr>
          <p:cNvPr id="8" name="TextBox 7"/>
          <p:cNvSpPr txBox="1"/>
          <p:nvPr/>
        </p:nvSpPr>
        <p:spPr>
          <a:xfrm>
            <a:off x="304800" y="2743200"/>
            <a:ext cx="6400800" cy="923330"/>
          </a:xfrm>
          <a:prstGeom prst="rect">
            <a:avLst/>
          </a:prstGeom>
          <a:noFill/>
        </p:spPr>
        <p:txBody>
          <a:bodyPr wrap="square" rtlCol="0">
            <a:spAutoFit/>
          </a:bodyPr>
          <a:lstStyle/>
          <a:p>
            <a:r>
              <a:rPr lang="en-US" b="1" dirty="0" smtClean="0">
                <a:hlinkClick r:id="rId5"/>
              </a:rPr>
              <a:t>Bank Group Sues TJX over Data Breach.(Massachusetts Bankers Association, TJX Companies Inc.)</a:t>
            </a:r>
            <a:endParaRPr lang="en-US" b="1" dirty="0" smtClean="0"/>
          </a:p>
          <a:p>
            <a:endParaRPr lang="en-US" dirty="0"/>
          </a:p>
        </p:txBody>
      </p:sp>
      <p:pic>
        <p:nvPicPr>
          <p:cNvPr id="9" name="Picture 8" descr="foxnews.jpg"/>
          <p:cNvPicPr>
            <a:picLocks noChangeAspect="1"/>
          </p:cNvPicPr>
          <p:nvPr/>
        </p:nvPicPr>
        <p:blipFill>
          <a:blip r:embed="rId6"/>
          <a:stretch>
            <a:fillRect/>
          </a:stretch>
        </p:blipFill>
        <p:spPr>
          <a:xfrm>
            <a:off x="457200" y="3810000"/>
            <a:ext cx="981075" cy="647700"/>
          </a:xfrm>
          <a:prstGeom prst="rect">
            <a:avLst/>
          </a:prstGeom>
        </p:spPr>
      </p:pic>
      <p:sp>
        <p:nvSpPr>
          <p:cNvPr id="10" name="TextBox 9"/>
          <p:cNvSpPr txBox="1"/>
          <p:nvPr/>
        </p:nvSpPr>
        <p:spPr>
          <a:xfrm>
            <a:off x="1752600" y="3886200"/>
            <a:ext cx="5410200" cy="369332"/>
          </a:xfrm>
          <a:prstGeom prst="rect">
            <a:avLst/>
          </a:prstGeom>
          <a:noFill/>
        </p:spPr>
        <p:txBody>
          <a:bodyPr wrap="square" rtlCol="0">
            <a:spAutoFit/>
          </a:bodyPr>
          <a:lstStyle/>
          <a:p>
            <a:r>
              <a:rPr lang="en-US" b="1" dirty="0" smtClean="0">
                <a:hlinkClick r:id="rId7"/>
              </a:rPr>
              <a:t>Data Breach Reported at Walter Reed Medical Center</a:t>
            </a:r>
            <a:endParaRPr lang="en-US" dirty="0"/>
          </a:p>
        </p:txBody>
      </p:sp>
      <p:sp>
        <p:nvSpPr>
          <p:cNvPr id="11" name="TextBox 10"/>
          <p:cNvSpPr txBox="1"/>
          <p:nvPr/>
        </p:nvSpPr>
        <p:spPr>
          <a:xfrm>
            <a:off x="1295400" y="4736068"/>
            <a:ext cx="7696200" cy="369332"/>
          </a:xfrm>
          <a:prstGeom prst="rect">
            <a:avLst/>
          </a:prstGeom>
          <a:noFill/>
        </p:spPr>
        <p:txBody>
          <a:bodyPr wrap="square" rtlCol="0">
            <a:spAutoFit/>
          </a:bodyPr>
          <a:lstStyle/>
          <a:p>
            <a:r>
              <a:rPr lang="en-US" b="1" dirty="0" smtClean="0">
                <a:hlinkClick r:id="rId8" tooltip="Permanent Link: Staten Island University Hospital Patients Personal Records Stolen In December"/>
              </a:rPr>
              <a:t>Staten Island University Hospital Patients Personal Records Stolen In December</a:t>
            </a:r>
            <a:endParaRPr lang="en-US" dirty="0"/>
          </a:p>
        </p:txBody>
      </p:sp>
      <p:sp>
        <p:nvSpPr>
          <p:cNvPr id="12" name="TextBox 11"/>
          <p:cNvSpPr txBox="1"/>
          <p:nvPr/>
        </p:nvSpPr>
        <p:spPr>
          <a:xfrm>
            <a:off x="152400" y="5486400"/>
            <a:ext cx="7010400" cy="369332"/>
          </a:xfrm>
          <a:prstGeom prst="rect">
            <a:avLst/>
          </a:prstGeom>
          <a:noFill/>
        </p:spPr>
        <p:txBody>
          <a:bodyPr wrap="square" rtlCol="0">
            <a:spAutoFit/>
          </a:bodyPr>
          <a:lstStyle/>
          <a:p>
            <a:r>
              <a:rPr lang="en-US" b="1" dirty="0" smtClean="0">
                <a:hlinkClick r:id="rId9" tooltip="Permanent Link: University Of California At San Francisco Patients Records Exposed"/>
              </a:rPr>
              <a:t>University Of California At San Francisco Patients Records Exposed</a:t>
            </a:r>
            <a:endParaRPr lang="en-US" dirty="0"/>
          </a:p>
        </p:txBody>
      </p:sp>
      <p:sp>
        <p:nvSpPr>
          <p:cNvPr id="13" name="TextBox 12"/>
          <p:cNvSpPr txBox="1"/>
          <p:nvPr/>
        </p:nvSpPr>
        <p:spPr>
          <a:xfrm>
            <a:off x="3429000" y="1447800"/>
            <a:ext cx="4876800" cy="646331"/>
          </a:xfrm>
          <a:prstGeom prst="rect">
            <a:avLst/>
          </a:prstGeom>
          <a:noFill/>
        </p:spPr>
        <p:txBody>
          <a:bodyPr wrap="square" rtlCol="0">
            <a:spAutoFit/>
          </a:bodyPr>
          <a:lstStyle/>
          <a:p>
            <a:r>
              <a:rPr lang="en-US" b="1" i="1" dirty="0" smtClean="0"/>
              <a:t>$100 Million Data Breach at US Department of Veterans Affairs</a:t>
            </a:r>
            <a:endParaRPr lang="en-US" b="1"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Internal IT Threats – cont’d</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15</a:t>
            </a:fld>
            <a:endParaRPr lang="en-US" dirty="0"/>
          </a:p>
        </p:txBody>
      </p:sp>
      <p:pic>
        <p:nvPicPr>
          <p:cNvPr id="6" name="Picture 5" descr="IT security.jpg"/>
          <p:cNvPicPr>
            <a:picLocks noChangeAspect="1"/>
          </p:cNvPicPr>
          <p:nvPr/>
        </p:nvPicPr>
        <p:blipFill>
          <a:blip r:embed="rId3"/>
          <a:stretch>
            <a:fillRect/>
          </a:stretch>
        </p:blipFill>
        <p:spPr>
          <a:xfrm>
            <a:off x="1739900" y="1270000"/>
            <a:ext cx="5270500" cy="787400"/>
          </a:xfrm>
          <a:prstGeom prst="rect">
            <a:avLst/>
          </a:prstGeom>
        </p:spPr>
      </p:pic>
      <p:sp>
        <p:nvSpPr>
          <p:cNvPr id="7" name="TextBox 6"/>
          <p:cNvSpPr txBox="1"/>
          <p:nvPr/>
        </p:nvSpPr>
        <p:spPr>
          <a:xfrm>
            <a:off x="0" y="2249269"/>
            <a:ext cx="4191000" cy="646331"/>
          </a:xfrm>
          <a:prstGeom prst="rect">
            <a:avLst/>
          </a:prstGeom>
          <a:noFill/>
        </p:spPr>
        <p:txBody>
          <a:bodyPr wrap="square" rtlCol="0">
            <a:spAutoFit/>
          </a:bodyPr>
          <a:lstStyle/>
          <a:p>
            <a:r>
              <a:rPr lang="en-US" b="1" dirty="0" smtClean="0">
                <a:hlinkClick r:id="rId4"/>
              </a:rPr>
              <a:t>The Top 5 Internal Security Threats</a:t>
            </a:r>
            <a:endParaRPr lang="en-US" b="1" dirty="0" smtClean="0"/>
          </a:p>
          <a:p>
            <a:endParaRPr lang="en-US" dirty="0"/>
          </a:p>
        </p:txBody>
      </p:sp>
      <p:sp>
        <p:nvSpPr>
          <p:cNvPr id="8" name="TextBox 7"/>
          <p:cNvSpPr txBox="1"/>
          <p:nvPr/>
        </p:nvSpPr>
        <p:spPr>
          <a:xfrm>
            <a:off x="3657600" y="2297668"/>
            <a:ext cx="5105400" cy="369332"/>
          </a:xfrm>
          <a:prstGeom prst="rect">
            <a:avLst/>
          </a:prstGeom>
          <a:noFill/>
        </p:spPr>
        <p:txBody>
          <a:bodyPr wrap="square" rtlCol="0">
            <a:spAutoFit/>
          </a:bodyPr>
          <a:lstStyle/>
          <a:p>
            <a:r>
              <a:rPr lang="en-US" b="1" dirty="0" smtClean="0">
                <a:hlinkClick r:id="rId5"/>
              </a:rPr>
              <a:t>The 25 Most Common Mistakes in Email Security</a:t>
            </a:r>
            <a:endParaRPr lang="en-US" dirty="0"/>
          </a:p>
        </p:txBody>
      </p:sp>
      <p:sp>
        <p:nvSpPr>
          <p:cNvPr id="9" name="TextBox 8"/>
          <p:cNvSpPr txBox="1"/>
          <p:nvPr/>
        </p:nvSpPr>
        <p:spPr>
          <a:xfrm>
            <a:off x="1905000" y="2782669"/>
            <a:ext cx="5181600" cy="646331"/>
          </a:xfrm>
          <a:prstGeom prst="rect">
            <a:avLst/>
          </a:prstGeom>
          <a:noFill/>
        </p:spPr>
        <p:txBody>
          <a:bodyPr wrap="square" rtlCol="0">
            <a:spAutoFit/>
          </a:bodyPr>
          <a:lstStyle/>
          <a:p>
            <a:r>
              <a:rPr lang="en-US" b="1" dirty="0" smtClean="0">
                <a:hlinkClick r:id="rId6"/>
              </a:rPr>
              <a:t>Deconstructing a 20 Billion Message Spam Attack </a:t>
            </a:r>
            <a:endParaRPr lang="en-US" b="1" dirty="0" smtClean="0"/>
          </a:p>
          <a:p>
            <a:endParaRPr lang="en-US" dirty="0"/>
          </a:p>
        </p:txBody>
      </p:sp>
      <p:pic>
        <p:nvPicPr>
          <p:cNvPr id="10" name="Picture 9" descr="informationweek_logo_397.gif"/>
          <p:cNvPicPr>
            <a:picLocks noChangeAspect="1"/>
          </p:cNvPicPr>
          <p:nvPr/>
        </p:nvPicPr>
        <p:blipFill>
          <a:blip r:embed="rId7"/>
          <a:stretch>
            <a:fillRect/>
          </a:stretch>
        </p:blipFill>
        <p:spPr>
          <a:xfrm>
            <a:off x="304800" y="3543300"/>
            <a:ext cx="3781425" cy="495300"/>
          </a:xfrm>
          <a:prstGeom prst="rect">
            <a:avLst/>
          </a:prstGeom>
        </p:spPr>
      </p:pic>
      <p:sp>
        <p:nvSpPr>
          <p:cNvPr id="11" name="TextBox 10"/>
          <p:cNvSpPr txBox="1"/>
          <p:nvPr/>
        </p:nvSpPr>
        <p:spPr>
          <a:xfrm>
            <a:off x="4495800" y="3669268"/>
            <a:ext cx="4038600" cy="369332"/>
          </a:xfrm>
          <a:prstGeom prst="rect">
            <a:avLst/>
          </a:prstGeom>
          <a:noFill/>
        </p:spPr>
        <p:txBody>
          <a:bodyPr wrap="square" rtlCol="0">
            <a:spAutoFit/>
          </a:bodyPr>
          <a:lstStyle/>
          <a:p>
            <a:r>
              <a:rPr lang="en-US" b="1" dirty="0" smtClean="0">
                <a:hlinkClick r:id="rId8"/>
              </a:rPr>
              <a:t>Positive Security: Worth The Work?</a:t>
            </a:r>
            <a:endParaRPr lang="en-US" dirty="0"/>
          </a:p>
        </p:txBody>
      </p:sp>
      <p:pic>
        <p:nvPicPr>
          <p:cNvPr id="12" name="Picture 11" descr="transformationenablers.jpg"/>
          <p:cNvPicPr>
            <a:picLocks noChangeAspect="1"/>
          </p:cNvPicPr>
          <p:nvPr/>
        </p:nvPicPr>
        <p:blipFill>
          <a:blip r:embed="rId9"/>
          <a:stretch>
            <a:fillRect/>
          </a:stretch>
        </p:blipFill>
        <p:spPr>
          <a:xfrm>
            <a:off x="1447800" y="4419600"/>
            <a:ext cx="6267450" cy="895350"/>
          </a:xfrm>
          <a:prstGeom prst="rect">
            <a:avLst/>
          </a:prstGeom>
        </p:spPr>
      </p:pic>
      <p:sp>
        <p:nvSpPr>
          <p:cNvPr id="13" name="TextBox 12"/>
          <p:cNvSpPr txBox="1"/>
          <p:nvPr/>
        </p:nvSpPr>
        <p:spPr>
          <a:xfrm>
            <a:off x="457200" y="5486400"/>
            <a:ext cx="3505200" cy="646331"/>
          </a:xfrm>
          <a:prstGeom prst="rect">
            <a:avLst/>
          </a:prstGeom>
          <a:noFill/>
        </p:spPr>
        <p:txBody>
          <a:bodyPr wrap="square" rtlCol="0">
            <a:spAutoFit/>
          </a:bodyPr>
          <a:lstStyle/>
          <a:p>
            <a:r>
              <a:rPr lang="en-US" b="1" dirty="0" smtClean="0">
                <a:hlinkClick r:id="rId10"/>
              </a:rPr>
              <a:t>Insider Threats: Beware the Enemy from Within</a:t>
            </a:r>
            <a:endParaRPr lang="en-US" dirty="0"/>
          </a:p>
        </p:txBody>
      </p:sp>
      <p:sp>
        <p:nvSpPr>
          <p:cNvPr id="14" name="TextBox 13"/>
          <p:cNvSpPr txBox="1"/>
          <p:nvPr/>
        </p:nvSpPr>
        <p:spPr>
          <a:xfrm>
            <a:off x="4800600" y="5486400"/>
            <a:ext cx="3810000" cy="646331"/>
          </a:xfrm>
          <a:prstGeom prst="rect">
            <a:avLst/>
          </a:prstGeom>
          <a:noFill/>
        </p:spPr>
        <p:txBody>
          <a:bodyPr wrap="square" rtlCol="0">
            <a:spAutoFit/>
          </a:bodyPr>
          <a:lstStyle/>
          <a:p>
            <a:r>
              <a:rPr lang="en-US" b="1" dirty="0" smtClean="0">
                <a:hlinkClick r:id="rId11"/>
              </a:rPr>
              <a:t>Change Management: A Required Element of Business Transformation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IT Governance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16</a:t>
            </a:fld>
            <a:endParaRPr lang="en-US" dirty="0"/>
          </a:p>
        </p:txBody>
      </p:sp>
      <p:sp>
        <p:nvSpPr>
          <p:cNvPr id="6" name="TextBox 5"/>
          <p:cNvSpPr txBox="1"/>
          <p:nvPr/>
        </p:nvSpPr>
        <p:spPr>
          <a:xfrm>
            <a:off x="762000" y="1905000"/>
            <a:ext cx="5867400" cy="646331"/>
          </a:xfrm>
          <a:prstGeom prst="rect">
            <a:avLst/>
          </a:prstGeom>
          <a:noFill/>
        </p:spPr>
        <p:txBody>
          <a:bodyPr wrap="square" rtlCol="0">
            <a:spAutoFit/>
          </a:bodyPr>
          <a:lstStyle/>
          <a:p>
            <a:r>
              <a:rPr lang="en-US" b="1" dirty="0" smtClean="0">
                <a:hlinkClick r:id="rId3"/>
              </a:rPr>
              <a:t>Information Governance: The Cost, The Risk, The Value</a:t>
            </a:r>
            <a:endParaRPr lang="en-US" b="1" dirty="0" smtClean="0"/>
          </a:p>
          <a:p>
            <a:endParaRPr lang="en-US" dirty="0"/>
          </a:p>
        </p:txBody>
      </p:sp>
      <p:sp>
        <p:nvSpPr>
          <p:cNvPr id="7" name="TextBox 6"/>
          <p:cNvSpPr txBox="1"/>
          <p:nvPr/>
        </p:nvSpPr>
        <p:spPr>
          <a:xfrm>
            <a:off x="762000" y="2438400"/>
            <a:ext cx="5486400" cy="646331"/>
          </a:xfrm>
          <a:prstGeom prst="rect">
            <a:avLst/>
          </a:prstGeom>
          <a:noFill/>
        </p:spPr>
        <p:txBody>
          <a:bodyPr wrap="square" rtlCol="0">
            <a:spAutoFit/>
          </a:bodyPr>
          <a:lstStyle/>
          <a:p>
            <a:r>
              <a:rPr lang="en-US" b="1" dirty="0" smtClean="0">
                <a:hlinkClick r:id="rId4"/>
              </a:rPr>
              <a:t>Information Governance: Strategy, Best Practices, Results</a:t>
            </a:r>
            <a:endParaRPr lang="en-US" dirty="0"/>
          </a:p>
        </p:txBody>
      </p:sp>
      <p:sp>
        <p:nvSpPr>
          <p:cNvPr id="8" name="TextBox 7"/>
          <p:cNvSpPr txBox="1"/>
          <p:nvPr/>
        </p:nvSpPr>
        <p:spPr>
          <a:xfrm>
            <a:off x="762000" y="3352800"/>
            <a:ext cx="4648200" cy="381000"/>
          </a:xfrm>
          <a:prstGeom prst="rect">
            <a:avLst/>
          </a:prstGeom>
          <a:noFill/>
        </p:spPr>
        <p:txBody>
          <a:bodyPr wrap="square" rtlCol="0">
            <a:spAutoFit/>
          </a:bodyPr>
          <a:lstStyle/>
          <a:p>
            <a:r>
              <a:rPr lang="en-US" b="1" dirty="0" smtClean="0">
                <a:hlinkClick r:id="rId5" action="ppaction://program"/>
              </a:rPr>
              <a:t>IT Governance Trends</a:t>
            </a:r>
            <a:endParaRPr 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Government Regulation</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17</a:t>
            </a:fld>
            <a:endParaRPr lang="en-US" dirty="0"/>
          </a:p>
        </p:txBody>
      </p:sp>
      <p:sp>
        <p:nvSpPr>
          <p:cNvPr id="6" name="TextBox 5"/>
          <p:cNvSpPr txBox="1"/>
          <p:nvPr/>
        </p:nvSpPr>
        <p:spPr>
          <a:xfrm>
            <a:off x="609600" y="1295400"/>
            <a:ext cx="2895600" cy="369332"/>
          </a:xfrm>
          <a:prstGeom prst="rect">
            <a:avLst/>
          </a:prstGeom>
          <a:noFill/>
        </p:spPr>
        <p:txBody>
          <a:bodyPr wrap="square" rtlCol="0">
            <a:spAutoFit/>
          </a:bodyPr>
          <a:lstStyle/>
          <a:p>
            <a:r>
              <a:rPr lang="en-US" b="1" dirty="0" smtClean="0">
                <a:hlinkClick r:id="rId3"/>
              </a:rPr>
              <a:t>The Sarbanes-Oxley Act</a:t>
            </a:r>
            <a:r>
              <a:rPr lang="en-US" dirty="0" smtClean="0"/>
              <a:t> </a:t>
            </a:r>
            <a:endParaRPr lang="en-US" dirty="0"/>
          </a:p>
        </p:txBody>
      </p:sp>
      <p:sp>
        <p:nvSpPr>
          <p:cNvPr id="7" name="TextBox 6"/>
          <p:cNvSpPr txBox="1"/>
          <p:nvPr/>
        </p:nvSpPr>
        <p:spPr>
          <a:xfrm>
            <a:off x="609600" y="1981200"/>
            <a:ext cx="3962400" cy="369332"/>
          </a:xfrm>
          <a:prstGeom prst="rect">
            <a:avLst/>
          </a:prstGeom>
          <a:noFill/>
        </p:spPr>
        <p:txBody>
          <a:bodyPr wrap="square" rtlCol="0">
            <a:spAutoFit/>
          </a:bodyPr>
          <a:lstStyle/>
          <a:p>
            <a:r>
              <a:rPr lang="en-US" b="1" dirty="0" smtClean="0">
                <a:hlinkClick r:id="rId4"/>
              </a:rPr>
              <a:t>Gramm-Leach-Bliley Act</a:t>
            </a:r>
            <a:endParaRPr lang="en-US" b="1" dirty="0"/>
          </a:p>
        </p:txBody>
      </p:sp>
      <p:sp>
        <p:nvSpPr>
          <p:cNvPr id="8" name="TextBox 7"/>
          <p:cNvSpPr txBox="1"/>
          <p:nvPr/>
        </p:nvSpPr>
        <p:spPr>
          <a:xfrm>
            <a:off x="609600" y="2667000"/>
            <a:ext cx="4648200" cy="369332"/>
          </a:xfrm>
          <a:prstGeom prst="rect">
            <a:avLst/>
          </a:prstGeom>
          <a:noFill/>
        </p:spPr>
        <p:txBody>
          <a:bodyPr wrap="square" rtlCol="0">
            <a:spAutoFit/>
          </a:bodyPr>
          <a:lstStyle/>
          <a:p>
            <a:r>
              <a:rPr lang="en-US" b="1" dirty="0" smtClean="0">
                <a:hlinkClick r:id="rId5"/>
              </a:rPr>
              <a:t>Federal Information Security Management Act</a:t>
            </a:r>
            <a:endParaRPr lang="en-US" b="1" dirty="0"/>
          </a:p>
        </p:txBody>
      </p:sp>
      <p:sp>
        <p:nvSpPr>
          <p:cNvPr id="9" name="TextBox 8"/>
          <p:cNvSpPr txBox="1"/>
          <p:nvPr/>
        </p:nvSpPr>
        <p:spPr>
          <a:xfrm>
            <a:off x="685800" y="3429000"/>
            <a:ext cx="2743200" cy="369332"/>
          </a:xfrm>
          <a:prstGeom prst="rect">
            <a:avLst/>
          </a:prstGeom>
          <a:noFill/>
        </p:spPr>
        <p:txBody>
          <a:bodyPr wrap="square" rtlCol="0">
            <a:spAutoFit/>
          </a:bodyPr>
          <a:lstStyle/>
          <a:p>
            <a:r>
              <a:rPr lang="en-US" b="1" dirty="0" smtClean="0">
                <a:hlinkClick r:id="rId6"/>
              </a:rPr>
              <a:t>USA Patriot Act</a:t>
            </a:r>
            <a:endParaRPr lang="en-US" b="1" dirty="0"/>
          </a:p>
        </p:txBody>
      </p:sp>
      <p:sp>
        <p:nvSpPr>
          <p:cNvPr id="11" name="TextBox 10"/>
          <p:cNvSpPr txBox="1"/>
          <p:nvPr/>
        </p:nvSpPr>
        <p:spPr>
          <a:xfrm>
            <a:off x="685800" y="4191000"/>
            <a:ext cx="6019800" cy="646331"/>
          </a:xfrm>
          <a:prstGeom prst="rect">
            <a:avLst/>
          </a:prstGeom>
          <a:noFill/>
        </p:spPr>
        <p:txBody>
          <a:bodyPr wrap="square" rtlCol="0">
            <a:spAutoFit/>
          </a:bodyPr>
          <a:lstStyle/>
          <a:p>
            <a:r>
              <a:rPr lang="en-US" b="1" dirty="0" smtClean="0">
                <a:hlinkClick r:id="rId7"/>
              </a:rPr>
              <a:t>Canada’s Personal Information Protection and Electronic Documents Act</a:t>
            </a:r>
            <a:endParaRPr 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Industry Standards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18</a:t>
            </a:fld>
            <a:endParaRPr lang="en-US" dirty="0"/>
          </a:p>
        </p:txBody>
      </p:sp>
      <p:sp>
        <p:nvSpPr>
          <p:cNvPr id="7" name="TextBox 6"/>
          <p:cNvSpPr txBox="1"/>
          <p:nvPr/>
        </p:nvSpPr>
        <p:spPr>
          <a:xfrm>
            <a:off x="381000" y="2057400"/>
            <a:ext cx="5410200" cy="646331"/>
          </a:xfrm>
          <a:prstGeom prst="rect">
            <a:avLst/>
          </a:prstGeom>
          <a:noFill/>
        </p:spPr>
        <p:txBody>
          <a:bodyPr wrap="square" rtlCol="0">
            <a:spAutoFit/>
          </a:bodyPr>
          <a:lstStyle/>
          <a:p>
            <a:r>
              <a:rPr lang="en-US" b="1" dirty="0" smtClean="0">
                <a:hlinkClick r:id="rId3"/>
              </a:rPr>
              <a:t>Summary of “Information Security: A CompTIA Analysis of IT Security and the Workforce</a:t>
            </a:r>
            <a:r>
              <a:rPr lang="en-US" b="1" dirty="0" smtClean="0"/>
              <a:t> </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Breakdowns Beyond Company Control</a:t>
            </a:r>
            <a:r>
              <a:rPr lang="en-US" dirty="0" smtClean="0"/>
              <a:t>  </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19</a:t>
            </a:fld>
            <a:endParaRPr lang="en-US" dirty="0"/>
          </a:p>
        </p:txBody>
      </p:sp>
      <p:sp>
        <p:nvSpPr>
          <p:cNvPr id="6" name="TextBox 5"/>
          <p:cNvSpPr txBox="1"/>
          <p:nvPr/>
        </p:nvSpPr>
        <p:spPr>
          <a:xfrm>
            <a:off x="533400" y="1447800"/>
            <a:ext cx="4648200" cy="369332"/>
          </a:xfrm>
          <a:prstGeom prst="rect">
            <a:avLst/>
          </a:prstGeom>
          <a:noFill/>
        </p:spPr>
        <p:txBody>
          <a:bodyPr wrap="square" rtlCol="0">
            <a:spAutoFit/>
          </a:bodyPr>
          <a:lstStyle/>
          <a:p>
            <a:r>
              <a:rPr lang="en-US" b="1" dirty="0" smtClean="0">
                <a:hlinkClick r:id="rId3"/>
              </a:rPr>
              <a:t>E-Payment Provider Hit With Denial-Of-Service </a:t>
            </a:r>
            <a:endParaRPr lang="en-US" dirty="0"/>
          </a:p>
        </p:txBody>
      </p:sp>
      <p:sp>
        <p:nvSpPr>
          <p:cNvPr id="7" name="TextBox 6"/>
          <p:cNvSpPr txBox="1"/>
          <p:nvPr/>
        </p:nvSpPr>
        <p:spPr>
          <a:xfrm>
            <a:off x="533400" y="2209800"/>
            <a:ext cx="5105400" cy="369332"/>
          </a:xfrm>
          <a:prstGeom prst="rect">
            <a:avLst/>
          </a:prstGeom>
          <a:noFill/>
        </p:spPr>
        <p:txBody>
          <a:bodyPr wrap="square" rtlCol="0">
            <a:spAutoFit/>
          </a:bodyPr>
          <a:lstStyle/>
          <a:p>
            <a:r>
              <a:rPr lang="en-US" b="1" dirty="0" smtClean="0">
                <a:hlinkClick r:id="rId4"/>
              </a:rPr>
              <a:t>BOMA honors Verizon for actions taken on Sept. 11</a:t>
            </a:r>
            <a:endParaRPr lang="en-US" dirty="0"/>
          </a:p>
        </p:txBody>
      </p:sp>
      <p:pic>
        <p:nvPicPr>
          <p:cNvPr id="8" name="Picture 7" descr="wikipedia.jpg"/>
          <p:cNvPicPr>
            <a:picLocks noChangeAspect="1"/>
          </p:cNvPicPr>
          <p:nvPr/>
        </p:nvPicPr>
        <p:blipFill>
          <a:blip r:embed="rId5"/>
          <a:stretch>
            <a:fillRect/>
          </a:stretch>
        </p:blipFill>
        <p:spPr>
          <a:xfrm>
            <a:off x="533400" y="3124200"/>
            <a:ext cx="2540000" cy="2540000"/>
          </a:xfrm>
          <a:prstGeom prst="rect">
            <a:avLst/>
          </a:prstGeom>
        </p:spPr>
      </p:pic>
      <p:sp>
        <p:nvSpPr>
          <p:cNvPr id="9" name="TextBox 8"/>
          <p:cNvSpPr txBox="1"/>
          <p:nvPr/>
        </p:nvSpPr>
        <p:spPr>
          <a:xfrm>
            <a:off x="3733800" y="3886200"/>
            <a:ext cx="2286000" cy="369332"/>
          </a:xfrm>
          <a:prstGeom prst="rect">
            <a:avLst/>
          </a:prstGeom>
          <a:noFill/>
        </p:spPr>
        <p:txBody>
          <a:bodyPr wrap="square" rtlCol="0">
            <a:spAutoFit/>
          </a:bodyPr>
          <a:lstStyle/>
          <a:p>
            <a:r>
              <a:rPr lang="en-US" b="1" dirty="0" smtClean="0">
                <a:hlinkClick r:id="rId6"/>
              </a:rPr>
              <a:t>7 World Trade Center</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a:t>
            </a:r>
            <a:endParaRPr lang="en-US" sz="3200" b="1" dirty="0"/>
          </a:p>
        </p:txBody>
      </p:sp>
      <p:sp>
        <p:nvSpPr>
          <p:cNvPr id="3" name="Content Placeholder 2"/>
          <p:cNvSpPr>
            <a:spLocks noGrp="1"/>
          </p:cNvSpPr>
          <p:nvPr>
            <p:ph idx="1"/>
          </p:nvPr>
        </p:nvSpPr>
        <p:spPr/>
        <p:txBody>
          <a:bodyPr>
            <a:normAutofit/>
          </a:bodyPr>
          <a:lstStyle/>
          <a:p>
            <a:r>
              <a:rPr lang="en-US" dirty="0" smtClean="0"/>
              <a:t>5.1 Data and Enterprise Security Incidents</a:t>
            </a:r>
          </a:p>
          <a:p>
            <a:r>
              <a:rPr lang="en-US" dirty="0" smtClean="0"/>
              <a:t>5.2 IS Vulnerabilities and Threats</a:t>
            </a:r>
          </a:p>
          <a:p>
            <a:r>
              <a:rPr lang="en-US" dirty="0" smtClean="0"/>
              <a:t>5.3 Fraud and Computer-Mediated Crimes</a:t>
            </a:r>
          </a:p>
          <a:p>
            <a:r>
              <a:rPr lang="en-US" dirty="0" smtClean="0"/>
              <a:t>5.4 IT Security Management Practices</a:t>
            </a:r>
          </a:p>
          <a:p>
            <a:r>
              <a:rPr lang="en-US" dirty="0" smtClean="0"/>
              <a:t>5.5 Network Security</a:t>
            </a:r>
          </a:p>
        </p:txBody>
      </p:sp>
      <p:sp>
        <p:nvSpPr>
          <p:cNvPr id="5" name="Slide Number Placeholder 4"/>
          <p:cNvSpPr>
            <a:spLocks noGrp="1"/>
          </p:cNvSpPr>
          <p:nvPr>
            <p:ph type="sldNum" sz="quarter" idx="12"/>
          </p:nvPr>
        </p:nvSpPr>
        <p:spPr/>
        <p:txBody>
          <a:bodyPr/>
          <a:lstStyle/>
          <a:p>
            <a:r>
              <a:rPr lang="en-US" dirty="0" smtClean="0"/>
              <a:t>5-2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20</a:t>
            </a:fld>
            <a:endParaRPr lang="en-US" dirty="0"/>
          </a:p>
        </p:txBody>
      </p:sp>
      <p:pic>
        <p:nvPicPr>
          <p:cNvPr id="6" name="Picture 8" descr="Figure-16-2"/>
          <p:cNvPicPr>
            <a:picLocks noChangeAspect="1" noChangeArrowheads="1"/>
          </p:cNvPicPr>
          <p:nvPr/>
        </p:nvPicPr>
        <p:blipFill>
          <a:blip r:embed="rId3"/>
          <a:srcRect/>
          <a:stretch>
            <a:fillRect/>
          </a:stretch>
        </p:blipFill>
        <p:spPr bwMode="auto">
          <a:xfrm>
            <a:off x="1066800" y="1143000"/>
            <a:ext cx="7086600" cy="4102100"/>
          </a:xfrm>
          <a:prstGeom prst="rect">
            <a:avLst/>
          </a:prstGeom>
          <a:noFill/>
          <a:ln w="9525">
            <a:noFill/>
            <a:miter lim="800000"/>
            <a:headEnd/>
            <a:tailEnd/>
          </a:ln>
        </p:spPr>
      </p:pic>
      <p:sp>
        <p:nvSpPr>
          <p:cNvPr id="7" name="TextBox 6"/>
          <p:cNvSpPr txBox="1"/>
          <p:nvPr/>
        </p:nvSpPr>
        <p:spPr>
          <a:xfrm>
            <a:off x="762000" y="5410200"/>
            <a:ext cx="8305800" cy="646331"/>
          </a:xfrm>
          <a:prstGeom prst="rect">
            <a:avLst/>
          </a:prstGeom>
          <a:noFill/>
        </p:spPr>
        <p:txBody>
          <a:bodyPr wrap="square" rtlCol="0">
            <a:spAutoFit/>
          </a:bodyPr>
          <a:lstStyle/>
          <a:p>
            <a:r>
              <a:rPr lang="en-US" b="1" i="1" dirty="0" smtClean="0">
                <a:solidFill>
                  <a:srgbClr val="C00000"/>
                </a:solidFill>
              </a:rPr>
              <a:t>Lower Manhattan, the most communications-intensive real estate in the world. (Photo courtesy of Verizon Communications. Used with permission.)</a:t>
            </a:r>
            <a:endParaRPr lang="en-US" i="1" dirty="0">
              <a:solidFill>
                <a:srgbClr val="C0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21</a:t>
            </a:fld>
            <a:endParaRPr lang="en-US" dirty="0"/>
          </a:p>
        </p:txBody>
      </p:sp>
      <p:pic>
        <p:nvPicPr>
          <p:cNvPr id="6" name="Picture 7" descr="Figure-16-3"/>
          <p:cNvPicPr>
            <a:picLocks noChangeAspect="1" noChangeArrowheads="1"/>
          </p:cNvPicPr>
          <p:nvPr/>
        </p:nvPicPr>
        <p:blipFill>
          <a:blip r:embed="rId3"/>
          <a:srcRect/>
          <a:stretch>
            <a:fillRect/>
          </a:stretch>
        </p:blipFill>
        <p:spPr bwMode="auto">
          <a:xfrm>
            <a:off x="3386137" y="1304925"/>
            <a:ext cx="3395663" cy="5095875"/>
          </a:xfrm>
          <a:prstGeom prst="rect">
            <a:avLst/>
          </a:prstGeom>
          <a:noFill/>
          <a:ln w="9525">
            <a:noFill/>
            <a:miter lim="800000"/>
            <a:headEnd/>
            <a:tailEnd/>
          </a:ln>
        </p:spPr>
      </p:pic>
      <p:sp>
        <p:nvSpPr>
          <p:cNvPr id="7" name="TextBox 6"/>
          <p:cNvSpPr txBox="1"/>
          <p:nvPr/>
        </p:nvSpPr>
        <p:spPr>
          <a:xfrm>
            <a:off x="228600" y="2133600"/>
            <a:ext cx="2895600" cy="1754326"/>
          </a:xfrm>
          <a:prstGeom prst="rect">
            <a:avLst/>
          </a:prstGeom>
          <a:noFill/>
        </p:spPr>
        <p:txBody>
          <a:bodyPr wrap="square" rtlCol="0">
            <a:spAutoFit/>
          </a:bodyPr>
          <a:lstStyle/>
          <a:p>
            <a:r>
              <a:rPr lang="en-US" b="1" i="1" dirty="0" smtClean="0">
                <a:solidFill>
                  <a:srgbClr val="C00000"/>
                </a:solidFill>
              </a:rPr>
              <a:t>Verizon’s Central Office (CO) at 140 West St., harpooned by steel girders. (Photo courtesy of Verizon Communications. Used with permission.)</a:t>
            </a:r>
            <a:endParaRPr lang="en-US" i="1" dirty="0">
              <a:solidFill>
                <a:srgbClr val="C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Cybercrime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22</a:t>
            </a:fld>
            <a:endParaRPr lang="en-US" dirty="0"/>
          </a:p>
        </p:txBody>
      </p:sp>
      <p:sp>
        <p:nvSpPr>
          <p:cNvPr id="6" name="TextBox 5"/>
          <p:cNvSpPr txBox="1"/>
          <p:nvPr/>
        </p:nvSpPr>
        <p:spPr>
          <a:xfrm>
            <a:off x="762000" y="1828800"/>
            <a:ext cx="3733800" cy="381000"/>
          </a:xfrm>
          <a:prstGeom prst="rect">
            <a:avLst/>
          </a:prstGeom>
          <a:noFill/>
        </p:spPr>
        <p:txBody>
          <a:bodyPr wrap="square" rtlCol="0">
            <a:spAutoFit/>
          </a:bodyPr>
          <a:lstStyle/>
          <a:p>
            <a:r>
              <a:rPr lang="en-US" b="1" dirty="0" smtClean="0">
                <a:hlinkClick r:id="rId3"/>
              </a:rPr>
              <a:t>Cyber Crime Growing Global Threat</a:t>
            </a:r>
            <a:endParaRPr lang="en-US" dirty="0"/>
          </a:p>
        </p:txBody>
      </p:sp>
      <p:sp>
        <p:nvSpPr>
          <p:cNvPr id="7" name="TextBox 6"/>
          <p:cNvSpPr txBox="1"/>
          <p:nvPr/>
        </p:nvSpPr>
        <p:spPr>
          <a:xfrm>
            <a:off x="838200" y="2667000"/>
            <a:ext cx="2895600" cy="369332"/>
          </a:xfrm>
          <a:prstGeom prst="rect">
            <a:avLst/>
          </a:prstGeom>
          <a:noFill/>
        </p:spPr>
        <p:txBody>
          <a:bodyPr wrap="square" rtlCol="0">
            <a:spAutoFit/>
          </a:bodyPr>
          <a:lstStyle/>
          <a:p>
            <a:r>
              <a:rPr lang="en-US" b="1" dirty="0" smtClean="0">
                <a:hlinkClick r:id="rId4"/>
              </a:rPr>
              <a:t>The New Face of Cybercrime</a:t>
            </a:r>
            <a:endParaRPr lang="en-US" dirty="0"/>
          </a:p>
        </p:txBody>
      </p:sp>
      <p:sp>
        <p:nvSpPr>
          <p:cNvPr id="8" name="TextBox 7"/>
          <p:cNvSpPr txBox="1"/>
          <p:nvPr/>
        </p:nvSpPr>
        <p:spPr>
          <a:xfrm>
            <a:off x="914400" y="3505200"/>
            <a:ext cx="2133600" cy="369332"/>
          </a:xfrm>
          <a:prstGeom prst="rect">
            <a:avLst/>
          </a:prstGeom>
          <a:noFill/>
        </p:spPr>
        <p:txBody>
          <a:bodyPr wrap="square" rtlCol="0">
            <a:spAutoFit/>
          </a:bodyPr>
          <a:lstStyle/>
          <a:p>
            <a:r>
              <a:rPr lang="en-US" b="1" dirty="0" smtClean="0">
                <a:hlinkClick r:id="rId5"/>
              </a:rPr>
              <a:t>Cyber Crime Toolkits</a:t>
            </a:r>
            <a:endParaRPr lang="en-US" dirty="0"/>
          </a:p>
        </p:txBody>
      </p:sp>
      <p:sp>
        <p:nvSpPr>
          <p:cNvPr id="9" name="TextBox 8"/>
          <p:cNvSpPr txBox="1"/>
          <p:nvPr/>
        </p:nvSpPr>
        <p:spPr>
          <a:xfrm>
            <a:off x="990600" y="4191001"/>
            <a:ext cx="3200400" cy="646331"/>
          </a:xfrm>
          <a:prstGeom prst="rect">
            <a:avLst/>
          </a:prstGeom>
          <a:noFill/>
        </p:spPr>
        <p:txBody>
          <a:bodyPr wrap="square" rtlCol="0">
            <a:spAutoFit/>
          </a:bodyPr>
          <a:lstStyle/>
          <a:p>
            <a:r>
              <a:rPr lang="en-US" b="1" dirty="0" smtClean="0">
                <a:hlinkClick r:id="rId6"/>
              </a:rPr>
              <a:t>FBI on fighting cyber crime</a:t>
            </a:r>
            <a:endParaRPr lang="en-US" b="1" dirty="0" smtClean="0"/>
          </a:p>
          <a:p>
            <a:endParaRPr lang="en-US" dirty="0"/>
          </a:p>
        </p:txBody>
      </p:sp>
      <p:sp>
        <p:nvSpPr>
          <p:cNvPr id="10" name="TextBox 9"/>
          <p:cNvSpPr txBox="1"/>
          <p:nvPr/>
        </p:nvSpPr>
        <p:spPr>
          <a:xfrm>
            <a:off x="914400" y="5029200"/>
            <a:ext cx="4495800" cy="646331"/>
          </a:xfrm>
          <a:prstGeom prst="rect">
            <a:avLst/>
          </a:prstGeom>
          <a:noFill/>
        </p:spPr>
        <p:txBody>
          <a:bodyPr wrap="square" rtlCol="0">
            <a:spAutoFit/>
          </a:bodyPr>
          <a:lstStyle/>
          <a:p>
            <a:r>
              <a:rPr lang="en-US" b="1" dirty="0" smtClean="0">
                <a:hlinkClick r:id="rId7"/>
              </a:rPr>
              <a:t>Fight against cyber crime intensifies</a:t>
            </a:r>
          </a:p>
          <a:p>
            <a:r>
              <a:rPr lang="en-US" b="1" dirty="0" smtClean="0">
                <a:hlinkClick r:id="rId7"/>
              </a:rPr>
              <a:t> - 27 Apr 08</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23</a:t>
            </a:fld>
            <a:endParaRPr lang="en-US" dirty="0"/>
          </a:p>
        </p:txBody>
      </p:sp>
      <p:sp>
        <p:nvSpPr>
          <p:cNvPr id="7" name="TextBox 6"/>
          <p:cNvSpPr txBox="1"/>
          <p:nvPr/>
        </p:nvSpPr>
        <p:spPr>
          <a:xfrm>
            <a:off x="1295400" y="3810000"/>
            <a:ext cx="6400800" cy="369332"/>
          </a:xfrm>
          <a:prstGeom prst="rect">
            <a:avLst/>
          </a:prstGeom>
          <a:noFill/>
        </p:spPr>
        <p:txBody>
          <a:bodyPr wrap="square" rtlCol="0">
            <a:spAutoFit/>
          </a:bodyPr>
          <a:lstStyle/>
          <a:p>
            <a:r>
              <a:rPr lang="en-US" b="1" i="1" dirty="0" smtClean="0">
                <a:solidFill>
                  <a:srgbClr val="C00000"/>
                </a:solidFill>
              </a:rPr>
              <a:t>Enterprise wide information security and internal control model.</a:t>
            </a:r>
            <a:endParaRPr lang="en-US" i="1" dirty="0">
              <a:solidFill>
                <a:srgbClr val="C00000"/>
              </a:solidFill>
            </a:endParaRPr>
          </a:p>
        </p:txBody>
      </p:sp>
      <p:pic>
        <p:nvPicPr>
          <p:cNvPr id="3074" name="Picture 2"/>
          <p:cNvPicPr>
            <a:picLocks noChangeAspect="1" noChangeArrowheads="1"/>
          </p:cNvPicPr>
          <p:nvPr/>
        </p:nvPicPr>
        <p:blipFill>
          <a:blip r:embed="rId3"/>
          <a:srcRect/>
          <a:stretch>
            <a:fillRect/>
          </a:stretch>
        </p:blipFill>
        <p:spPr bwMode="auto">
          <a:xfrm>
            <a:off x="1828800" y="2133600"/>
            <a:ext cx="51054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24</a:t>
            </a:fld>
            <a:endParaRPr lang="en-US" dirty="0"/>
          </a:p>
        </p:txBody>
      </p:sp>
      <p:pic>
        <p:nvPicPr>
          <p:cNvPr id="4098" name="Picture 2"/>
          <p:cNvPicPr>
            <a:picLocks noChangeAspect="1" noChangeArrowheads="1"/>
          </p:cNvPicPr>
          <p:nvPr/>
        </p:nvPicPr>
        <p:blipFill>
          <a:blip r:embed="rId3"/>
          <a:srcRect/>
          <a:stretch>
            <a:fillRect/>
          </a:stretch>
        </p:blipFill>
        <p:spPr bwMode="auto">
          <a:xfrm>
            <a:off x="1905000" y="1524000"/>
            <a:ext cx="55626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25</a:t>
            </a:fld>
            <a:endParaRPr lang="en-US" dirty="0"/>
          </a:p>
        </p:txBody>
      </p:sp>
      <p:sp>
        <p:nvSpPr>
          <p:cNvPr id="6" name="TextBox 5"/>
          <p:cNvSpPr txBox="1"/>
          <p:nvPr/>
        </p:nvSpPr>
        <p:spPr>
          <a:xfrm>
            <a:off x="1676400" y="2387025"/>
            <a:ext cx="5867400" cy="584775"/>
          </a:xfrm>
          <a:prstGeom prst="rect">
            <a:avLst/>
          </a:prstGeom>
          <a:noFill/>
        </p:spPr>
        <p:txBody>
          <a:bodyPr wrap="square" rtlCol="0">
            <a:spAutoFit/>
          </a:bodyPr>
          <a:lstStyle/>
          <a:p>
            <a:r>
              <a:rPr lang="en-US" sz="3200" b="1" i="1" dirty="0" smtClean="0"/>
              <a:t>5.2 IS Vulnerabilities and Threats</a:t>
            </a:r>
            <a:endParaRPr lang="en-US" sz="3200" b="1" i="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Unintentional or not – IT Security Threats?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26</a:t>
            </a:fld>
            <a:endParaRPr lang="en-US" dirty="0"/>
          </a:p>
        </p:txBody>
      </p:sp>
      <p:sp>
        <p:nvSpPr>
          <p:cNvPr id="6" name="TextBox 5"/>
          <p:cNvSpPr txBox="1"/>
          <p:nvPr/>
        </p:nvSpPr>
        <p:spPr>
          <a:xfrm>
            <a:off x="838200" y="1981200"/>
            <a:ext cx="2286000" cy="369332"/>
          </a:xfrm>
          <a:prstGeom prst="rect">
            <a:avLst/>
          </a:prstGeom>
          <a:noFill/>
        </p:spPr>
        <p:txBody>
          <a:bodyPr wrap="square" rtlCol="0">
            <a:spAutoFit/>
          </a:bodyPr>
          <a:lstStyle/>
          <a:p>
            <a:r>
              <a:rPr lang="en-US" b="1" dirty="0" smtClean="0">
                <a:hlinkClick r:id="rId3"/>
              </a:rPr>
              <a:t>Hunting The Hackers</a:t>
            </a:r>
            <a:endParaRPr lang="en-US" dirty="0"/>
          </a:p>
        </p:txBody>
      </p:sp>
      <p:sp>
        <p:nvSpPr>
          <p:cNvPr id="7" name="TextBox 6"/>
          <p:cNvSpPr txBox="1"/>
          <p:nvPr/>
        </p:nvSpPr>
        <p:spPr>
          <a:xfrm>
            <a:off x="838200" y="2667000"/>
            <a:ext cx="2971800" cy="369332"/>
          </a:xfrm>
          <a:prstGeom prst="rect">
            <a:avLst/>
          </a:prstGeom>
          <a:noFill/>
        </p:spPr>
        <p:txBody>
          <a:bodyPr wrap="square" rtlCol="0">
            <a:spAutoFit/>
          </a:bodyPr>
          <a:lstStyle/>
          <a:p>
            <a:r>
              <a:rPr lang="en-US" b="1" dirty="0" smtClean="0">
                <a:hlinkClick r:id="rId4"/>
              </a:rPr>
              <a:t>Stolen data on 'crime server'</a:t>
            </a:r>
            <a:endParaRPr lang="en-US" b="1" dirty="0"/>
          </a:p>
        </p:txBody>
      </p:sp>
      <p:sp>
        <p:nvSpPr>
          <p:cNvPr id="8" name="TextBox 7"/>
          <p:cNvSpPr txBox="1"/>
          <p:nvPr/>
        </p:nvSpPr>
        <p:spPr>
          <a:xfrm>
            <a:off x="838200" y="3352800"/>
            <a:ext cx="3657600" cy="369332"/>
          </a:xfrm>
          <a:prstGeom prst="rect">
            <a:avLst/>
          </a:prstGeom>
          <a:noFill/>
        </p:spPr>
        <p:txBody>
          <a:bodyPr wrap="square" rtlCol="0">
            <a:spAutoFit/>
          </a:bodyPr>
          <a:lstStyle/>
          <a:p>
            <a:r>
              <a:rPr lang="en-US" b="1" dirty="0" smtClean="0">
                <a:hlinkClick r:id="rId5"/>
              </a:rPr>
              <a:t>Top 5 Social Engineering Techniques</a:t>
            </a:r>
            <a:endParaRPr lang="en-US" dirty="0"/>
          </a:p>
        </p:txBody>
      </p:sp>
      <p:sp>
        <p:nvSpPr>
          <p:cNvPr id="9" name="TextBox 8"/>
          <p:cNvSpPr txBox="1"/>
          <p:nvPr/>
        </p:nvSpPr>
        <p:spPr>
          <a:xfrm>
            <a:off x="838200" y="4114800"/>
            <a:ext cx="1676400" cy="646331"/>
          </a:xfrm>
          <a:prstGeom prst="rect">
            <a:avLst/>
          </a:prstGeom>
          <a:noFill/>
        </p:spPr>
        <p:txBody>
          <a:bodyPr wrap="square" rtlCol="0">
            <a:spAutoFit/>
          </a:bodyPr>
          <a:lstStyle/>
          <a:p>
            <a:r>
              <a:rPr lang="en-US" b="1" dirty="0" smtClean="0">
                <a:hlinkClick r:id="rId6"/>
              </a:rPr>
              <a:t>Hacker Speak </a:t>
            </a:r>
            <a:endParaRPr lang="en-US" b="1" dirty="0" smtClean="0"/>
          </a:p>
          <a:p>
            <a:endParaRPr lang="en-US" dirty="0"/>
          </a:p>
        </p:txBody>
      </p:sp>
      <p:sp>
        <p:nvSpPr>
          <p:cNvPr id="10" name="TextBox 9"/>
          <p:cNvSpPr txBox="1"/>
          <p:nvPr/>
        </p:nvSpPr>
        <p:spPr>
          <a:xfrm>
            <a:off x="838200" y="4800600"/>
            <a:ext cx="3886200" cy="646331"/>
          </a:xfrm>
          <a:prstGeom prst="rect">
            <a:avLst/>
          </a:prstGeom>
          <a:noFill/>
        </p:spPr>
        <p:txBody>
          <a:bodyPr wrap="square" rtlCol="0">
            <a:spAutoFit/>
          </a:bodyPr>
          <a:lstStyle/>
          <a:p>
            <a:r>
              <a:rPr lang="en-US" b="1" dirty="0" smtClean="0">
                <a:hlinkClick r:id="rId7"/>
              </a:rPr>
              <a:t>Hackers - A Brief Look Into Their World</a:t>
            </a:r>
            <a:endParaRPr lang="en-US" b="1" dirty="0" smtClean="0"/>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Methods of Attack</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27</a:t>
            </a:fld>
            <a:endParaRPr lang="en-US" dirty="0"/>
          </a:p>
        </p:txBody>
      </p:sp>
      <p:sp>
        <p:nvSpPr>
          <p:cNvPr id="6" name="TextBox 5"/>
          <p:cNvSpPr txBox="1"/>
          <p:nvPr/>
        </p:nvSpPr>
        <p:spPr>
          <a:xfrm>
            <a:off x="457200" y="1600200"/>
            <a:ext cx="4267200" cy="369332"/>
          </a:xfrm>
          <a:prstGeom prst="rect">
            <a:avLst/>
          </a:prstGeom>
          <a:noFill/>
        </p:spPr>
        <p:txBody>
          <a:bodyPr wrap="square" rtlCol="0">
            <a:spAutoFit/>
          </a:bodyPr>
          <a:lstStyle/>
          <a:p>
            <a:r>
              <a:rPr lang="en-US" b="1" dirty="0" smtClean="0">
                <a:hlinkClick r:id="rId3"/>
              </a:rPr>
              <a:t>A Brief History of Malware and Cybercrime</a:t>
            </a:r>
            <a:endParaRPr lang="en-US" dirty="0"/>
          </a:p>
        </p:txBody>
      </p:sp>
      <p:sp>
        <p:nvSpPr>
          <p:cNvPr id="7" name="TextBox 6"/>
          <p:cNvSpPr txBox="1"/>
          <p:nvPr/>
        </p:nvSpPr>
        <p:spPr>
          <a:xfrm>
            <a:off x="457200" y="2133600"/>
            <a:ext cx="3124200" cy="369332"/>
          </a:xfrm>
          <a:prstGeom prst="rect">
            <a:avLst/>
          </a:prstGeom>
          <a:noFill/>
        </p:spPr>
        <p:txBody>
          <a:bodyPr wrap="square" rtlCol="0">
            <a:spAutoFit/>
          </a:bodyPr>
          <a:lstStyle/>
          <a:p>
            <a:r>
              <a:rPr lang="en-US" b="1" dirty="0" smtClean="0">
                <a:hlinkClick r:id="rId4"/>
              </a:rPr>
              <a:t>How You Can Fight Cybercrime</a:t>
            </a:r>
            <a:endParaRPr lang="en-US" dirty="0"/>
          </a:p>
        </p:txBody>
      </p:sp>
      <p:sp>
        <p:nvSpPr>
          <p:cNvPr id="8" name="TextBox 7"/>
          <p:cNvSpPr txBox="1"/>
          <p:nvPr/>
        </p:nvSpPr>
        <p:spPr>
          <a:xfrm>
            <a:off x="457200" y="2743200"/>
            <a:ext cx="5486400" cy="369332"/>
          </a:xfrm>
          <a:prstGeom prst="rect">
            <a:avLst/>
          </a:prstGeom>
          <a:noFill/>
        </p:spPr>
        <p:txBody>
          <a:bodyPr wrap="square" rtlCol="0">
            <a:spAutoFit/>
          </a:bodyPr>
          <a:lstStyle/>
          <a:p>
            <a:r>
              <a:rPr lang="en-US" b="1" dirty="0" smtClean="0">
                <a:hlinkClick r:id="rId5"/>
              </a:rPr>
              <a:t>How Organized Crime Uses Technology to Make Money</a:t>
            </a:r>
            <a:endParaRPr lang="en-US" dirty="0"/>
          </a:p>
        </p:txBody>
      </p:sp>
      <p:sp>
        <p:nvSpPr>
          <p:cNvPr id="9" name="TextBox 8"/>
          <p:cNvSpPr txBox="1"/>
          <p:nvPr/>
        </p:nvSpPr>
        <p:spPr>
          <a:xfrm>
            <a:off x="457200" y="3316069"/>
            <a:ext cx="3124200" cy="646331"/>
          </a:xfrm>
          <a:prstGeom prst="rect">
            <a:avLst/>
          </a:prstGeom>
          <a:noFill/>
        </p:spPr>
        <p:txBody>
          <a:bodyPr wrap="square" rtlCol="0">
            <a:spAutoFit/>
          </a:bodyPr>
          <a:lstStyle/>
          <a:p>
            <a:r>
              <a:rPr lang="en-US" b="1" dirty="0" smtClean="0">
                <a:hlinkClick r:id="rId6"/>
              </a:rPr>
              <a:t>Top 10 Security Stories Of 2008 </a:t>
            </a:r>
            <a:endParaRPr lang="en-US" b="1" dirty="0" smtClean="0"/>
          </a:p>
          <a:p>
            <a:endParaRPr lang="en-US" dirty="0"/>
          </a:p>
        </p:txBody>
      </p:sp>
      <p:sp>
        <p:nvSpPr>
          <p:cNvPr id="10" name="TextBox 9"/>
          <p:cNvSpPr txBox="1"/>
          <p:nvPr/>
        </p:nvSpPr>
        <p:spPr>
          <a:xfrm>
            <a:off x="3200400" y="4648200"/>
            <a:ext cx="1676400" cy="646331"/>
          </a:xfrm>
          <a:prstGeom prst="rect">
            <a:avLst/>
          </a:prstGeom>
          <a:noFill/>
        </p:spPr>
        <p:txBody>
          <a:bodyPr wrap="square" rtlCol="0">
            <a:spAutoFit/>
          </a:bodyPr>
          <a:lstStyle/>
          <a:p>
            <a:r>
              <a:rPr lang="en-US" b="1" dirty="0" smtClean="0">
                <a:hlinkClick r:id="rId7"/>
              </a:rPr>
              <a:t>Computer virus</a:t>
            </a:r>
            <a:endParaRPr lang="en-US" b="1" dirty="0" smtClean="0"/>
          </a:p>
          <a:p>
            <a:endParaRPr lang="en-US" dirty="0"/>
          </a:p>
        </p:txBody>
      </p:sp>
      <p:pic>
        <p:nvPicPr>
          <p:cNvPr id="11" name="Picture 10" descr="wikipedia.jpg"/>
          <p:cNvPicPr>
            <a:picLocks noChangeAspect="1"/>
          </p:cNvPicPr>
          <p:nvPr/>
        </p:nvPicPr>
        <p:blipFill>
          <a:blip r:embed="rId8"/>
          <a:stretch>
            <a:fillRect/>
          </a:stretch>
        </p:blipFill>
        <p:spPr>
          <a:xfrm>
            <a:off x="508000" y="3733800"/>
            <a:ext cx="2540000" cy="25400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5.5 - How a computer virus can spread. </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28</a:t>
            </a:fld>
            <a:endParaRPr lang="en-US" dirty="0"/>
          </a:p>
        </p:txBody>
      </p:sp>
      <p:pic>
        <p:nvPicPr>
          <p:cNvPr id="6" name="Picture 6" descr="Figure-5-5-virus"/>
          <p:cNvPicPr>
            <a:picLocks noChangeAspect="1" noChangeArrowheads="1"/>
          </p:cNvPicPr>
          <p:nvPr/>
        </p:nvPicPr>
        <p:blipFill>
          <a:blip r:embed="rId3"/>
          <a:srcRect/>
          <a:stretch>
            <a:fillRect/>
          </a:stretch>
        </p:blipFill>
        <p:spPr bwMode="auto">
          <a:xfrm>
            <a:off x="1600200" y="1439862"/>
            <a:ext cx="5867400" cy="3513138"/>
          </a:xfrm>
          <a:prstGeom prst="rect">
            <a:avLst/>
          </a:prstGeom>
          <a:noFill/>
          <a:ln w="9525">
            <a:noFill/>
            <a:miter lim="800000"/>
            <a:headEnd/>
            <a:tailEnd/>
          </a:ln>
        </p:spPr>
      </p:pic>
      <p:sp>
        <p:nvSpPr>
          <p:cNvPr id="7" name="TextBox 6"/>
          <p:cNvSpPr txBox="1"/>
          <p:nvPr/>
        </p:nvSpPr>
        <p:spPr>
          <a:xfrm>
            <a:off x="914400" y="5525869"/>
            <a:ext cx="5562600" cy="646331"/>
          </a:xfrm>
          <a:prstGeom prst="rect">
            <a:avLst/>
          </a:prstGeom>
          <a:noFill/>
        </p:spPr>
        <p:txBody>
          <a:bodyPr wrap="square" rtlCol="0">
            <a:spAutoFit/>
          </a:bodyPr>
          <a:lstStyle/>
          <a:p>
            <a:r>
              <a:rPr lang="en-US" b="1" i="1" dirty="0" smtClean="0">
                <a:hlinkClick r:id="rId4"/>
              </a:rPr>
              <a:t>THE HISTORY OF COMPUTER VIRUSES</a:t>
            </a:r>
            <a:r>
              <a:rPr lang="en-US" b="1" dirty="0" smtClean="0"/>
              <a:t> – for chronology….</a:t>
            </a:r>
            <a:endParaRPr lang="en-US" dirty="0" smtClean="0"/>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29</a:t>
            </a:fld>
            <a:endParaRPr lang="en-US" dirty="0"/>
          </a:p>
        </p:txBody>
      </p:sp>
      <p:sp>
        <p:nvSpPr>
          <p:cNvPr id="6" name="TextBox 5"/>
          <p:cNvSpPr txBox="1"/>
          <p:nvPr/>
        </p:nvSpPr>
        <p:spPr>
          <a:xfrm>
            <a:off x="762000" y="2920425"/>
            <a:ext cx="7924800" cy="584775"/>
          </a:xfrm>
          <a:prstGeom prst="rect">
            <a:avLst/>
          </a:prstGeom>
          <a:noFill/>
        </p:spPr>
        <p:txBody>
          <a:bodyPr wrap="square" rtlCol="0">
            <a:spAutoFit/>
          </a:bodyPr>
          <a:lstStyle/>
          <a:p>
            <a:r>
              <a:rPr lang="en-US" sz="3200" b="1" i="1" dirty="0" smtClean="0"/>
              <a:t>5.3 Fraud and Computer-Mediated Crimes</a:t>
            </a:r>
            <a:endParaRPr lang="en-US" sz="3200" b="1"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b="1" dirty="0"/>
          </a:p>
        </p:txBody>
      </p:sp>
      <p:sp>
        <p:nvSpPr>
          <p:cNvPr id="3" name="Content Placeholder 2"/>
          <p:cNvSpPr>
            <a:spLocks noGrp="1"/>
          </p:cNvSpPr>
          <p:nvPr>
            <p:ph idx="1"/>
          </p:nvPr>
        </p:nvSpPr>
        <p:spPr/>
        <p:txBody>
          <a:bodyPr/>
          <a:lstStyle/>
          <a:p>
            <a:r>
              <a:rPr lang="en-US" dirty="0" smtClean="0"/>
              <a:t>5.6 Internal Control and Compliance Management</a:t>
            </a:r>
          </a:p>
          <a:p>
            <a:r>
              <a:rPr lang="en-US" dirty="0" smtClean="0"/>
              <a:t>5.7 Business Continuity and Disaster Recovery Planning</a:t>
            </a:r>
          </a:p>
          <a:p>
            <a:r>
              <a:rPr lang="en-US" dirty="0" smtClean="0"/>
              <a:t>5.8 Auditing and Risk Management</a:t>
            </a:r>
          </a:p>
          <a:p>
            <a:r>
              <a:rPr lang="en-US" dirty="0" smtClean="0"/>
              <a:t>5.9 Managerial Issues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30</a:t>
            </a:fld>
            <a:endParaRPr lang="en-US" dirty="0"/>
          </a:p>
        </p:txBody>
      </p:sp>
      <p:pic>
        <p:nvPicPr>
          <p:cNvPr id="5122" name="Picture 2"/>
          <p:cNvPicPr>
            <a:picLocks noChangeAspect="1" noChangeArrowheads="1"/>
          </p:cNvPicPr>
          <p:nvPr/>
        </p:nvPicPr>
        <p:blipFill>
          <a:blip r:embed="rId3"/>
          <a:srcRect/>
          <a:stretch>
            <a:fillRect/>
          </a:stretch>
        </p:blipFill>
        <p:spPr bwMode="auto">
          <a:xfrm>
            <a:off x="1447800" y="1524000"/>
            <a:ext cx="5943600" cy="396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Fraud</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31</a:t>
            </a:fld>
            <a:endParaRPr lang="en-US" dirty="0"/>
          </a:p>
        </p:txBody>
      </p:sp>
      <p:sp>
        <p:nvSpPr>
          <p:cNvPr id="6" name="TextBox 5"/>
          <p:cNvSpPr txBox="1"/>
          <p:nvPr/>
        </p:nvSpPr>
        <p:spPr>
          <a:xfrm>
            <a:off x="609600" y="1981200"/>
            <a:ext cx="3429000" cy="646331"/>
          </a:xfrm>
          <a:prstGeom prst="rect">
            <a:avLst/>
          </a:prstGeom>
          <a:noFill/>
        </p:spPr>
        <p:txBody>
          <a:bodyPr wrap="square" rtlCol="0">
            <a:spAutoFit/>
          </a:bodyPr>
          <a:lstStyle/>
          <a:p>
            <a:r>
              <a:rPr lang="en-US" b="1" dirty="0" smtClean="0">
                <a:hlinkClick r:id="rId3"/>
              </a:rPr>
              <a:t>ANALYZING Organizational Fraud</a:t>
            </a:r>
            <a:endParaRPr lang="en-US" b="1" dirty="0" smtClean="0"/>
          </a:p>
          <a:p>
            <a:endParaRPr lang="en-US" dirty="0"/>
          </a:p>
        </p:txBody>
      </p:sp>
      <p:sp>
        <p:nvSpPr>
          <p:cNvPr id="7" name="TextBox 6"/>
          <p:cNvSpPr txBox="1"/>
          <p:nvPr/>
        </p:nvSpPr>
        <p:spPr>
          <a:xfrm>
            <a:off x="609600" y="2743200"/>
            <a:ext cx="4419600" cy="369332"/>
          </a:xfrm>
          <a:prstGeom prst="rect">
            <a:avLst/>
          </a:prstGeom>
          <a:noFill/>
        </p:spPr>
        <p:txBody>
          <a:bodyPr wrap="square" rtlCol="0">
            <a:spAutoFit/>
          </a:bodyPr>
          <a:lstStyle/>
          <a:p>
            <a:r>
              <a:rPr lang="en-US" b="1" dirty="0" smtClean="0">
                <a:hlinkClick r:id="rId4"/>
              </a:rPr>
              <a:t>Adelphia founder John Rigas found guilty</a:t>
            </a:r>
            <a:endParaRPr lang="en-US" dirty="0"/>
          </a:p>
        </p:txBody>
      </p:sp>
      <p:sp>
        <p:nvSpPr>
          <p:cNvPr id="8" name="TextBox 7"/>
          <p:cNvSpPr txBox="1"/>
          <p:nvPr/>
        </p:nvSpPr>
        <p:spPr>
          <a:xfrm>
            <a:off x="685800" y="3429000"/>
            <a:ext cx="4648200" cy="646331"/>
          </a:xfrm>
          <a:prstGeom prst="rect">
            <a:avLst/>
          </a:prstGeom>
          <a:noFill/>
        </p:spPr>
        <p:txBody>
          <a:bodyPr wrap="square" rtlCol="0">
            <a:spAutoFit/>
          </a:bodyPr>
          <a:lstStyle/>
          <a:p>
            <a:r>
              <a:rPr lang="en-US" b="1" dirty="0" smtClean="0">
                <a:hlinkClick r:id="rId5"/>
              </a:rPr>
              <a:t>Ex-Tyco executives get up to 25 years in prison</a:t>
            </a:r>
            <a:endParaRPr lang="en-US" b="1" dirty="0" smtClean="0"/>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32</a:t>
            </a:fld>
            <a:endParaRPr lang="en-US" dirty="0"/>
          </a:p>
        </p:txBody>
      </p:sp>
      <p:pic>
        <p:nvPicPr>
          <p:cNvPr id="6146" name="Picture 2"/>
          <p:cNvPicPr>
            <a:picLocks noChangeAspect="1" noChangeArrowheads="1"/>
          </p:cNvPicPr>
          <p:nvPr/>
        </p:nvPicPr>
        <p:blipFill>
          <a:blip r:embed="rId3"/>
          <a:srcRect/>
          <a:stretch>
            <a:fillRect/>
          </a:stretch>
        </p:blipFill>
        <p:spPr bwMode="auto">
          <a:xfrm>
            <a:off x="1752600" y="1524000"/>
            <a:ext cx="52578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Fraud Trends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33</a:t>
            </a:fld>
            <a:endParaRPr lang="en-US" dirty="0"/>
          </a:p>
        </p:txBody>
      </p:sp>
      <p:sp>
        <p:nvSpPr>
          <p:cNvPr id="6" name="TextBox 5"/>
          <p:cNvSpPr txBox="1"/>
          <p:nvPr/>
        </p:nvSpPr>
        <p:spPr>
          <a:xfrm>
            <a:off x="609600" y="1905000"/>
            <a:ext cx="4648200" cy="646331"/>
          </a:xfrm>
          <a:prstGeom prst="rect">
            <a:avLst/>
          </a:prstGeom>
          <a:noFill/>
        </p:spPr>
        <p:txBody>
          <a:bodyPr wrap="square" rtlCol="0">
            <a:spAutoFit/>
          </a:bodyPr>
          <a:lstStyle/>
          <a:p>
            <a:r>
              <a:rPr lang="en-US" b="1" dirty="0" smtClean="0">
                <a:hlinkClick r:id="rId3"/>
              </a:rPr>
              <a:t>Top Ten Cyber Security Menaces for 2008</a:t>
            </a:r>
            <a:endParaRPr lang="en-US" b="1" dirty="0" smtClean="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34</a:t>
            </a:fld>
            <a:endParaRPr lang="en-US" dirty="0"/>
          </a:p>
        </p:txBody>
      </p:sp>
      <p:sp>
        <p:nvSpPr>
          <p:cNvPr id="6" name="TextBox 5"/>
          <p:cNvSpPr txBox="1"/>
          <p:nvPr/>
        </p:nvSpPr>
        <p:spPr>
          <a:xfrm>
            <a:off x="1143000" y="2590800"/>
            <a:ext cx="7467600" cy="584775"/>
          </a:xfrm>
          <a:prstGeom prst="rect">
            <a:avLst/>
          </a:prstGeom>
          <a:noFill/>
        </p:spPr>
        <p:txBody>
          <a:bodyPr wrap="square" rtlCol="0">
            <a:spAutoFit/>
          </a:bodyPr>
          <a:lstStyle/>
          <a:p>
            <a:r>
              <a:rPr lang="en-US" sz="3200" b="1" i="1" dirty="0" smtClean="0"/>
              <a:t>5.4 IT Security Management Practices</a:t>
            </a:r>
            <a:endParaRPr lang="en-US" sz="3200" b="1" i="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35</a:t>
            </a:fld>
            <a:endParaRPr lang="en-US" dirty="0"/>
          </a:p>
        </p:txBody>
      </p:sp>
      <p:pic>
        <p:nvPicPr>
          <p:cNvPr id="6" name="Picture 5" descr="Figure-5-6-controls"/>
          <p:cNvPicPr>
            <a:picLocks noChangeAspect="1" noChangeArrowheads="1"/>
          </p:cNvPicPr>
          <p:nvPr/>
        </p:nvPicPr>
        <p:blipFill>
          <a:blip r:embed="rId3"/>
          <a:srcRect/>
          <a:stretch>
            <a:fillRect/>
          </a:stretch>
        </p:blipFill>
        <p:spPr bwMode="auto">
          <a:xfrm>
            <a:off x="3322637" y="1295400"/>
            <a:ext cx="5287963" cy="4995863"/>
          </a:xfrm>
          <a:prstGeom prst="rect">
            <a:avLst/>
          </a:prstGeom>
          <a:noFill/>
          <a:ln w="9525">
            <a:noFill/>
            <a:miter lim="800000"/>
            <a:headEnd/>
            <a:tailEnd/>
          </a:ln>
        </p:spPr>
      </p:pic>
      <p:sp>
        <p:nvSpPr>
          <p:cNvPr id="7" name="TextBox 6"/>
          <p:cNvSpPr txBox="1"/>
          <p:nvPr/>
        </p:nvSpPr>
        <p:spPr>
          <a:xfrm>
            <a:off x="304800" y="3135868"/>
            <a:ext cx="2590800" cy="369332"/>
          </a:xfrm>
          <a:prstGeom prst="rect">
            <a:avLst/>
          </a:prstGeom>
          <a:noFill/>
        </p:spPr>
        <p:txBody>
          <a:bodyPr wrap="square" rtlCol="0">
            <a:spAutoFit/>
          </a:bodyPr>
          <a:lstStyle/>
          <a:p>
            <a:r>
              <a:rPr lang="en-US" b="1" i="1" dirty="0" smtClean="0">
                <a:solidFill>
                  <a:srgbClr val="C00000"/>
                </a:solidFill>
              </a:rPr>
              <a:t>Major defense controls.</a:t>
            </a:r>
            <a:endParaRPr lang="en-US" i="1" dirty="0">
              <a:solidFill>
                <a:srgbClr val="C0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36</a:t>
            </a:fld>
            <a:endParaRPr lang="en-US" dirty="0"/>
          </a:p>
        </p:txBody>
      </p:sp>
      <p:pic>
        <p:nvPicPr>
          <p:cNvPr id="7170" name="Picture 2"/>
          <p:cNvPicPr>
            <a:picLocks noChangeAspect="1" noChangeArrowheads="1"/>
          </p:cNvPicPr>
          <p:nvPr/>
        </p:nvPicPr>
        <p:blipFill>
          <a:blip r:embed="rId3"/>
          <a:srcRect/>
          <a:stretch>
            <a:fillRect/>
          </a:stretch>
        </p:blipFill>
        <p:spPr bwMode="auto">
          <a:xfrm>
            <a:off x="1905000" y="1371600"/>
            <a:ext cx="59436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5.7</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37</a:t>
            </a:fld>
            <a:endParaRPr lang="en-US" dirty="0"/>
          </a:p>
        </p:txBody>
      </p:sp>
      <p:sp>
        <p:nvSpPr>
          <p:cNvPr id="7" name="TextBox 6"/>
          <p:cNvSpPr txBox="1"/>
          <p:nvPr/>
        </p:nvSpPr>
        <p:spPr>
          <a:xfrm>
            <a:off x="228600" y="2914471"/>
            <a:ext cx="2590800" cy="1200329"/>
          </a:xfrm>
          <a:prstGeom prst="rect">
            <a:avLst/>
          </a:prstGeom>
          <a:noFill/>
        </p:spPr>
        <p:txBody>
          <a:bodyPr wrap="square" rtlCol="0">
            <a:spAutoFit/>
          </a:bodyPr>
          <a:lstStyle/>
          <a:p>
            <a:r>
              <a:rPr lang="en-US" b="1" i="1" dirty="0" smtClean="0">
                <a:solidFill>
                  <a:srgbClr val="C00000"/>
                </a:solidFill>
              </a:rPr>
              <a:t>Intelligent agents. (Source: Courtesy of Sandia National Laboratories.)</a:t>
            </a:r>
            <a:endParaRPr lang="en-US" i="1" dirty="0">
              <a:solidFill>
                <a:srgbClr val="C00000"/>
              </a:solidFill>
            </a:endParaRPr>
          </a:p>
        </p:txBody>
      </p:sp>
      <p:pic>
        <p:nvPicPr>
          <p:cNvPr id="8194" name="Picture 2"/>
          <p:cNvPicPr>
            <a:picLocks noChangeAspect="1" noChangeArrowheads="1"/>
          </p:cNvPicPr>
          <p:nvPr/>
        </p:nvPicPr>
        <p:blipFill>
          <a:blip r:embed="rId3"/>
          <a:srcRect/>
          <a:stretch>
            <a:fillRect/>
          </a:stretch>
        </p:blipFill>
        <p:spPr bwMode="auto">
          <a:xfrm>
            <a:off x="2667000" y="1295400"/>
            <a:ext cx="52578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38</a:t>
            </a:fld>
            <a:endParaRPr lang="en-US" dirty="0"/>
          </a:p>
        </p:txBody>
      </p:sp>
      <p:sp>
        <p:nvSpPr>
          <p:cNvPr id="6" name="TextBox 5"/>
          <p:cNvSpPr txBox="1"/>
          <p:nvPr/>
        </p:nvSpPr>
        <p:spPr>
          <a:xfrm>
            <a:off x="2590800" y="2691825"/>
            <a:ext cx="4419600" cy="584775"/>
          </a:xfrm>
          <a:prstGeom prst="rect">
            <a:avLst/>
          </a:prstGeom>
          <a:noFill/>
        </p:spPr>
        <p:txBody>
          <a:bodyPr wrap="square" rtlCol="0">
            <a:spAutoFit/>
          </a:bodyPr>
          <a:lstStyle/>
          <a:p>
            <a:r>
              <a:rPr lang="en-US" sz="3200" b="1" i="1" dirty="0" smtClean="0"/>
              <a:t>5.5 Network Security</a:t>
            </a:r>
            <a:endParaRPr lang="en-US" sz="3200" b="1"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39</a:t>
            </a:fld>
            <a:endParaRPr lang="en-US" dirty="0"/>
          </a:p>
        </p:txBody>
      </p:sp>
      <p:pic>
        <p:nvPicPr>
          <p:cNvPr id="6" name="Picture 6" descr="Figure-5-7"/>
          <p:cNvPicPr>
            <a:picLocks noChangeAspect="1" noChangeArrowheads="1"/>
          </p:cNvPicPr>
          <p:nvPr/>
        </p:nvPicPr>
        <p:blipFill>
          <a:blip r:embed="rId3"/>
          <a:srcRect/>
          <a:stretch>
            <a:fillRect/>
          </a:stretch>
        </p:blipFill>
        <p:spPr bwMode="auto">
          <a:xfrm>
            <a:off x="1211262" y="1981200"/>
            <a:ext cx="6789738" cy="2314575"/>
          </a:xfrm>
          <a:prstGeom prst="rect">
            <a:avLst/>
          </a:prstGeom>
          <a:noFill/>
          <a:ln w="9525">
            <a:noFill/>
            <a:miter lim="800000"/>
            <a:headEnd/>
            <a:tailEnd/>
          </a:ln>
        </p:spPr>
      </p:pic>
      <p:sp>
        <p:nvSpPr>
          <p:cNvPr id="7" name="TextBox 6"/>
          <p:cNvSpPr txBox="1"/>
          <p:nvPr/>
        </p:nvSpPr>
        <p:spPr>
          <a:xfrm>
            <a:off x="2057400" y="4953000"/>
            <a:ext cx="4876800" cy="369332"/>
          </a:xfrm>
          <a:prstGeom prst="rect">
            <a:avLst/>
          </a:prstGeom>
          <a:noFill/>
        </p:spPr>
        <p:txBody>
          <a:bodyPr wrap="square" rtlCol="0">
            <a:spAutoFit/>
          </a:bodyPr>
          <a:lstStyle/>
          <a:p>
            <a:r>
              <a:rPr lang="en-US" b="1" i="1" dirty="0" smtClean="0">
                <a:solidFill>
                  <a:srgbClr val="C00000"/>
                </a:solidFill>
              </a:rPr>
              <a:t>Three layers of network security measures.</a:t>
            </a:r>
            <a:endParaRPr lang="en-US" i="1" dirty="0">
              <a:solidFill>
                <a:srgbClr val="C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a:t>
            </a:r>
            <a:endParaRPr lang="en-US" sz="3200" b="1"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sz="2800" dirty="0" smtClean="0"/>
              <a:t>Recognize the business and financial value of information security.</a:t>
            </a:r>
          </a:p>
          <a:p>
            <a:pPr marL="514350" indent="-514350">
              <a:buFont typeface="+mj-lt"/>
              <a:buAutoNum type="arabicPeriod"/>
            </a:pPr>
            <a:r>
              <a:rPr lang="en-US" sz="2800" dirty="0" smtClean="0"/>
              <a:t>Recognize IS vulnerabilities, threats, attack methods, and cybercrime symptoms.</a:t>
            </a:r>
          </a:p>
          <a:p>
            <a:pPr marL="514350" indent="-514350">
              <a:buFont typeface="+mj-lt"/>
              <a:buAutoNum type="arabicPeriod"/>
            </a:pPr>
            <a:r>
              <a:rPr lang="en-US" sz="2800" dirty="0" smtClean="0"/>
              <a:t>Describe the factors that contribute to risk exposure and methods to mitigate them.</a:t>
            </a:r>
          </a:p>
          <a:p>
            <a:pPr marL="514350" indent="-514350">
              <a:buFont typeface="+mj-lt"/>
              <a:buAutoNum type="arabicPeriod"/>
            </a:pPr>
            <a:r>
              <a:rPr lang="en-US" sz="2800" dirty="0" smtClean="0"/>
              <a:t>Explain key methods of defending information systems, networks, and wireless devices.</a:t>
            </a:r>
          </a:p>
          <a:p>
            <a:pPr marL="514350" indent="-514350">
              <a:buFont typeface="+mj-lt"/>
              <a:buAutoNum type="arabicPeriod"/>
            </a:pPr>
            <a:r>
              <a:rPr lang="en-US" sz="2800" dirty="0" smtClean="0"/>
              <a:t>Describe internal control and fraud and related legislation.</a:t>
            </a:r>
          </a:p>
          <a:p>
            <a:endParaRPr lang="en-US" sz="2800" dirty="0" smtClean="0"/>
          </a:p>
          <a:p>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Network Authentication &amp; Authorization</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40</a:t>
            </a:fld>
            <a:endParaRPr lang="en-US" dirty="0"/>
          </a:p>
        </p:txBody>
      </p:sp>
      <p:pic>
        <p:nvPicPr>
          <p:cNvPr id="6" name="Picture 5" descr="howstuffworks.gif"/>
          <p:cNvPicPr>
            <a:picLocks noChangeAspect="1"/>
          </p:cNvPicPr>
          <p:nvPr/>
        </p:nvPicPr>
        <p:blipFill>
          <a:blip r:embed="rId3"/>
          <a:stretch>
            <a:fillRect/>
          </a:stretch>
        </p:blipFill>
        <p:spPr>
          <a:xfrm>
            <a:off x="2724150" y="1600200"/>
            <a:ext cx="2533650" cy="581025"/>
          </a:xfrm>
          <a:prstGeom prst="rect">
            <a:avLst/>
          </a:prstGeom>
        </p:spPr>
      </p:pic>
      <p:sp>
        <p:nvSpPr>
          <p:cNvPr id="7" name="TextBox 6"/>
          <p:cNvSpPr txBox="1"/>
          <p:nvPr/>
        </p:nvSpPr>
        <p:spPr>
          <a:xfrm>
            <a:off x="685800" y="2450068"/>
            <a:ext cx="2286000" cy="369332"/>
          </a:xfrm>
          <a:prstGeom prst="rect">
            <a:avLst/>
          </a:prstGeom>
          <a:noFill/>
        </p:spPr>
        <p:txBody>
          <a:bodyPr wrap="square" rtlCol="0">
            <a:spAutoFit/>
          </a:bodyPr>
          <a:lstStyle/>
          <a:p>
            <a:r>
              <a:rPr lang="en-US" b="1" dirty="0" smtClean="0">
                <a:hlinkClick r:id="rId4"/>
              </a:rPr>
              <a:t>How Firewalls Work</a:t>
            </a:r>
            <a:endParaRPr lang="en-US" dirty="0"/>
          </a:p>
        </p:txBody>
      </p:sp>
      <p:sp>
        <p:nvSpPr>
          <p:cNvPr id="8" name="TextBox 7"/>
          <p:cNvSpPr txBox="1"/>
          <p:nvPr/>
        </p:nvSpPr>
        <p:spPr>
          <a:xfrm>
            <a:off x="2895600" y="3059668"/>
            <a:ext cx="2209800" cy="369332"/>
          </a:xfrm>
          <a:prstGeom prst="rect">
            <a:avLst/>
          </a:prstGeom>
          <a:noFill/>
        </p:spPr>
        <p:txBody>
          <a:bodyPr wrap="square" rtlCol="0">
            <a:spAutoFit/>
          </a:bodyPr>
          <a:lstStyle/>
          <a:p>
            <a:r>
              <a:rPr lang="en-US" b="1" dirty="0" smtClean="0">
                <a:hlinkClick r:id="rId5"/>
              </a:rPr>
              <a:t>How Phishing Works</a:t>
            </a:r>
            <a:endParaRPr lang="en-US" dirty="0"/>
          </a:p>
        </p:txBody>
      </p:sp>
      <p:sp>
        <p:nvSpPr>
          <p:cNvPr id="10" name="TextBox 9"/>
          <p:cNvSpPr txBox="1"/>
          <p:nvPr/>
        </p:nvSpPr>
        <p:spPr>
          <a:xfrm>
            <a:off x="5334000" y="3544669"/>
            <a:ext cx="2743200" cy="369332"/>
          </a:xfrm>
          <a:prstGeom prst="rect">
            <a:avLst/>
          </a:prstGeom>
          <a:noFill/>
        </p:spPr>
        <p:txBody>
          <a:bodyPr wrap="square" rtlCol="0">
            <a:spAutoFit/>
          </a:bodyPr>
          <a:lstStyle/>
          <a:p>
            <a:r>
              <a:rPr lang="en-US" b="1" dirty="0" smtClean="0">
                <a:hlinkClick r:id="rId6"/>
              </a:rPr>
              <a:t>Protection from Phishers</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5.9</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41</a:t>
            </a:fld>
            <a:endParaRPr lang="en-US" dirty="0"/>
          </a:p>
        </p:txBody>
      </p:sp>
      <p:pic>
        <p:nvPicPr>
          <p:cNvPr id="6" name="Picture 10" descr="Figure-5-9"/>
          <p:cNvPicPr>
            <a:picLocks noChangeAspect="1" noChangeArrowheads="1"/>
          </p:cNvPicPr>
          <p:nvPr/>
        </p:nvPicPr>
        <p:blipFill>
          <a:blip r:embed="rId3"/>
          <a:srcRect/>
          <a:stretch>
            <a:fillRect/>
          </a:stretch>
        </p:blipFill>
        <p:spPr bwMode="auto">
          <a:xfrm>
            <a:off x="2682875" y="1371600"/>
            <a:ext cx="5851525" cy="4838700"/>
          </a:xfrm>
          <a:prstGeom prst="rect">
            <a:avLst/>
          </a:prstGeom>
          <a:noFill/>
          <a:ln w="9525">
            <a:noFill/>
            <a:miter lim="800000"/>
            <a:headEnd/>
            <a:tailEnd/>
          </a:ln>
        </p:spPr>
      </p:pic>
      <p:sp>
        <p:nvSpPr>
          <p:cNvPr id="7" name="TextBox 6"/>
          <p:cNvSpPr txBox="1"/>
          <p:nvPr/>
        </p:nvSpPr>
        <p:spPr>
          <a:xfrm>
            <a:off x="1447800" y="2020669"/>
            <a:ext cx="3048000" cy="646331"/>
          </a:xfrm>
          <a:prstGeom prst="rect">
            <a:avLst/>
          </a:prstGeom>
          <a:noFill/>
        </p:spPr>
        <p:txBody>
          <a:bodyPr wrap="square" rtlCol="0">
            <a:spAutoFit/>
          </a:bodyPr>
          <a:lstStyle/>
          <a:p>
            <a:r>
              <a:rPr lang="en-US" b="1" i="1" dirty="0" smtClean="0">
                <a:solidFill>
                  <a:srgbClr val="C00000"/>
                </a:solidFill>
              </a:rPr>
              <a:t>Where the defense mechanisms are located.</a:t>
            </a:r>
            <a:endParaRPr lang="en-US" i="1" dirty="0">
              <a:solidFill>
                <a:srgbClr val="C000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War Driving</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42</a:t>
            </a:fld>
            <a:endParaRPr lang="en-US" dirty="0"/>
          </a:p>
        </p:txBody>
      </p:sp>
      <p:sp>
        <p:nvSpPr>
          <p:cNvPr id="6" name="TextBox 5"/>
          <p:cNvSpPr txBox="1"/>
          <p:nvPr/>
        </p:nvSpPr>
        <p:spPr>
          <a:xfrm>
            <a:off x="533400" y="2133600"/>
            <a:ext cx="3657600" cy="646331"/>
          </a:xfrm>
          <a:prstGeom prst="rect">
            <a:avLst/>
          </a:prstGeom>
          <a:noFill/>
        </p:spPr>
        <p:txBody>
          <a:bodyPr wrap="square" rtlCol="0">
            <a:spAutoFit/>
          </a:bodyPr>
          <a:lstStyle/>
          <a:p>
            <a:r>
              <a:rPr lang="en-US" b="1" dirty="0" smtClean="0">
                <a:hlinkClick r:id="rId3"/>
              </a:rPr>
              <a:t>War Driving (hacking WiFi)</a:t>
            </a:r>
            <a:endParaRPr lang="en-US" b="1" dirty="0" smtClean="0"/>
          </a:p>
          <a:p>
            <a:endParaRPr lang="en-US" dirty="0"/>
          </a:p>
        </p:txBody>
      </p:sp>
      <p:sp>
        <p:nvSpPr>
          <p:cNvPr id="7" name="TextBox 6"/>
          <p:cNvSpPr txBox="1"/>
          <p:nvPr/>
        </p:nvSpPr>
        <p:spPr>
          <a:xfrm>
            <a:off x="533400" y="2819400"/>
            <a:ext cx="2743200" cy="369332"/>
          </a:xfrm>
          <a:prstGeom prst="rect">
            <a:avLst/>
          </a:prstGeom>
          <a:noFill/>
        </p:spPr>
        <p:txBody>
          <a:bodyPr wrap="square" rtlCol="0">
            <a:spAutoFit/>
          </a:bodyPr>
          <a:lstStyle/>
          <a:p>
            <a:r>
              <a:rPr lang="en-US" b="1" dirty="0" smtClean="0">
                <a:hlinkClick r:id="rId4"/>
              </a:rPr>
              <a:t>Wardriving Documentary</a:t>
            </a:r>
            <a:endParaRPr lang="en-US" dirty="0"/>
          </a:p>
        </p:txBody>
      </p:sp>
      <p:sp>
        <p:nvSpPr>
          <p:cNvPr id="8" name="TextBox 7"/>
          <p:cNvSpPr txBox="1"/>
          <p:nvPr/>
        </p:nvSpPr>
        <p:spPr>
          <a:xfrm>
            <a:off x="533400" y="3505200"/>
            <a:ext cx="5562600" cy="646331"/>
          </a:xfrm>
          <a:prstGeom prst="rect">
            <a:avLst/>
          </a:prstGeom>
          <a:noFill/>
        </p:spPr>
        <p:txBody>
          <a:bodyPr wrap="square" rtlCol="0">
            <a:spAutoFit/>
          </a:bodyPr>
          <a:lstStyle/>
          <a:p>
            <a:r>
              <a:rPr lang="en-US" b="1" dirty="0" smtClean="0">
                <a:hlinkClick r:id="rId5"/>
              </a:rPr>
              <a:t>Wireless Hack Data Breach www.IDTheftSecurity.com</a:t>
            </a:r>
            <a:endParaRPr lang="en-US" b="1" dirty="0" smtClean="0"/>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43</a:t>
            </a:fld>
            <a:endParaRPr lang="en-US" dirty="0"/>
          </a:p>
        </p:txBody>
      </p:sp>
      <p:sp>
        <p:nvSpPr>
          <p:cNvPr id="6" name="TextBox 5"/>
          <p:cNvSpPr txBox="1"/>
          <p:nvPr/>
        </p:nvSpPr>
        <p:spPr>
          <a:xfrm>
            <a:off x="381000" y="2615625"/>
            <a:ext cx="8458200" cy="584775"/>
          </a:xfrm>
          <a:prstGeom prst="rect">
            <a:avLst/>
          </a:prstGeom>
          <a:noFill/>
        </p:spPr>
        <p:txBody>
          <a:bodyPr wrap="square" rtlCol="0">
            <a:spAutoFit/>
          </a:bodyPr>
          <a:lstStyle/>
          <a:p>
            <a:r>
              <a:rPr lang="en-US" sz="3200" b="1" i="1" dirty="0" smtClean="0"/>
              <a:t>5.6 Internal Control &amp; Compliance Management</a:t>
            </a:r>
            <a:endParaRPr lang="en-US" sz="3200" b="1" i="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44</a:t>
            </a:fld>
            <a:endParaRPr lang="en-US" dirty="0"/>
          </a:p>
        </p:txBody>
      </p:sp>
      <p:sp>
        <p:nvSpPr>
          <p:cNvPr id="8" name="TextBox 7"/>
          <p:cNvSpPr txBox="1"/>
          <p:nvPr/>
        </p:nvSpPr>
        <p:spPr>
          <a:xfrm>
            <a:off x="457200" y="2914471"/>
            <a:ext cx="1828800" cy="1200329"/>
          </a:xfrm>
          <a:prstGeom prst="rect">
            <a:avLst/>
          </a:prstGeom>
          <a:noFill/>
        </p:spPr>
        <p:txBody>
          <a:bodyPr wrap="square" rtlCol="0">
            <a:spAutoFit/>
          </a:bodyPr>
          <a:lstStyle/>
          <a:p>
            <a:r>
              <a:rPr lang="en-US" b="1" i="1" dirty="0" smtClean="0">
                <a:solidFill>
                  <a:srgbClr val="C00000"/>
                </a:solidFill>
              </a:rPr>
              <a:t>Increasing role of IT in internal control.</a:t>
            </a:r>
          </a:p>
          <a:p>
            <a:endParaRPr lang="en-US" dirty="0"/>
          </a:p>
        </p:txBody>
      </p:sp>
      <p:pic>
        <p:nvPicPr>
          <p:cNvPr id="9218" name="Picture 2"/>
          <p:cNvPicPr>
            <a:picLocks noChangeAspect="1" noChangeArrowheads="1"/>
          </p:cNvPicPr>
          <p:nvPr/>
        </p:nvPicPr>
        <p:blipFill>
          <a:blip r:embed="rId3"/>
          <a:srcRect/>
          <a:stretch>
            <a:fillRect/>
          </a:stretch>
        </p:blipFill>
        <p:spPr bwMode="auto">
          <a:xfrm>
            <a:off x="2743200" y="1447800"/>
            <a:ext cx="58674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5.6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45</a:t>
            </a:fld>
            <a:endParaRPr lang="en-US" dirty="0"/>
          </a:p>
        </p:txBody>
      </p:sp>
      <p:pic>
        <p:nvPicPr>
          <p:cNvPr id="10242" name="Picture 2"/>
          <p:cNvPicPr>
            <a:picLocks noChangeAspect="1" noChangeArrowheads="1"/>
          </p:cNvPicPr>
          <p:nvPr/>
        </p:nvPicPr>
        <p:blipFill>
          <a:blip r:embed="rId3"/>
          <a:srcRect/>
          <a:stretch>
            <a:fillRect/>
          </a:stretch>
        </p:blipFill>
        <p:spPr bwMode="auto">
          <a:xfrm>
            <a:off x="2133600" y="1371600"/>
            <a:ext cx="5486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WorldWide Anti-Fraud Regulations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46</a:t>
            </a:fld>
            <a:endParaRPr lang="en-US" dirty="0"/>
          </a:p>
        </p:txBody>
      </p:sp>
      <p:pic>
        <p:nvPicPr>
          <p:cNvPr id="6" name="Picture 5" descr="wikipedia.jpg"/>
          <p:cNvPicPr>
            <a:picLocks noChangeAspect="1"/>
          </p:cNvPicPr>
          <p:nvPr/>
        </p:nvPicPr>
        <p:blipFill>
          <a:blip r:embed="rId3"/>
          <a:stretch>
            <a:fillRect/>
          </a:stretch>
        </p:blipFill>
        <p:spPr>
          <a:xfrm>
            <a:off x="609600" y="1524000"/>
            <a:ext cx="2540000" cy="2540000"/>
          </a:xfrm>
          <a:prstGeom prst="rect">
            <a:avLst/>
          </a:prstGeom>
        </p:spPr>
      </p:pic>
      <p:sp>
        <p:nvSpPr>
          <p:cNvPr id="7" name="TextBox 6"/>
          <p:cNvSpPr txBox="1"/>
          <p:nvPr/>
        </p:nvSpPr>
        <p:spPr>
          <a:xfrm>
            <a:off x="3657600" y="2514600"/>
            <a:ext cx="3048000" cy="369332"/>
          </a:xfrm>
          <a:prstGeom prst="rect">
            <a:avLst/>
          </a:prstGeom>
          <a:noFill/>
        </p:spPr>
        <p:txBody>
          <a:bodyPr wrap="square" rtlCol="0">
            <a:spAutoFit/>
          </a:bodyPr>
          <a:lstStyle/>
          <a:p>
            <a:r>
              <a:rPr lang="en-US" b="1" dirty="0" smtClean="0">
                <a:hlinkClick r:id="rId4"/>
              </a:rPr>
              <a:t>Financial Services Authority</a:t>
            </a:r>
            <a:endParaRPr lang="en-US" dirty="0"/>
          </a:p>
        </p:txBody>
      </p:sp>
      <p:sp>
        <p:nvSpPr>
          <p:cNvPr id="8" name="TextBox 7"/>
          <p:cNvSpPr txBox="1"/>
          <p:nvPr/>
        </p:nvSpPr>
        <p:spPr>
          <a:xfrm>
            <a:off x="3124200" y="3276600"/>
            <a:ext cx="4267200" cy="646331"/>
          </a:xfrm>
          <a:prstGeom prst="rect">
            <a:avLst/>
          </a:prstGeom>
          <a:noFill/>
        </p:spPr>
        <p:txBody>
          <a:bodyPr wrap="square" rtlCol="0">
            <a:spAutoFit/>
          </a:bodyPr>
          <a:lstStyle/>
          <a:p>
            <a:r>
              <a:rPr lang="en-US" b="1" dirty="0" smtClean="0">
                <a:hlinkClick r:id="rId5"/>
              </a:rPr>
              <a:t>U.S. Securities and Exchange Commission</a:t>
            </a:r>
            <a:endParaRPr lang="en-US" b="1" dirty="0" smtClean="0"/>
          </a:p>
          <a:p>
            <a:endParaRPr lang="en-US" dirty="0"/>
          </a:p>
        </p:txBody>
      </p:sp>
      <p:sp>
        <p:nvSpPr>
          <p:cNvPr id="9" name="TextBox 8"/>
          <p:cNvSpPr txBox="1"/>
          <p:nvPr/>
        </p:nvSpPr>
        <p:spPr>
          <a:xfrm>
            <a:off x="4267200" y="1905000"/>
            <a:ext cx="1981200" cy="646331"/>
          </a:xfrm>
          <a:prstGeom prst="rect">
            <a:avLst/>
          </a:prstGeom>
          <a:noFill/>
        </p:spPr>
        <p:txBody>
          <a:bodyPr wrap="square" rtlCol="0">
            <a:spAutoFit/>
          </a:bodyPr>
          <a:lstStyle/>
          <a:p>
            <a:r>
              <a:rPr lang="en-US" b="1" dirty="0" smtClean="0">
                <a:hlinkClick r:id="rId6"/>
              </a:rPr>
              <a:t>Basel II Accord</a:t>
            </a:r>
            <a:endParaRPr lang="en-US" b="1" dirty="0" smtClean="0"/>
          </a:p>
          <a:p>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47</a:t>
            </a:fld>
            <a:endParaRPr lang="en-US" dirty="0"/>
          </a:p>
        </p:txBody>
      </p:sp>
      <p:sp>
        <p:nvSpPr>
          <p:cNvPr id="7" name="TextBox 6"/>
          <p:cNvSpPr txBox="1"/>
          <p:nvPr/>
        </p:nvSpPr>
        <p:spPr>
          <a:xfrm>
            <a:off x="1600200" y="2656582"/>
            <a:ext cx="6781800" cy="1077218"/>
          </a:xfrm>
          <a:prstGeom prst="rect">
            <a:avLst/>
          </a:prstGeom>
          <a:noFill/>
        </p:spPr>
        <p:txBody>
          <a:bodyPr wrap="square" rtlCol="0">
            <a:spAutoFit/>
          </a:bodyPr>
          <a:lstStyle/>
          <a:p>
            <a:r>
              <a:rPr lang="en-US" sz="3200" b="1" i="1" dirty="0" smtClean="0"/>
              <a:t>5.7 Business Continuity &amp; Disaster Recovery Planning</a:t>
            </a:r>
            <a:endParaRPr lang="en-US" sz="3200" b="1" i="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5.11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48</a:t>
            </a:fld>
            <a:endParaRPr lang="en-US" dirty="0"/>
          </a:p>
        </p:txBody>
      </p:sp>
      <p:pic>
        <p:nvPicPr>
          <p:cNvPr id="6" name="Picture 4" descr="Figure-5-11"/>
          <p:cNvPicPr>
            <a:picLocks noChangeAspect="1" noChangeArrowheads="1"/>
          </p:cNvPicPr>
          <p:nvPr/>
        </p:nvPicPr>
        <p:blipFill>
          <a:blip r:embed="rId3"/>
          <a:srcRect/>
          <a:stretch>
            <a:fillRect/>
          </a:stretch>
        </p:blipFill>
        <p:spPr bwMode="auto">
          <a:xfrm>
            <a:off x="800100" y="1851025"/>
            <a:ext cx="7543800" cy="3559175"/>
          </a:xfrm>
          <a:prstGeom prst="rect">
            <a:avLst/>
          </a:prstGeom>
          <a:noFill/>
          <a:ln w="9525">
            <a:noFill/>
            <a:miter lim="800000"/>
            <a:headEnd/>
            <a:tailEnd/>
          </a:ln>
        </p:spPr>
      </p:pic>
      <p:sp>
        <p:nvSpPr>
          <p:cNvPr id="7" name="TextBox 6"/>
          <p:cNvSpPr txBox="1"/>
          <p:nvPr/>
        </p:nvSpPr>
        <p:spPr>
          <a:xfrm>
            <a:off x="1752600" y="5678269"/>
            <a:ext cx="6629400" cy="646331"/>
          </a:xfrm>
          <a:prstGeom prst="rect">
            <a:avLst/>
          </a:prstGeom>
          <a:noFill/>
        </p:spPr>
        <p:txBody>
          <a:bodyPr wrap="square" rtlCol="0">
            <a:spAutoFit/>
          </a:bodyPr>
          <a:lstStyle/>
          <a:p>
            <a:r>
              <a:rPr lang="en-US" b="1" i="1" dirty="0" smtClean="0">
                <a:solidFill>
                  <a:srgbClr val="C00000"/>
                </a:solidFill>
              </a:rPr>
              <a:t>Business continuity services managed by IBM. (Courtesy of IBM)</a:t>
            </a:r>
          </a:p>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49</a:t>
            </a:fld>
            <a:endParaRPr lang="en-US" dirty="0"/>
          </a:p>
        </p:txBody>
      </p:sp>
      <p:sp>
        <p:nvSpPr>
          <p:cNvPr id="7" name="TextBox 6"/>
          <p:cNvSpPr txBox="1"/>
          <p:nvPr/>
        </p:nvSpPr>
        <p:spPr>
          <a:xfrm>
            <a:off x="2209800" y="2539425"/>
            <a:ext cx="4343400" cy="584775"/>
          </a:xfrm>
          <a:prstGeom prst="rect">
            <a:avLst/>
          </a:prstGeom>
          <a:noFill/>
        </p:spPr>
        <p:txBody>
          <a:bodyPr wrap="square" rtlCol="0">
            <a:spAutoFit/>
          </a:bodyPr>
          <a:lstStyle/>
          <a:p>
            <a:r>
              <a:rPr lang="en-US" sz="3200" b="1" i="1" dirty="0" smtClean="0"/>
              <a:t>5.9 Managerial Issues</a:t>
            </a:r>
            <a:endParaRPr lang="en-US" sz="3200"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 cont’d</a:t>
            </a:r>
            <a:endParaRPr lang="en-US" sz="3200" dirty="0"/>
          </a:p>
        </p:txBody>
      </p:sp>
      <p:sp>
        <p:nvSpPr>
          <p:cNvPr id="3" name="Content Placeholder 2"/>
          <p:cNvSpPr>
            <a:spLocks noGrp="1"/>
          </p:cNvSpPr>
          <p:nvPr>
            <p:ph idx="1"/>
          </p:nvPr>
        </p:nvSpPr>
        <p:spPr/>
        <p:txBody>
          <a:bodyPr>
            <a:normAutofit/>
          </a:bodyPr>
          <a:lstStyle/>
          <a:p>
            <a:pPr marL="514350" indent="-514350">
              <a:buNone/>
            </a:pPr>
            <a:r>
              <a:rPr lang="en-US" sz="2800" dirty="0" smtClean="0"/>
              <a:t>6.  Understand business continuity and disaster recovery planning methods.</a:t>
            </a:r>
          </a:p>
          <a:p>
            <a:pPr marL="514350" indent="-514350">
              <a:buAutoNum type="arabicPeriod" startAt="7"/>
            </a:pPr>
            <a:r>
              <a:rPr lang="en-US" sz="2800" dirty="0" smtClean="0"/>
              <a:t>Discuss the role of IT in defending critical infrastructures.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Managerial Issues</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t>Value to business of IT security &amp; internal control?</a:t>
            </a:r>
          </a:p>
          <a:p>
            <a:r>
              <a:rPr lang="en-US" dirty="0" smtClean="0"/>
              <a:t>Legal obligations?</a:t>
            </a:r>
          </a:p>
          <a:p>
            <a:r>
              <a:rPr lang="en-US" dirty="0" smtClean="0"/>
              <a:t>Important to management beginning at top?</a:t>
            </a:r>
          </a:p>
          <a:p>
            <a:r>
              <a:rPr lang="en-US" dirty="0" smtClean="0"/>
              <a:t>Acceptable use policies &amp; security awareness training?</a:t>
            </a:r>
          </a:p>
          <a:p>
            <a:r>
              <a:rPr lang="en-US" dirty="0" smtClean="0"/>
              <a:t>Digital assets relied upon for competitive advantage?</a:t>
            </a:r>
          </a:p>
          <a:p>
            <a:r>
              <a:rPr lang="en-US" dirty="0" smtClean="0"/>
              <a:t>What does risk management involve?</a:t>
            </a:r>
          </a:p>
          <a:p>
            <a:r>
              <a:rPr lang="en-US" dirty="0" smtClean="0"/>
              <a:t>Impacts of IT security breaches?</a:t>
            </a:r>
          </a:p>
          <a:p>
            <a:r>
              <a:rPr lang="en-US" dirty="0" smtClean="0"/>
              <a:t>Federal &amp; state regulations.</a:t>
            </a:r>
          </a:p>
          <a:p>
            <a:r>
              <a:rPr lang="en-US" dirty="0" smtClean="0"/>
              <a:t>Internal control.</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50</a:t>
            </a:fld>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51</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6</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ChoicePoint</a:t>
            </a:r>
            <a:endParaRPr lang="en-US" sz="3200" b="1" dirty="0"/>
          </a:p>
        </p:txBody>
      </p:sp>
      <p:sp>
        <p:nvSpPr>
          <p:cNvPr id="3" name="Content Placeholder 2"/>
          <p:cNvSpPr>
            <a:spLocks noGrp="1"/>
          </p:cNvSpPr>
          <p:nvPr>
            <p:ph idx="1"/>
          </p:nvPr>
        </p:nvSpPr>
        <p:spPr/>
        <p:txBody>
          <a:bodyPr/>
          <a:lstStyle/>
          <a:p>
            <a:r>
              <a:rPr lang="en-US" b="1" i="1" dirty="0" smtClean="0"/>
              <a:t>Problem</a:t>
            </a:r>
            <a:r>
              <a:rPr lang="en-US" dirty="0" smtClean="0"/>
              <a:t> – Personal &amp; financial data of 145,000 individuals compromised</a:t>
            </a:r>
            <a:br>
              <a:rPr lang="en-US" dirty="0" smtClean="0"/>
            </a:br>
            <a:r>
              <a:rPr lang="en-US" dirty="0" smtClean="0"/>
              <a:t/>
            </a:r>
            <a:br>
              <a:rPr lang="en-US" dirty="0" smtClean="0"/>
            </a:br>
            <a:r>
              <a:rPr lang="en-US" dirty="0" smtClean="0"/>
              <a:t>* Perpetrator sentenced &amp; fined</a:t>
            </a:r>
            <a:br>
              <a:rPr lang="en-US" dirty="0" smtClean="0"/>
            </a:br>
            <a:r>
              <a:rPr lang="en-US" dirty="0" smtClean="0"/>
              <a:t>* $55M loss to company in fines, compensation to victims, lawsuits, &amp; legal fees</a:t>
            </a:r>
            <a:br>
              <a:rPr lang="en-US" dirty="0" smtClean="0"/>
            </a:br>
            <a:r>
              <a:rPr lang="en-US" dirty="0" smtClean="0"/>
              <a:t>* Public loss of goodwill causes serious revenue losses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7</a:t>
            </a:fld>
            <a:endParaRPr lang="en-US" dirty="0"/>
          </a:p>
        </p:txBody>
      </p:sp>
      <p:pic>
        <p:nvPicPr>
          <p:cNvPr id="6" name="Picture 5" descr="Choicepoint.png">
            <a:hlinkClick r:id="rId2"/>
          </p:cNvPr>
          <p:cNvPicPr>
            <a:picLocks noChangeAspect="1"/>
          </p:cNvPicPr>
          <p:nvPr/>
        </p:nvPicPr>
        <p:blipFill>
          <a:blip r:embed="rId3"/>
          <a:stretch>
            <a:fillRect/>
          </a:stretch>
        </p:blipFill>
        <p:spPr>
          <a:xfrm>
            <a:off x="1371600" y="685800"/>
            <a:ext cx="1438275" cy="29527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5.1</a:t>
            </a:r>
            <a:endParaRPr lang="en-US" sz="32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8</a:t>
            </a:fld>
            <a:endParaRPr lang="en-US" dirty="0"/>
          </a:p>
        </p:txBody>
      </p:sp>
      <p:sp>
        <p:nvSpPr>
          <p:cNvPr id="8" name="TextBox 7"/>
          <p:cNvSpPr txBox="1"/>
          <p:nvPr/>
        </p:nvSpPr>
        <p:spPr>
          <a:xfrm>
            <a:off x="2209800" y="5867400"/>
            <a:ext cx="5105400" cy="369332"/>
          </a:xfrm>
          <a:prstGeom prst="rect">
            <a:avLst/>
          </a:prstGeom>
          <a:noFill/>
        </p:spPr>
        <p:txBody>
          <a:bodyPr wrap="square" rtlCol="0">
            <a:spAutoFit/>
          </a:bodyPr>
          <a:lstStyle/>
          <a:p>
            <a:r>
              <a:rPr lang="en-US" b="1" i="1" dirty="0" smtClean="0">
                <a:solidFill>
                  <a:srgbClr val="C00000"/>
                </a:solidFill>
              </a:rPr>
              <a:t>Impact of data breach on ChoicePoint’s stock price.</a:t>
            </a:r>
            <a:endParaRPr lang="en-US" i="1" dirty="0">
              <a:solidFill>
                <a:srgbClr val="C00000"/>
              </a:solidFill>
            </a:endParaRPr>
          </a:p>
        </p:txBody>
      </p:sp>
      <p:pic>
        <p:nvPicPr>
          <p:cNvPr id="1026" name="Picture 2"/>
          <p:cNvPicPr>
            <a:picLocks noChangeAspect="1" noChangeArrowheads="1"/>
          </p:cNvPicPr>
          <p:nvPr/>
        </p:nvPicPr>
        <p:blipFill>
          <a:blip r:embed="rId3"/>
          <a:srcRect/>
          <a:stretch>
            <a:fillRect/>
          </a:stretch>
        </p:blipFill>
        <p:spPr bwMode="auto">
          <a:xfrm>
            <a:off x="1905000" y="1219200"/>
            <a:ext cx="56388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ChoicePoint (cont’d)</a:t>
            </a:r>
            <a:endParaRPr lang="en-US" sz="3200" b="1" dirty="0"/>
          </a:p>
        </p:txBody>
      </p:sp>
      <p:sp>
        <p:nvSpPr>
          <p:cNvPr id="3" name="Content Placeholder 2"/>
          <p:cNvSpPr>
            <a:spLocks noGrp="1"/>
          </p:cNvSpPr>
          <p:nvPr>
            <p:ph idx="1"/>
          </p:nvPr>
        </p:nvSpPr>
        <p:spPr/>
        <p:txBody>
          <a:bodyPr/>
          <a:lstStyle/>
          <a:p>
            <a:r>
              <a:rPr lang="en-US" b="1" i="1" dirty="0" smtClean="0"/>
              <a:t>Solution</a:t>
            </a:r>
            <a:r>
              <a:rPr lang="en-US" dirty="0" smtClean="0"/>
              <a:t> – Implement new procedures to ensure that consumers are protected from illegitimate access to personal data.</a:t>
            </a:r>
            <a:br>
              <a:rPr lang="en-US" dirty="0" smtClean="0"/>
            </a:br>
            <a:r>
              <a:rPr lang="en-US" dirty="0" smtClean="0"/>
              <a:t/>
            </a:r>
            <a:br>
              <a:rPr lang="en-US" dirty="0" smtClean="0"/>
            </a:br>
            <a:r>
              <a:rPr lang="en-US" dirty="0" smtClean="0"/>
              <a:t>* Establish &amp; maintain comprehensive information security program.</a:t>
            </a:r>
            <a:br>
              <a:rPr lang="en-US" dirty="0" smtClean="0"/>
            </a:br>
            <a:r>
              <a:rPr lang="en-US" dirty="0" smtClean="0"/>
              <a:t>* Obtain audits by independent third-party security professionals.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5-</a:t>
            </a:r>
            <a:fld id="{DBB3DA93-E592-46D0-AE1F-D154A72783BC}"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22792</TotalTime>
  <Words>3338</Words>
  <Application>Microsoft Office PowerPoint</Application>
  <PresentationFormat>On-screen Show (4:3)</PresentationFormat>
  <Paragraphs>416</Paragraphs>
  <Slides>51</Slides>
  <Notes>38</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  Chapter 5  Securing the Enterprise and Business Continuity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Learning Objectives cont’d</vt:lpstr>
      <vt:lpstr>Slide 6</vt:lpstr>
      <vt:lpstr>ChoicePoint</vt:lpstr>
      <vt:lpstr>Figure 5.1</vt:lpstr>
      <vt:lpstr>ChoicePoint (cont’d)</vt:lpstr>
      <vt:lpstr>ChoicePoint (cont’d)</vt:lpstr>
      <vt:lpstr>ChoicePoint Suffers…. Dramatically with Data Breach</vt:lpstr>
      <vt:lpstr>Slide 12</vt:lpstr>
      <vt:lpstr>Table 5.1</vt:lpstr>
      <vt:lpstr>Internal Threats</vt:lpstr>
      <vt:lpstr>Internal IT Threats – cont’d</vt:lpstr>
      <vt:lpstr>IT Governance</vt:lpstr>
      <vt:lpstr>Government Regulation</vt:lpstr>
      <vt:lpstr>Industry Standards</vt:lpstr>
      <vt:lpstr>Breakdowns Beyond Company Control  </vt:lpstr>
      <vt:lpstr>Figure 5.2</vt:lpstr>
      <vt:lpstr>Figure 5.3</vt:lpstr>
      <vt:lpstr>Cybercrime</vt:lpstr>
      <vt:lpstr>Figure 5.4</vt:lpstr>
      <vt:lpstr>Table 5.2</vt:lpstr>
      <vt:lpstr>Slide 25</vt:lpstr>
      <vt:lpstr>Unintentional or not – IT Security Threats?</vt:lpstr>
      <vt:lpstr>Methods of Attack</vt:lpstr>
      <vt:lpstr>Figure 5.5 - How a computer virus can spread. </vt:lpstr>
      <vt:lpstr>Slide 29</vt:lpstr>
      <vt:lpstr>Table 5.3</vt:lpstr>
      <vt:lpstr>Fraud</vt:lpstr>
      <vt:lpstr>Table 5.4</vt:lpstr>
      <vt:lpstr>Fraud Trends</vt:lpstr>
      <vt:lpstr>Slide 34</vt:lpstr>
      <vt:lpstr>Figure 5.6</vt:lpstr>
      <vt:lpstr>Table 5.5</vt:lpstr>
      <vt:lpstr>Figure 5.7</vt:lpstr>
      <vt:lpstr>Slide 38</vt:lpstr>
      <vt:lpstr>Figure 5.8</vt:lpstr>
      <vt:lpstr>Network Authentication &amp; Authorization</vt:lpstr>
      <vt:lpstr>Figure 5.9</vt:lpstr>
      <vt:lpstr>War Driving</vt:lpstr>
      <vt:lpstr>Slide 43</vt:lpstr>
      <vt:lpstr>Figure 5.10</vt:lpstr>
      <vt:lpstr>Table 5.6</vt:lpstr>
      <vt:lpstr>WorldWide Anti-Fraud Regulations</vt:lpstr>
      <vt:lpstr>Slide 47</vt:lpstr>
      <vt:lpstr>Figure 5.11</vt:lpstr>
      <vt:lpstr>Slide 49</vt:lpstr>
      <vt:lpstr>Managerial Issues</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1138</cp:revision>
  <dcterms:created xsi:type="dcterms:W3CDTF">2008-09-25T15:39:43Z</dcterms:created>
  <dcterms:modified xsi:type="dcterms:W3CDTF">2009-04-12T03:55:37Z</dcterms:modified>
</cp:coreProperties>
</file>