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50"/>
  </p:notesMasterIdLst>
  <p:sldIdLst>
    <p:sldId id="256" r:id="rId2"/>
    <p:sldId id="289" r:id="rId3"/>
    <p:sldId id="414" r:id="rId4"/>
    <p:sldId id="257" r:id="rId5"/>
    <p:sldId id="385" r:id="rId6"/>
    <p:sldId id="415" r:id="rId7"/>
    <p:sldId id="459" r:id="rId8"/>
    <p:sldId id="460" r:id="rId9"/>
    <p:sldId id="461" r:id="rId10"/>
    <p:sldId id="433" r:id="rId11"/>
    <p:sldId id="463" r:id="rId12"/>
    <p:sldId id="462" r:id="rId13"/>
    <p:sldId id="464" r:id="rId14"/>
    <p:sldId id="465" r:id="rId15"/>
    <p:sldId id="466" r:id="rId16"/>
    <p:sldId id="467" r:id="rId17"/>
    <p:sldId id="468" r:id="rId18"/>
    <p:sldId id="469" r:id="rId19"/>
    <p:sldId id="470" r:id="rId20"/>
    <p:sldId id="434" r:id="rId21"/>
    <p:sldId id="471" r:id="rId22"/>
    <p:sldId id="472" r:id="rId23"/>
    <p:sldId id="473" r:id="rId24"/>
    <p:sldId id="474" r:id="rId25"/>
    <p:sldId id="475" r:id="rId26"/>
    <p:sldId id="438" r:id="rId27"/>
    <p:sldId id="476" r:id="rId28"/>
    <p:sldId id="477" r:id="rId29"/>
    <p:sldId id="478" r:id="rId30"/>
    <p:sldId id="479" r:id="rId31"/>
    <p:sldId id="480" r:id="rId32"/>
    <p:sldId id="481" r:id="rId33"/>
    <p:sldId id="443" r:id="rId34"/>
    <p:sldId id="482" r:id="rId35"/>
    <p:sldId id="447" r:id="rId36"/>
    <p:sldId id="490" r:id="rId37"/>
    <p:sldId id="452" r:id="rId38"/>
    <p:sldId id="483" r:id="rId39"/>
    <p:sldId id="484" r:id="rId40"/>
    <p:sldId id="489" r:id="rId41"/>
    <p:sldId id="485" r:id="rId42"/>
    <p:sldId id="486" r:id="rId43"/>
    <p:sldId id="487" r:id="rId44"/>
    <p:sldId id="456" r:id="rId45"/>
    <p:sldId id="488" r:id="rId46"/>
    <p:sldId id="491" r:id="rId47"/>
    <p:sldId id="492" r:id="rId48"/>
    <p:sldId id="384" r:id="rId49"/>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60" autoAdjust="0"/>
    <p:restoredTop sz="86726" autoAdjust="0"/>
  </p:normalViewPr>
  <p:slideViewPr>
    <p:cSldViewPr>
      <p:cViewPr varScale="1">
        <p:scale>
          <a:sx n="80" d="100"/>
          <a:sy n="80" d="100"/>
        </p:scale>
        <p:origin x="-1662"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13FDFE3E-648B-4073-8E38-820D2ECDE55F}" type="datetimeFigureOut">
              <a:rPr lang="en-US" smtClean="0"/>
              <a:pPr/>
              <a:t>4/11/2009</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9FE05574-1D68-479B-8F33-2AA349DB469B}"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en.wikipedia.org/wiki/Business-to-consumer" TargetMode="External"/><Relationship Id="rId2" Type="http://schemas.openxmlformats.org/officeDocument/2006/relationships/slide" Target="../slides/slide8.xml"/><Relationship Id="rId1" Type="http://schemas.openxmlformats.org/officeDocument/2006/relationships/notesMaster" Target="../notesMasters/notesMaster1.xml"/><Relationship Id="rId5" Type="http://schemas.openxmlformats.org/officeDocument/2006/relationships/hyperlink" Target="http://en.wikipedia.org/wiki/Business_marketing" TargetMode="External"/><Relationship Id="rId4" Type="http://schemas.openxmlformats.org/officeDocument/2006/relationships/hyperlink" Target="http://en.wikipedia.org/wiki/Business-to-government"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8" Type="http://schemas.openxmlformats.org/officeDocument/2006/relationships/hyperlink" Target="http://en.wikipedia.org/wiki/Internet_marketing" TargetMode="External"/><Relationship Id="rId13" Type="http://schemas.openxmlformats.org/officeDocument/2006/relationships/hyperlink" Target="http://en.wikipedia.org/wiki/E-mail" TargetMode="External"/><Relationship Id="rId3" Type="http://schemas.openxmlformats.org/officeDocument/2006/relationships/hyperlink" Target="http://en.wikipedia.org/wiki/Product_(business)" TargetMode="External"/><Relationship Id="rId7" Type="http://schemas.openxmlformats.org/officeDocument/2006/relationships/hyperlink" Target="http://en.wikipedia.org/wiki/Supply_chain_management" TargetMode="External"/><Relationship Id="rId12" Type="http://schemas.openxmlformats.org/officeDocument/2006/relationships/hyperlink" Target="http://en.wikipedia.org/wiki/World_Wide_Web"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en.wikipedia.org/wiki/Electronic_funds_transfer" TargetMode="External"/><Relationship Id="rId11" Type="http://schemas.openxmlformats.org/officeDocument/2006/relationships/hyperlink" Target="http://en.wikipedia.org/wiki/Inventory_management" TargetMode="External"/><Relationship Id="rId5" Type="http://schemas.openxmlformats.org/officeDocument/2006/relationships/hyperlink" Target="http://en.wikipedia.org/wiki/Computer_network" TargetMode="External"/><Relationship Id="rId10" Type="http://schemas.openxmlformats.org/officeDocument/2006/relationships/hyperlink" Target="http://en.wikipedia.org/wiki/Electronic_data_interchange" TargetMode="External"/><Relationship Id="rId4" Type="http://schemas.openxmlformats.org/officeDocument/2006/relationships/hyperlink" Target="http://en.wikipedia.org/wiki/Service_(economics)" TargetMode="External"/><Relationship Id="rId9" Type="http://schemas.openxmlformats.org/officeDocument/2006/relationships/hyperlink" Target="http://en.wikipedia.org/wiki/Online_transaction_processing" TargetMode="External"/><Relationship Id="rId14" Type="http://schemas.openxmlformats.org/officeDocument/2006/relationships/hyperlink" Target="http://en.wikipedia.org/wiki/Virtual"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The objective of eCommerce is to automate as many of the business processes as possible.  This would be a good exercise for students to review within their</a:t>
            </a:r>
          </a:p>
          <a:p>
            <a:r>
              <a:rPr lang="en-US" b="1" baseline="0" dirty="0" smtClean="0"/>
              <a:t>     own organizations to propose possible change.  Anything that really does not need human intervention should be automated to the extent possible leaving</a:t>
            </a:r>
          </a:p>
          <a:p>
            <a:r>
              <a:rPr lang="en-US" b="1" baseline="0" dirty="0" smtClean="0"/>
              <a:t>     available resources for customer service and/or other things that really does require a human.</a:t>
            </a:r>
            <a:endParaRPr lang="en-US" b="1" dirty="0" smtClean="0"/>
          </a:p>
        </p:txBody>
      </p:sp>
      <p:sp>
        <p:nvSpPr>
          <p:cNvPr id="4" name="Slide Number Placeholder 3"/>
          <p:cNvSpPr>
            <a:spLocks noGrp="1"/>
          </p:cNvSpPr>
          <p:nvPr>
            <p:ph type="sldNum" sz="quarter" idx="10"/>
          </p:nvPr>
        </p:nvSpPr>
        <p:spPr/>
        <p:txBody>
          <a:bodyPr/>
          <a:lstStyle/>
          <a:p>
            <a:fld id="{9FE05574-1D68-479B-8F33-2AA349DB469B}" type="slidenum">
              <a:rPr lang="en-US" smtClean="0"/>
              <a:pPr/>
              <a:t>12</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Task students to find examples of businesses within each model.</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13</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 images for homepages.</a:t>
            </a:r>
          </a:p>
          <a:p>
            <a:endParaRPr lang="en-US" b="1" dirty="0" smtClean="0"/>
          </a:p>
          <a:p>
            <a:r>
              <a:rPr lang="en-US" b="1" dirty="0" smtClean="0"/>
              <a:t>Examples provided </a:t>
            </a:r>
            <a:r>
              <a:rPr lang="en-US" b="1" dirty="0" smtClean="0"/>
              <a:t>here for </a:t>
            </a:r>
            <a:r>
              <a:rPr lang="en-US" b="1" dirty="0" smtClean="0"/>
              <a:t>quick discussion</a:t>
            </a:r>
            <a:r>
              <a:rPr lang="en-US" b="1" baseline="0" dirty="0" smtClean="0"/>
              <a:t> that support A Closer Look, 6.1.</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14</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a:t>
            </a:r>
            <a:r>
              <a:rPr lang="en-US" b="1" baseline="0" dirty="0" smtClean="0"/>
              <a:t> to go “there” for more.</a:t>
            </a:r>
          </a:p>
          <a:p>
            <a:endParaRPr lang="en-US" b="1" baseline="0" dirty="0" smtClean="0"/>
          </a:p>
          <a:p>
            <a:r>
              <a:rPr lang="en-US" b="1" baseline="0" dirty="0" smtClean="0"/>
              <a:t>Hot link to Forbes article.</a:t>
            </a:r>
          </a:p>
          <a:p>
            <a:endParaRPr lang="en-US" b="1" baseline="0" dirty="0" smtClean="0"/>
          </a:p>
          <a:p>
            <a:r>
              <a:rPr lang="en-US" b="1" baseline="0" dirty="0" smtClean="0"/>
              <a:t>Discuss the “social” responsibilities for those who control these types of sites</a:t>
            </a:r>
            <a:r>
              <a:rPr lang="en-US" b="1" baseline="0" dirty="0" smtClean="0"/>
              <a:t>.  Many are for children with additional responsibilities.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15</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 images for homepages.</a:t>
            </a:r>
          </a:p>
          <a:p>
            <a:endParaRPr lang="en-US" b="1" dirty="0" smtClean="0"/>
          </a:p>
          <a:p>
            <a:r>
              <a:rPr lang="en-US" b="1" dirty="0" smtClean="0"/>
              <a:t>These are provided to stimulate discussion about the scope of EC.  YouTube represents people.  PayPal supports &amp; makes possible</a:t>
            </a:r>
          </a:p>
          <a:p>
            <a:r>
              <a:rPr lang="en-US" b="1" dirty="0" smtClean="0"/>
              <a:t>     closure from marketing activities.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16</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Open for discussion on possibilities</a:t>
            </a:r>
            <a:r>
              <a:rPr lang="en-US" b="1" baseline="0" dirty="0" smtClean="0"/>
              <a:t> for expansion in EC in the future</a:t>
            </a:r>
            <a:r>
              <a:rPr lang="en-US" b="1" baseline="0" dirty="0" smtClean="0"/>
              <a:t>.  Home security for keyless entry such as available for cars today.</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17</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Can you think of other</a:t>
            </a:r>
            <a:r>
              <a:rPr lang="en-US" b="1" baseline="0" dirty="0" smtClean="0"/>
              <a:t> benefits within each of these categories</a:t>
            </a:r>
            <a:r>
              <a:rPr lang="en-US" b="1" baseline="0" dirty="0" smtClean="0"/>
              <a:t>?  Quick comparison shopping is facilitated with Internet technology.</a:t>
            </a:r>
            <a:endParaRPr lang="en-US" b="1" baseline="0" dirty="0" smtClean="0"/>
          </a:p>
          <a:p>
            <a:endParaRPr lang="en-US" b="1" baseline="0" dirty="0" smtClean="0"/>
          </a:p>
          <a:p>
            <a:r>
              <a:rPr lang="en-US" b="1" baseline="0" dirty="0" smtClean="0"/>
              <a:t>How about in Society advantages for special needs employees?  Now employable when previous they might not have been.</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18</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Provide opportunity to discuss counters for each of the limitations.</a:t>
            </a:r>
            <a:r>
              <a:rPr lang="en-US" b="1" baseline="0" dirty="0" smtClean="0"/>
              <a:t>  Sellers &amp; buyers, instead of waiting, could be in but at smaller scale so that</a:t>
            </a:r>
          </a:p>
          <a:p>
            <a:r>
              <a:rPr lang="en-US" b="1" baseline="0" dirty="0" smtClean="0"/>
              <a:t>     expertise/confidence could be built.</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19</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YouTube video hot link of current direction in virtual</a:t>
            </a:r>
            <a:r>
              <a:rPr lang="en-US" b="1" baseline="0" dirty="0" smtClean="0"/>
              <a:t> markets.</a:t>
            </a:r>
          </a:p>
          <a:p>
            <a:endParaRPr lang="en-US" b="1" baseline="0" dirty="0" smtClean="0"/>
          </a:p>
          <a:p>
            <a:r>
              <a:rPr lang="en-US" b="1" baseline="0" dirty="0" smtClean="0"/>
              <a:t>What is the impact to traditional business functions</a:t>
            </a:r>
            <a:r>
              <a:rPr lang="en-US" b="1" baseline="0" dirty="0" smtClean="0"/>
              <a:t>?  In many ways, the brick &amp; mortar business offering is in jeopardy because</a:t>
            </a:r>
          </a:p>
          <a:p>
            <a:r>
              <a:rPr lang="en-US" b="1" baseline="0" dirty="0" smtClean="0"/>
              <a:t>     people aren’t as likely to actually “go” shopping especially when what they want is less expensive &amp; more conveniently offered</a:t>
            </a:r>
          </a:p>
          <a:p>
            <a:r>
              <a:rPr lang="en-US" b="1" baseline="0" dirty="0" smtClean="0"/>
              <a:t>     online.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21</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What is the difference between purely e-market</a:t>
            </a:r>
            <a:r>
              <a:rPr lang="en-US" b="1" baseline="0" dirty="0" smtClean="0"/>
              <a:t> companies versus those with physical &amp; virtual presence?</a:t>
            </a:r>
          </a:p>
          <a:p>
            <a:endParaRPr lang="en-US" b="1" baseline="0" dirty="0" smtClean="0"/>
          </a:p>
          <a:p>
            <a:r>
              <a:rPr lang="en-US" b="1" baseline="0" dirty="0" smtClean="0"/>
              <a:t>Online catalogs, Catalogs.com, CollegeSource- are only click businesses while the others have a brick &amp;  mortar along with web presence.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22</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What are some benefits to business of online auctions?  They can sell overstock inventory.  Can get a premium for something</a:t>
            </a:r>
            <a:r>
              <a:rPr lang="en-US" b="1" baseline="0" dirty="0" smtClean="0"/>
              <a:t> unique/high demand</a:t>
            </a:r>
          </a:p>
          <a:p>
            <a:r>
              <a:rPr lang="en-US" b="1" baseline="0" dirty="0" smtClean="0"/>
              <a:t>     item.</a:t>
            </a:r>
            <a:endParaRPr lang="en-US" b="1" dirty="0" smtClean="0"/>
          </a:p>
          <a:p>
            <a:endParaRPr lang="en-US" b="1" dirty="0" smtClean="0"/>
          </a:p>
          <a:p>
            <a:r>
              <a:rPr lang="en-US" b="1" dirty="0" smtClean="0"/>
              <a:t>eBay conducts mostly forward auctions.  What are the 2 types of forward auctions?  See IT at Work, 6.1.</a:t>
            </a:r>
          </a:p>
          <a:p>
            <a:endParaRPr lang="en-US" b="1" dirty="0" smtClean="0"/>
          </a:p>
          <a:p>
            <a:r>
              <a:rPr lang="en-US" b="1" dirty="0" smtClean="0"/>
              <a:t>In reverse auctions, there is one buyer, usually an organization, that wants to buy a product or service.  This prompts</a:t>
            </a:r>
            <a:r>
              <a:rPr lang="en-US" b="1" baseline="0" dirty="0" smtClean="0"/>
              <a:t> a request for quote (RFQ).</a:t>
            </a:r>
          </a:p>
          <a:p>
            <a:r>
              <a:rPr lang="en-US" b="1" baseline="0" dirty="0" smtClean="0"/>
              <a:t>     This is an example of a reverse auction.</a:t>
            </a:r>
            <a:endParaRPr lang="en-US" b="1" dirty="0" smtClean="0"/>
          </a:p>
          <a:p>
            <a:endParaRPr lang="en-US" b="1" dirty="0" smtClean="0"/>
          </a:p>
          <a:p>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23</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Discuss how these businesses, and those within them, have been formed</a:t>
            </a:r>
            <a:r>
              <a:rPr lang="en-US" b="1" dirty="0" smtClean="0"/>
              <a:t>.  PayPal formed because customers</a:t>
            </a:r>
            <a:r>
              <a:rPr lang="en-US" b="1" baseline="0" dirty="0" smtClean="0"/>
              <a:t> did not want to purchase</a:t>
            </a:r>
          </a:p>
          <a:p>
            <a:r>
              <a:rPr lang="en-US" b="1" baseline="0" dirty="0" smtClean="0"/>
              <a:t>     online unless they could be guaranteed security.</a:t>
            </a:r>
            <a:endParaRPr lang="en-US" b="1" dirty="0" smtClean="0"/>
          </a:p>
          <a:p>
            <a:endParaRPr lang="en-US" b="1" dirty="0" smtClean="0"/>
          </a:p>
          <a:p>
            <a:r>
              <a:rPr lang="en-US" b="1" dirty="0" smtClean="0"/>
              <a:t>For more, see link to eBay case study.</a:t>
            </a:r>
          </a:p>
          <a:p>
            <a:endParaRPr lang="en-US" b="1" dirty="0" smtClean="0"/>
          </a:p>
          <a:p>
            <a:r>
              <a:rPr lang="en-US" b="1" dirty="0" smtClean="0"/>
              <a:t>Does eBay’s 2003 change of business model, from pure auctions to adding classifieds and e-tailing make sense</a:t>
            </a:r>
            <a:r>
              <a:rPr lang="en-US" b="1" dirty="0" smtClean="0"/>
              <a:t>?  Yes, it is a normal</a:t>
            </a:r>
          </a:p>
          <a:p>
            <a:r>
              <a:rPr lang="en-US" b="1" dirty="0" smtClean="0"/>
              <a:t>     business evolution.</a:t>
            </a:r>
            <a:endParaRPr lang="en-US" b="1" dirty="0" smtClean="0"/>
          </a:p>
          <a:p>
            <a:endParaRPr lang="en-US" b="1" dirty="0" smtClean="0"/>
          </a:p>
          <a:p>
            <a:r>
              <a:rPr lang="en-US" b="1" dirty="0" smtClean="0"/>
              <a:t>Why are wireless auctions promoted?  Definitely most cost effective.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24</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 images to homepages.</a:t>
            </a:r>
          </a:p>
          <a:p>
            <a:endParaRPr lang="en-US" dirty="0" smtClean="0"/>
          </a:p>
          <a:p>
            <a:r>
              <a:rPr lang="en-US" b="1" dirty="0" smtClean="0"/>
              <a:t>Interesting</a:t>
            </a:r>
            <a:r>
              <a:rPr lang="en-US" b="1" baseline="0" dirty="0" smtClean="0"/>
              <a:t> video for discussion.</a:t>
            </a:r>
          </a:p>
          <a:p>
            <a:endParaRPr lang="en-US" b="1" baseline="0" dirty="0" smtClean="0"/>
          </a:p>
          <a:p>
            <a:r>
              <a:rPr lang="en-US" b="1" baseline="0" dirty="0" smtClean="0"/>
              <a:t>Will these types of businesses have more/less  opportunity for success depending upon the state of the economy?  It depends.  A</a:t>
            </a:r>
          </a:p>
          <a:p>
            <a:r>
              <a:rPr lang="en-US" b="1" baseline="0" dirty="0" smtClean="0"/>
              <a:t>     good marketer will promote the “experience” rather than the process…making it broader application.</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25</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 images for homepages.</a:t>
            </a:r>
          </a:p>
          <a:p>
            <a:endParaRPr lang="en-US" dirty="0" smtClean="0"/>
          </a:p>
          <a:p>
            <a:r>
              <a:rPr lang="en-US" b="1" dirty="0" smtClean="0"/>
              <a:t>May be used by retailers…business to consumer….but also by B2B-Dell</a:t>
            </a:r>
            <a:r>
              <a:rPr lang="en-US" b="1" baseline="0" dirty="0" smtClean="0"/>
              <a:t> is an example with a B2B application.  They sell to both B2C &amp; B2B.</a:t>
            </a:r>
          </a:p>
          <a:p>
            <a:endParaRPr lang="en-US" b="1" baseline="0" dirty="0" smtClean="0"/>
          </a:p>
          <a:p>
            <a:r>
              <a:rPr lang="en-US" b="1" baseline="0" dirty="0" smtClean="0"/>
              <a:t>Individual store versus electronic malls which is a collection of individual shops under one Internet address.</a:t>
            </a:r>
          </a:p>
          <a:p>
            <a:endParaRPr lang="en-US" b="1" baseline="0" dirty="0" smtClean="0"/>
          </a:p>
          <a:p>
            <a:r>
              <a:rPr lang="en-US" b="1" baseline="0" dirty="0" smtClean="0"/>
              <a:t>Task students to find examples of both B2C &amp; B2B electronic storefronts.  Perhaps ones they would like to introduce?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27</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a:t>
            </a:r>
            <a:r>
              <a:rPr lang="en-US" b="1" baseline="0" dirty="0" smtClean="0"/>
              <a:t> images for hot links to home pages.</a:t>
            </a:r>
          </a:p>
          <a:p>
            <a:endParaRPr lang="en-US" baseline="0" dirty="0" smtClean="0"/>
          </a:p>
          <a:p>
            <a:r>
              <a:rPr lang="en-US" b="1" baseline="0" dirty="0" smtClean="0"/>
              <a:t>Stores under “one” Internet address.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28</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After reading these articles, answer the following questions:</a:t>
            </a:r>
          </a:p>
          <a:p>
            <a:endParaRPr lang="en-US" b="1" dirty="0" smtClean="0"/>
          </a:p>
          <a:p>
            <a:r>
              <a:rPr lang="en-US" b="1" dirty="0" smtClean="0"/>
              <a:t>What are the critical success factors for Amazoon.com?  Great inventory.  One stop shopping.  Convenience.  Reviews.  Reasonable $.</a:t>
            </a:r>
          </a:p>
          <a:p>
            <a:endParaRPr lang="en-US" b="1" dirty="0" smtClean="0"/>
          </a:p>
          <a:p>
            <a:r>
              <a:rPr lang="en-US" b="1" dirty="0" smtClean="0"/>
              <a:t>What does it have over its competition?  Recent</a:t>
            </a:r>
            <a:r>
              <a:rPr lang="en-US" b="1" baseline="0" dirty="0" smtClean="0"/>
              <a:t> product reviews.  Reasonable $.  Convenience.</a:t>
            </a:r>
            <a:endParaRPr lang="en-US" b="1" dirty="0" smtClean="0"/>
          </a:p>
          <a:p>
            <a:endParaRPr lang="en-US" b="1" dirty="0" smtClean="0"/>
          </a:p>
          <a:p>
            <a:r>
              <a:rPr lang="en-US" b="1" dirty="0" smtClean="0"/>
              <a:t>What is the purpose of the alliances Amazon.com has made?  Customer loyalty.</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29</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Discuss the huge function that these types of sites provide.  Not just for those who are unemployed, but also for the recruiters who must</a:t>
            </a:r>
          </a:p>
          <a:p>
            <a:r>
              <a:rPr lang="en-US" b="1" dirty="0" smtClean="0"/>
              <a:t>     fill openings, too.  These</a:t>
            </a:r>
            <a:r>
              <a:rPr lang="en-US" b="1" baseline="0" dirty="0" smtClean="0"/>
              <a:t> provide tremendous opportunity to sort through applicants quickly based upon a predetermined criteria.  It</a:t>
            </a:r>
          </a:p>
          <a:p>
            <a:r>
              <a:rPr lang="en-US" b="1" baseline="0" dirty="0" smtClean="0"/>
              <a:t>     can be very cost effective &amp; further reaching in attraction of viable candidates.</a:t>
            </a:r>
          </a:p>
          <a:p>
            <a:endParaRPr lang="en-US" b="1" baseline="0" dirty="0" smtClean="0"/>
          </a:p>
          <a:p>
            <a:r>
              <a:rPr lang="en-US" b="1" baseline="0" dirty="0" smtClean="0"/>
              <a:t>On the other hand, the maze may be very difficult for an applicant to maneuver through.</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30</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 images to homepages.  Sites such as these have made it a most more competitive</a:t>
            </a:r>
            <a:r>
              <a:rPr lang="en-US" b="1" baseline="0" dirty="0" smtClean="0"/>
              <a:t> market for consumers.  Discuss how.</a:t>
            </a:r>
          </a:p>
          <a:p>
            <a:r>
              <a:rPr lang="en-US" b="1" baseline="0" dirty="0" smtClean="0"/>
              <a:t>     Price shopping, benefit shopping much easier utilizing Internet resources.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31</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Why are these sites ideal for e-commerce?  Best deals may be found much easier than physically visiting each one.  Much</a:t>
            </a:r>
            <a:r>
              <a:rPr lang="en-US" b="1" baseline="0" dirty="0" smtClean="0"/>
              <a:t> more</a:t>
            </a:r>
          </a:p>
          <a:p>
            <a:r>
              <a:rPr lang="en-US" b="1" baseline="0" dirty="0" smtClean="0"/>
              <a:t>     cost effective when relocating to significant distances.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32</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What are the advantages of the ChemConnect exchange?  See IT at Work 6.4.</a:t>
            </a:r>
          </a:p>
          <a:p>
            <a:endParaRPr lang="en-US" b="1" dirty="0" smtClean="0"/>
          </a:p>
          <a:p>
            <a:r>
              <a:rPr lang="en-US" b="1" dirty="0" smtClean="0"/>
              <a:t>Why are there</a:t>
            </a:r>
            <a:r>
              <a:rPr lang="en-US" b="1" baseline="0" dirty="0" smtClean="0"/>
              <a:t> 3 trading places?</a:t>
            </a:r>
          </a:p>
          <a:p>
            <a:endParaRPr lang="en-US" b="1" baseline="0" dirty="0" smtClean="0"/>
          </a:p>
          <a:p>
            <a:r>
              <a:rPr lang="en-US" b="1" baseline="0" dirty="0" smtClean="0"/>
              <a:t>Why does the exchange provide information portal services?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34</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B2E – disaster messages, weather related,</a:t>
            </a:r>
            <a:r>
              <a:rPr lang="en-US" b="1" baseline="0" dirty="0" smtClean="0"/>
              <a:t> business specific.</a:t>
            </a:r>
          </a:p>
          <a:p>
            <a:r>
              <a:rPr lang="en-US" b="1" baseline="0" dirty="0" smtClean="0"/>
              <a:t>E2E – furniture, crafts.</a:t>
            </a:r>
          </a:p>
          <a:p>
            <a:r>
              <a:rPr lang="en-US" b="1" baseline="0" dirty="0" smtClean="0"/>
              <a:t>SBU/SBU – parts &amp; supplier.</a:t>
            </a:r>
          </a:p>
          <a:p>
            <a:r>
              <a:rPr lang="en-US" b="1" baseline="0" dirty="0" smtClean="0"/>
              <a:t>E-Collaboration – between organization &amp; suppliers, vendors, etc.</a:t>
            </a:r>
          </a:p>
          <a:p>
            <a:r>
              <a:rPr lang="en-US" b="1" baseline="0" dirty="0" smtClean="0"/>
              <a:t>E-Government – EBT transfers such as social security payments.</a:t>
            </a:r>
          </a:p>
          <a:p>
            <a:endParaRPr lang="en-US" b="1" baseline="0" dirty="0" smtClean="0"/>
          </a:p>
          <a:p>
            <a:r>
              <a:rPr lang="en-US" b="1" baseline="0" dirty="0" smtClean="0"/>
              <a:t>What are some others in each category</a:t>
            </a:r>
            <a:r>
              <a:rPr lang="en-US" b="1" baseline="0" dirty="0" smtClean="0"/>
              <a:t>?  Task students to find.</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36</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37</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Give examples</a:t>
            </a:r>
            <a:r>
              <a:rPr lang="en-US" b="1" baseline="0" dirty="0" smtClean="0"/>
              <a:t> in each category.  For instance, in marketing, interactive marketing has given capability for one-to-one advertising</a:t>
            </a:r>
          </a:p>
          <a:p>
            <a:r>
              <a:rPr lang="en-US" b="1" baseline="0" dirty="0" smtClean="0"/>
              <a:t>     through use of internet technologies.</a:t>
            </a:r>
          </a:p>
          <a:p>
            <a:endParaRPr lang="en-US" b="1" baseline="0" dirty="0" smtClean="0"/>
          </a:p>
          <a:p>
            <a:r>
              <a:rPr lang="en-US" b="1" baseline="0" dirty="0" smtClean="0"/>
              <a:t>Market research is facilitated by social networks now possible.  Blogs are great, cheap ways to collect needs &amp; wants data.</a:t>
            </a:r>
          </a:p>
        </p:txBody>
      </p:sp>
      <p:sp>
        <p:nvSpPr>
          <p:cNvPr id="4" name="Slide Number Placeholder 3"/>
          <p:cNvSpPr>
            <a:spLocks noGrp="1"/>
          </p:cNvSpPr>
          <p:nvPr>
            <p:ph type="sldNum" sz="quarter" idx="10"/>
          </p:nvPr>
        </p:nvSpPr>
        <p:spPr/>
        <p:txBody>
          <a:bodyPr/>
          <a:lstStyle/>
          <a:p>
            <a:fld id="{9FE05574-1D68-479B-8F33-2AA349DB469B}" type="slidenum">
              <a:rPr lang="en-US" smtClean="0"/>
              <a:pPr/>
              <a:t>38</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 images to homepages.  Examples of this very important category.</a:t>
            </a:r>
          </a:p>
          <a:p>
            <a:endParaRPr lang="en-US" b="1" dirty="0" smtClean="0"/>
          </a:p>
          <a:p>
            <a:r>
              <a:rPr lang="en-US" b="1" dirty="0" smtClean="0"/>
              <a:t>Why are these so important now?  In the past, these</a:t>
            </a:r>
            <a:r>
              <a:rPr lang="en-US" b="1" baseline="0" dirty="0" smtClean="0"/>
              <a:t> activities were very expensive if collected one at a time.  Bias would be extremely</a:t>
            </a:r>
          </a:p>
          <a:p>
            <a:r>
              <a:rPr lang="en-US" b="1" baseline="0" dirty="0" smtClean="0"/>
              <a:t>     common due to the expense of collecting vast cross-section of customer opinions.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39</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Informational slide</a:t>
            </a:r>
            <a:r>
              <a:rPr lang="en-US" b="1" dirty="0" smtClean="0"/>
              <a:t>.  There exist several alternatives for paying for goods &amp; services on</a:t>
            </a:r>
            <a:r>
              <a:rPr lang="en-US" b="1" baseline="0" dirty="0" smtClean="0"/>
              <a:t> the Internet.  The major ones are summarized</a:t>
            </a:r>
          </a:p>
          <a:p>
            <a:r>
              <a:rPr lang="en-US" b="1" baseline="0" dirty="0" smtClean="0"/>
              <a:t>     in this table.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40</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Student discussion of how the “trust factor” has changed just in the last few years.  How identity theft has been guarded against </a:t>
            </a:r>
            <a:r>
              <a:rPr lang="en-US" b="1" dirty="0" smtClean="0"/>
              <a:t>by </a:t>
            </a:r>
            <a:r>
              <a:rPr lang="en-US" b="1" dirty="0" smtClean="0"/>
              <a:t>organizations</a:t>
            </a:r>
            <a:r>
              <a:rPr lang="en-US" b="1" dirty="0" smtClean="0"/>
              <a:t>.</a:t>
            </a:r>
          </a:p>
          <a:p>
            <a:endParaRPr lang="en-US" b="1" dirty="0" smtClean="0"/>
          </a:p>
          <a:p>
            <a:r>
              <a:rPr lang="en-US" b="1" dirty="0" smtClean="0"/>
              <a:t>Complete process of how credit cards work is shown in this figure.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41</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COOL!  I’ll take a Diet Coke, please!  This is very convenient especially on college campuses.  There are a bazillion examples.  </a:t>
            </a:r>
            <a:r>
              <a:rPr lang="en-US" b="1" dirty="0" smtClean="0"/>
              <a:t>Students name </a:t>
            </a:r>
            <a:r>
              <a:rPr lang="en-US" b="1" dirty="0" smtClean="0"/>
              <a:t>others.</a:t>
            </a:r>
          </a:p>
          <a:p>
            <a:endParaRPr lang="en-US" dirty="0" smtClean="0"/>
          </a:p>
          <a:p>
            <a:r>
              <a:rPr lang="en-US" b="1" dirty="0" smtClean="0"/>
              <a:t>RFID</a:t>
            </a:r>
            <a:r>
              <a:rPr lang="en-US" b="1" baseline="0" dirty="0" smtClean="0"/>
              <a:t> technology is integrated into mobile phone.</a:t>
            </a:r>
          </a:p>
          <a:p>
            <a:endParaRPr lang="en-US" b="1" baseline="0" dirty="0" smtClean="0"/>
          </a:p>
          <a:p>
            <a:r>
              <a:rPr lang="en-US" b="1" baseline="0" dirty="0" smtClean="0"/>
              <a:t>Refer to A Closer Look, 6.3.</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42</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Informational slide</a:t>
            </a:r>
            <a:r>
              <a:rPr lang="en-US" b="1" dirty="0" smtClean="0"/>
              <a:t>.  A typical EC</a:t>
            </a:r>
            <a:r>
              <a:rPr lang="en-US" b="1" baseline="0" dirty="0" smtClean="0"/>
              <a:t> fulfillment process is shown in this figure.  Process begins on the left.  Some activities are</a:t>
            </a:r>
          </a:p>
          <a:p>
            <a:r>
              <a:rPr lang="en-US" b="1" baseline="0" dirty="0" smtClean="0"/>
              <a:t>     simultaneous &amp; others are sequential.</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43</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What are others</a:t>
            </a:r>
            <a:r>
              <a:rPr lang="en-US" b="1" dirty="0" smtClean="0"/>
              <a:t>?  Check with better</a:t>
            </a:r>
            <a:r>
              <a:rPr lang="en-US" b="1" baseline="0" dirty="0" smtClean="0"/>
              <a:t> business bureaus for reports of complaints that may be available.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45</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All of these are extremely important. Perhaps setting strategy &amp; appropriate business model are most critical &amp; set the overall framework.</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47</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Figure IT 7eU</a:t>
            </a:r>
            <a:r>
              <a:rPr lang="en-US" sz="1200" kern="1200" dirty="0" smtClean="0">
                <a:solidFill>
                  <a:schemeClr val="tx1"/>
                </a:solidFill>
                <a:latin typeface="+mn-lt"/>
                <a:ea typeface="+mn-ea"/>
                <a:cs typeface="+mn-cs"/>
              </a:rPr>
              <a:t> provides opportunity to discuss overview of IT’s role in corporate strategy setting and its intricate importance to performance as business solutions and the resulting profitability.   Throughout the “semester” student learning will be evolving surrounding this chart</a:t>
            </a:r>
            <a:r>
              <a:rPr lang="en-US" sz="1200" kern="1200" baseline="0" dirty="0" smtClean="0">
                <a:solidFill>
                  <a:schemeClr val="tx1"/>
                </a:solidFill>
                <a:latin typeface="+mn-lt"/>
                <a:ea typeface="+mn-ea"/>
                <a:cs typeface="+mn-cs"/>
              </a:rPr>
              <a:t> making it good to begin by going back to it to integrate learning.</a:t>
            </a:r>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FE05574-1D68-479B-8F33-2AA349DB469B}" type="slidenum">
              <a:rPr lang="en-US" smtClean="0"/>
              <a:pPr/>
              <a:t>6</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48</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 images for homepage.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7</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What is B2B?  Why/how is B2B an important strategy in meeting Dell’s performance goals?  It is a much bigger market than B2C.  They</a:t>
            </a:r>
          </a:p>
          <a:p>
            <a:r>
              <a:rPr lang="en-US" b="1" dirty="0" smtClean="0"/>
              <a:t>     could expect higher revenue as business would tend to purchase in</a:t>
            </a:r>
            <a:r>
              <a:rPr lang="en-US" b="1" baseline="0" dirty="0" smtClean="0"/>
              <a:t> greater numbers &amp; more often than the individual consumer.</a:t>
            </a:r>
            <a:endParaRPr lang="en-US" b="1" dirty="0" smtClean="0"/>
          </a:p>
          <a:p>
            <a:endParaRPr lang="en-US" b="1" dirty="0" smtClean="0"/>
          </a:p>
          <a:p>
            <a:r>
              <a:rPr lang="en-US" b="1" dirty="0" smtClean="0"/>
              <a:t>According</a:t>
            </a:r>
            <a:r>
              <a:rPr lang="en-US" b="1" baseline="0" dirty="0" smtClean="0"/>
              <a:t> to Wikipedia:</a:t>
            </a:r>
          </a:p>
          <a:p>
            <a:endParaRPr lang="en-US" b="1" dirty="0" smtClean="0"/>
          </a:p>
          <a:p>
            <a:r>
              <a:rPr lang="en-US" b="1" dirty="0" smtClean="0"/>
              <a:t>Business-to-business</a:t>
            </a:r>
            <a:r>
              <a:rPr lang="en-US" dirty="0" smtClean="0"/>
              <a:t> (</a:t>
            </a:r>
            <a:r>
              <a:rPr lang="en-US" b="1" dirty="0" smtClean="0"/>
              <a:t>B2B</a:t>
            </a:r>
            <a:r>
              <a:rPr lang="en-US" dirty="0" smtClean="0"/>
              <a:t>) is a term commonly used to describe commerce transactions between businesses, as opposed to those between businesses and other groups, such as business-to-consumers (</a:t>
            </a:r>
            <a:r>
              <a:rPr lang="en-US" dirty="0" smtClean="0">
                <a:hlinkClick r:id="rId3" action="ppaction://hlinkfile" tooltip="Business-to-consumer"/>
              </a:rPr>
              <a:t>B2C</a:t>
            </a:r>
            <a:r>
              <a:rPr lang="en-US" dirty="0" smtClean="0"/>
              <a:t>) or business-to-government (</a:t>
            </a:r>
            <a:r>
              <a:rPr lang="en-US" dirty="0" smtClean="0">
                <a:hlinkClick r:id="rId4" action="ppaction://hlinkfile" tooltip="Business-to-government"/>
              </a:rPr>
              <a:t>B2G</a:t>
            </a:r>
            <a:r>
              <a:rPr lang="en-US" dirty="0" smtClean="0"/>
              <a:t>). More specifically, B2B is often used to describe an activity, such as </a:t>
            </a:r>
            <a:r>
              <a:rPr lang="en-US" dirty="0" smtClean="0">
                <a:hlinkClick r:id="rId5" action="ppaction://hlinkfile" tooltip="Business marketing"/>
              </a:rPr>
              <a:t>B2B marketing</a:t>
            </a:r>
            <a:r>
              <a:rPr lang="en-US" dirty="0" smtClean="0"/>
              <a:t>, or B2B sales, that occurs between businesses and other businesses.</a:t>
            </a:r>
          </a:p>
          <a:p>
            <a:r>
              <a:rPr lang="en-US" dirty="0" smtClean="0"/>
              <a:t>The volume of B2B transactions is much higher than the volume of B2C transactions. The primary reason for this is that in a typical supply chain there will be many B2B transactions involving subcomponent or raw materials, and only one B2C transaction, specifically sale of the finished product to the end customer. For example, an automobile manufacturer makes several B2B transactions such as buying tires, glass for windshields, and rubber hoses for its vehicles. The final transaction, a finished vehicle sold to the consumer, is a single (</a:t>
            </a:r>
            <a:r>
              <a:rPr lang="en-US" dirty="0" smtClean="0">
                <a:hlinkClick r:id="rId3" action="ppaction://hlinkfile" tooltip="Business-to-consumer"/>
              </a:rPr>
              <a:t>B2C</a:t>
            </a:r>
            <a:r>
              <a:rPr lang="en-US" dirty="0" smtClean="0"/>
              <a:t>) transaction.</a:t>
            </a:r>
          </a:p>
          <a:p>
            <a:endParaRPr lang="en-US" b="1" dirty="0" smtClean="0"/>
          </a:p>
          <a:p>
            <a:r>
              <a:rPr lang="en-US" b="1" dirty="0" smtClean="0"/>
              <a:t>Hot link to good articles for further discussion enhancement.</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8</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 hot</a:t>
            </a:r>
            <a:r>
              <a:rPr lang="en-US" b="1" baseline="0" dirty="0" smtClean="0"/>
              <a:t> link to article for discussion &amp; homepage for training services offered by Dell.</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9</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Compare eBusiness to eCommerce.  Provide</a:t>
            </a:r>
            <a:r>
              <a:rPr lang="en-US" b="1" baseline="0" dirty="0" smtClean="0"/>
              <a:t> examples.  eBusiness is using internet technology for entire business operations: marketing,</a:t>
            </a:r>
          </a:p>
          <a:p>
            <a:r>
              <a:rPr lang="en-US" b="1" baseline="0" dirty="0" smtClean="0"/>
              <a:t>     financial, distribution, etc.  eCommerce is using the technology for sales.  Click businesses that come from brick &amp; mortar businesses</a:t>
            </a:r>
          </a:p>
          <a:p>
            <a:r>
              <a:rPr lang="en-US" b="1" baseline="0" dirty="0" smtClean="0"/>
              <a:t>     may be good examples of eCommerce…businesses with only web presence may be good examples of eBusiness.</a:t>
            </a:r>
          </a:p>
          <a:p>
            <a:endParaRPr lang="en-US" b="1" baseline="0" dirty="0" smtClean="0"/>
          </a:p>
          <a:p>
            <a:r>
              <a:rPr lang="en-US" b="1" baseline="0" dirty="0" smtClean="0"/>
              <a:t>Hot link to interesting article for possible discussion.</a:t>
            </a:r>
          </a:p>
          <a:p>
            <a:endParaRPr lang="en-US" b="1" baseline="0" dirty="0" smtClean="0"/>
          </a:p>
          <a:p>
            <a:r>
              <a:rPr lang="en-US" b="1" baseline="0" dirty="0" smtClean="0"/>
              <a:t>According to Wikipedia:</a:t>
            </a:r>
          </a:p>
          <a:p>
            <a:r>
              <a:rPr lang="en-US" b="1" dirty="0" smtClean="0"/>
              <a:t>Electronic commerce</a:t>
            </a:r>
            <a:r>
              <a:rPr lang="en-US" dirty="0" smtClean="0"/>
              <a:t>, commonly known as </a:t>
            </a:r>
            <a:r>
              <a:rPr lang="en-US" b="1" dirty="0" smtClean="0"/>
              <a:t>e-commerce</a:t>
            </a:r>
            <a:r>
              <a:rPr lang="en-US" dirty="0" smtClean="0"/>
              <a:t> or </a:t>
            </a:r>
            <a:r>
              <a:rPr lang="en-US" b="1" dirty="0" smtClean="0"/>
              <a:t>eCommerce</a:t>
            </a:r>
            <a:r>
              <a:rPr lang="en-US" dirty="0" smtClean="0"/>
              <a:t>, consists of the buying and selling of </a:t>
            </a:r>
            <a:r>
              <a:rPr lang="en-US" dirty="0" smtClean="0">
                <a:hlinkClick r:id="rId3" action="ppaction://hlinkfile" tooltip="Product (business)"/>
              </a:rPr>
              <a:t>products</a:t>
            </a:r>
            <a:r>
              <a:rPr lang="en-US" dirty="0" smtClean="0"/>
              <a:t> or </a:t>
            </a:r>
            <a:r>
              <a:rPr lang="en-US" dirty="0" smtClean="0">
                <a:hlinkClick r:id="rId4" action="ppaction://hlinkfile" tooltip="Service (economics)"/>
              </a:rPr>
              <a:t>services</a:t>
            </a:r>
            <a:r>
              <a:rPr lang="en-US" dirty="0" smtClean="0"/>
              <a:t> over electronic systems such as the Internet and other </a:t>
            </a:r>
            <a:r>
              <a:rPr lang="en-US" dirty="0" smtClean="0">
                <a:hlinkClick r:id="rId5" action="ppaction://hlinkfile" tooltip="Computer network"/>
              </a:rPr>
              <a:t>computer networks</a:t>
            </a:r>
            <a:r>
              <a:rPr lang="en-US" dirty="0" smtClean="0"/>
              <a:t>. The amount of trade conducted electronically has grown extraordinarily since the spread of the Internet. A wide variety of commerce is conducted in this way, spurring and drawing on innovations in </a:t>
            </a:r>
            <a:r>
              <a:rPr lang="en-US" dirty="0" smtClean="0">
                <a:hlinkClick r:id="rId6" action="ppaction://hlinkfile" tooltip="Electronic funds transfer"/>
              </a:rPr>
              <a:t>electronic funds transfer</a:t>
            </a:r>
            <a:r>
              <a:rPr lang="en-US" dirty="0" smtClean="0"/>
              <a:t>, </a:t>
            </a:r>
            <a:r>
              <a:rPr lang="en-US" dirty="0" smtClean="0">
                <a:hlinkClick r:id="rId7" action="ppaction://hlinkfile" tooltip="Supply chain management"/>
              </a:rPr>
              <a:t>supply chain management</a:t>
            </a:r>
            <a:r>
              <a:rPr lang="en-US" dirty="0" smtClean="0"/>
              <a:t>, </a:t>
            </a:r>
            <a:r>
              <a:rPr lang="en-US" dirty="0" smtClean="0">
                <a:hlinkClick r:id="rId8" action="ppaction://hlinkfile" tooltip="Internet marketing"/>
              </a:rPr>
              <a:t>Internet marketing</a:t>
            </a:r>
            <a:r>
              <a:rPr lang="en-US" dirty="0" smtClean="0"/>
              <a:t>, </a:t>
            </a:r>
            <a:r>
              <a:rPr lang="en-US" dirty="0" smtClean="0">
                <a:hlinkClick r:id="rId9" action="ppaction://hlinkfile" tooltip="Online transaction processing"/>
              </a:rPr>
              <a:t>online transaction processing</a:t>
            </a:r>
            <a:r>
              <a:rPr lang="en-US" dirty="0" smtClean="0"/>
              <a:t>, </a:t>
            </a:r>
            <a:r>
              <a:rPr lang="en-US" dirty="0" smtClean="0">
                <a:hlinkClick r:id="rId10" action="ppaction://hlinkfile" tooltip="Electronic data interchange"/>
              </a:rPr>
              <a:t>electronic data interchange</a:t>
            </a:r>
            <a:r>
              <a:rPr lang="en-US" dirty="0" smtClean="0"/>
              <a:t> (EDI), </a:t>
            </a:r>
            <a:r>
              <a:rPr lang="en-US" dirty="0" smtClean="0">
                <a:hlinkClick r:id="rId11" action="ppaction://hlinkfile" tooltip="Inventory management"/>
              </a:rPr>
              <a:t>inventory management</a:t>
            </a:r>
            <a:r>
              <a:rPr lang="en-US" dirty="0" smtClean="0"/>
              <a:t> systems, and automated data collection systems. Modern electronic commerce typically uses the </a:t>
            </a:r>
            <a:r>
              <a:rPr lang="en-US" dirty="0" smtClean="0">
                <a:hlinkClick r:id="rId12" action="ppaction://hlinkfile" tooltip="World Wide Web"/>
              </a:rPr>
              <a:t>World Wide Web</a:t>
            </a:r>
            <a:r>
              <a:rPr lang="en-US" dirty="0" smtClean="0"/>
              <a:t> at least at some point in the transaction's lifecycle, although it can encompass a wider range of technologies such as </a:t>
            </a:r>
            <a:r>
              <a:rPr lang="en-US" dirty="0" smtClean="0">
                <a:hlinkClick r:id="rId13" action="ppaction://hlinkfile" tooltip="E-mail"/>
              </a:rPr>
              <a:t>e-mail</a:t>
            </a:r>
            <a:r>
              <a:rPr lang="en-US" dirty="0" smtClean="0"/>
              <a:t> as well.</a:t>
            </a:r>
          </a:p>
          <a:p>
            <a:r>
              <a:rPr lang="en-US" dirty="0" smtClean="0"/>
              <a:t>A large percentage of electronic commerce is conducted entirely electronically for </a:t>
            </a:r>
            <a:r>
              <a:rPr lang="en-US" dirty="0" smtClean="0">
                <a:hlinkClick r:id="rId14" action="ppaction://hlinkfile" tooltip="Virtual"/>
              </a:rPr>
              <a:t>virtual</a:t>
            </a:r>
            <a:r>
              <a:rPr lang="en-US" dirty="0" smtClean="0"/>
              <a:t> items such as access to premium content on a website, but most electronic commerce involves the transportation of physical items in some way. Online retailers are sometimes known as </a:t>
            </a:r>
            <a:r>
              <a:rPr lang="en-US" b="1" dirty="0" smtClean="0"/>
              <a:t>e-tailers</a:t>
            </a:r>
            <a:r>
              <a:rPr lang="en-US" dirty="0" smtClean="0"/>
              <a:t> and online retail is sometimes known as </a:t>
            </a:r>
            <a:r>
              <a:rPr lang="en-US" b="1" dirty="0" smtClean="0"/>
              <a:t>e-tail</a:t>
            </a:r>
            <a:r>
              <a:rPr lang="en-US" dirty="0" smtClean="0"/>
              <a:t>. Almost all big retailers have electronic commerce presence on the World Wide Web.</a:t>
            </a:r>
          </a:p>
          <a:p>
            <a:endParaRPr lang="en-US" dirty="0" smtClean="0"/>
          </a:p>
          <a:p>
            <a:r>
              <a:rPr lang="en-US" b="1" dirty="0" smtClean="0"/>
              <a:t>More…. http://en.wikipedia.org/wiki/Electronic_commerce</a:t>
            </a:r>
          </a:p>
          <a:p>
            <a:endParaRPr lang="en-US" b="1" dirty="0" smtClean="0"/>
          </a:p>
        </p:txBody>
      </p:sp>
      <p:sp>
        <p:nvSpPr>
          <p:cNvPr id="4" name="Slide Number Placeholder 3"/>
          <p:cNvSpPr>
            <a:spLocks noGrp="1"/>
          </p:cNvSpPr>
          <p:nvPr>
            <p:ph type="sldNum" sz="quarter" idx="10"/>
          </p:nvPr>
        </p:nvSpPr>
        <p:spPr/>
        <p:txBody>
          <a:bodyPr/>
          <a:lstStyle/>
          <a:p>
            <a:fld id="{9FE05574-1D68-479B-8F33-2AA349DB469B}" type="slidenum">
              <a:rPr lang="en-US" smtClean="0"/>
              <a:pPr/>
              <a:t>10</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 images for homepages</a:t>
            </a:r>
            <a:r>
              <a:rPr lang="en-US" b="1" dirty="0" smtClean="0"/>
              <a:t>.  Travelocity,</a:t>
            </a:r>
            <a:r>
              <a:rPr lang="en-US" b="1" baseline="0" dirty="0" smtClean="0"/>
              <a:t> Clogwild, Expedia are just e-businesses while Williams-Sonoma &amp; Wells Fargo have</a:t>
            </a:r>
          </a:p>
          <a:p>
            <a:r>
              <a:rPr lang="en-US" b="1" baseline="0" dirty="0" smtClean="0"/>
              <a:t>     also physical location options for their customers.</a:t>
            </a:r>
            <a:endParaRPr lang="en-US" b="1" dirty="0" smtClean="0"/>
          </a:p>
          <a:p>
            <a:endParaRPr lang="en-US" b="1" dirty="0" smtClean="0"/>
          </a:p>
          <a:p>
            <a:r>
              <a:rPr lang="en-US" b="1" dirty="0" smtClean="0"/>
              <a:t>Hot link to article.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11</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9510E9A-EE2C-44A3-95D0-5A1A60366C6B}" type="datetime1">
              <a:rPr lang="en-US" smtClean="0"/>
              <a:pPr/>
              <a:t>4/11/2009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4066CB-7533-4392-B474-49D1EB92589C}" type="datetime1">
              <a:rPr lang="en-US" smtClean="0"/>
              <a:pPr/>
              <a:t>4/11/2009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1B7794-6B84-4DDD-9274-D4A777B39171}" type="datetime1">
              <a:rPr lang="en-US" smtClean="0"/>
              <a:pPr/>
              <a:t>4/11/2009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EE4479-2BBE-4345-BEFD-FDEAA22D5CA4}" type="datetime1">
              <a:rPr lang="en-US" smtClean="0"/>
              <a:pPr/>
              <a:t>4/11/2009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52B75A-87C0-44D2-8770-6E3737DE4395}" type="datetime1">
              <a:rPr lang="en-US" smtClean="0"/>
              <a:pPr/>
              <a:t>4/11/2009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A7B15E9-471A-4CB1-835C-57B10F4E2F08}" type="datetime1">
              <a:rPr lang="en-US" smtClean="0"/>
              <a:pPr/>
              <a:t>4/11/2009</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
        <p:nvSpPr>
          <p:cNvPr id="7" name="Slide Number Placeholder 6"/>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D1DD2D1-A9A6-4675-B31B-825FA7C63BA0}" type="datetime1">
              <a:rPr lang="en-US" smtClean="0"/>
              <a:pPr/>
              <a:t>4/11/2009</a:t>
            </a:fld>
            <a:endParaRPr lang="en-US" dirty="0"/>
          </a:p>
        </p:txBody>
      </p:sp>
      <p:sp>
        <p:nvSpPr>
          <p:cNvPr id="8" name="Footer Placeholder 7"/>
          <p:cNvSpPr>
            <a:spLocks noGrp="1"/>
          </p:cNvSpPr>
          <p:nvPr>
            <p:ph type="ftr" sz="quarter" idx="11"/>
          </p:nvPr>
        </p:nvSpPr>
        <p:spPr/>
        <p:txBody>
          <a:bodyPr/>
          <a:lstStyle/>
          <a:p>
            <a:r>
              <a:rPr lang="en-US" dirty="0" smtClean="0"/>
              <a:t>Copyright 2010 John Wiley &amp; Sons, Inc.</a:t>
            </a:r>
            <a:endParaRPr lang="en-US" dirty="0"/>
          </a:p>
        </p:txBody>
      </p:sp>
      <p:sp>
        <p:nvSpPr>
          <p:cNvPr id="9" name="Slide Number Placeholder 8"/>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761280E-CD63-42CC-AB53-3E2403F7A183}" type="datetime1">
              <a:rPr lang="en-US" smtClean="0"/>
              <a:pPr/>
              <a:t>4/11/2009</a:t>
            </a:fld>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B67F93-5255-4988-94BD-4CF00BD7312B}" type="datetime1">
              <a:rPr lang="en-US" smtClean="0"/>
              <a:pPr/>
              <a:t>4/11/2009</a:t>
            </a:fld>
            <a:endParaRPr lang="en-US" dirty="0"/>
          </a:p>
        </p:txBody>
      </p:sp>
      <p:sp>
        <p:nvSpPr>
          <p:cNvPr id="3" name="Footer Placeholder 2"/>
          <p:cNvSpPr>
            <a:spLocks noGrp="1"/>
          </p:cNvSpPr>
          <p:nvPr>
            <p:ph type="ftr" sz="quarter" idx="11"/>
          </p:nvPr>
        </p:nvSpPr>
        <p:spPr/>
        <p:txBody>
          <a:bodyPr/>
          <a:lstStyle/>
          <a:p>
            <a:r>
              <a:rPr lang="en-US" dirty="0" smtClean="0"/>
              <a:t>Copyright 2010 John Wiley &amp; Sons, Inc.</a:t>
            </a:r>
            <a:endParaRPr lang="en-US" dirty="0"/>
          </a:p>
        </p:txBody>
      </p:sp>
      <p:sp>
        <p:nvSpPr>
          <p:cNvPr id="4" name="Slide Number Placeholder 3"/>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41F877E-774E-4F94-BC8C-CB951C606B38}" type="datetime1">
              <a:rPr lang="en-US" smtClean="0"/>
              <a:pPr/>
              <a:t>4/11/2009</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
        <p:nvSpPr>
          <p:cNvPr id="7" name="Slide Number Placeholder 6"/>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FD6B4F-556D-48AA-9EDD-89D6C268AC98}" type="datetime1">
              <a:rPr lang="en-US" smtClean="0"/>
              <a:pPr/>
              <a:t>4/11/2009</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
        <p:nvSpPr>
          <p:cNvPr id="7" name="Slide Number Placeholder 6"/>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D1291A-2C72-460F-8C91-6C6FE2D5222F}" type="datetime1">
              <a:rPr lang="en-US" smtClean="0"/>
              <a:pPr/>
              <a:t>4/11/2009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Copyright 2010 John Wiley &amp; Sons, Inc.</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B3DA93-E592-46D0-AE1F-D154A72783B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globalchange.com/ebusiness.htm"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9.gif"/><Relationship Id="rId13" Type="http://schemas.openxmlformats.org/officeDocument/2006/relationships/image" Target="../media/image11.gif"/><Relationship Id="rId3" Type="http://schemas.openxmlformats.org/officeDocument/2006/relationships/hyperlink" Target="http://www.williams-sonoma.com/" TargetMode="External"/><Relationship Id="rId7" Type="http://schemas.openxmlformats.org/officeDocument/2006/relationships/hyperlink" Target="http://travelocity.com/" TargetMode="External"/><Relationship Id="rId12" Type="http://schemas.openxmlformats.org/officeDocument/2006/relationships/hyperlink" Target="https://www.wellsfargo.com/"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8.gif"/><Relationship Id="rId11" Type="http://schemas.openxmlformats.org/officeDocument/2006/relationships/hyperlink" Target="http://www.usatoday.com/tech/news/2003-12-22-shoppers_x.htm" TargetMode="External"/><Relationship Id="rId5" Type="http://schemas.openxmlformats.org/officeDocument/2006/relationships/hyperlink" Target="http://www.expedia.com/default.asp" TargetMode="External"/><Relationship Id="rId10" Type="http://schemas.openxmlformats.org/officeDocument/2006/relationships/image" Target="../media/image10.gif"/><Relationship Id="rId4" Type="http://schemas.openxmlformats.org/officeDocument/2006/relationships/image" Target="../media/image7.gif"/><Relationship Id="rId9" Type="http://schemas.openxmlformats.org/officeDocument/2006/relationships/hyperlink" Target="http://clogwild.com/"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6.gif"/><Relationship Id="rId13" Type="http://schemas.openxmlformats.org/officeDocument/2006/relationships/image" Target="../media/image19.jpeg"/><Relationship Id="rId3" Type="http://schemas.openxmlformats.org/officeDocument/2006/relationships/hyperlink" Target="http://facebook.com/" TargetMode="External"/><Relationship Id="rId7" Type="http://schemas.openxmlformats.org/officeDocument/2006/relationships/hyperlink" Target="http://www.finaid.org/" TargetMode="External"/><Relationship Id="rId12" Type="http://schemas.openxmlformats.org/officeDocument/2006/relationships/hyperlink" Target="http://www.collegerecruiter.com/"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5.jpeg"/><Relationship Id="rId11" Type="http://schemas.openxmlformats.org/officeDocument/2006/relationships/image" Target="../media/image18.jpeg"/><Relationship Id="rId5" Type="http://schemas.openxmlformats.org/officeDocument/2006/relationships/hyperlink" Target="http://collegerecruiting.com/" TargetMode="External"/><Relationship Id="rId10" Type="http://schemas.openxmlformats.org/officeDocument/2006/relationships/hyperlink" Target="http://powerstudents.com/" TargetMode="External"/><Relationship Id="rId4" Type="http://schemas.openxmlformats.org/officeDocument/2006/relationships/image" Target="../media/image14.gif"/><Relationship Id="rId9" Type="http://schemas.openxmlformats.org/officeDocument/2006/relationships/image" Target="../media/image17.gif"/></Relationships>
</file>

<file path=ppt/slides/_rels/slide15.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hyperlink" Target="http://www.carnivalconnections.com/Default.aspx" TargetMode="External"/><Relationship Id="rId7" Type="http://schemas.openxmlformats.org/officeDocument/2006/relationships/hyperlink" Target="https://www.blogger.com/start"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hyperlink" Target="http://hannahmontanna.com/" TargetMode="External"/><Relationship Id="rId10" Type="http://schemas.openxmlformats.org/officeDocument/2006/relationships/hyperlink" Target="http://www.forbes.com/business/forbes/2006/0508/122.html" TargetMode="External"/><Relationship Id="rId4" Type="http://schemas.openxmlformats.org/officeDocument/2006/relationships/image" Target="../media/image20.gif"/><Relationship Id="rId9" Type="http://schemas.openxmlformats.org/officeDocument/2006/relationships/image" Target="../media/image23.gif"/></Relationships>
</file>

<file path=ppt/slides/_rels/slide16.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29.png"/><Relationship Id="rId3" Type="http://schemas.openxmlformats.org/officeDocument/2006/relationships/hyperlink" Target="http://www.youtube.com/" TargetMode="External"/><Relationship Id="rId7" Type="http://schemas.openxmlformats.org/officeDocument/2006/relationships/hyperlink" Target="http://maps.google.com/maps?hl=en&amp;tab=wl" TargetMode="External"/><Relationship Id="rId12" Type="http://schemas.openxmlformats.org/officeDocument/2006/relationships/hyperlink" Target="http://www.opengl.org/"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5.png"/><Relationship Id="rId11" Type="http://schemas.openxmlformats.org/officeDocument/2006/relationships/image" Target="../media/image28.png"/><Relationship Id="rId5" Type="http://schemas.openxmlformats.org/officeDocument/2006/relationships/hyperlink" Target="https://www.paypal.com/us/" TargetMode="External"/><Relationship Id="rId10" Type="http://schemas.openxmlformats.org/officeDocument/2006/relationships/hyperlink" Target="http://www.apple.com/iphone/" TargetMode="External"/><Relationship Id="rId4" Type="http://schemas.openxmlformats.org/officeDocument/2006/relationships/image" Target="../media/image24.png"/><Relationship Id="rId9"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youtube.com/watch?v=bJtEGNQzDFc"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8" Type="http://schemas.openxmlformats.org/officeDocument/2006/relationships/image" Target="../media/image34.gif"/><Relationship Id="rId13" Type="http://schemas.openxmlformats.org/officeDocument/2006/relationships/hyperlink" Target="http://www.homedepot.com/webapp/wcs/stores/servlet/HomePageView?storeId=10051&amp;catalogId=10053&amp;langId=-1" TargetMode="External"/><Relationship Id="rId3" Type="http://schemas.openxmlformats.org/officeDocument/2006/relationships/hyperlink" Target="http://jcpenney.com/jcp/default.aspx" TargetMode="External"/><Relationship Id="rId7" Type="http://schemas.openxmlformats.org/officeDocument/2006/relationships/hyperlink" Target="http://www.onlinecatalogs.com/" TargetMode="External"/><Relationship Id="rId12" Type="http://schemas.openxmlformats.org/officeDocument/2006/relationships/image" Target="../media/image36.jpeg"/><Relationship Id="rId17" Type="http://schemas.openxmlformats.org/officeDocument/2006/relationships/hyperlink" Target="http://www.youtube.com/watch?v=5-1sHl6nrW8" TargetMode="External"/><Relationship Id="rId2" Type="http://schemas.openxmlformats.org/officeDocument/2006/relationships/notesSlide" Target="../notesSlides/notesSlide19.xml"/><Relationship Id="rId16"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7.gif"/><Relationship Id="rId11" Type="http://schemas.openxmlformats.org/officeDocument/2006/relationships/hyperlink" Target="http://catalog.loc.gov/" TargetMode="External"/><Relationship Id="rId5" Type="http://schemas.openxmlformats.org/officeDocument/2006/relationships/hyperlink" Target="http://www.williams-sonoma.com/" TargetMode="External"/><Relationship Id="rId15" Type="http://schemas.openxmlformats.org/officeDocument/2006/relationships/hyperlink" Target="http://www.collegesource.org/" TargetMode="External"/><Relationship Id="rId10" Type="http://schemas.openxmlformats.org/officeDocument/2006/relationships/image" Target="../media/image35.jpeg"/><Relationship Id="rId4" Type="http://schemas.openxmlformats.org/officeDocument/2006/relationships/image" Target="../media/image33.gif"/><Relationship Id="rId9" Type="http://schemas.openxmlformats.org/officeDocument/2006/relationships/hyperlink" Target="http://www.catalogs.com/" TargetMode="External"/><Relationship Id="rId14" Type="http://schemas.openxmlformats.org/officeDocument/2006/relationships/image" Target="../media/image37.gif"/></Relationships>
</file>

<file path=ppt/slides/_rels/slide23.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hyperlink" Target="http://www.dellauction.com/" TargetMode="External"/><Relationship Id="rId3" Type="http://schemas.openxmlformats.org/officeDocument/2006/relationships/hyperlink" Target="http://www.ubid.com/" TargetMode="External"/><Relationship Id="rId7" Type="http://schemas.openxmlformats.org/officeDocument/2006/relationships/hyperlink" Target="http://www.swoopo.com/?from=12&amp;gclid=CKPpoefrqpgCFQkzawodbgmXmA" TargetMode="External"/><Relationship Id="rId12" Type="http://schemas.openxmlformats.org/officeDocument/2006/relationships/image" Target="../media/image43.jpeg"/><Relationship Id="rId2" Type="http://schemas.openxmlformats.org/officeDocument/2006/relationships/notesSlide" Target="../notesSlides/notesSlide20.xml"/><Relationship Id="rId16" Type="http://schemas.openxmlformats.org/officeDocument/2006/relationships/image" Target="../media/image44.gif"/><Relationship Id="rId1" Type="http://schemas.openxmlformats.org/officeDocument/2006/relationships/slideLayout" Target="../slideLayouts/slideLayout2.xml"/><Relationship Id="rId6" Type="http://schemas.openxmlformats.org/officeDocument/2006/relationships/image" Target="../media/image40.jpeg"/><Relationship Id="rId11" Type="http://schemas.openxmlformats.org/officeDocument/2006/relationships/hyperlink" Target="http://www.oltiby.com/home-search" TargetMode="External"/><Relationship Id="rId5" Type="http://schemas.openxmlformats.org/officeDocument/2006/relationships/hyperlink" Target="http://www.ebay.com/" TargetMode="External"/><Relationship Id="rId15" Type="http://schemas.openxmlformats.org/officeDocument/2006/relationships/hyperlink" Target="http://www.overstock.com/" TargetMode="External"/><Relationship Id="rId10" Type="http://schemas.openxmlformats.org/officeDocument/2006/relationships/image" Target="../media/image42.gif"/><Relationship Id="rId4" Type="http://schemas.openxmlformats.org/officeDocument/2006/relationships/image" Target="../media/image39.jpeg"/><Relationship Id="rId9" Type="http://schemas.openxmlformats.org/officeDocument/2006/relationships/hyperlink" Target="http://www.jewelrytelevision.com/index.aspx?tid=21847&amp;Ntt=TV2108B&amp;N=0&amp;cm_sp=ISP3310022&amp;up=UP3310022&amp;cm_re=Results*1*1&amp;cm_pos=1&amp;R=3071908&amp;ptid=7362" TargetMode="External"/><Relationship Id="rId14" Type="http://schemas.openxmlformats.org/officeDocument/2006/relationships/image" Target="../media/image3.gif"/></Relationships>
</file>

<file path=ppt/slides/_rels/slide2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hyperlink" Target="http://hub.motors.ebay.com/buy?_trksid=m37" TargetMode="External"/><Relationship Id="rId7" Type="http://schemas.openxmlformats.org/officeDocument/2006/relationships/hyperlink" Target="https://www.paypal.com/us/" TargetMode="External"/><Relationship Id="rId12" Type="http://schemas.openxmlformats.org/officeDocument/2006/relationships/hyperlink" Target="http://digitalenterprise.org/cases/ebay.html"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6.gif"/><Relationship Id="rId11" Type="http://schemas.openxmlformats.org/officeDocument/2006/relationships/hyperlink" Target="http://pages.ebay.com/businessmarketplace/" TargetMode="External"/><Relationship Id="rId5" Type="http://schemas.openxmlformats.org/officeDocument/2006/relationships/hyperlink" Target="http://www.half.ebay.com/" TargetMode="External"/><Relationship Id="rId10" Type="http://schemas.openxmlformats.org/officeDocument/2006/relationships/image" Target="../media/image40.jpeg"/><Relationship Id="rId4" Type="http://schemas.openxmlformats.org/officeDocument/2006/relationships/image" Target="../media/image45.gif"/><Relationship Id="rId9" Type="http://schemas.openxmlformats.org/officeDocument/2006/relationships/hyperlink" Target="http://stores.ebay.com/" TargetMode="External"/></Relationships>
</file>

<file path=ppt/slides/_rels/slide25.xml.rels><?xml version="1.0" encoding="UTF-8" standalone="yes"?>
<Relationships xmlns="http://schemas.openxmlformats.org/package/2006/relationships"><Relationship Id="rId8" Type="http://schemas.openxmlformats.org/officeDocument/2006/relationships/image" Target="../media/image49.gif"/><Relationship Id="rId3" Type="http://schemas.openxmlformats.org/officeDocument/2006/relationships/hyperlink" Target="http://www.ioffer.com/" TargetMode="External"/><Relationship Id="rId7" Type="http://schemas.openxmlformats.org/officeDocument/2006/relationships/hyperlink" Target="http://www.lala.com/"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8.jpeg"/><Relationship Id="rId11" Type="http://schemas.openxmlformats.org/officeDocument/2006/relationships/hyperlink" Target="http://www.youtube.com/watch?v=kGMtyCX_DPY" TargetMode="External"/><Relationship Id="rId5" Type="http://schemas.openxmlformats.org/officeDocument/2006/relationships/hyperlink" Target="http://bookins.com/" TargetMode="External"/><Relationship Id="rId10" Type="http://schemas.openxmlformats.org/officeDocument/2006/relationships/image" Target="../media/image50.gif"/><Relationship Id="rId4" Type="http://schemas.openxmlformats.org/officeDocument/2006/relationships/image" Target="../media/image47.gif"/><Relationship Id="rId9" Type="http://schemas.openxmlformats.org/officeDocument/2006/relationships/hyperlink" Target="http://www.swaptree.com/"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53.gif"/><Relationship Id="rId3" Type="http://schemas.openxmlformats.org/officeDocument/2006/relationships/hyperlink" Target="http://www.amazon.com/exec/obidos/tg/browse/-/3023481/ref=tab_m_gw_l" TargetMode="External"/><Relationship Id="rId7" Type="http://schemas.openxmlformats.org/officeDocument/2006/relationships/hyperlink" Target="http://www.alloy.com/index.html"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52.gif"/><Relationship Id="rId5" Type="http://schemas.openxmlformats.org/officeDocument/2006/relationships/hyperlink" Target="http://uvine.com/" TargetMode="External"/><Relationship Id="rId10" Type="http://schemas.openxmlformats.org/officeDocument/2006/relationships/image" Target="../media/image54.gif"/><Relationship Id="rId4" Type="http://schemas.openxmlformats.org/officeDocument/2006/relationships/image" Target="../media/image51.gif"/><Relationship Id="rId9" Type="http://schemas.openxmlformats.org/officeDocument/2006/relationships/hyperlink" Target="http://www.officedepot.com/" TargetMode="External"/></Relationships>
</file>

<file path=ppt/slides/_rels/slide28.xml.rels><?xml version="1.0" encoding="UTF-8" standalone="yes"?>
<Relationships xmlns="http://schemas.openxmlformats.org/package/2006/relationships"><Relationship Id="rId8" Type="http://schemas.openxmlformats.org/officeDocument/2006/relationships/image" Target="../media/image57.gif"/><Relationship Id="rId3" Type="http://schemas.openxmlformats.org/officeDocument/2006/relationships/hyperlink" Target="http://shopping.msn.com/" TargetMode="External"/><Relationship Id="rId7" Type="http://schemas.openxmlformats.org/officeDocument/2006/relationships/hyperlink" Target="http://shopping-headquarters.com/"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hyperlink" Target="http://cashbackstores.net/" TargetMode="External"/><Relationship Id="rId10" Type="http://schemas.openxmlformats.org/officeDocument/2006/relationships/image" Target="../media/image58.jpeg"/><Relationship Id="rId4" Type="http://schemas.openxmlformats.org/officeDocument/2006/relationships/image" Target="../media/image55.png"/><Relationship Id="rId9" Type="http://schemas.openxmlformats.org/officeDocument/2006/relationships/hyperlink" Target="http://choicemall.com/"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www.businessweek.com/magazine/content/04_51/b3913022_mz072.htm" TargetMode="External"/><Relationship Id="rId7" Type="http://schemas.openxmlformats.org/officeDocument/2006/relationships/hyperlink" Target="http://www.usnews.com/articles/news/best-leaders/2008/11/19/americas-best-leaders-jeff-bezos-amazoncom-ceo.html"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59.jpeg"/><Relationship Id="rId5" Type="http://schemas.openxmlformats.org/officeDocument/2006/relationships/hyperlink" Target="http://www.newsweek.com/id/70983" TargetMode="External"/><Relationship Id="rId4" Type="http://schemas.openxmlformats.org/officeDocument/2006/relationships/hyperlink" Target="http://www.portfolio.com/executives/features/2008/05/12/Q-and-A-With-Jeff-Bezos"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62.gif"/><Relationship Id="rId3" Type="http://schemas.openxmlformats.org/officeDocument/2006/relationships/hyperlink" Target="http://www.dice.com/" TargetMode="External"/><Relationship Id="rId7" Type="http://schemas.openxmlformats.org/officeDocument/2006/relationships/hyperlink" Target="http://www.jobcentral.com/" TargetMode="External"/><Relationship Id="rId12" Type="http://schemas.openxmlformats.org/officeDocument/2006/relationships/image" Target="../media/image64.gif"/><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61.gif"/><Relationship Id="rId11" Type="http://schemas.openxmlformats.org/officeDocument/2006/relationships/hyperlink" Target="http://www.higheredjobs.com/" TargetMode="External"/><Relationship Id="rId5" Type="http://schemas.openxmlformats.org/officeDocument/2006/relationships/hyperlink" Target="http://www.monster.com/" TargetMode="External"/><Relationship Id="rId10" Type="http://schemas.openxmlformats.org/officeDocument/2006/relationships/image" Target="../media/image63.gif"/><Relationship Id="rId4" Type="http://schemas.openxmlformats.org/officeDocument/2006/relationships/image" Target="../media/image60.gif"/><Relationship Id="rId9" Type="http://schemas.openxmlformats.org/officeDocument/2006/relationships/hyperlink" Target="http://jobweb.com/" TargetMode="External"/></Relationships>
</file>

<file path=ppt/slides/_rels/slide31.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hyperlink" Target="http://www.expedia.com/default.asp" TargetMode="External"/><Relationship Id="rId7" Type="http://schemas.openxmlformats.org/officeDocument/2006/relationships/hyperlink" Target="http://www.hotwire.com/"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hyperlink" Target="http://travelocity.com/" TargetMode="External"/><Relationship Id="rId10" Type="http://schemas.openxmlformats.org/officeDocument/2006/relationships/image" Target="../media/image20.gif"/><Relationship Id="rId4" Type="http://schemas.openxmlformats.org/officeDocument/2006/relationships/image" Target="../media/image8.gif"/><Relationship Id="rId9" Type="http://schemas.openxmlformats.org/officeDocument/2006/relationships/hyperlink" Target="http://www.carnivalconnections.com/Default.aspx" TargetMode="External"/></Relationships>
</file>

<file path=ppt/slides/_rels/slide32.xml.rels><?xml version="1.0" encoding="UTF-8" standalone="yes"?>
<Relationships xmlns="http://schemas.openxmlformats.org/package/2006/relationships"><Relationship Id="rId8" Type="http://schemas.openxmlformats.org/officeDocument/2006/relationships/image" Target="../media/image68.gif"/><Relationship Id="rId3" Type="http://schemas.openxmlformats.org/officeDocument/2006/relationships/hyperlink" Target="http://www.flipthishouse.com/" TargetMode="External"/><Relationship Id="rId7" Type="http://schemas.openxmlformats.org/officeDocument/2006/relationships/hyperlink" Target="http://www.housevalues.com/"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67.jpeg"/><Relationship Id="rId5" Type="http://schemas.openxmlformats.org/officeDocument/2006/relationships/hyperlink" Target="http://rents.com/" TargetMode="External"/><Relationship Id="rId4" Type="http://schemas.openxmlformats.org/officeDocument/2006/relationships/image" Target="../media/image66.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chemconnect.com/"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hyperlink" Target="http://digitalenterprise.org/cases/chemconnect.html" TargetMode="External"/><Relationship Id="rId4" Type="http://schemas.openxmlformats.org/officeDocument/2006/relationships/image" Target="../media/image69.gi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image" Target="../media/image73.gif"/><Relationship Id="rId3" Type="http://schemas.openxmlformats.org/officeDocument/2006/relationships/hyperlink" Target="http://accutips.com/index.html" TargetMode="External"/><Relationship Id="rId7" Type="http://schemas.openxmlformats.org/officeDocument/2006/relationships/hyperlink" Target="http://www.infosurv.com/"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72.jpeg"/><Relationship Id="rId5" Type="http://schemas.openxmlformats.org/officeDocument/2006/relationships/hyperlink" Target="http://www.zoomerang.com/online-market-research/lp.htm?_kk=market%20research%20online&amp;_kt=7aaf99d7-7c92-498d-953c-bda0dd657054" TargetMode="External"/><Relationship Id="rId4" Type="http://schemas.openxmlformats.org/officeDocument/2006/relationships/image" Target="../media/image71.gi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dell.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gif"/><Relationship Id="rId5" Type="http://schemas.openxmlformats.org/officeDocument/2006/relationships/hyperlink" Target="http://www.dellauction.com/?Krypto=DGfrYMXLyzLhtjhhFs5jcegg/Bgh9tdu2nA4WFiF4rs=" TargetMode="Externa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hyperlink" Target="http://www.dell.com/content/topics/topic.aspx/global/premier/login/signin?at=ga,ce,auto&amp;ct=1/13/2009+9:51:48+PM&amp;fs=0&amp;id=100&amp;ru=http://premier.dell.com/portal/home.aspx&amp;tw=7200"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www.eetimes.com/showArticle.jhtml;jsessionid=NAHUPHGMBJWCYQSNDLPSKHSCJUNN2JVN?articleID=212900445" TargetMode="External"/><Relationship Id="rId5" Type="http://schemas.openxmlformats.org/officeDocument/2006/relationships/hyperlink" Target="http://management.silicon.com/itdirector/0,39024673,11035508,00.htm" TargetMode="External"/><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hyperlink" Target="http://www.dell.com/content/topics/global.aspx/casestudies/en/2007_dell_ma07_ordermgmt?c=us&amp;cs=555&amp;l=en&amp;s=biz"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6.gif"/><Relationship Id="rId5" Type="http://schemas.openxmlformats.org/officeDocument/2006/relationships/hyperlink" Target="http://learndell.com/Dell/" TargetMode="External"/><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838200" y="2133600"/>
            <a:ext cx="7772400" cy="1470025"/>
          </a:xfrm>
        </p:spPr>
        <p:txBody>
          <a:bodyPr>
            <a:noAutofit/>
          </a:bodyPr>
          <a:lstStyle/>
          <a:p>
            <a:pPr algn="r"/>
            <a:r>
              <a:rPr lang="en-US" sz="2000" dirty="0" smtClean="0"/>
              <a:t> </a:t>
            </a:r>
            <a:br>
              <a:rPr lang="en-US" sz="2000" dirty="0" smtClean="0"/>
            </a:br>
            <a:r>
              <a:rPr lang="en-US" sz="2000" b="1" dirty="0" smtClean="0"/>
              <a:t>Chapter 6</a:t>
            </a:r>
            <a:r>
              <a:rPr lang="en-US" sz="2000" dirty="0"/>
              <a:t/>
            </a:r>
            <a:br>
              <a:rPr lang="en-US" sz="2000" dirty="0"/>
            </a:br>
            <a:r>
              <a:rPr lang="en-US" sz="2000" dirty="0"/>
              <a:t/>
            </a:r>
            <a:br>
              <a:rPr lang="en-US" sz="2000" dirty="0"/>
            </a:br>
            <a:r>
              <a:rPr lang="en-US" sz="2500" b="1" dirty="0" smtClean="0"/>
              <a:t>E-Business and E-Commerce</a:t>
            </a:r>
            <a:r>
              <a:rPr lang="en-US" sz="2000" dirty="0" smtClean="0"/>
              <a:t/>
            </a:r>
            <a:br>
              <a:rPr lang="en-US" sz="2000" dirty="0" smtClean="0"/>
            </a:br>
            <a:r>
              <a:rPr lang="en-US" sz="2000" dirty="0"/>
              <a:t/>
            </a:r>
            <a:br>
              <a:rPr lang="en-US" sz="2000" dirty="0"/>
            </a:br>
            <a:r>
              <a:rPr lang="en-US" sz="2000" dirty="0" smtClean="0"/>
              <a:t/>
            </a:r>
            <a:br>
              <a:rPr lang="en-US" sz="2000" dirty="0" smtClean="0"/>
            </a:br>
            <a:r>
              <a:rPr lang="en-US" sz="2500" b="1" dirty="0" smtClean="0"/>
              <a:t>Information Technology for Management</a:t>
            </a:r>
            <a:br>
              <a:rPr lang="en-US" sz="2500" b="1" dirty="0" smtClean="0"/>
            </a:br>
            <a:r>
              <a:rPr lang="en-US" sz="2500" b="1" i="1" dirty="0" smtClean="0"/>
              <a:t>Improving Performance in the Digital Economy</a:t>
            </a:r>
            <a:br>
              <a:rPr lang="en-US" sz="2500" b="1" i="1" dirty="0" smtClean="0"/>
            </a:br>
            <a:r>
              <a:rPr lang="en-US" sz="2500" b="1" dirty="0"/>
              <a:t/>
            </a:r>
            <a:br>
              <a:rPr lang="en-US" sz="2500" b="1" dirty="0"/>
            </a:br>
            <a:r>
              <a:rPr lang="en-US" sz="2500" b="1" dirty="0" smtClean="0"/>
              <a:t>7</a:t>
            </a:r>
            <a:r>
              <a:rPr lang="en-US" sz="2500" b="1" baseline="30000" dirty="0" smtClean="0"/>
              <a:t>th</a:t>
            </a:r>
            <a:r>
              <a:rPr lang="en-US" sz="2500" b="1" dirty="0" smtClean="0"/>
              <a:t> edition</a:t>
            </a:r>
            <a:br>
              <a:rPr lang="en-US" sz="2500" b="1" dirty="0" smtClean="0"/>
            </a:br>
            <a:r>
              <a:rPr lang="en-US" sz="2500" b="1" dirty="0" smtClean="0"/>
              <a:t>John Wiley &amp; Sons, Inc.</a:t>
            </a:r>
            <a:br>
              <a:rPr lang="en-US" sz="2500" b="1" dirty="0" smtClean="0"/>
            </a:br>
            <a:r>
              <a:rPr lang="en-US" sz="2500" b="1" dirty="0" smtClean="0"/>
              <a:t/>
            </a:r>
            <a:br>
              <a:rPr lang="en-US" sz="2500" b="1" dirty="0" smtClean="0"/>
            </a:br>
            <a:r>
              <a:rPr lang="en-US" sz="2000" b="1" dirty="0" smtClean="0"/>
              <a:t>Slides contributed by Dr. Sandra Reid</a:t>
            </a:r>
            <a:br>
              <a:rPr lang="en-US" sz="2000" b="1" dirty="0" smtClean="0"/>
            </a:br>
            <a:r>
              <a:rPr lang="en-US" sz="2000" b="1" dirty="0" smtClean="0"/>
              <a:t>Chair, Graduate School of Business &amp; Professor, Technology</a:t>
            </a:r>
            <a:br>
              <a:rPr lang="en-US" sz="2000" b="1" dirty="0" smtClean="0"/>
            </a:br>
            <a:r>
              <a:rPr lang="en-US" sz="2000" b="1" dirty="0" smtClean="0"/>
              <a:t>Dallas Baptist University</a:t>
            </a:r>
          </a:p>
        </p:txBody>
      </p:sp>
      <p:sp>
        <p:nvSpPr>
          <p:cNvPr id="8" name="Text Placeholder 7"/>
          <p:cNvSpPr>
            <a:spLocks noGrp="1"/>
          </p:cNvSpPr>
          <p:nvPr>
            <p:ph type="subTitle" idx="1"/>
          </p:nvPr>
        </p:nvSpPr>
        <p:spPr>
          <a:xfrm>
            <a:off x="304800" y="990600"/>
            <a:ext cx="685800" cy="5181600"/>
          </a:xfrm>
          <a:solidFill>
            <a:schemeClr val="accent5"/>
          </a:solidFill>
        </p:spPr>
        <p:txBody>
          <a:bodyPr vert="vert270">
            <a:normAutofit fontScale="70000" lnSpcReduction="20000"/>
          </a:bodyPr>
          <a:lstStyle/>
          <a:p>
            <a:r>
              <a:rPr lang="en-US" sz="5400" b="1" dirty="0" smtClean="0">
                <a:solidFill>
                  <a:schemeClr val="tx1"/>
                </a:solidFill>
              </a:rPr>
              <a:t>Turban and Volonino</a:t>
            </a:r>
            <a:endParaRPr lang="en-US" sz="5400" b="1" dirty="0">
              <a:solidFill>
                <a:schemeClr val="tx1"/>
              </a:solidFill>
            </a:endParaRPr>
          </a:p>
        </p:txBody>
      </p:sp>
      <p:sp>
        <p:nvSpPr>
          <p:cNvPr id="5" name="Slide Number Placeholder 4"/>
          <p:cNvSpPr>
            <a:spLocks noGrp="1"/>
          </p:cNvSpPr>
          <p:nvPr>
            <p:ph type="sldNum" sz="quarter" idx="12"/>
          </p:nvPr>
        </p:nvSpPr>
        <p:spPr/>
        <p:txBody>
          <a:bodyPr/>
          <a:lstStyle/>
          <a:p>
            <a:r>
              <a:rPr lang="en-US" dirty="0" smtClean="0"/>
              <a:t>6-1</a:t>
            </a:r>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10</a:t>
            </a:fld>
            <a:endParaRPr lang="en-US" dirty="0"/>
          </a:p>
        </p:txBody>
      </p:sp>
      <p:sp>
        <p:nvSpPr>
          <p:cNvPr id="6" name="TextBox 5"/>
          <p:cNvSpPr txBox="1"/>
          <p:nvPr/>
        </p:nvSpPr>
        <p:spPr>
          <a:xfrm>
            <a:off x="914400" y="2768025"/>
            <a:ext cx="7924800" cy="584775"/>
          </a:xfrm>
          <a:prstGeom prst="rect">
            <a:avLst/>
          </a:prstGeom>
          <a:noFill/>
        </p:spPr>
        <p:txBody>
          <a:bodyPr wrap="square" rtlCol="0">
            <a:spAutoFit/>
          </a:bodyPr>
          <a:lstStyle/>
          <a:p>
            <a:r>
              <a:rPr lang="en-US" sz="3200" b="1" i="1" dirty="0" smtClean="0"/>
              <a:t>6.1 Overview of E-Business and E-Commerce</a:t>
            </a:r>
            <a:endParaRPr lang="en-US" sz="3200" b="1" i="1" dirty="0"/>
          </a:p>
        </p:txBody>
      </p:sp>
      <p:sp>
        <p:nvSpPr>
          <p:cNvPr id="7" name="TextBox 6"/>
          <p:cNvSpPr txBox="1"/>
          <p:nvPr/>
        </p:nvSpPr>
        <p:spPr>
          <a:xfrm>
            <a:off x="3200400" y="3657600"/>
            <a:ext cx="2743200" cy="369332"/>
          </a:xfrm>
          <a:prstGeom prst="rect">
            <a:avLst/>
          </a:prstGeom>
          <a:noFill/>
        </p:spPr>
        <p:txBody>
          <a:bodyPr wrap="square" rtlCol="0">
            <a:spAutoFit/>
          </a:bodyPr>
          <a:lstStyle/>
          <a:p>
            <a:r>
              <a:rPr lang="en-US" b="1" dirty="0" smtClean="0">
                <a:hlinkClick r:id="rId3"/>
              </a:rPr>
              <a:t>E-Business / E-Commerce</a:t>
            </a:r>
            <a:endParaRPr lang="en-US"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Click-&amp;-mortar vs Brick-&amp;-mortar organizations</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11</a:t>
            </a:fld>
            <a:endParaRPr lang="en-US" dirty="0"/>
          </a:p>
        </p:txBody>
      </p:sp>
      <p:pic>
        <p:nvPicPr>
          <p:cNvPr id="6" name="Picture 5" descr="williams-sonoma.gif">
            <a:hlinkClick r:id="rId3"/>
          </p:cNvPr>
          <p:cNvPicPr>
            <a:picLocks noChangeAspect="1"/>
          </p:cNvPicPr>
          <p:nvPr/>
        </p:nvPicPr>
        <p:blipFill>
          <a:blip r:embed="rId4"/>
          <a:stretch>
            <a:fillRect/>
          </a:stretch>
        </p:blipFill>
        <p:spPr>
          <a:xfrm>
            <a:off x="990600" y="4124325"/>
            <a:ext cx="2667000" cy="219075"/>
          </a:xfrm>
          <a:prstGeom prst="rect">
            <a:avLst/>
          </a:prstGeom>
        </p:spPr>
      </p:pic>
      <p:pic>
        <p:nvPicPr>
          <p:cNvPr id="8" name="Picture 7" descr="expedia.gif">
            <a:hlinkClick r:id="rId5"/>
          </p:cNvPr>
          <p:cNvPicPr>
            <a:picLocks noChangeAspect="1"/>
          </p:cNvPicPr>
          <p:nvPr/>
        </p:nvPicPr>
        <p:blipFill>
          <a:blip r:embed="rId6"/>
          <a:stretch>
            <a:fillRect/>
          </a:stretch>
        </p:blipFill>
        <p:spPr>
          <a:xfrm>
            <a:off x="5114925" y="1790700"/>
            <a:ext cx="1666875" cy="342900"/>
          </a:xfrm>
          <a:prstGeom prst="rect">
            <a:avLst/>
          </a:prstGeom>
        </p:spPr>
      </p:pic>
      <p:pic>
        <p:nvPicPr>
          <p:cNvPr id="9" name="Picture 8" descr="travelocity.gif">
            <a:hlinkClick r:id="rId7"/>
          </p:cNvPr>
          <p:cNvPicPr>
            <a:picLocks noChangeAspect="1"/>
          </p:cNvPicPr>
          <p:nvPr/>
        </p:nvPicPr>
        <p:blipFill>
          <a:blip r:embed="rId8"/>
          <a:stretch>
            <a:fillRect/>
          </a:stretch>
        </p:blipFill>
        <p:spPr>
          <a:xfrm>
            <a:off x="914400" y="1752600"/>
            <a:ext cx="1800225" cy="552450"/>
          </a:xfrm>
          <a:prstGeom prst="rect">
            <a:avLst/>
          </a:prstGeom>
        </p:spPr>
      </p:pic>
      <p:pic>
        <p:nvPicPr>
          <p:cNvPr id="11" name="Picture 10" descr="clogwild.gif">
            <a:hlinkClick r:id="rId9"/>
          </p:cNvPr>
          <p:cNvPicPr>
            <a:picLocks noChangeAspect="1"/>
          </p:cNvPicPr>
          <p:nvPr/>
        </p:nvPicPr>
        <p:blipFill>
          <a:blip r:embed="rId10"/>
          <a:stretch>
            <a:fillRect/>
          </a:stretch>
        </p:blipFill>
        <p:spPr>
          <a:xfrm>
            <a:off x="3505200" y="2533650"/>
            <a:ext cx="1276350" cy="361950"/>
          </a:xfrm>
          <a:prstGeom prst="rect">
            <a:avLst/>
          </a:prstGeom>
        </p:spPr>
      </p:pic>
      <p:sp>
        <p:nvSpPr>
          <p:cNvPr id="13" name="TextBox 12"/>
          <p:cNvSpPr txBox="1"/>
          <p:nvPr/>
        </p:nvSpPr>
        <p:spPr>
          <a:xfrm>
            <a:off x="5486400" y="3087469"/>
            <a:ext cx="3124200" cy="646331"/>
          </a:xfrm>
          <a:prstGeom prst="rect">
            <a:avLst/>
          </a:prstGeom>
          <a:noFill/>
        </p:spPr>
        <p:txBody>
          <a:bodyPr wrap="square" rtlCol="0">
            <a:spAutoFit/>
          </a:bodyPr>
          <a:lstStyle/>
          <a:p>
            <a:r>
              <a:rPr lang="en-US" b="1" i="1" dirty="0" smtClean="0">
                <a:hlinkClick r:id="rId11"/>
              </a:rPr>
              <a:t>More shoppers proceed to checkout online</a:t>
            </a:r>
            <a:r>
              <a:rPr lang="en-US" b="1" dirty="0" smtClean="0"/>
              <a:t>…………</a:t>
            </a:r>
            <a:endParaRPr lang="en-US" b="1" dirty="0"/>
          </a:p>
        </p:txBody>
      </p:sp>
      <p:pic>
        <p:nvPicPr>
          <p:cNvPr id="14" name="Picture 13" descr="wellsfargo logo.gif">
            <a:hlinkClick r:id="rId12"/>
          </p:cNvPr>
          <p:cNvPicPr>
            <a:picLocks noChangeAspect="1"/>
          </p:cNvPicPr>
          <p:nvPr/>
        </p:nvPicPr>
        <p:blipFill>
          <a:blip r:embed="rId13"/>
          <a:stretch>
            <a:fillRect/>
          </a:stretch>
        </p:blipFill>
        <p:spPr>
          <a:xfrm>
            <a:off x="4572000" y="4572000"/>
            <a:ext cx="590550" cy="59055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6.1 E-commerce in our company.  (Source:  Drawn by E. Turban)</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12</a:t>
            </a:fld>
            <a:endParaRPr lang="en-US" dirty="0"/>
          </a:p>
        </p:txBody>
      </p:sp>
      <p:pic>
        <p:nvPicPr>
          <p:cNvPr id="1026" name="Picture 2"/>
          <p:cNvPicPr>
            <a:picLocks noChangeAspect="1" noChangeArrowheads="1"/>
          </p:cNvPicPr>
          <p:nvPr/>
        </p:nvPicPr>
        <p:blipFill>
          <a:blip r:embed="rId3"/>
          <a:srcRect/>
          <a:stretch>
            <a:fillRect/>
          </a:stretch>
        </p:blipFill>
        <p:spPr bwMode="auto">
          <a:xfrm>
            <a:off x="1447800" y="1752600"/>
            <a:ext cx="6172200" cy="4419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6.1</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13</a:t>
            </a:fld>
            <a:endParaRPr lang="en-US" dirty="0"/>
          </a:p>
        </p:txBody>
      </p:sp>
      <p:pic>
        <p:nvPicPr>
          <p:cNvPr id="2050" name="Picture 2"/>
          <p:cNvPicPr>
            <a:picLocks noChangeAspect="1" noChangeArrowheads="1"/>
          </p:cNvPicPr>
          <p:nvPr/>
        </p:nvPicPr>
        <p:blipFill>
          <a:blip r:embed="rId3"/>
          <a:srcRect/>
          <a:stretch>
            <a:fillRect/>
          </a:stretch>
        </p:blipFill>
        <p:spPr bwMode="auto">
          <a:xfrm>
            <a:off x="1981200" y="1447800"/>
            <a:ext cx="5715000" cy="4419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Online Advertisers, Marketers &amp; Students</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14</a:t>
            </a:fld>
            <a:endParaRPr lang="en-US" dirty="0"/>
          </a:p>
        </p:txBody>
      </p:sp>
      <p:pic>
        <p:nvPicPr>
          <p:cNvPr id="6" name="Picture 5" descr="welcome_3.gif">
            <a:hlinkClick r:id="rId3"/>
          </p:cNvPr>
          <p:cNvPicPr>
            <a:picLocks noChangeAspect="1"/>
          </p:cNvPicPr>
          <p:nvPr/>
        </p:nvPicPr>
        <p:blipFill>
          <a:blip r:embed="rId4"/>
          <a:stretch>
            <a:fillRect/>
          </a:stretch>
        </p:blipFill>
        <p:spPr>
          <a:xfrm>
            <a:off x="1295400" y="1809750"/>
            <a:ext cx="1809750" cy="857250"/>
          </a:xfrm>
          <a:prstGeom prst="rect">
            <a:avLst/>
          </a:prstGeom>
        </p:spPr>
      </p:pic>
      <p:pic>
        <p:nvPicPr>
          <p:cNvPr id="8" name="Picture 7" descr="collegerecruiting.jpg">
            <a:hlinkClick r:id="rId5"/>
          </p:cNvPr>
          <p:cNvPicPr>
            <a:picLocks noChangeAspect="1"/>
          </p:cNvPicPr>
          <p:nvPr/>
        </p:nvPicPr>
        <p:blipFill>
          <a:blip r:embed="rId6"/>
          <a:stretch>
            <a:fillRect/>
          </a:stretch>
        </p:blipFill>
        <p:spPr>
          <a:xfrm>
            <a:off x="3467100" y="1924050"/>
            <a:ext cx="4000500" cy="590550"/>
          </a:xfrm>
          <a:prstGeom prst="rect">
            <a:avLst/>
          </a:prstGeom>
        </p:spPr>
      </p:pic>
      <p:pic>
        <p:nvPicPr>
          <p:cNvPr id="9" name="Picture 8" descr="finaid.gif">
            <a:hlinkClick r:id="rId7"/>
          </p:cNvPr>
          <p:cNvPicPr>
            <a:picLocks noChangeAspect="1"/>
          </p:cNvPicPr>
          <p:nvPr/>
        </p:nvPicPr>
        <p:blipFill>
          <a:blip r:embed="rId8"/>
          <a:stretch>
            <a:fillRect/>
          </a:stretch>
        </p:blipFill>
        <p:spPr>
          <a:xfrm>
            <a:off x="5286375" y="3124200"/>
            <a:ext cx="1647825" cy="733425"/>
          </a:xfrm>
          <a:prstGeom prst="rect">
            <a:avLst/>
          </a:prstGeom>
        </p:spPr>
      </p:pic>
      <p:pic>
        <p:nvPicPr>
          <p:cNvPr id="10" name="Picture 9" descr="powerstudents2.gif"/>
          <p:cNvPicPr>
            <a:picLocks noChangeAspect="1"/>
          </p:cNvPicPr>
          <p:nvPr/>
        </p:nvPicPr>
        <p:blipFill>
          <a:blip r:embed="rId9"/>
          <a:stretch>
            <a:fillRect/>
          </a:stretch>
        </p:blipFill>
        <p:spPr>
          <a:xfrm>
            <a:off x="4567237" y="3424237"/>
            <a:ext cx="9525" cy="9525"/>
          </a:xfrm>
          <a:prstGeom prst="rect">
            <a:avLst/>
          </a:prstGeom>
        </p:spPr>
      </p:pic>
      <p:pic>
        <p:nvPicPr>
          <p:cNvPr id="11" name="Picture 10" descr="powerstudents.jpg">
            <a:hlinkClick r:id="rId10"/>
          </p:cNvPr>
          <p:cNvPicPr>
            <a:picLocks noChangeAspect="1"/>
          </p:cNvPicPr>
          <p:nvPr/>
        </p:nvPicPr>
        <p:blipFill>
          <a:blip r:embed="rId11"/>
          <a:stretch>
            <a:fillRect/>
          </a:stretch>
        </p:blipFill>
        <p:spPr>
          <a:xfrm>
            <a:off x="762000" y="3733800"/>
            <a:ext cx="2194560" cy="914400"/>
          </a:xfrm>
          <a:prstGeom prst="rect">
            <a:avLst/>
          </a:prstGeom>
        </p:spPr>
      </p:pic>
      <p:sp>
        <p:nvSpPr>
          <p:cNvPr id="12" name="TextBox 11"/>
          <p:cNvSpPr txBox="1"/>
          <p:nvPr/>
        </p:nvSpPr>
        <p:spPr>
          <a:xfrm>
            <a:off x="762000" y="4724400"/>
            <a:ext cx="2133600" cy="381000"/>
          </a:xfrm>
          <a:prstGeom prst="rect">
            <a:avLst/>
          </a:prstGeom>
          <a:noFill/>
        </p:spPr>
        <p:txBody>
          <a:bodyPr wrap="square" rtlCol="0">
            <a:spAutoFit/>
          </a:bodyPr>
          <a:lstStyle/>
          <a:p>
            <a:r>
              <a:rPr lang="en-US" b="1" dirty="0" smtClean="0"/>
              <a:t>Powerstudents.com</a:t>
            </a:r>
            <a:endParaRPr lang="en-US" b="1" dirty="0"/>
          </a:p>
        </p:txBody>
      </p:sp>
      <p:pic>
        <p:nvPicPr>
          <p:cNvPr id="13" name="Picture 12" descr="collegerecruiter.jpg">
            <a:hlinkClick r:id="rId12"/>
          </p:cNvPr>
          <p:cNvPicPr>
            <a:picLocks noChangeAspect="1"/>
          </p:cNvPicPr>
          <p:nvPr/>
        </p:nvPicPr>
        <p:blipFill>
          <a:blip r:embed="rId13"/>
          <a:stretch>
            <a:fillRect/>
          </a:stretch>
        </p:blipFill>
        <p:spPr>
          <a:xfrm>
            <a:off x="3124200" y="5029200"/>
            <a:ext cx="5410200" cy="893193"/>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Company-sponsored Socially Oriented Sites</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15</a:t>
            </a:fld>
            <a:endParaRPr lang="en-US" dirty="0"/>
          </a:p>
        </p:txBody>
      </p:sp>
      <p:pic>
        <p:nvPicPr>
          <p:cNvPr id="6" name="Picture 5" descr="carnival connections.gif">
            <a:hlinkClick r:id="rId3"/>
          </p:cNvPr>
          <p:cNvPicPr>
            <a:picLocks noChangeAspect="1"/>
          </p:cNvPicPr>
          <p:nvPr/>
        </p:nvPicPr>
        <p:blipFill>
          <a:blip r:embed="rId4"/>
          <a:stretch>
            <a:fillRect/>
          </a:stretch>
        </p:blipFill>
        <p:spPr>
          <a:xfrm>
            <a:off x="1447800" y="1905000"/>
            <a:ext cx="1524000" cy="419100"/>
          </a:xfrm>
          <a:prstGeom prst="rect">
            <a:avLst/>
          </a:prstGeom>
        </p:spPr>
      </p:pic>
      <p:pic>
        <p:nvPicPr>
          <p:cNvPr id="7" name="Picture 6" descr="hannahmontanna.jpg">
            <a:hlinkClick r:id="rId5"/>
          </p:cNvPr>
          <p:cNvPicPr>
            <a:picLocks noChangeAspect="1"/>
          </p:cNvPicPr>
          <p:nvPr/>
        </p:nvPicPr>
        <p:blipFill>
          <a:blip r:embed="rId6"/>
          <a:stretch>
            <a:fillRect/>
          </a:stretch>
        </p:blipFill>
        <p:spPr>
          <a:xfrm>
            <a:off x="4791075" y="1676400"/>
            <a:ext cx="3667125" cy="2486025"/>
          </a:xfrm>
          <a:prstGeom prst="rect">
            <a:avLst/>
          </a:prstGeom>
        </p:spPr>
      </p:pic>
      <p:sp>
        <p:nvSpPr>
          <p:cNvPr id="8" name="TextBox 7"/>
          <p:cNvSpPr txBox="1"/>
          <p:nvPr/>
        </p:nvSpPr>
        <p:spPr>
          <a:xfrm>
            <a:off x="2819400" y="2602468"/>
            <a:ext cx="2133600" cy="369332"/>
          </a:xfrm>
          <a:prstGeom prst="rect">
            <a:avLst/>
          </a:prstGeom>
          <a:noFill/>
        </p:spPr>
        <p:txBody>
          <a:bodyPr wrap="square" rtlCol="0">
            <a:spAutoFit/>
          </a:bodyPr>
          <a:lstStyle/>
          <a:p>
            <a:r>
              <a:rPr lang="en-US" b="1" dirty="0" smtClean="0"/>
              <a:t>Hannah Montana</a:t>
            </a:r>
            <a:endParaRPr lang="en-US" b="1" dirty="0"/>
          </a:p>
        </p:txBody>
      </p:sp>
      <p:pic>
        <p:nvPicPr>
          <p:cNvPr id="9" name="Picture 8" descr="blogger.jpg">
            <a:hlinkClick r:id="rId7"/>
          </p:cNvPr>
          <p:cNvPicPr>
            <a:picLocks noChangeAspect="1"/>
          </p:cNvPicPr>
          <p:nvPr/>
        </p:nvPicPr>
        <p:blipFill>
          <a:blip r:embed="rId8"/>
          <a:stretch>
            <a:fillRect/>
          </a:stretch>
        </p:blipFill>
        <p:spPr>
          <a:xfrm>
            <a:off x="838200" y="3505200"/>
            <a:ext cx="3454400" cy="2774462"/>
          </a:xfrm>
          <a:prstGeom prst="rect">
            <a:avLst/>
          </a:prstGeom>
        </p:spPr>
      </p:pic>
      <p:pic>
        <p:nvPicPr>
          <p:cNvPr id="10" name="Picture 9" descr="forbes.gif"/>
          <p:cNvPicPr>
            <a:picLocks noChangeAspect="1"/>
          </p:cNvPicPr>
          <p:nvPr/>
        </p:nvPicPr>
        <p:blipFill>
          <a:blip r:embed="rId9"/>
          <a:stretch>
            <a:fillRect/>
          </a:stretch>
        </p:blipFill>
        <p:spPr>
          <a:xfrm>
            <a:off x="5029200" y="4648200"/>
            <a:ext cx="1428750" cy="466725"/>
          </a:xfrm>
          <a:prstGeom prst="rect">
            <a:avLst/>
          </a:prstGeom>
        </p:spPr>
      </p:pic>
      <p:sp>
        <p:nvSpPr>
          <p:cNvPr id="11" name="TextBox 10"/>
          <p:cNvSpPr txBox="1"/>
          <p:nvPr/>
        </p:nvSpPr>
        <p:spPr>
          <a:xfrm>
            <a:off x="6781800" y="4687669"/>
            <a:ext cx="1981200" cy="646331"/>
          </a:xfrm>
          <a:prstGeom prst="rect">
            <a:avLst/>
          </a:prstGeom>
          <a:noFill/>
        </p:spPr>
        <p:txBody>
          <a:bodyPr wrap="square" rtlCol="0">
            <a:spAutoFit/>
          </a:bodyPr>
          <a:lstStyle/>
          <a:p>
            <a:r>
              <a:rPr lang="en-US" b="1" i="1" dirty="0" smtClean="0">
                <a:hlinkClick r:id="rId10"/>
              </a:rPr>
              <a:t>TheirSpace.com</a:t>
            </a:r>
            <a:r>
              <a:rPr lang="en-US" i="1" dirty="0" smtClean="0">
                <a:hlinkClick r:id="rId10"/>
              </a:rPr>
              <a:t/>
            </a:r>
            <a:br>
              <a:rPr lang="en-US" i="1" dirty="0" smtClean="0">
                <a:hlinkClick r:id="rId10"/>
              </a:rPr>
            </a:br>
            <a:endParaRPr lang="en-US" i="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Application Programming Interface - Examples</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16</a:t>
            </a:fld>
            <a:endParaRPr lang="en-US" dirty="0"/>
          </a:p>
        </p:txBody>
      </p:sp>
      <p:pic>
        <p:nvPicPr>
          <p:cNvPr id="6" name="Picture 5" descr="youtube.png">
            <a:hlinkClick r:id="rId3"/>
          </p:cNvPr>
          <p:cNvPicPr>
            <a:picLocks noChangeAspect="1"/>
          </p:cNvPicPr>
          <p:nvPr/>
        </p:nvPicPr>
        <p:blipFill>
          <a:blip r:embed="rId4"/>
          <a:stretch>
            <a:fillRect/>
          </a:stretch>
        </p:blipFill>
        <p:spPr>
          <a:xfrm>
            <a:off x="933450" y="1485900"/>
            <a:ext cx="1428750" cy="723900"/>
          </a:xfrm>
          <a:prstGeom prst="rect">
            <a:avLst/>
          </a:prstGeom>
        </p:spPr>
      </p:pic>
      <p:pic>
        <p:nvPicPr>
          <p:cNvPr id="7" name="Picture 6" descr="paypal.png">
            <a:hlinkClick r:id="rId5"/>
          </p:cNvPr>
          <p:cNvPicPr>
            <a:picLocks noChangeAspect="1"/>
          </p:cNvPicPr>
          <p:nvPr/>
        </p:nvPicPr>
        <p:blipFill>
          <a:blip r:embed="rId6"/>
          <a:stretch>
            <a:fillRect/>
          </a:stretch>
        </p:blipFill>
        <p:spPr>
          <a:xfrm>
            <a:off x="3429000" y="1752600"/>
            <a:ext cx="1428750" cy="381000"/>
          </a:xfrm>
          <a:prstGeom prst="rect">
            <a:avLst/>
          </a:prstGeom>
        </p:spPr>
      </p:pic>
      <p:pic>
        <p:nvPicPr>
          <p:cNvPr id="8" name="Picture 7" descr="googlemaps.png">
            <a:hlinkClick r:id="rId7"/>
          </p:cNvPr>
          <p:cNvPicPr>
            <a:picLocks noChangeAspect="1"/>
          </p:cNvPicPr>
          <p:nvPr/>
        </p:nvPicPr>
        <p:blipFill>
          <a:blip r:embed="rId8"/>
          <a:stretch>
            <a:fillRect/>
          </a:stretch>
        </p:blipFill>
        <p:spPr>
          <a:xfrm>
            <a:off x="6401038" y="1447800"/>
            <a:ext cx="1904762" cy="698413"/>
          </a:xfrm>
          <a:prstGeom prst="rect">
            <a:avLst/>
          </a:prstGeom>
        </p:spPr>
      </p:pic>
      <p:pic>
        <p:nvPicPr>
          <p:cNvPr id="9" name="Picture 8" descr="Google_Maps_directions.png"/>
          <p:cNvPicPr>
            <a:picLocks noChangeAspect="1"/>
          </p:cNvPicPr>
          <p:nvPr/>
        </p:nvPicPr>
        <p:blipFill>
          <a:blip r:embed="rId9"/>
          <a:stretch>
            <a:fillRect/>
          </a:stretch>
        </p:blipFill>
        <p:spPr>
          <a:xfrm>
            <a:off x="6229350" y="2209800"/>
            <a:ext cx="2381250" cy="1323975"/>
          </a:xfrm>
          <a:prstGeom prst="rect">
            <a:avLst/>
          </a:prstGeom>
        </p:spPr>
      </p:pic>
      <p:pic>
        <p:nvPicPr>
          <p:cNvPr id="10" name="Picture 9" descr="iphone.png">
            <a:hlinkClick r:id="rId10"/>
          </p:cNvPr>
          <p:cNvPicPr>
            <a:picLocks noChangeAspect="1"/>
          </p:cNvPicPr>
          <p:nvPr/>
        </p:nvPicPr>
        <p:blipFill>
          <a:blip r:embed="rId11"/>
          <a:stretch>
            <a:fillRect/>
          </a:stretch>
        </p:blipFill>
        <p:spPr>
          <a:xfrm>
            <a:off x="533400" y="2819400"/>
            <a:ext cx="3568254" cy="3365080"/>
          </a:xfrm>
          <a:prstGeom prst="rect">
            <a:avLst/>
          </a:prstGeom>
        </p:spPr>
      </p:pic>
      <p:pic>
        <p:nvPicPr>
          <p:cNvPr id="11" name="Picture 10" descr="opengl.png">
            <a:hlinkClick r:id="rId12"/>
          </p:cNvPr>
          <p:cNvPicPr>
            <a:picLocks noChangeAspect="1"/>
          </p:cNvPicPr>
          <p:nvPr/>
        </p:nvPicPr>
        <p:blipFill>
          <a:blip r:embed="rId13"/>
          <a:stretch>
            <a:fillRect/>
          </a:stretch>
        </p:blipFill>
        <p:spPr>
          <a:xfrm>
            <a:off x="5486400" y="4191000"/>
            <a:ext cx="1524000" cy="62865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6.2  A framework for E-commerce.  (Source:  Drawn by E. Turban)</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17</a:t>
            </a:fld>
            <a:endParaRPr lang="en-US" dirty="0"/>
          </a:p>
        </p:txBody>
      </p:sp>
      <p:pic>
        <p:nvPicPr>
          <p:cNvPr id="3074" name="Picture 2"/>
          <p:cNvPicPr>
            <a:picLocks noChangeAspect="1" noChangeArrowheads="1"/>
          </p:cNvPicPr>
          <p:nvPr/>
        </p:nvPicPr>
        <p:blipFill>
          <a:blip r:embed="rId3"/>
          <a:srcRect/>
          <a:stretch>
            <a:fillRect/>
          </a:stretch>
        </p:blipFill>
        <p:spPr bwMode="auto">
          <a:xfrm>
            <a:off x="1676400" y="1981200"/>
            <a:ext cx="6096000" cy="3733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6.2</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18</a:t>
            </a:fld>
            <a:endParaRPr lang="en-US" dirty="0"/>
          </a:p>
        </p:txBody>
      </p:sp>
      <p:pic>
        <p:nvPicPr>
          <p:cNvPr id="4098" name="Picture 2"/>
          <p:cNvPicPr>
            <a:picLocks noChangeAspect="1" noChangeArrowheads="1"/>
          </p:cNvPicPr>
          <p:nvPr/>
        </p:nvPicPr>
        <p:blipFill>
          <a:blip r:embed="rId3"/>
          <a:srcRect/>
          <a:stretch>
            <a:fillRect/>
          </a:stretch>
        </p:blipFill>
        <p:spPr bwMode="auto">
          <a:xfrm>
            <a:off x="1905000" y="1447800"/>
            <a:ext cx="5410200" cy="4191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6.3</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19</a:t>
            </a:fld>
            <a:endParaRPr lang="en-US" dirty="0"/>
          </a:p>
        </p:txBody>
      </p:sp>
      <p:pic>
        <p:nvPicPr>
          <p:cNvPr id="5122" name="Picture 2"/>
          <p:cNvPicPr>
            <a:picLocks noChangeAspect="1" noChangeArrowheads="1"/>
          </p:cNvPicPr>
          <p:nvPr/>
        </p:nvPicPr>
        <p:blipFill>
          <a:blip r:embed="rId3"/>
          <a:srcRect/>
          <a:stretch>
            <a:fillRect/>
          </a:stretch>
        </p:blipFill>
        <p:spPr bwMode="auto">
          <a:xfrm>
            <a:off x="1752600" y="1447800"/>
            <a:ext cx="5867400" cy="4419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Chapter Outline</a:t>
            </a:r>
            <a:endParaRPr lang="en-US" sz="3200" b="1" dirty="0"/>
          </a:p>
        </p:txBody>
      </p:sp>
      <p:sp>
        <p:nvSpPr>
          <p:cNvPr id="3" name="Content Placeholder 2"/>
          <p:cNvSpPr>
            <a:spLocks noGrp="1"/>
          </p:cNvSpPr>
          <p:nvPr>
            <p:ph idx="1"/>
          </p:nvPr>
        </p:nvSpPr>
        <p:spPr/>
        <p:txBody>
          <a:bodyPr>
            <a:normAutofit/>
          </a:bodyPr>
          <a:lstStyle/>
          <a:p>
            <a:r>
              <a:rPr lang="en-US" dirty="0" smtClean="0"/>
              <a:t>6.1 Overview of E-Business and E-Commerce</a:t>
            </a:r>
          </a:p>
          <a:p>
            <a:r>
              <a:rPr lang="en-US" dirty="0" smtClean="0"/>
              <a:t>6.2 Major EC Mechanisms</a:t>
            </a:r>
          </a:p>
          <a:p>
            <a:r>
              <a:rPr lang="en-US" dirty="0" smtClean="0"/>
              <a:t>6.3 Business-to-Consumer Applications</a:t>
            </a:r>
          </a:p>
          <a:p>
            <a:r>
              <a:rPr lang="en-US" dirty="0" smtClean="0"/>
              <a:t>6.4 Business-to-Business Applications</a:t>
            </a:r>
          </a:p>
          <a:p>
            <a:r>
              <a:rPr lang="en-US" dirty="0" smtClean="0"/>
              <a:t>6.5 Major Models of E-Business: From E-Government to C2C</a:t>
            </a:r>
          </a:p>
        </p:txBody>
      </p:sp>
      <p:sp>
        <p:nvSpPr>
          <p:cNvPr id="5" name="Slide Number Placeholder 4"/>
          <p:cNvSpPr>
            <a:spLocks noGrp="1"/>
          </p:cNvSpPr>
          <p:nvPr>
            <p:ph type="sldNum" sz="quarter" idx="12"/>
          </p:nvPr>
        </p:nvSpPr>
        <p:spPr/>
        <p:txBody>
          <a:bodyPr/>
          <a:lstStyle/>
          <a:p>
            <a:r>
              <a:rPr lang="en-US" dirty="0" smtClean="0"/>
              <a:t>6-2</a:t>
            </a:r>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20</a:t>
            </a:fld>
            <a:endParaRPr lang="en-US" dirty="0"/>
          </a:p>
        </p:txBody>
      </p:sp>
      <p:sp>
        <p:nvSpPr>
          <p:cNvPr id="6" name="TextBox 5"/>
          <p:cNvSpPr txBox="1"/>
          <p:nvPr/>
        </p:nvSpPr>
        <p:spPr>
          <a:xfrm>
            <a:off x="2362200" y="2539425"/>
            <a:ext cx="4953000" cy="584775"/>
          </a:xfrm>
          <a:prstGeom prst="rect">
            <a:avLst/>
          </a:prstGeom>
          <a:noFill/>
        </p:spPr>
        <p:txBody>
          <a:bodyPr wrap="square" rtlCol="0">
            <a:spAutoFit/>
          </a:bodyPr>
          <a:lstStyle/>
          <a:p>
            <a:r>
              <a:rPr lang="en-US" sz="3200" b="1" i="1" dirty="0" smtClean="0"/>
              <a:t>6.2 IS Major EC Mechanisms</a:t>
            </a:r>
            <a:endParaRPr lang="en-US" sz="3200" b="1" i="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E-Market Trends</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21</a:t>
            </a:fld>
            <a:endParaRPr lang="en-US" dirty="0"/>
          </a:p>
        </p:txBody>
      </p:sp>
      <p:pic>
        <p:nvPicPr>
          <p:cNvPr id="6" name="Picture 5" descr="youtube.png">
            <a:hlinkClick r:id="rId3"/>
          </p:cNvPr>
          <p:cNvPicPr>
            <a:picLocks noChangeAspect="1"/>
          </p:cNvPicPr>
          <p:nvPr/>
        </p:nvPicPr>
        <p:blipFill>
          <a:blip r:embed="rId4"/>
          <a:stretch>
            <a:fillRect/>
          </a:stretch>
        </p:blipFill>
        <p:spPr>
          <a:xfrm>
            <a:off x="914400" y="1905000"/>
            <a:ext cx="1428750" cy="723900"/>
          </a:xfrm>
          <a:prstGeom prst="rect">
            <a:avLst/>
          </a:prstGeom>
        </p:spPr>
      </p:pic>
      <p:sp>
        <p:nvSpPr>
          <p:cNvPr id="7" name="TextBox 6"/>
          <p:cNvSpPr txBox="1"/>
          <p:nvPr/>
        </p:nvSpPr>
        <p:spPr>
          <a:xfrm>
            <a:off x="2743200" y="2057400"/>
            <a:ext cx="2209800" cy="381000"/>
          </a:xfrm>
          <a:prstGeom prst="rect">
            <a:avLst/>
          </a:prstGeom>
          <a:noFill/>
        </p:spPr>
        <p:txBody>
          <a:bodyPr wrap="square" rtlCol="0">
            <a:spAutoFit/>
          </a:bodyPr>
          <a:lstStyle/>
          <a:p>
            <a:r>
              <a:rPr lang="en-US" b="1" dirty="0" smtClean="0">
                <a:hlinkClick r:id="rId3"/>
              </a:rPr>
              <a:t>Virtual Greats Profile</a:t>
            </a:r>
            <a:endParaRPr lang="en-US" b="1"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Electronic Catalogs</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22</a:t>
            </a:fld>
            <a:endParaRPr lang="en-US" dirty="0"/>
          </a:p>
        </p:txBody>
      </p:sp>
      <p:pic>
        <p:nvPicPr>
          <p:cNvPr id="6" name="Picture 5" descr="jcpenney.gif">
            <a:hlinkClick r:id="rId3"/>
          </p:cNvPr>
          <p:cNvPicPr>
            <a:picLocks noChangeAspect="1"/>
          </p:cNvPicPr>
          <p:nvPr/>
        </p:nvPicPr>
        <p:blipFill>
          <a:blip r:embed="rId4"/>
          <a:stretch>
            <a:fillRect/>
          </a:stretch>
        </p:blipFill>
        <p:spPr>
          <a:xfrm>
            <a:off x="1838325" y="1600200"/>
            <a:ext cx="2428875" cy="581025"/>
          </a:xfrm>
          <a:prstGeom prst="rect">
            <a:avLst/>
          </a:prstGeom>
        </p:spPr>
      </p:pic>
      <p:pic>
        <p:nvPicPr>
          <p:cNvPr id="7" name="Picture 6" descr="williams-sonoma.gif">
            <a:hlinkClick r:id="rId5"/>
          </p:cNvPr>
          <p:cNvPicPr>
            <a:picLocks noChangeAspect="1"/>
          </p:cNvPicPr>
          <p:nvPr/>
        </p:nvPicPr>
        <p:blipFill>
          <a:blip r:embed="rId6"/>
          <a:stretch>
            <a:fillRect/>
          </a:stretch>
        </p:blipFill>
        <p:spPr>
          <a:xfrm>
            <a:off x="4724400" y="1828800"/>
            <a:ext cx="2667000" cy="219075"/>
          </a:xfrm>
          <a:prstGeom prst="rect">
            <a:avLst/>
          </a:prstGeom>
        </p:spPr>
      </p:pic>
      <p:pic>
        <p:nvPicPr>
          <p:cNvPr id="8" name="Picture 7" descr="online catalogs.gif">
            <a:hlinkClick r:id="rId7"/>
          </p:cNvPr>
          <p:cNvPicPr>
            <a:picLocks noChangeAspect="1"/>
          </p:cNvPicPr>
          <p:nvPr/>
        </p:nvPicPr>
        <p:blipFill>
          <a:blip r:embed="rId8"/>
          <a:stretch>
            <a:fillRect/>
          </a:stretch>
        </p:blipFill>
        <p:spPr>
          <a:xfrm>
            <a:off x="457200" y="2362200"/>
            <a:ext cx="2305050" cy="609600"/>
          </a:xfrm>
          <a:prstGeom prst="rect">
            <a:avLst/>
          </a:prstGeom>
        </p:spPr>
      </p:pic>
      <p:pic>
        <p:nvPicPr>
          <p:cNvPr id="9" name="Picture 8" descr="catalogs.jpg">
            <a:hlinkClick r:id="rId9"/>
          </p:cNvPr>
          <p:cNvPicPr>
            <a:picLocks noChangeAspect="1"/>
          </p:cNvPicPr>
          <p:nvPr/>
        </p:nvPicPr>
        <p:blipFill>
          <a:blip r:embed="rId10"/>
          <a:stretch>
            <a:fillRect/>
          </a:stretch>
        </p:blipFill>
        <p:spPr>
          <a:xfrm>
            <a:off x="3810000" y="4419600"/>
            <a:ext cx="4529127" cy="366712"/>
          </a:xfrm>
          <a:prstGeom prst="rect">
            <a:avLst/>
          </a:prstGeom>
        </p:spPr>
      </p:pic>
      <p:pic>
        <p:nvPicPr>
          <p:cNvPr id="10" name="Picture 9" descr="library of congress online catalog.jpg">
            <a:hlinkClick r:id="rId11"/>
          </p:cNvPr>
          <p:cNvPicPr>
            <a:picLocks noChangeAspect="1"/>
          </p:cNvPicPr>
          <p:nvPr/>
        </p:nvPicPr>
        <p:blipFill>
          <a:blip r:embed="rId12"/>
          <a:stretch>
            <a:fillRect/>
          </a:stretch>
        </p:blipFill>
        <p:spPr>
          <a:xfrm>
            <a:off x="5029200" y="2311400"/>
            <a:ext cx="1714500" cy="1651000"/>
          </a:xfrm>
          <a:prstGeom prst="rect">
            <a:avLst/>
          </a:prstGeom>
        </p:spPr>
      </p:pic>
      <p:pic>
        <p:nvPicPr>
          <p:cNvPr id="11" name="Picture 10" descr="home depot.gif">
            <a:hlinkClick r:id="rId13"/>
          </p:cNvPr>
          <p:cNvPicPr>
            <a:picLocks noChangeAspect="1"/>
          </p:cNvPicPr>
          <p:nvPr/>
        </p:nvPicPr>
        <p:blipFill>
          <a:blip r:embed="rId14"/>
          <a:stretch>
            <a:fillRect/>
          </a:stretch>
        </p:blipFill>
        <p:spPr>
          <a:xfrm>
            <a:off x="533400" y="5029200"/>
            <a:ext cx="2124075" cy="619125"/>
          </a:xfrm>
          <a:prstGeom prst="rect">
            <a:avLst/>
          </a:prstGeom>
        </p:spPr>
      </p:pic>
      <p:pic>
        <p:nvPicPr>
          <p:cNvPr id="12" name="Picture 11" descr="college source.bmp">
            <a:hlinkClick r:id="rId15"/>
          </p:cNvPr>
          <p:cNvPicPr>
            <a:picLocks noChangeAspect="1"/>
          </p:cNvPicPr>
          <p:nvPr/>
        </p:nvPicPr>
        <p:blipFill>
          <a:blip r:embed="rId16"/>
          <a:stretch>
            <a:fillRect/>
          </a:stretch>
        </p:blipFill>
        <p:spPr>
          <a:xfrm>
            <a:off x="3962400" y="5029200"/>
            <a:ext cx="3333750" cy="742950"/>
          </a:xfrm>
          <a:prstGeom prst="rect">
            <a:avLst/>
          </a:prstGeom>
        </p:spPr>
      </p:pic>
      <p:sp>
        <p:nvSpPr>
          <p:cNvPr id="13" name="TextBox 12"/>
          <p:cNvSpPr txBox="1"/>
          <p:nvPr/>
        </p:nvSpPr>
        <p:spPr>
          <a:xfrm>
            <a:off x="685800" y="3352800"/>
            <a:ext cx="3352800" cy="646331"/>
          </a:xfrm>
          <a:prstGeom prst="rect">
            <a:avLst/>
          </a:prstGeom>
          <a:noFill/>
        </p:spPr>
        <p:txBody>
          <a:bodyPr wrap="square" rtlCol="0">
            <a:spAutoFit/>
          </a:bodyPr>
          <a:lstStyle/>
          <a:p>
            <a:r>
              <a:rPr lang="en-US" b="1" dirty="0" smtClean="0">
                <a:hlinkClick r:id="rId17"/>
              </a:rPr>
              <a:t>All of Your Suppliers’ Products in One Online Catalog</a:t>
            </a:r>
            <a:endParaRPr lang="en-US" b="1"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E-Auctions</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23</a:t>
            </a:fld>
            <a:endParaRPr lang="en-US" dirty="0"/>
          </a:p>
        </p:txBody>
      </p:sp>
      <p:pic>
        <p:nvPicPr>
          <p:cNvPr id="6" name="Picture 5" descr="ubid.jpg">
            <a:hlinkClick r:id="rId3"/>
          </p:cNvPr>
          <p:cNvPicPr>
            <a:picLocks noChangeAspect="1"/>
          </p:cNvPicPr>
          <p:nvPr/>
        </p:nvPicPr>
        <p:blipFill>
          <a:blip r:embed="rId4"/>
          <a:stretch>
            <a:fillRect/>
          </a:stretch>
        </p:blipFill>
        <p:spPr>
          <a:xfrm>
            <a:off x="838200" y="1752600"/>
            <a:ext cx="1314450" cy="476250"/>
          </a:xfrm>
          <a:prstGeom prst="rect">
            <a:avLst/>
          </a:prstGeom>
        </p:spPr>
      </p:pic>
      <p:pic>
        <p:nvPicPr>
          <p:cNvPr id="7" name="Picture 6" descr="ebay.jpg">
            <a:hlinkClick r:id="rId5"/>
          </p:cNvPr>
          <p:cNvPicPr>
            <a:picLocks noChangeAspect="1"/>
          </p:cNvPicPr>
          <p:nvPr/>
        </p:nvPicPr>
        <p:blipFill>
          <a:blip r:embed="rId6"/>
          <a:stretch>
            <a:fillRect/>
          </a:stretch>
        </p:blipFill>
        <p:spPr>
          <a:xfrm>
            <a:off x="3886200" y="2057400"/>
            <a:ext cx="1481328" cy="1115568"/>
          </a:xfrm>
          <a:prstGeom prst="rect">
            <a:avLst/>
          </a:prstGeom>
        </p:spPr>
      </p:pic>
      <p:pic>
        <p:nvPicPr>
          <p:cNvPr id="8" name="Picture 7" descr="swoopo.png">
            <a:hlinkClick r:id="rId7"/>
          </p:cNvPr>
          <p:cNvPicPr>
            <a:picLocks noChangeAspect="1"/>
          </p:cNvPicPr>
          <p:nvPr/>
        </p:nvPicPr>
        <p:blipFill>
          <a:blip r:embed="rId8"/>
          <a:stretch>
            <a:fillRect/>
          </a:stretch>
        </p:blipFill>
        <p:spPr>
          <a:xfrm>
            <a:off x="6172200" y="2895600"/>
            <a:ext cx="2190750" cy="828675"/>
          </a:xfrm>
          <a:prstGeom prst="rect">
            <a:avLst/>
          </a:prstGeom>
        </p:spPr>
      </p:pic>
      <p:pic>
        <p:nvPicPr>
          <p:cNvPr id="9" name="Picture 8" descr="jewelry shopping.gif">
            <a:hlinkClick r:id="rId9"/>
          </p:cNvPr>
          <p:cNvPicPr>
            <a:picLocks noChangeAspect="1"/>
          </p:cNvPicPr>
          <p:nvPr/>
        </p:nvPicPr>
        <p:blipFill>
          <a:blip r:embed="rId10"/>
          <a:stretch>
            <a:fillRect/>
          </a:stretch>
        </p:blipFill>
        <p:spPr>
          <a:xfrm>
            <a:off x="1219200" y="3733800"/>
            <a:ext cx="1476375" cy="990600"/>
          </a:xfrm>
          <a:prstGeom prst="rect">
            <a:avLst/>
          </a:prstGeom>
        </p:spPr>
      </p:pic>
      <p:pic>
        <p:nvPicPr>
          <p:cNvPr id="10" name="Picture 9" descr="reverse auction.jpg">
            <a:hlinkClick r:id="rId11"/>
          </p:cNvPr>
          <p:cNvPicPr>
            <a:picLocks noChangeAspect="1"/>
          </p:cNvPicPr>
          <p:nvPr/>
        </p:nvPicPr>
        <p:blipFill>
          <a:blip r:embed="rId12"/>
          <a:stretch>
            <a:fillRect/>
          </a:stretch>
        </p:blipFill>
        <p:spPr>
          <a:xfrm>
            <a:off x="3810000" y="4191000"/>
            <a:ext cx="4286250" cy="1038225"/>
          </a:xfrm>
          <a:prstGeom prst="rect">
            <a:avLst/>
          </a:prstGeom>
        </p:spPr>
      </p:pic>
      <p:pic>
        <p:nvPicPr>
          <p:cNvPr id="11" name="Picture 10" descr="dell auction.gif">
            <a:hlinkClick r:id="rId13"/>
          </p:cNvPr>
          <p:cNvPicPr>
            <a:picLocks noChangeAspect="1"/>
          </p:cNvPicPr>
          <p:nvPr/>
        </p:nvPicPr>
        <p:blipFill>
          <a:blip r:embed="rId14"/>
          <a:stretch>
            <a:fillRect/>
          </a:stretch>
        </p:blipFill>
        <p:spPr>
          <a:xfrm>
            <a:off x="685800" y="5438775"/>
            <a:ext cx="2181225" cy="428625"/>
          </a:xfrm>
          <a:prstGeom prst="rect">
            <a:avLst/>
          </a:prstGeom>
        </p:spPr>
      </p:pic>
      <p:pic>
        <p:nvPicPr>
          <p:cNvPr id="12" name="Picture 11" descr="overstock.gif">
            <a:hlinkClick r:id="rId15"/>
          </p:cNvPr>
          <p:cNvPicPr>
            <a:picLocks noChangeAspect="1"/>
          </p:cNvPicPr>
          <p:nvPr/>
        </p:nvPicPr>
        <p:blipFill>
          <a:blip r:embed="rId16"/>
          <a:stretch>
            <a:fillRect/>
          </a:stretch>
        </p:blipFill>
        <p:spPr>
          <a:xfrm>
            <a:off x="914400" y="2743200"/>
            <a:ext cx="1990725" cy="51435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E-Classifieds</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24</a:t>
            </a:fld>
            <a:endParaRPr lang="en-US" dirty="0"/>
          </a:p>
        </p:txBody>
      </p:sp>
      <p:pic>
        <p:nvPicPr>
          <p:cNvPr id="6" name="Picture 5" descr="eBay Motors.gif">
            <a:hlinkClick r:id="rId3"/>
          </p:cNvPr>
          <p:cNvPicPr>
            <a:picLocks noChangeAspect="1"/>
          </p:cNvPicPr>
          <p:nvPr/>
        </p:nvPicPr>
        <p:blipFill>
          <a:blip r:embed="rId4"/>
          <a:stretch>
            <a:fillRect/>
          </a:stretch>
        </p:blipFill>
        <p:spPr>
          <a:xfrm>
            <a:off x="1295400" y="1905000"/>
            <a:ext cx="2019300" cy="457200"/>
          </a:xfrm>
          <a:prstGeom prst="rect">
            <a:avLst/>
          </a:prstGeom>
        </p:spPr>
      </p:pic>
      <p:pic>
        <p:nvPicPr>
          <p:cNvPr id="7" name="Picture 6" descr="half.gif">
            <a:hlinkClick r:id="rId5"/>
          </p:cNvPr>
          <p:cNvPicPr>
            <a:picLocks noChangeAspect="1"/>
          </p:cNvPicPr>
          <p:nvPr/>
        </p:nvPicPr>
        <p:blipFill>
          <a:blip r:embed="rId6"/>
          <a:stretch>
            <a:fillRect/>
          </a:stretch>
        </p:blipFill>
        <p:spPr>
          <a:xfrm>
            <a:off x="6877050" y="1676400"/>
            <a:ext cx="1200150" cy="514350"/>
          </a:xfrm>
          <a:prstGeom prst="rect">
            <a:avLst/>
          </a:prstGeom>
        </p:spPr>
      </p:pic>
      <p:pic>
        <p:nvPicPr>
          <p:cNvPr id="8" name="Picture 7" descr="paypal.png">
            <a:hlinkClick r:id="rId7"/>
          </p:cNvPr>
          <p:cNvPicPr>
            <a:picLocks noChangeAspect="1"/>
          </p:cNvPicPr>
          <p:nvPr/>
        </p:nvPicPr>
        <p:blipFill>
          <a:blip r:embed="rId8"/>
          <a:stretch>
            <a:fillRect/>
          </a:stretch>
        </p:blipFill>
        <p:spPr>
          <a:xfrm>
            <a:off x="2209800" y="3657600"/>
            <a:ext cx="1428750" cy="381000"/>
          </a:xfrm>
          <a:prstGeom prst="rect">
            <a:avLst/>
          </a:prstGeom>
        </p:spPr>
      </p:pic>
      <p:pic>
        <p:nvPicPr>
          <p:cNvPr id="9" name="Picture 8" descr="ebay.jpg">
            <a:hlinkClick r:id="rId9"/>
          </p:cNvPr>
          <p:cNvPicPr>
            <a:picLocks noChangeAspect="1"/>
          </p:cNvPicPr>
          <p:nvPr/>
        </p:nvPicPr>
        <p:blipFill>
          <a:blip r:embed="rId10"/>
          <a:stretch>
            <a:fillRect/>
          </a:stretch>
        </p:blipFill>
        <p:spPr>
          <a:xfrm>
            <a:off x="5486400" y="2438400"/>
            <a:ext cx="1481328" cy="1115568"/>
          </a:xfrm>
          <a:prstGeom prst="rect">
            <a:avLst/>
          </a:prstGeom>
        </p:spPr>
      </p:pic>
      <p:sp>
        <p:nvSpPr>
          <p:cNvPr id="10" name="TextBox 9"/>
          <p:cNvSpPr txBox="1"/>
          <p:nvPr/>
        </p:nvSpPr>
        <p:spPr>
          <a:xfrm>
            <a:off x="5791200" y="3276600"/>
            <a:ext cx="914400" cy="381000"/>
          </a:xfrm>
          <a:prstGeom prst="rect">
            <a:avLst/>
          </a:prstGeom>
          <a:noFill/>
        </p:spPr>
        <p:txBody>
          <a:bodyPr wrap="square" rtlCol="0">
            <a:spAutoFit/>
          </a:bodyPr>
          <a:lstStyle/>
          <a:p>
            <a:r>
              <a:rPr lang="en-US" b="1" dirty="0" smtClean="0">
                <a:hlinkClick r:id="rId9"/>
              </a:rPr>
              <a:t>stores</a:t>
            </a:r>
            <a:endParaRPr lang="en-US" b="1" dirty="0"/>
          </a:p>
        </p:txBody>
      </p:sp>
      <p:pic>
        <p:nvPicPr>
          <p:cNvPr id="11" name="Picture 10" descr="ebay.jpg">
            <a:hlinkClick r:id="rId11"/>
          </p:cNvPr>
          <p:cNvPicPr>
            <a:picLocks noChangeAspect="1"/>
          </p:cNvPicPr>
          <p:nvPr/>
        </p:nvPicPr>
        <p:blipFill>
          <a:blip r:embed="rId10"/>
          <a:stretch>
            <a:fillRect/>
          </a:stretch>
        </p:blipFill>
        <p:spPr>
          <a:xfrm>
            <a:off x="1295400" y="4648200"/>
            <a:ext cx="1481328" cy="1115568"/>
          </a:xfrm>
          <a:prstGeom prst="rect">
            <a:avLst/>
          </a:prstGeom>
        </p:spPr>
      </p:pic>
      <p:sp>
        <p:nvSpPr>
          <p:cNvPr id="12" name="TextBox 11"/>
          <p:cNvSpPr txBox="1"/>
          <p:nvPr/>
        </p:nvSpPr>
        <p:spPr>
          <a:xfrm>
            <a:off x="1447800" y="5562600"/>
            <a:ext cx="1143000" cy="369332"/>
          </a:xfrm>
          <a:prstGeom prst="rect">
            <a:avLst/>
          </a:prstGeom>
          <a:noFill/>
        </p:spPr>
        <p:txBody>
          <a:bodyPr wrap="square" rtlCol="0">
            <a:spAutoFit/>
          </a:bodyPr>
          <a:lstStyle/>
          <a:p>
            <a:r>
              <a:rPr lang="en-US" b="1" dirty="0" smtClean="0">
                <a:hlinkClick r:id="rId11"/>
              </a:rPr>
              <a:t>business</a:t>
            </a:r>
            <a:endParaRPr lang="en-US" b="1" dirty="0"/>
          </a:p>
        </p:txBody>
      </p:sp>
      <p:sp>
        <p:nvSpPr>
          <p:cNvPr id="13" name="TextBox 12"/>
          <p:cNvSpPr txBox="1"/>
          <p:nvPr/>
        </p:nvSpPr>
        <p:spPr>
          <a:xfrm>
            <a:off x="5334000" y="4267200"/>
            <a:ext cx="1828800" cy="369332"/>
          </a:xfrm>
          <a:prstGeom prst="rect">
            <a:avLst/>
          </a:prstGeom>
          <a:noFill/>
        </p:spPr>
        <p:txBody>
          <a:bodyPr wrap="square" rtlCol="0">
            <a:spAutoFit/>
          </a:bodyPr>
          <a:lstStyle/>
          <a:p>
            <a:r>
              <a:rPr lang="en-US" b="1" dirty="0" smtClean="0">
                <a:hlinkClick r:id="rId12"/>
              </a:rPr>
              <a:t>eBay case study</a:t>
            </a:r>
            <a:endParaRPr lang="en-US" b="1"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Bartering &amp; Negotiations</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25</a:t>
            </a:fld>
            <a:endParaRPr lang="en-US" dirty="0"/>
          </a:p>
        </p:txBody>
      </p:sp>
      <p:pic>
        <p:nvPicPr>
          <p:cNvPr id="6" name="Picture 5" descr="ioffer.gif">
            <a:hlinkClick r:id="rId3"/>
          </p:cNvPr>
          <p:cNvPicPr>
            <a:picLocks noChangeAspect="1"/>
          </p:cNvPicPr>
          <p:nvPr/>
        </p:nvPicPr>
        <p:blipFill>
          <a:blip r:embed="rId4"/>
          <a:stretch>
            <a:fillRect/>
          </a:stretch>
        </p:blipFill>
        <p:spPr>
          <a:xfrm>
            <a:off x="914400" y="1905000"/>
            <a:ext cx="1905000" cy="571500"/>
          </a:xfrm>
          <a:prstGeom prst="rect">
            <a:avLst/>
          </a:prstGeom>
        </p:spPr>
      </p:pic>
      <p:pic>
        <p:nvPicPr>
          <p:cNvPr id="7" name="Picture 6" descr="bookins.jpg">
            <a:hlinkClick r:id="rId5"/>
          </p:cNvPr>
          <p:cNvPicPr>
            <a:picLocks noChangeAspect="1"/>
          </p:cNvPicPr>
          <p:nvPr/>
        </p:nvPicPr>
        <p:blipFill>
          <a:blip r:embed="rId6"/>
          <a:stretch>
            <a:fillRect/>
          </a:stretch>
        </p:blipFill>
        <p:spPr>
          <a:xfrm>
            <a:off x="3595687" y="3190875"/>
            <a:ext cx="1952625" cy="476250"/>
          </a:xfrm>
          <a:prstGeom prst="rect">
            <a:avLst/>
          </a:prstGeom>
        </p:spPr>
      </p:pic>
      <p:pic>
        <p:nvPicPr>
          <p:cNvPr id="8" name="Picture 7" descr="lala.gif">
            <a:hlinkClick r:id="rId7"/>
          </p:cNvPr>
          <p:cNvPicPr>
            <a:picLocks noChangeAspect="1"/>
          </p:cNvPicPr>
          <p:nvPr/>
        </p:nvPicPr>
        <p:blipFill>
          <a:blip r:embed="rId8"/>
          <a:stretch>
            <a:fillRect/>
          </a:stretch>
        </p:blipFill>
        <p:spPr>
          <a:xfrm>
            <a:off x="2286000" y="4191000"/>
            <a:ext cx="1428750" cy="847725"/>
          </a:xfrm>
          <a:prstGeom prst="rect">
            <a:avLst/>
          </a:prstGeom>
        </p:spPr>
      </p:pic>
      <p:pic>
        <p:nvPicPr>
          <p:cNvPr id="9" name="Picture 8" descr="swaptree.gif">
            <a:hlinkClick r:id="rId9"/>
          </p:cNvPr>
          <p:cNvPicPr>
            <a:picLocks noChangeAspect="1"/>
          </p:cNvPicPr>
          <p:nvPr/>
        </p:nvPicPr>
        <p:blipFill>
          <a:blip r:embed="rId10"/>
          <a:stretch>
            <a:fillRect/>
          </a:stretch>
        </p:blipFill>
        <p:spPr>
          <a:xfrm>
            <a:off x="5867400" y="1981200"/>
            <a:ext cx="2305050" cy="552450"/>
          </a:xfrm>
          <a:prstGeom prst="rect">
            <a:avLst/>
          </a:prstGeom>
        </p:spPr>
      </p:pic>
      <p:sp>
        <p:nvSpPr>
          <p:cNvPr id="10" name="TextBox 9"/>
          <p:cNvSpPr txBox="1"/>
          <p:nvPr/>
        </p:nvSpPr>
        <p:spPr>
          <a:xfrm>
            <a:off x="5105400" y="4419600"/>
            <a:ext cx="2743200" cy="369332"/>
          </a:xfrm>
          <a:prstGeom prst="rect">
            <a:avLst/>
          </a:prstGeom>
          <a:noFill/>
        </p:spPr>
        <p:txBody>
          <a:bodyPr wrap="square" rtlCol="0">
            <a:spAutoFit/>
          </a:bodyPr>
          <a:lstStyle/>
          <a:p>
            <a:r>
              <a:rPr lang="en-US" b="1" dirty="0" smtClean="0">
                <a:hlinkClick r:id="rId11"/>
              </a:rPr>
              <a:t>The New Age of Bartering</a:t>
            </a:r>
            <a:endParaRPr lang="en-US" b="1"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26</a:t>
            </a:fld>
            <a:endParaRPr lang="en-US" dirty="0"/>
          </a:p>
        </p:txBody>
      </p:sp>
      <p:sp>
        <p:nvSpPr>
          <p:cNvPr id="6" name="TextBox 5"/>
          <p:cNvSpPr txBox="1"/>
          <p:nvPr/>
        </p:nvSpPr>
        <p:spPr>
          <a:xfrm>
            <a:off x="1447800" y="2920425"/>
            <a:ext cx="6781800" cy="584775"/>
          </a:xfrm>
          <a:prstGeom prst="rect">
            <a:avLst/>
          </a:prstGeom>
          <a:noFill/>
        </p:spPr>
        <p:txBody>
          <a:bodyPr wrap="square" rtlCol="0">
            <a:spAutoFit/>
          </a:bodyPr>
          <a:lstStyle/>
          <a:p>
            <a:r>
              <a:rPr lang="en-US" sz="3200" b="1" i="1" dirty="0" smtClean="0"/>
              <a:t>6.3 Business-to-Consumer Applications</a:t>
            </a:r>
            <a:endParaRPr lang="en-US" sz="3200" b="1" i="1"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Electronic Storefronts</a:t>
            </a:r>
            <a:endParaRPr lang="en-US" sz="3200" b="1" dirty="0"/>
          </a:p>
        </p:txBody>
      </p:sp>
      <p:pic>
        <p:nvPicPr>
          <p:cNvPr id="6" name="Content Placeholder 5" descr="cdnow.gif">
            <a:hlinkClick r:id="rId3"/>
          </p:cNvPr>
          <p:cNvPicPr>
            <a:picLocks noGrp="1" noChangeAspect="1"/>
          </p:cNvPicPr>
          <p:nvPr>
            <p:ph idx="1"/>
          </p:nvPr>
        </p:nvPicPr>
        <p:blipFill>
          <a:blip r:embed="rId4"/>
          <a:stretch>
            <a:fillRect/>
          </a:stretch>
        </p:blipFill>
        <p:spPr>
          <a:xfrm>
            <a:off x="1447800" y="1828800"/>
            <a:ext cx="1017814" cy="419100"/>
          </a:xfrm>
        </p:spPr>
      </p:pic>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27</a:t>
            </a:fld>
            <a:endParaRPr lang="en-US" dirty="0"/>
          </a:p>
        </p:txBody>
      </p:sp>
      <p:pic>
        <p:nvPicPr>
          <p:cNvPr id="7" name="Picture 6" descr="uvine.gif">
            <a:hlinkClick r:id="rId5"/>
          </p:cNvPr>
          <p:cNvPicPr>
            <a:picLocks noChangeAspect="1"/>
          </p:cNvPicPr>
          <p:nvPr/>
        </p:nvPicPr>
        <p:blipFill>
          <a:blip r:embed="rId6"/>
          <a:stretch>
            <a:fillRect/>
          </a:stretch>
        </p:blipFill>
        <p:spPr>
          <a:xfrm>
            <a:off x="4572000" y="2057400"/>
            <a:ext cx="2828925" cy="704850"/>
          </a:xfrm>
          <a:prstGeom prst="rect">
            <a:avLst/>
          </a:prstGeom>
        </p:spPr>
      </p:pic>
      <p:pic>
        <p:nvPicPr>
          <p:cNvPr id="8" name="Picture 7" descr="alloy.gif">
            <a:hlinkClick r:id="rId7"/>
          </p:cNvPr>
          <p:cNvPicPr>
            <a:picLocks noChangeAspect="1"/>
          </p:cNvPicPr>
          <p:nvPr/>
        </p:nvPicPr>
        <p:blipFill>
          <a:blip r:embed="rId8"/>
          <a:stretch>
            <a:fillRect/>
          </a:stretch>
        </p:blipFill>
        <p:spPr>
          <a:xfrm>
            <a:off x="1371600" y="3657600"/>
            <a:ext cx="1809750" cy="504825"/>
          </a:xfrm>
          <a:prstGeom prst="rect">
            <a:avLst/>
          </a:prstGeom>
        </p:spPr>
      </p:pic>
      <p:pic>
        <p:nvPicPr>
          <p:cNvPr id="9" name="Picture 8" descr="officedepot.gif">
            <a:hlinkClick r:id="rId9"/>
          </p:cNvPr>
          <p:cNvPicPr>
            <a:picLocks noChangeAspect="1"/>
          </p:cNvPicPr>
          <p:nvPr/>
        </p:nvPicPr>
        <p:blipFill>
          <a:blip r:embed="rId10"/>
          <a:stretch>
            <a:fillRect/>
          </a:stretch>
        </p:blipFill>
        <p:spPr>
          <a:xfrm>
            <a:off x="5334000" y="3886200"/>
            <a:ext cx="2009775" cy="400050"/>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Electronic Malls</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28</a:t>
            </a:fld>
            <a:endParaRPr lang="en-US" dirty="0"/>
          </a:p>
        </p:txBody>
      </p:sp>
      <p:pic>
        <p:nvPicPr>
          <p:cNvPr id="7" name="Picture 6" descr="msn.png">
            <a:hlinkClick r:id="rId3"/>
          </p:cNvPr>
          <p:cNvPicPr>
            <a:picLocks noChangeAspect="1"/>
          </p:cNvPicPr>
          <p:nvPr/>
        </p:nvPicPr>
        <p:blipFill>
          <a:blip r:embed="rId4"/>
          <a:stretch>
            <a:fillRect/>
          </a:stretch>
        </p:blipFill>
        <p:spPr>
          <a:xfrm>
            <a:off x="762000" y="1447800"/>
            <a:ext cx="2155211" cy="1211852"/>
          </a:xfrm>
          <a:prstGeom prst="rect">
            <a:avLst/>
          </a:prstGeom>
        </p:spPr>
      </p:pic>
      <p:sp>
        <p:nvSpPr>
          <p:cNvPr id="8" name="TextBox 7"/>
          <p:cNvSpPr txBox="1"/>
          <p:nvPr/>
        </p:nvSpPr>
        <p:spPr>
          <a:xfrm>
            <a:off x="1066800" y="2362200"/>
            <a:ext cx="1219200" cy="369332"/>
          </a:xfrm>
          <a:prstGeom prst="rect">
            <a:avLst/>
          </a:prstGeom>
          <a:noFill/>
        </p:spPr>
        <p:txBody>
          <a:bodyPr wrap="square" rtlCol="0">
            <a:spAutoFit/>
          </a:bodyPr>
          <a:lstStyle/>
          <a:p>
            <a:r>
              <a:rPr lang="en-US" b="1" dirty="0" smtClean="0">
                <a:hlinkClick r:id="rId3"/>
              </a:rPr>
              <a:t>shopping</a:t>
            </a:r>
            <a:endParaRPr lang="en-US" b="1" dirty="0"/>
          </a:p>
        </p:txBody>
      </p:sp>
      <p:pic>
        <p:nvPicPr>
          <p:cNvPr id="9" name="Picture 8" descr="cashbackstores.png">
            <a:hlinkClick r:id="rId5"/>
          </p:cNvPr>
          <p:cNvPicPr>
            <a:picLocks noChangeAspect="1"/>
          </p:cNvPicPr>
          <p:nvPr/>
        </p:nvPicPr>
        <p:blipFill>
          <a:blip r:embed="rId6"/>
          <a:stretch>
            <a:fillRect/>
          </a:stretch>
        </p:blipFill>
        <p:spPr>
          <a:xfrm>
            <a:off x="4305300" y="2019300"/>
            <a:ext cx="1714500" cy="571500"/>
          </a:xfrm>
          <a:prstGeom prst="rect">
            <a:avLst/>
          </a:prstGeom>
        </p:spPr>
      </p:pic>
      <p:pic>
        <p:nvPicPr>
          <p:cNvPr id="10" name="Picture 9" descr="shoppingheadquarters.gif">
            <a:hlinkClick r:id="rId7"/>
          </p:cNvPr>
          <p:cNvPicPr>
            <a:picLocks noChangeAspect="1"/>
          </p:cNvPicPr>
          <p:nvPr/>
        </p:nvPicPr>
        <p:blipFill>
          <a:blip r:embed="rId8"/>
          <a:stretch>
            <a:fillRect/>
          </a:stretch>
        </p:blipFill>
        <p:spPr>
          <a:xfrm>
            <a:off x="1219200" y="3429000"/>
            <a:ext cx="6667500" cy="1543050"/>
          </a:xfrm>
          <a:prstGeom prst="rect">
            <a:avLst/>
          </a:prstGeom>
        </p:spPr>
      </p:pic>
      <p:pic>
        <p:nvPicPr>
          <p:cNvPr id="11" name="Picture 10" descr="choicemall.jpg">
            <a:hlinkClick r:id="rId9"/>
          </p:cNvPr>
          <p:cNvPicPr>
            <a:picLocks noChangeAspect="1"/>
          </p:cNvPicPr>
          <p:nvPr/>
        </p:nvPicPr>
        <p:blipFill>
          <a:blip r:embed="rId10"/>
          <a:stretch>
            <a:fillRect/>
          </a:stretch>
        </p:blipFill>
        <p:spPr>
          <a:xfrm>
            <a:off x="6172200" y="1143000"/>
            <a:ext cx="2324100" cy="1104900"/>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Amazon – King of E-Tailing</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29</a:t>
            </a:fld>
            <a:endParaRPr lang="en-US" dirty="0"/>
          </a:p>
        </p:txBody>
      </p:sp>
      <p:sp>
        <p:nvSpPr>
          <p:cNvPr id="6" name="TextBox 5"/>
          <p:cNvSpPr txBox="1"/>
          <p:nvPr/>
        </p:nvSpPr>
        <p:spPr>
          <a:xfrm>
            <a:off x="914400" y="1828800"/>
            <a:ext cx="4038600" cy="646331"/>
          </a:xfrm>
          <a:prstGeom prst="rect">
            <a:avLst/>
          </a:prstGeom>
          <a:noFill/>
        </p:spPr>
        <p:txBody>
          <a:bodyPr wrap="square" rtlCol="0">
            <a:spAutoFit/>
          </a:bodyPr>
          <a:lstStyle/>
          <a:p>
            <a:r>
              <a:rPr lang="en-US" b="1" dirty="0" smtClean="0">
                <a:hlinkClick r:id="rId3"/>
              </a:rPr>
              <a:t>Jeff Bezos: The Wizard Of Web Retailing</a:t>
            </a:r>
            <a:r>
              <a:rPr lang="en-US" dirty="0" smtClean="0"/>
              <a:t> </a:t>
            </a:r>
            <a:br>
              <a:rPr lang="en-US" dirty="0" smtClean="0"/>
            </a:br>
            <a:endParaRPr lang="en-US" dirty="0"/>
          </a:p>
        </p:txBody>
      </p:sp>
      <p:sp>
        <p:nvSpPr>
          <p:cNvPr id="8" name="TextBox 7"/>
          <p:cNvSpPr txBox="1"/>
          <p:nvPr/>
        </p:nvSpPr>
        <p:spPr>
          <a:xfrm>
            <a:off x="990600" y="2667000"/>
            <a:ext cx="2514600" cy="369332"/>
          </a:xfrm>
          <a:prstGeom prst="rect">
            <a:avLst/>
          </a:prstGeom>
          <a:noFill/>
        </p:spPr>
        <p:txBody>
          <a:bodyPr wrap="square" rtlCol="0">
            <a:spAutoFit/>
          </a:bodyPr>
          <a:lstStyle/>
          <a:p>
            <a:r>
              <a:rPr lang="en-US" b="1" dirty="0" smtClean="0">
                <a:hlinkClick r:id="rId4"/>
              </a:rPr>
              <a:t>Last Founder Standing</a:t>
            </a:r>
            <a:endParaRPr lang="en-US" b="1" dirty="0"/>
          </a:p>
        </p:txBody>
      </p:sp>
      <p:sp>
        <p:nvSpPr>
          <p:cNvPr id="9" name="TextBox 8"/>
          <p:cNvSpPr txBox="1"/>
          <p:nvPr/>
        </p:nvSpPr>
        <p:spPr>
          <a:xfrm>
            <a:off x="1066800" y="3429000"/>
            <a:ext cx="2438400" cy="369332"/>
          </a:xfrm>
          <a:prstGeom prst="rect">
            <a:avLst/>
          </a:prstGeom>
          <a:noFill/>
        </p:spPr>
        <p:txBody>
          <a:bodyPr wrap="square" rtlCol="0">
            <a:spAutoFit/>
          </a:bodyPr>
          <a:lstStyle/>
          <a:p>
            <a:r>
              <a:rPr lang="en-US" b="1" dirty="0" smtClean="0">
                <a:hlinkClick r:id="rId5"/>
              </a:rPr>
              <a:t>The Future of Reading</a:t>
            </a:r>
            <a:endParaRPr lang="en-US" dirty="0"/>
          </a:p>
        </p:txBody>
      </p:sp>
      <p:pic>
        <p:nvPicPr>
          <p:cNvPr id="10" name="Picture 9" descr="jeff bezos.jpg"/>
          <p:cNvPicPr>
            <a:picLocks noChangeAspect="1"/>
          </p:cNvPicPr>
          <p:nvPr/>
        </p:nvPicPr>
        <p:blipFill>
          <a:blip r:embed="rId6"/>
          <a:stretch>
            <a:fillRect/>
          </a:stretch>
        </p:blipFill>
        <p:spPr>
          <a:xfrm>
            <a:off x="5181600" y="1143000"/>
            <a:ext cx="3810000" cy="5283200"/>
          </a:xfrm>
          <a:prstGeom prst="rect">
            <a:avLst/>
          </a:prstGeom>
        </p:spPr>
      </p:pic>
      <p:sp>
        <p:nvSpPr>
          <p:cNvPr id="11" name="TextBox 10"/>
          <p:cNvSpPr txBox="1"/>
          <p:nvPr/>
        </p:nvSpPr>
        <p:spPr>
          <a:xfrm>
            <a:off x="381000" y="4495800"/>
            <a:ext cx="4191000" cy="1477328"/>
          </a:xfrm>
          <a:prstGeom prst="rect">
            <a:avLst/>
          </a:prstGeom>
          <a:noFill/>
        </p:spPr>
        <p:txBody>
          <a:bodyPr wrap="square" rtlCol="0">
            <a:spAutoFit/>
          </a:bodyPr>
          <a:lstStyle/>
          <a:p>
            <a:r>
              <a:rPr lang="en-US" b="1" dirty="0" smtClean="0">
                <a:hlinkClick r:id="rId7"/>
              </a:rPr>
              <a:t>America's Best Leaders: Jeff Bezos, Amazon.com CEO</a:t>
            </a:r>
          </a:p>
          <a:p>
            <a:r>
              <a:rPr lang="en-US" b="1" dirty="0" smtClean="0">
                <a:hlinkClick r:id="rId7"/>
              </a:rPr>
              <a:t>The founder of the massive online retailer is a true Internet pioneer</a:t>
            </a:r>
            <a:endParaRPr lang="en-US" b="1" dirty="0" smtClean="0"/>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Chapter Outline (cont’d)</a:t>
            </a:r>
            <a:endParaRPr lang="en-US" sz="3200" b="1" dirty="0"/>
          </a:p>
        </p:txBody>
      </p:sp>
      <p:sp>
        <p:nvSpPr>
          <p:cNvPr id="3" name="Content Placeholder 2"/>
          <p:cNvSpPr>
            <a:spLocks noGrp="1"/>
          </p:cNvSpPr>
          <p:nvPr>
            <p:ph idx="1"/>
          </p:nvPr>
        </p:nvSpPr>
        <p:spPr/>
        <p:txBody>
          <a:bodyPr/>
          <a:lstStyle/>
          <a:p>
            <a:r>
              <a:rPr lang="en-US" dirty="0" smtClean="0"/>
              <a:t>6.6 E-Commerce Support Services: Payment and Order Fulfillment</a:t>
            </a:r>
          </a:p>
          <a:p>
            <a:r>
              <a:rPr lang="en-US" dirty="0" smtClean="0"/>
              <a:t>6.7 Ethical and Legal Issues in E-Business</a:t>
            </a:r>
          </a:p>
          <a:p>
            <a:r>
              <a:rPr lang="en-US" dirty="0" smtClean="0"/>
              <a:t>6.8 Managerial Issues</a:t>
            </a:r>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3</a:t>
            </a:fld>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Online Job Market</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30</a:t>
            </a:fld>
            <a:endParaRPr lang="en-US" dirty="0"/>
          </a:p>
        </p:txBody>
      </p:sp>
      <p:pic>
        <p:nvPicPr>
          <p:cNvPr id="6" name="Picture 5" descr="dice.gif">
            <a:hlinkClick r:id="rId3"/>
          </p:cNvPr>
          <p:cNvPicPr>
            <a:picLocks noChangeAspect="1"/>
          </p:cNvPicPr>
          <p:nvPr/>
        </p:nvPicPr>
        <p:blipFill>
          <a:blip r:embed="rId4"/>
          <a:stretch>
            <a:fillRect/>
          </a:stretch>
        </p:blipFill>
        <p:spPr>
          <a:xfrm>
            <a:off x="533400" y="1600200"/>
            <a:ext cx="3638550" cy="600075"/>
          </a:xfrm>
          <a:prstGeom prst="rect">
            <a:avLst/>
          </a:prstGeom>
        </p:spPr>
      </p:pic>
      <p:pic>
        <p:nvPicPr>
          <p:cNvPr id="7" name="Picture 6" descr="monster.gif">
            <a:hlinkClick r:id="rId5"/>
          </p:cNvPr>
          <p:cNvPicPr>
            <a:picLocks noChangeAspect="1"/>
          </p:cNvPicPr>
          <p:nvPr/>
        </p:nvPicPr>
        <p:blipFill>
          <a:blip r:embed="rId6"/>
          <a:stretch>
            <a:fillRect/>
          </a:stretch>
        </p:blipFill>
        <p:spPr>
          <a:xfrm>
            <a:off x="4876800" y="2667000"/>
            <a:ext cx="2838450" cy="723900"/>
          </a:xfrm>
          <a:prstGeom prst="rect">
            <a:avLst/>
          </a:prstGeom>
        </p:spPr>
      </p:pic>
      <p:pic>
        <p:nvPicPr>
          <p:cNvPr id="8" name="Picture 7" descr="jobcentral.gif">
            <a:hlinkClick r:id="rId7"/>
          </p:cNvPr>
          <p:cNvPicPr>
            <a:picLocks noChangeAspect="1"/>
          </p:cNvPicPr>
          <p:nvPr/>
        </p:nvPicPr>
        <p:blipFill>
          <a:blip r:embed="rId8"/>
          <a:stretch>
            <a:fillRect/>
          </a:stretch>
        </p:blipFill>
        <p:spPr>
          <a:xfrm>
            <a:off x="1066800" y="3124200"/>
            <a:ext cx="1895475" cy="342900"/>
          </a:xfrm>
          <a:prstGeom prst="rect">
            <a:avLst/>
          </a:prstGeom>
        </p:spPr>
      </p:pic>
      <p:pic>
        <p:nvPicPr>
          <p:cNvPr id="9" name="Picture 8" descr="jobweb.gif">
            <a:hlinkClick r:id="rId9"/>
          </p:cNvPr>
          <p:cNvPicPr>
            <a:picLocks noChangeAspect="1"/>
          </p:cNvPicPr>
          <p:nvPr/>
        </p:nvPicPr>
        <p:blipFill>
          <a:blip r:embed="rId10"/>
          <a:stretch>
            <a:fillRect/>
          </a:stretch>
        </p:blipFill>
        <p:spPr>
          <a:xfrm>
            <a:off x="5905500" y="3962400"/>
            <a:ext cx="952500" cy="771525"/>
          </a:xfrm>
          <a:prstGeom prst="rect">
            <a:avLst/>
          </a:prstGeom>
        </p:spPr>
      </p:pic>
      <p:pic>
        <p:nvPicPr>
          <p:cNvPr id="10" name="Picture 9" descr="higheredjobs.gif">
            <a:hlinkClick r:id="rId11"/>
          </p:cNvPr>
          <p:cNvPicPr>
            <a:picLocks noChangeAspect="1"/>
          </p:cNvPicPr>
          <p:nvPr/>
        </p:nvPicPr>
        <p:blipFill>
          <a:blip r:embed="rId12"/>
          <a:stretch>
            <a:fillRect/>
          </a:stretch>
        </p:blipFill>
        <p:spPr>
          <a:xfrm>
            <a:off x="1676400" y="4267200"/>
            <a:ext cx="2066925" cy="685800"/>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Travel Services</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31</a:t>
            </a:fld>
            <a:endParaRPr lang="en-US" dirty="0"/>
          </a:p>
        </p:txBody>
      </p:sp>
      <p:pic>
        <p:nvPicPr>
          <p:cNvPr id="7" name="Picture 6" descr="expedia.gif">
            <a:hlinkClick r:id="rId3"/>
          </p:cNvPr>
          <p:cNvPicPr>
            <a:picLocks noChangeAspect="1"/>
          </p:cNvPicPr>
          <p:nvPr/>
        </p:nvPicPr>
        <p:blipFill>
          <a:blip r:embed="rId4"/>
          <a:stretch>
            <a:fillRect/>
          </a:stretch>
        </p:blipFill>
        <p:spPr>
          <a:xfrm>
            <a:off x="1295400" y="2209800"/>
            <a:ext cx="1666875" cy="342900"/>
          </a:xfrm>
          <a:prstGeom prst="rect">
            <a:avLst/>
          </a:prstGeom>
        </p:spPr>
      </p:pic>
      <p:pic>
        <p:nvPicPr>
          <p:cNvPr id="8" name="Picture 7" descr="travelocity.gif">
            <a:hlinkClick r:id="rId5"/>
          </p:cNvPr>
          <p:cNvPicPr>
            <a:picLocks noChangeAspect="1"/>
          </p:cNvPicPr>
          <p:nvPr/>
        </p:nvPicPr>
        <p:blipFill>
          <a:blip r:embed="rId6"/>
          <a:stretch>
            <a:fillRect/>
          </a:stretch>
        </p:blipFill>
        <p:spPr>
          <a:xfrm>
            <a:off x="4724400" y="1752600"/>
            <a:ext cx="1800225" cy="552450"/>
          </a:xfrm>
          <a:prstGeom prst="rect">
            <a:avLst/>
          </a:prstGeom>
        </p:spPr>
      </p:pic>
      <p:pic>
        <p:nvPicPr>
          <p:cNvPr id="11" name="Picture 10" descr="hotwire.jpg">
            <a:hlinkClick r:id="rId7"/>
          </p:cNvPr>
          <p:cNvPicPr>
            <a:picLocks noChangeAspect="1"/>
          </p:cNvPicPr>
          <p:nvPr/>
        </p:nvPicPr>
        <p:blipFill>
          <a:blip r:embed="rId8"/>
          <a:stretch>
            <a:fillRect/>
          </a:stretch>
        </p:blipFill>
        <p:spPr>
          <a:xfrm>
            <a:off x="2057400" y="3429000"/>
            <a:ext cx="2109019" cy="678426"/>
          </a:xfrm>
          <a:prstGeom prst="rect">
            <a:avLst/>
          </a:prstGeom>
        </p:spPr>
      </p:pic>
      <p:pic>
        <p:nvPicPr>
          <p:cNvPr id="12" name="Picture 11" descr="carnival connections.gif">
            <a:hlinkClick r:id="rId9"/>
          </p:cNvPr>
          <p:cNvPicPr>
            <a:picLocks noChangeAspect="1"/>
          </p:cNvPicPr>
          <p:nvPr/>
        </p:nvPicPr>
        <p:blipFill>
          <a:blip r:embed="rId10"/>
          <a:stretch>
            <a:fillRect/>
          </a:stretch>
        </p:blipFill>
        <p:spPr>
          <a:xfrm>
            <a:off x="5943600" y="3048000"/>
            <a:ext cx="1524000" cy="419100"/>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Real Estate Online</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32</a:t>
            </a:fld>
            <a:endParaRPr lang="en-US" dirty="0"/>
          </a:p>
        </p:txBody>
      </p:sp>
      <p:pic>
        <p:nvPicPr>
          <p:cNvPr id="6" name="Picture 5" descr="flip houses.jpg">
            <a:hlinkClick r:id="rId3"/>
          </p:cNvPr>
          <p:cNvPicPr>
            <a:picLocks noChangeAspect="1"/>
          </p:cNvPicPr>
          <p:nvPr/>
        </p:nvPicPr>
        <p:blipFill>
          <a:blip r:embed="rId4"/>
          <a:stretch>
            <a:fillRect/>
          </a:stretch>
        </p:blipFill>
        <p:spPr>
          <a:xfrm>
            <a:off x="609600" y="1219200"/>
            <a:ext cx="7620000" cy="2571750"/>
          </a:xfrm>
          <a:prstGeom prst="rect">
            <a:avLst/>
          </a:prstGeom>
        </p:spPr>
      </p:pic>
      <p:pic>
        <p:nvPicPr>
          <p:cNvPr id="8" name="Picture 7" descr="rents.jpg">
            <a:hlinkClick r:id="rId5"/>
          </p:cNvPr>
          <p:cNvPicPr>
            <a:picLocks noChangeAspect="1"/>
          </p:cNvPicPr>
          <p:nvPr/>
        </p:nvPicPr>
        <p:blipFill>
          <a:blip r:embed="rId6"/>
          <a:stretch>
            <a:fillRect/>
          </a:stretch>
        </p:blipFill>
        <p:spPr>
          <a:xfrm>
            <a:off x="5105400" y="3276600"/>
            <a:ext cx="3429000" cy="3028950"/>
          </a:xfrm>
          <a:prstGeom prst="rect">
            <a:avLst/>
          </a:prstGeom>
        </p:spPr>
      </p:pic>
      <p:pic>
        <p:nvPicPr>
          <p:cNvPr id="9" name="Picture 8" descr="housevalues.gif">
            <a:hlinkClick r:id="rId7"/>
          </p:cNvPr>
          <p:cNvPicPr>
            <a:picLocks noChangeAspect="1"/>
          </p:cNvPicPr>
          <p:nvPr/>
        </p:nvPicPr>
        <p:blipFill>
          <a:blip r:embed="rId8"/>
          <a:stretch>
            <a:fillRect/>
          </a:stretch>
        </p:blipFill>
        <p:spPr>
          <a:xfrm>
            <a:off x="838200" y="4495800"/>
            <a:ext cx="3571875" cy="1266825"/>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33</a:t>
            </a:fld>
            <a:endParaRPr lang="en-US" dirty="0"/>
          </a:p>
        </p:txBody>
      </p:sp>
      <p:sp>
        <p:nvSpPr>
          <p:cNvPr id="6" name="TextBox 5"/>
          <p:cNvSpPr txBox="1"/>
          <p:nvPr/>
        </p:nvSpPr>
        <p:spPr>
          <a:xfrm>
            <a:off x="2514600" y="2691825"/>
            <a:ext cx="3886200" cy="584775"/>
          </a:xfrm>
          <a:prstGeom prst="rect">
            <a:avLst/>
          </a:prstGeom>
          <a:noFill/>
        </p:spPr>
        <p:txBody>
          <a:bodyPr wrap="square" rtlCol="0">
            <a:spAutoFit/>
          </a:bodyPr>
          <a:lstStyle/>
          <a:p>
            <a:r>
              <a:rPr lang="en-US" sz="3200" b="1" i="1" dirty="0" smtClean="0"/>
              <a:t>6.4 B2B Applications</a:t>
            </a:r>
            <a:endParaRPr lang="en-US" sz="3200" b="1" i="1"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ChemConnect Case Study</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34</a:t>
            </a:fld>
            <a:endParaRPr lang="en-US" dirty="0"/>
          </a:p>
        </p:txBody>
      </p:sp>
      <p:pic>
        <p:nvPicPr>
          <p:cNvPr id="6" name="Picture 5" descr="chemconnect.gif">
            <a:hlinkClick r:id="rId3"/>
          </p:cNvPr>
          <p:cNvPicPr>
            <a:picLocks noChangeAspect="1"/>
          </p:cNvPicPr>
          <p:nvPr/>
        </p:nvPicPr>
        <p:blipFill>
          <a:blip r:embed="rId4"/>
          <a:stretch>
            <a:fillRect/>
          </a:stretch>
        </p:blipFill>
        <p:spPr>
          <a:xfrm>
            <a:off x="2133600" y="2133600"/>
            <a:ext cx="1762125" cy="952500"/>
          </a:xfrm>
          <a:prstGeom prst="rect">
            <a:avLst/>
          </a:prstGeom>
        </p:spPr>
      </p:pic>
      <p:sp>
        <p:nvSpPr>
          <p:cNvPr id="7" name="TextBox 6"/>
          <p:cNvSpPr txBox="1"/>
          <p:nvPr/>
        </p:nvSpPr>
        <p:spPr>
          <a:xfrm>
            <a:off x="4800600" y="2362200"/>
            <a:ext cx="1600200" cy="369332"/>
          </a:xfrm>
          <a:prstGeom prst="rect">
            <a:avLst/>
          </a:prstGeom>
          <a:noFill/>
        </p:spPr>
        <p:txBody>
          <a:bodyPr wrap="square" rtlCol="0">
            <a:spAutoFit/>
          </a:bodyPr>
          <a:lstStyle/>
          <a:p>
            <a:r>
              <a:rPr lang="en-US" b="1" dirty="0" smtClean="0">
                <a:hlinkClick r:id="rId5"/>
              </a:rPr>
              <a:t>ChemConnect</a:t>
            </a:r>
            <a:endParaRPr lang="en-US" b="1"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35</a:t>
            </a:fld>
            <a:endParaRPr lang="en-US" dirty="0"/>
          </a:p>
        </p:txBody>
      </p:sp>
      <p:sp>
        <p:nvSpPr>
          <p:cNvPr id="6" name="TextBox 5"/>
          <p:cNvSpPr txBox="1"/>
          <p:nvPr/>
        </p:nvSpPr>
        <p:spPr>
          <a:xfrm>
            <a:off x="1905000" y="2732782"/>
            <a:ext cx="6477000" cy="1077218"/>
          </a:xfrm>
          <a:prstGeom prst="rect">
            <a:avLst/>
          </a:prstGeom>
          <a:noFill/>
        </p:spPr>
        <p:txBody>
          <a:bodyPr wrap="square" rtlCol="0">
            <a:spAutoFit/>
          </a:bodyPr>
          <a:lstStyle/>
          <a:p>
            <a:r>
              <a:rPr lang="en-US" sz="3200" b="1" i="1" dirty="0" smtClean="0"/>
              <a:t>6.5 Major Models of E-Business:  From E-Government to C2C</a:t>
            </a:r>
            <a:endParaRPr lang="en-US" sz="3200" b="1" i="1"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E-Government to C2C</a:t>
            </a:r>
            <a:endParaRPr lang="en-US" sz="3200" b="1" dirty="0"/>
          </a:p>
        </p:txBody>
      </p:sp>
      <p:sp>
        <p:nvSpPr>
          <p:cNvPr id="3" name="Content Placeholder 2"/>
          <p:cNvSpPr>
            <a:spLocks noGrp="1"/>
          </p:cNvSpPr>
          <p:nvPr>
            <p:ph idx="1"/>
          </p:nvPr>
        </p:nvSpPr>
        <p:spPr/>
        <p:txBody>
          <a:bodyPr>
            <a:normAutofit fontScale="77500" lnSpcReduction="20000"/>
          </a:bodyPr>
          <a:lstStyle/>
          <a:p>
            <a:r>
              <a:rPr lang="en-US" b="1" dirty="0" smtClean="0"/>
              <a:t>B2E</a:t>
            </a:r>
            <a:r>
              <a:rPr lang="en-US" dirty="0" smtClean="0"/>
              <a:t> – organizations disseminate information to employees over company intranet.</a:t>
            </a:r>
          </a:p>
          <a:p>
            <a:r>
              <a:rPr lang="en-US" b="1" dirty="0" smtClean="0"/>
              <a:t>E2E</a:t>
            </a:r>
            <a:r>
              <a:rPr lang="en-US" dirty="0" smtClean="0"/>
              <a:t> – employees communicate with each other.  I.e.: goods &amp; services bought &amp; sold among fellow employees.</a:t>
            </a:r>
          </a:p>
          <a:p>
            <a:r>
              <a:rPr lang="en-US" b="1" dirty="0" smtClean="0"/>
              <a:t>SBU/SBU</a:t>
            </a:r>
            <a:r>
              <a:rPr lang="en-US" dirty="0" smtClean="0"/>
              <a:t> – company owned dealerships buy goods &amp; services from main company.  Improves internal supply chain operations.</a:t>
            </a:r>
          </a:p>
          <a:p>
            <a:r>
              <a:rPr lang="en-US" b="1" dirty="0" smtClean="0"/>
              <a:t>E-Collaborative</a:t>
            </a:r>
            <a:r>
              <a:rPr lang="en-US" dirty="0" smtClean="0"/>
              <a:t> – digital technologies that enable collaboration.</a:t>
            </a:r>
          </a:p>
          <a:p>
            <a:r>
              <a:rPr lang="en-US" b="1" dirty="0" smtClean="0"/>
              <a:t>E-Government</a:t>
            </a:r>
            <a:r>
              <a:rPr lang="en-US" dirty="0" smtClean="0"/>
              <a:t> – delivers information &amp; services to citizens, business partners &amp; suppliers.  I.e.: G2C, G2B, G2G.</a:t>
            </a:r>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36</a:t>
            </a:fld>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37</a:t>
            </a:fld>
            <a:endParaRPr lang="en-US" dirty="0"/>
          </a:p>
        </p:txBody>
      </p:sp>
      <p:sp>
        <p:nvSpPr>
          <p:cNvPr id="6" name="TextBox 5"/>
          <p:cNvSpPr txBox="1"/>
          <p:nvPr/>
        </p:nvSpPr>
        <p:spPr>
          <a:xfrm>
            <a:off x="1752600" y="2615625"/>
            <a:ext cx="6248400" cy="1077218"/>
          </a:xfrm>
          <a:prstGeom prst="rect">
            <a:avLst/>
          </a:prstGeom>
          <a:noFill/>
        </p:spPr>
        <p:txBody>
          <a:bodyPr wrap="square" rtlCol="0">
            <a:spAutoFit/>
          </a:bodyPr>
          <a:lstStyle/>
          <a:p>
            <a:r>
              <a:rPr lang="en-US" sz="3200" b="1" i="1" dirty="0" smtClean="0"/>
              <a:t>6.6 E-Commerce Support Services: Payment, &amp; Order Fulfillment</a:t>
            </a:r>
            <a:endParaRPr lang="en-US" sz="3200" b="1" i="1"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Autofit/>
          </a:bodyPr>
          <a:lstStyle/>
          <a:p>
            <a:r>
              <a:rPr lang="en-US" sz="2800" b="1" dirty="0" smtClean="0"/>
              <a:t>Figure 6.3 E-commerce support services.</a:t>
            </a:r>
            <a:br>
              <a:rPr lang="en-US" sz="2800" b="1" dirty="0" smtClean="0"/>
            </a:br>
            <a:r>
              <a:rPr lang="en-US" sz="2800" b="1" dirty="0" smtClean="0"/>
              <a:t>(Source:  Drawn by E. Turban.</a:t>
            </a:r>
            <a:br>
              <a:rPr lang="en-US" sz="2800" b="1" dirty="0" smtClean="0"/>
            </a:br>
            <a:r>
              <a:rPr lang="en-US" sz="2800" b="1" dirty="0" smtClean="0"/>
              <a:t>Based on S.Y. Choi et al., 1997, p. 18.)</a:t>
            </a:r>
            <a:endParaRPr lang="en-US" sz="28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38</a:t>
            </a:fld>
            <a:endParaRPr lang="en-US" dirty="0"/>
          </a:p>
        </p:txBody>
      </p:sp>
      <p:pic>
        <p:nvPicPr>
          <p:cNvPr id="6146" name="Picture 2"/>
          <p:cNvPicPr>
            <a:picLocks noChangeAspect="1" noChangeArrowheads="1"/>
          </p:cNvPicPr>
          <p:nvPr/>
        </p:nvPicPr>
        <p:blipFill>
          <a:blip r:embed="rId3"/>
          <a:srcRect/>
          <a:stretch>
            <a:fillRect/>
          </a:stretch>
        </p:blipFill>
        <p:spPr bwMode="auto">
          <a:xfrm>
            <a:off x="1905000" y="2362200"/>
            <a:ext cx="5257800" cy="381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Market Research Online</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39</a:t>
            </a:fld>
            <a:endParaRPr lang="en-US" dirty="0"/>
          </a:p>
        </p:txBody>
      </p:sp>
      <p:pic>
        <p:nvPicPr>
          <p:cNvPr id="6" name="Picture 5" descr="accutips.gif">
            <a:hlinkClick r:id="rId3"/>
          </p:cNvPr>
          <p:cNvPicPr>
            <a:picLocks noChangeAspect="1"/>
          </p:cNvPicPr>
          <p:nvPr/>
        </p:nvPicPr>
        <p:blipFill>
          <a:blip r:embed="rId4"/>
          <a:stretch>
            <a:fillRect/>
          </a:stretch>
        </p:blipFill>
        <p:spPr>
          <a:xfrm>
            <a:off x="1676400" y="2133600"/>
            <a:ext cx="2971800" cy="695325"/>
          </a:xfrm>
          <a:prstGeom prst="rect">
            <a:avLst/>
          </a:prstGeom>
        </p:spPr>
      </p:pic>
      <p:pic>
        <p:nvPicPr>
          <p:cNvPr id="7" name="Picture 6" descr="zoomerang.jpg">
            <a:hlinkClick r:id="rId5"/>
          </p:cNvPr>
          <p:cNvPicPr>
            <a:picLocks noChangeAspect="1"/>
          </p:cNvPicPr>
          <p:nvPr/>
        </p:nvPicPr>
        <p:blipFill>
          <a:blip r:embed="rId6"/>
          <a:stretch>
            <a:fillRect/>
          </a:stretch>
        </p:blipFill>
        <p:spPr>
          <a:xfrm>
            <a:off x="4038600" y="3429000"/>
            <a:ext cx="3949700" cy="952500"/>
          </a:xfrm>
          <a:prstGeom prst="rect">
            <a:avLst/>
          </a:prstGeom>
        </p:spPr>
      </p:pic>
      <p:pic>
        <p:nvPicPr>
          <p:cNvPr id="8" name="Picture 7" descr="infoserv.gif">
            <a:hlinkClick r:id="rId7"/>
          </p:cNvPr>
          <p:cNvPicPr>
            <a:picLocks noChangeAspect="1"/>
          </p:cNvPicPr>
          <p:nvPr/>
        </p:nvPicPr>
        <p:blipFill>
          <a:blip r:embed="rId8"/>
          <a:stretch>
            <a:fillRect/>
          </a:stretch>
        </p:blipFill>
        <p:spPr>
          <a:xfrm>
            <a:off x="5029200" y="5029200"/>
            <a:ext cx="2676525" cy="81915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Learning Objectives</a:t>
            </a:r>
            <a:endParaRPr lang="en-US" sz="3200" b="1" dirty="0"/>
          </a:p>
        </p:txBody>
      </p:sp>
      <p:sp>
        <p:nvSpPr>
          <p:cNvPr id="3" name="Content Placeholder 2"/>
          <p:cNvSpPr>
            <a:spLocks noGrp="1"/>
          </p:cNvSpPr>
          <p:nvPr>
            <p:ph idx="1"/>
          </p:nvPr>
        </p:nvSpPr>
        <p:spPr/>
        <p:txBody>
          <a:bodyPr>
            <a:normAutofit/>
          </a:bodyPr>
          <a:lstStyle/>
          <a:p>
            <a:pPr marL="514350" indent="-514350">
              <a:buFont typeface="+mj-lt"/>
              <a:buAutoNum type="arabicPeriod"/>
            </a:pPr>
            <a:r>
              <a:rPr lang="en-US" sz="2800" dirty="0" smtClean="0"/>
              <a:t>Describe electronic commerce, its scope, benefits, limitations, and types.</a:t>
            </a:r>
          </a:p>
          <a:p>
            <a:pPr marL="514350" indent="-514350">
              <a:buFont typeface="+mj-lt"/>
              <a:buAutoNum type="arabicPeriod"/>
            </a:pPr>
            <a:r>
              <a:rPr lang="en-US" sz="2800" dirty="0" smtClean="0"/>
              <a:t>Explain how online auctions and bartering work.</a:t>
            </a:r>
          </a:p>
          <a:p>
            <a:pPr marL="514350" indent="-514350">
              <a:buFont typeface="+mj-lt"/>
              <a:buAutoNum type="arabicPeriod"/>
            </a:pPr>
            <a:r>
              <a:rPr lang="en-US" sz="2800" dirty="0" smtClean="0"/>
              <a:t>Understand the major applications of business-to-consumer commerce, including service industries and the major issues faced by e-tailers.</a:t>
            </a:r>
          </a:p>
          <a:p>
            <a:pPr marL="514350" indent="-514350">
              <a:buFont typeface="+mj-lt"/>
              <a:buAutoNum type="arabicPeriod"/>
            </a:pPr>
            <a:r>
              <a:rPr lang="en-US" sz="2800" dirty="0" smtClean="0"/>
              <a:t>Describer business-to-business applications.</a:t>
            </a:r>
          </a:p>
          <a:p>
            <a:pPr marL="514350" indent="-514350">
              <a:buFont typeface="+mj-lt"/>
              <a:buAutoNum type="arabicPeriod"/>
            </a:pPr>
            <a:r>
              <a:rPr lang="en-US" sz="2800" dirty="0" smtClean="0"/>
              <a:t>Explain why intrabusiness and B2E are considered e-commerce.</a:t>
            </a:r>
          </a:p>
          <a:p>
            <a:endParaRPr lang="en-US" sz="2800" dirty="0" smtClean="0"/>
          </a:p>
          <a:p>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4</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Table 6.4</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40</a:t>
            </a:fld>
            <a:endParaRPr lang="en-US" dirty="0"/>
          </a:p>
        </p:txBody>
      </p:sp>
      <p:pic>
        <p:nvPicPr>
          <p:cNvPr id="7170" name="Picture 2"/>
          <p:cNvPicPr>
            <a:picLocks noChangeAspect="1" noChangeArrowheads="1"/>
          </p:cNvPicPr>
          <p:nvPr/>
        </p:nvPicPr>
        <p:blipFill>
          <a:blip r:embed="rId3"/>
          <a:srcRect/>
          <a:stretch>
            <a:fillRect/>
          </a:stretch>
        </p:blipFill>
        <p:spPr bwMode="auto">
          <a:xfrm>
            <a:off x="1676400" y="1447800"/>
            <a:ext cx="5715000" cy="4038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Figure 6.4</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41</a:t>
            </a:fld>
            <a:endParaRPr lang="en-US" dirty="0"/>
          </a:p>
        </p:txBody>
      </p:sp>
      <p:pic>
        <p:nvPicPr>
          <p:cNvPr id="8194" name="Picture 2"/>
          <p:cNvPicPr>
            <a:picLocks noChangeAspect="1" noChangeArrowheads="1"/>
          </p:cNvPicPr>
          <p:nvPr/>
        </p:nvPicPr>
        <p:blipFill>
          <a:blip r:embed="rId3"/>
          <a:srcRect/>
          <a:stretch>
            <a:fillRect/>
          </a:stretch>
        </p:blipFill>
        <p:spPr bwMode="auto">
          <a:xfrm>
            <a:off x="1752600" y="1371600"/>
            <a:ext cx="6019800" cy="3657600"/>
          </a:xfrm>
          <a:prstGeom prst="rect">
            <a:avLst/>
          </a:prstGeom>
          <a:noFill/>
          <a:ln w="9525">
            <a:noFill/>
            <a:miter lim="800000"/>
            <a:headEnd/>
            <a:tailEnd/>
          </a:ln>
          <a:effectLst/>
        </p:spPr>
      </p:pic>
      <p:sp>
        <p:nvSpPr>
          <p:cNvPr id="7" name="TextBox 6"/>
          <p:cNvSpPr txBox="1"/>
          <p:nvPr/>
        </p:nvSpPr>
        <p:spPr>
          <a:xfrm>
            <a:off x="1981200" y="5334000"/>
            <a:ext cx="5715000" cy="923330"/>
          </a:xfrm>
          <a:prstGeom prst="rect">
            <a:avLst/>
          </a:prstGeom>
          <a:noFill/>
        </p:spPr>
        <p:txBody>
          <a:bodyPr wrap="square" rtlCol="0">
            <a:spAutoFit/>
          </a:bodyPr>
          <a:lstStyle/>
          <a:p>
            <a:r>
              <a:rPr lang="en-US" b="1" dirty="0" smtClean="0"/>
              <a:t> How e-credit cards work.  (The numbers 1-9 indicate the sequence of activities.)  (Source:  Drawn by E. Turban.)</a:t>
            </a:r>
            <a:br>
              <a:rPr lang="en-US" b="1" dirty="0" smtClean="0"/>
            </a:b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6.5</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42</a:t>
            </a:fld>
            <a:endParaRPr lang="en-US" dirty="0"/>
          </a:p>
        </p:txBody>
      </p:sp>
      <p:pic>
        <p:nvPicPr>
          <p:cNvPr id="9218" name="Picture 2"/>
          <p:cNvPicPr>
            <a:picLocks noChangeAspect="1" noChangeArrowheads="1"/>
          </p:cNvPicPr>
          <p:nvPr/>
        </p:nvPicPr>
        <p:blipFill>
          <a:blip r:embed="rId3"/>
          <a:srcRect/>
          <a:stretch>
            <a:fillRect/>
          </a:stretch>
        </p:blipFill>
        <p:spPr bwMode="auto">
          <a:xfrm>
            <a:off x="1752600" y="1295400"/>
            <a:ext cx="5410200" cy="4038600"/>
          </a:xfrm>
          <a:prstGeom prst="rect">
            <a:avLst/>
          </a:prstGeom>
          <a:noFill/>
          <a:ln w="9525">
            <a:noFill/>
            <a:miter lim="800000"/>
            <a:headEnd/>
            <a:tailEnd/>
          </a:ln>
          <a:effectLst/>
        </p:spPr>
      </p:pic>
      <p:sp>
        <p:nvSpPr>
          <p:cNvPr id="7" name="TextBox 6"/>
          <p:cNvSpPr txBox="1"/>
          <p:nvPr/>
        </p:nvSpPr>
        <p:spPr>
          <a:xfrm>
            <a:off x="2057400" y="5638800"/>
            <a:ext cx="4572000" cy="646331"/>
          </a:xfrm>
          <a:prstGeom prst="rect">
            <a:avLst/>
          </a:prstGeom>
          <a:noFill/>
        </p:spPr>
        <p:txBody>
          <a:bodyPr wrap="square" rtlCol="0">
            <a:spAutoFit/>
          </a:bodyPr>
          <a:lstStyle/>
          <a:p>
            <a:r>
              <a:rPr lang="en-US" b="1" dirty="0" smtClean="0"/>
              <a:t>The use of a mobile phone as an e-wallet.</a:t>
            </a:r>
          </a:p>
          <a:p>
            <a:r>
              <a:rPr lang="en-US" b="1" dirty="0" smtClean="0"/>
              <a:t>(Source:  Koichi Kamoshida/Getty Images.)</a:t>
            </a:r>
            <a:endParaRPr lang="en-US" b="1"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6.6</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43</a:t>
            </a:fld>
            <a:endParaRPr lang="en-US" dirty="0"/>
          </a:p>
        </p:txBody>
      </p:sp>
      <p:pic>
        <p:nvPicPr>
          <p:cNvPr id="10242" name="Picture 2"/>
          <p:cNvPicPr>
            <a:picLocks noChangeAspect="1" noChangeArrowheads="1"/>
          </p:cNvPicPr>
          <p:nvPr/>
        </p:nvPicPr>
        <p:blipFill>
          <a:blip r:embed="rId3" cstate="print"/>
          <a:srcRect/>
          <a:stretch>
            <a:fillRect/>
          </a:stretch>
        </p:blipFill>
        <p:spPr bwMode="auto">
          <a:xfrm>
            <a:off x="1447800" y="1371600"/>
            <a:ext cx="5562600" cy="4038600"/>
          </a:xfrm>
          <a:prstGeom prst="rect">
            <a:avLst/>
          </a:prstGeom>
          <a:noFill/>
          <a:ln w="9525">
            <a:noFill/>
            <a:miter lim="800000"/>
            <a:headEnd/>
            <a:tailEnd/>
          </a:ln>
          <a:effectLst/>
        </p:spPr>
      </p:pic>
      <p:sp>
        <p:nvSpPr>
          <p:cNvPr id="7" name="TextBox 6"/>
          <p:cNvSpPr txBox="1"/>
          <p:nvPr/>
        </p:nvSpPr>
        <p:spPr>
          <a:xfrm>
            <a:off x="1371600" y="5562600"/>
            <a:ext cx="6172200" cy="923330"/>
          </a:xfrm>
          <a:prstGeom prst="rect">
            <a:avLst/>
          </a:prstGeom>
          <a:noFill/>
        </p:spPr>
        <p:txBody>
          <a:bodyPr wrap="square" rtlCol="0">
            <a:spAutoFit/>
          </a:bodyPr>
          <a:lstStyle/>
          <a:p>
            <a:r>
              <a:rPr lang="en-US" b="1" dirty="0" smtClean="0"/>
              <a:t>Order fulfillment and the logistics system.</a:t>
            </a:r>
          </a:p>
          <a:p>
            <a:r>
              <a:rPr lang="en-US" b="1" dirty="0" smtClean="0"/>
              <a:t>(Source:  Turban et al., Electronic Commerce:  A Managerial Perspective 2008, Exhibit 13.2, p. 591).</a:t>
            </a:r>
            <a:endParaRPr lang="en-US" b="1"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44</a:t>
            </a:fld>
            <a:endParaRPr lang="en-US" dirty="0"/>
          </a:p>
        </p:txBody>
      </p:sp>
      <p:sp>
        <p:nvSpPr>
          <p:cNvPr id="7" name="TextBox 6"/>
          <p:cNvSpPr txBox="1"/>
          <p:nvPr/>
        </p:nvSpPr>
        <p:spPr>
          <a:xfrm>
            <a:off x="1600200" y="2656582"/>
            <a:ext cx="6781800" cy="584775"/>
          </a:xfrm>
          <a:prstGeom prst="rect">
            <a:avLst/>
          </a:prstGeom>
          <a:noFill/>
        </p:spPr>
        <p:txBody>
          <a:bodyPr wrap="square" rtlCol="0">
            <a:spAutoFit/>
          </a:bodyPr>
          <a:lstStyle/>
          <a:p>
            <a:r>
              <a:rPr lang="en-US" sz="3200" b="1" i="1" dirty="0" smtClean="0"/>
              <a:t>6.7 Ethical &amp; Legal Issues in E-Business</a:t>
            </a:r>
            <a:endParaRPr lang="en-US" sz="3200" b="1" i="1"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6.5</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45</a:t>
            </a:fld>
            <a:endParaRPr lang="en-US" dirty="0"/>
          </a:p>
        </p:txBody>
      </p:sp>
      <p:pic>
        <p:nvPicPr>
          <p:cNvPr id="11266" name="Picture 2"/>
          <p:cNvPicPr>
            <a:picLocks noChangeAspect="1" noChangeArrowheads="1"/>
          </p:cNvPicPr>
          <p:nvPr/>
        </p:nvPicPr>
        <p:blipFill>
          <a:blip r:embed="rId3"/>
          <a:srcRect/>
          <a:stretch>
            <a:fillRect/>
          </a:stretch>
        </p:blipFill>
        <p:spPr bwMode="auto">
          <a:xfrm>
            <a:off x="1600200" y="1524000"/>
            <a:ext cx="6248400" cy="4114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46</a:t>
            </a:fld>
            <a:endParaRPr lang="en-US" dirty="0"/>
          </a:p>
        </p:txBody>
      </p:sp>
      <p:sp>
        <p:nvSpPr>
          <p:cNvPr id="6" name="Rectangle 5"/>
          <p:cNvSpPr/>
          <p:nvPr/>
        </p:nvSpPr>
        <p:spPr>
          <a:xfrm>
            <a:off x="2806776" y="2743200"/>
            <a:ext cx="3898824" cy="584775"/>
          </a:xfrm>
          <a:prstGeom prst="rect">
            <a:avLst/>
          </a:prstGeom>
        </p:spPr>
        <p:txBody>
          <a:bodyPr wrap="none">
            <a:spAutoFit/>
          </a:bodyPr>
          <a:lstStyle/>
          <a:p>
            <a:r>
              <a:rPr lang="en-US" sz="3200" b="1" i="1" dirty="0" smtClean="0"/>
              <a:t>6.8 Managerial Issues</a:t>
            </a:r>
            <a:endParaRPr lang="en-US" sz="3200" b="1" i="1"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Managerial Issues</a:t>
            </a:r>
            <a:endParaRPr lang="en-US" sz="3200" b="1" dirty="0"/>
          </a:p>
        </p:txBody>
      </p:sp>
      <p:sp>
        <p:nvSpPr>
          <p:cNvPr id="3" name="Content Placeholder 2"/>
          <p:cNvSpPr>
            <a:spLocks noGrp="1"/>
          </p:cNvSpPr>
          <p:nvPr>
            <p:ph idx="1"/>
          </p:nvPr>
        </p:nvSpPr>
        <p:spPr/>
        <p:txBody>
          <a:bodyPr>
            <a:normAutofit fontScale="85000" lnSpcReduction="10000"/>
          </a:bodyPr>
          <a:lstStyle/>
          <a:p>
            <a:r>
              <a:rPr lang="en-US" dirty="0" smtClean="0"/>
              <a:t>E-Commerce failures – common.  Solid business analyses a must.</a:t>
            </a:r>
          </a:p>
          <a:p>
            <a:r>
              <a:rPr lang="en-US" dirty="0" smtClean="0"/>
              <a:t>Failed initiatives within an organization.</a:t>
            </a:r>
          </a:p>
          <a:p>
            <a:r>
              <a:rPr lang="en-US" dirty="0" smtClean="0"/>
              <a:t>Success stories &amp; lessons learned should be shared.</a:t>
            </a:r>
          </a:p>
          <a:p>
            <a:r>
              <a:rPr lang="en-US" dirty="0" smtClean="0"/>
              <a:t>Managing resistance to change.</a:t>
            </a:r>
          </a:p>
          <a:p>
            <a:r>
              <a:rPr lang="en-US" dirty="0" smtClean="0"/>
              <a:t>Integration into business overall.</a:t>
            </a:r>
          </a:p>
          <a:p>
            <a:r>
              <a:rPr lang="en-US" dirty="0" smtClean="0"/>
              <a:t>Lack of qualified personnel &amp; outsourcing.</a:t>
            </a:r>
          </a:p>
          <a:p>
            <a:r>
              <a:rPr lang="en-US" dirty="0" smtClean="0"/>
              <a:t>Managing impact on organization.</a:t>
            </a:r>
          </a:p>
          <a:p>
            <a:r>
              <a:rPr lang="en-US" dirty="0" smtClean="0"/>
              <a:t>Alliances can be very helpful &amp; productive.</a:t>
            </a:r>
          </a:p>
          <a:p>
            <a:r>
              <a:rPr lang="en-US" dirty="0" smtClean="0"/>
              <a:t>Choosing appropriate strategy.</a:t>
            </a:r>
          </a:p>
          <a:p>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47</a:t>
            </a:fld>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Copyright 2010 John Wiley &amp; Sons, Inc.</a:t>
            </a:r>
            <a:endParaRPr lang="en-US" sz="3600" b="1" dirty="0"/>
          </a:p>
        </p:txBody>
      </p:sp>
      <p:sp>
        <p:nvSpPr>
          <p:cNvPr id="3" name="Content Placeholder 2"/>
          <p:cNvSpPr>
            <a:spLocks noGrp="1"/>
          </p:cNvSpPr>
          <p:nvPr>
            <p:ph idx="1"/>
          </p:nvPr>
        </p:nvSpPr>
        <p:spPr/>
        <p:txBody>
          <a:bodyPr>
            <a:normAutofit fontScale="92500" lnSpcReduction="20000"/>
          </a:bodyPr>
          <a:lstStyle/>
          <a:p>
            <a:pPr>
              <a:buNone/>
            </a:pPr>
            <a:r>
              <a:rPr lang="en-US" dirty="0" smtClean="0"/>
              <a:t>All rights reserved.  Reproduction or translation of this work beyond that permitted in section 117 of the 1976 United States Copyright Act without express permission of the copyright owner is unlawful.  Request for further information should be addressed to the Permission Department, John Wiley &amp; Sons, Inc.  The purchaser may make back-up copies for his/her own use only and not for distribution or resale.  The Publisher assumes no responsibility for errors, omissions, or damages caused by the use of these programs or from the use of the Information herein.</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48</a:t>
            </a:fld>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Learning Objectives cont’d</a:t>
            </a:r>
            <a:endParaRPr lang="en-US" sz="3200" dirty="0"/>
          </a:p>
        </p:txBody>
      </p:sp>
      <p:sp>
        <p:nvSpPr>
          <p:cNvPr id="3" name="Content Placeholder 2"/>
          <p:cNvSpPr>
            <a:spLocks noGrp="1"/>
          </p:cNvSpPr>
          <p:nvPr>
            <p:ph idx="1"/>
          </p:nvPr>
        </p:nvSpPr>
        <p:spPr/>
        <p:txBody>
          <a:bodyPr>
            <a:normAutofit/>
          </a:bodyPr>
          <a:lstStyle/>
          <a:p>
            <a:pPr marL="514350" indent="-514350">
              <a:buNone/>
            </a:pPr>
            <a:r>
              <a:rPr lang="en-US" sz="2800" dirty="0" smtClean="0"/>
              <a:t>6.  Describe e-government activities and consumer-to-consumer e-commerce.</a:t>
            </a:r>
          </a:p>
          <a:p>
            <a:pPr marL="514350" indent="-514350">
              <a:buAutoNum type="arabicPeriod" startAt="7"/>
            </a:pPr>
            <a:r>
              <a:rPr lang="en-US" sz="2800" dirty="0" smtClean="0"/>
              <a:t>Identify the e-commerce support services, specifically payments and logistics.</a:t>
            </a:r>
          </a:p>
          <a:p>
            <a:pPr marL="514350" indent="-514350">
              <a:buAutoNum type="arabicPeriod" startAt="7"/>
            </a:pPr>
            <a:r>
              <a:rPr lang="en-US" sz="2800" dirty="0" smtClean="0"/>
              <a:t>Understand the importance and activities of online advertising.</a:t>
            </a:r>
          </a:p>
          <a:p>
            <a:pPr marL="514350" indent="-514350">
              <a:buAutoNum type="arabicPeriod" startAt="7"/>
            </a:pPr>
            <a:r>
              <a:rPr lang="en-US" sz="2800" dirty="0" smtClean="0"/>
              <a:t>Identify and describe ethical and legal issues relating to e-commerce.</a:t>
            </a:r>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5</a:t>
            </a:fld>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6</a:t>
            </a:fld>
            <a:endParaRPr lang="en-US" dirty="0"/>
          </a:p>
        </p:txBody>
      </p:sp>
      <p:pic>
        <p:nvPicPr>
          <p:cNvPr id="6" name="Picture 8" descr="Figure_IT7eU"/>
          <p:cNvPicPr>
            <a:picLocks noChangeAspect="1" noChangeArrowheads="1"/>
          </p:cNvPicPr>
          <p:nvPr/>
        </p:nvPicPr>
        <p:blipFill>
          <a:blip r:embed="rId3"/>
          <a:srcRect/>
          <a:stretch>
            <a:fillRect/>
          </a:stretch>
        </p:blipFill>
        <p:spPr bwMode="auto">
          <a:xfrm>
            <a:off x="1012825" y="609600"/>
            <a:ext cx="7116763" cy="5135563"/>
          </a:xfrm>
          <a:prstGeom prst="rect">
            <a:avLst/>
          </a:prstGeom>
          <a:noFill/>
          <a:ln w="9525">
            <a:noFill/>
            <a:miter lim="800000"/>
            <a:headEnd/>
            <a:tailEnd/>
          </a:ln>
        </p:spPr>
      </p:pic>
      <p:sp>
        <p:nvSpPr>
          <p:cNvPr id="7" name="TextBox 6"/>
          <p:cNvSpPr txBox="1"/>
          <p:nvPr/>
        </p:nvSpPr>
        <p:spPr>
          <a:xfrm>
            <a:off x="457200" y="5638800"/>
            <a:ext cx="2286000" cy="646331"/>
          </a:xfrm>
          <a:prstGeom prst="rect">
            <a:avLst/>
          </a:prstGeom>
          <a:noFill/>
        </p:spPr>
        <p:txBody>
          <a:bodyPr wrap="square" rtlCol="0">
            <a:spAutoFit/>
          </a:bodyPr>
          <a:lstStyle/>
          <a:p>
            <a:r>
              <a:rPr lang="en-US" b="1" dirty="0" smtClean="0">
                <a:solidFill>
                  <a:srgbClr val="FF0000"/>
                </a:solidFill>
              </a:rPr>
              <a:t>Figure IT7eU</a:t>
            </a:r>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b="1" i="1" dirty="0" smtClean="0"/>
              <a:t>Problem</a:t>
            </a:r>
            <a:r>
              <a:rPr lang="en-US" dirty="0" smtClean="0"/>
              <a:t> – Leader &amp; target for Compaq.</a:t>
            </a:r>
            <a:br>
              <a:rPr lang="en-US" dirty="0" smtClean="0"/>
            </a:br>
            <a:r>
              <a:rPr lang="en-US" dirty="0" smtClean="0"/>
              <a:t>Losses exceed $100 million.</a:t>
            </a:r>
          </a:p>
          <a:p>
            <a:r>
              <a:rPr lang="en-US" b="1" i="1" dirty="0" smtClean="0"/>
              <a:t>Solution</a:t>
            </a:r>
            <a:r>
              <a:rPr lang="en-US" dirty="0" smtClean="0"/>
              <a:t> – Rapid expansion with selling via online.</a:t>
            </a:r>
          </a:p>
          <a:p>
            <a:r>
              <a:rPr lang="en-US" b="1" i="1" dirty="0" smtClean="0"/>
              <a:t>Result</a:t>
            </a:r>
            <a:r>
              <a:rPr lang="en-US" dirty="0" smtClean="0"/>
              <a:t> – Leading systems provider in US; second worldwide. Fortune’s top 5 “Most Admired” companies since 1999.</a:t>
            </a:r>
            <a:br>
              <a:rPr lang="en-US" dirty="0" smtClean="0"/>
            </a:br>
            <a:r>
              <a:rPr lang="en-US" dirty="0" smtClean="0"/>
              <a:t>By-product – sell refurbished Dell computers.</a:t>
            </a:r>
          </a:p>
          <a:p>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7</a:t>
            </a:fld>
            <a:endParaRPr lang="en-US" dirty="0"/>
          </a:p>
        </p:txBody>
      </p:sp>
      <p:pic>
        <p:nvPicPr>
          <p:cNvPr id="6" name="Picture 5" descr="dell.jpg">
            <a:hlinkClick r:id="rId3"/>
          </p:cNvPr>
          <p:cNvPicPr>
            <a:picLocks noChangeAspect="1"/>
          </p:cNvPicPr>
          <p:nvPr/>
        </p:nvPicPr>
        <p:blipFill>
          <a:blip r:embed="rId4"/>
          <a:stretch>
            <a:fillRect/>
          </a:stretch>
        </p:blipFill>
        <p:spPr>
          <a:xfrm>
            <a:off x="3657600" y="685800"/>
            <a:ext cx="1208598" cy="476250"/>
          </a:xfrm>
          <a:prstGeom prst="rect">
            <a:avLst/>
          </a:prstGeom>
        </p:spPr>
      </p:pic>
      <p:pic>
        <p:nvPicPr>
          <p:cNvPr id="7" name="Picture 6" descr="dell auction.gif">
            <a:hlinkClick r:id="rId5"/>
          </p:cNvPr>
          <p:cNvPicPr>
            <a:picLocks noChangeAspect="1"/>
          </p:cNvPicPr>
          <p:nvPr/>
        </p:nvPicPr>
        <p:blipFill>
          <a:blip r:embed="rId6"/>
          <a:stretch>
            <a:fillRect/>
          </a:stretch>
        </p:blipFill>
        <p:spPr>
          <a:xfrm>
            <a:off x="838200" y="5334000"/>
            <a:ext cx="2181225" cy="428625"/>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Dell’s Vast Customer Base</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8</a:t>
            </a:fld>
            <a:endParaRPr lang="en-US" dirty="0"/>
          </a:p>
        </p:txBody>
      </p:sp>
      <p:pic>
        <p:nvPicPr>
          <p:cNvPr id="6" name="Picture 5" descr="dell b2b.jpg">
            <a:hlinkClick r:id="rId3"/>
          </p:cNvPr>
          <p:cNvPicPr>
            <a:picLocks noChangeAspect="1"/>
          </p:cNvPicPr>
          <p:nvPr/>
        </p:nvPicPr>
        <p:blipFill>
          <a:blip r:embed="rId4"/>
          <a:stretch>
            <a:fillRect/>
          </a:stretch>
        </p:blipFill>
        <p:spPr>
          <a:xfrm>
            <a:off x="762000" y="1828800"/>
            <a:ext cx="5133975" cy="2257425"/>
          </a:xfrm>
          <a:prstGeom prst="rect">
            <a:avLst/>
          </a:prstGeom>
        </p:spPr>
      </p:pic>
      <p:sp>
        <p:nvSpPr>
          <p:cNvPr id="7" name="TextBox 6"/>
          <p:cNvSpPr txBox="1"/>
          <p:nvPr/>
        </p:nvSpPr>
        <p:spPr>
          <a:xfrm>
            <a:off x="6248400" y="2209800"/>
            <a:ext cx="2514600" cy="369332"/>
          </a:xfrm>
          <a:prstGeom prst="rect">
            <a:avLst/>
          </a:prstGeom>
          <a:noFill/>
        </p:spPr>
        <p:txBody>
          <a:bodyPr wrap="square" rtlCol="0">
            <a:spAutoFit/>
          </a:bodyPr>
          <a:lstStyle/>
          <a:p>
            <a:r>
              <a:rPr lang="en-US" b="1" i="1" dirty="0" smtClean="0"/>
              <a:t>Business-to-Business</a:t>
            </a:r>
            <a:endParaRPr lang="en-US" b="1" i="1" dirty="0"/>
          </a:p>
        </p:txBody>
      </p:sp>
      <p:sp>
        <p:nvSpPr>
          <p:cNvPr id="9" name="TextBox 8"/>
          <p:cNvSpPr txBox="1"/>
          <p:nvPr/>
        </p:nvSpPr>
        <p:spPr>
          <a:xfrm>
            <a:off x="838200" y="5040868"/>
            <a:ext cx="5334000" cy="369332"/>
          </a:xfrm>
          <a:prstGeom prst="rect">
            <a:avLst/>
          </a:prstGeom>
          <a:noFill/>
        </p:spPr>
        <p:txBody>
          <a:bodyPr wrap="square" rtlCol="0">
            <a:spAutoFit/>
          </a:bodyPr>
          <a:lstStyle/>
          <a:p>
            <a:r>
              <a:rPr lang="en-US" b="1" dirty="0" smtClean="0">
                <a:hlinkClick r:id="rId5"/>
              </a:rPr>
              <a:t>Dell becomes British Airways' preferred partner</a:t>
            </a:r>
            <a:endParaRPr lang="en-US" dirty="0"/>
          </a:p>
        </p:txBody>
      </p:sp>
      <p:sp>
        <p:nvSpPr>
          <p:cNvPr id="10" name="TextBox 9"/>
          <p:cNvSpPr txBox="1"/>
          <p:nvPr/>
        </p:nvSpPr>
        <p:spPr>
          <a:xfrm>
            <a:off x="3124200" y="5562600"/>
            <a:ext cx="4495800" cy="369332"/>
          </a:xfrm>
          <a:prstGeom prst="rect">
            <a:avLst/>
          </a:prstGeom>
          <a:noFill/>
        </p:spPr>
        <p:txBody>
          <a:bodyPr wrap="square" rtlCol="0">
            <a:spAutoFit/>
          </a:bodyPr>
          <a:lstStyle/>
          <a:p>
            <a:r>
              <a:rPr lang="en-US" b="1" dirty="0" smtClean="0">
                <a:hlinkClick r:id="rId6"/>
              </a:rPr>
              <a:t>Intel invests $23 million in three Indian firms</a:t>
            </a:r>
            <a:endParaRPr lang="en-US"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Dell’s Vast Customer Base – cont’d</a:t>
            </a:r>
            <a:endParaRPr lang="en-US" sz="3200"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6-</a:t>
            </a:r>
            <a:fld id="{DBB3DA93-E592-46D0-AE1F-D154A72783BC}" type="slidenum">
              <a:rPr lang="en-US" smtClean="0"/>
              <a:pPr/>
              <a:t>9</a:t>
            </a:fld>
            <a:endParaRPr lang="en-US" dirty="0"/>
          </a:p>
        </p:txBody>
      </p:sp>
      <p:sp>
        <p:nvSpPr>
          <p:cNvPr id="6" name="TextBox 5"/>
          <p:cNvSpPr txBox="1"/>
          <p:nvPr/>
        </p:nvSpPr>
        <p:spPr>
          <a:xfrm>
            <a:off x="3733800" y="2209800"/>
            <a:ext cx="3886200" cy="369332"/>
          </a:xfrm>
          <a:prstGeom prst="rect">
            <a:avLst/>
          </a:prstGeom>
          <a:noFill/>
        </p:spPr>
        <p:txBody>
          <a:bodyPr wrap="square" rtlCol="0">
            <a:spAutoFit/>
          </a:bodyPr>
          <a:lstStyle/>
          <a:p>
            <a:r>
              <a:rPr lang="en-US" b="1" i="1" dirty="0" smtClean="0">
                <a:hlinkClick r:id="rId3"/>
              </a:rPr>
              <a:t>How Dell Does IT:  Order Management</a:t>
            </a:r>
            <a:endParaRPr lang="en-US" b="1" i="1" dirty="0"/>
          </a:p>
        </p:txBody>
      </p:sp>
      <p:pic>
        <p:nvPicPr>
          <p:cNvPr id="7" name="Picture 6" descr="dell order management.jpg"/>
          <p:cNvPicPr>
            <a:picLocks noChangeAspect="1"/>
          </p:cNvPicPr>
          <p:nvPr/>
        </p:nvPicPr>
        <p:blipFill>
          <a:blip r:embed="rId4"/>
          <a:stretch>
            <a:fillRect/>
          </a:stretch>
        </p:blipFill>
        <p:spPr>
          <a:xfrm>
            <a:off x="990600" y="1524000"/>
            <a:ext cx="2381250" cy="1666875"/>
          </a:xfrm>
          <a:prstGeom prst="rect">
            <a:avLst/>
          </a:prstGeom>
        </p:spPr>
      </p:pic>
      <p:pic>
        <p:nvPicPr>
          <p:cNvPr id="8" name="Picture 7" descr="dell training.gif">
            <a:hlinkClick r:id="rId5"/>
          </p:cNvPr>
          <p:cNvPicPr>
            <a:picLocks noChangeAspect="1"/>
          </p:cNvPicPr>
          <p:nvPr/>
        </p:nvPicPr>
        <p:blipFill>
          <a:blip r:embed="rId6"/>
          <a:stretch>
            <a:fillRect/>
          </a:stretch>
        </p:blipFill>
        <p:spPr>
          <a:xfrm>
            <a:off x="990600" y="3810000"/>
            <a:ext cx="1038225" cy="390525"/>
          </a:xfrm>
          <a:prstGeom prst="rect">
            <a:avLst/>
          </a:prstGeom>
        </p:spPr>
      </p:pic>
      <p:sp>
        <p:nvSpPr>
          <p:cNvPr id="9" name="TextBox 8"/>
          <p:cNvSpPr txBox="1"/>
          <p:nvPr/>
        </p:nvSpPr>
        <p:spPr>
          <a:xfrm>
            <a:off x="2743200" y="3886200"/>
            <a:ext cx="3962400" cy="646331"/>
          </a:xfrm>
          <a:prstGeom prst="rect">
            <a:avLst/>
          </a:prstGeom>
          <a:noFill/>
        </p:spPr>
        <p:txBody>
          <a:bodyPr wrap="square" rtlCol="0">
            <a:spAutoFit/>
          </a:bodyPr>
          <a:lstStyle/>
          <a:p>
            <a:r>
              <a:rPr lang="en-US" b="1" i="1" dirty="0" smtClean="0"/>
              <a:t>Online self-learning about Dell products along with IT &amp; management topics</a:t>
            </a:r>
            <a:endParaRPr lang="en-US" b="1" i="1" dirty="0"/>
          </a:p>
        </p:txBody>
      </p:sp>
      <p:sp>
        <p:nvSpPr>
          <p:cNvPr id="10" name="TextBox 9"/>
          <p:cNvSpPr txBox="1"/>
          <p:nvPr/>
        </p:nvSpPr>
        <p:spPr>
          <a:xfrm>
            <a:off x="533400" y="4114800"/>
            <a:ext cx="1828800" cy="369332"/>
          </a:xfrm>
          <a:prstGeom prst="rect">
            <a:avLst/>
          </a:prstGeom>
          <a:noFill/>
        </p:spPr>
        <p:txBody>
          <a:bodyPr wrap="square" rtlCol="0">
            <a:spAutoFit/>
          </a:bodyPr>
          <a:lstStyle/>
          <a:p>
            <a:r>
              <a:rPr lang="en-US" b="1" dirty="0" smtClean="0">
                <a:hlinkClick r:id="rId5"/>
              </a:rPr>
              <a:t>Training services</a:t>
            </a:r>
            <a:endParaRPr lang="en-US"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25973</TotalTime>
  <Words>3164</Words>
  <Application>Microsoft Office PowerPoint</Application>
  <PresentationFormat>On-screen Show (4:3)</PresentationFormat>
  <Paragraphs>387</Paragraphs>
  <Slides>48</Slides>
  <Notes>40</Notes>
  <HiddenSlides>0</HiddenSlides>
  <MMClips>0</MMClips>
  <ScaleCrop>false</ScaleCrop>
  <HeadingPairs>
    <vt:vector size="4" baseType="variant">
      <vt:variant>
        <vt:lpstr>Theme</vt:lpstr>
      </vt:variant>
      <vt:variant>
        <vt:i4>1</vt:i4>
      </vt:variant>
      <vt:variant>
        <vt:lpstr>Slide Titles</vt:lpstr>
      </vt:variant>
      <vt:variant>
        <vt:i4>48</vt:i4>
      </vt:variant>
    </vt:vector>
  </HeadingPairs>
  <TitlesOfParts>
    <vt:vector size="49" baseType="lpstr">
      <vt:lpstr>Office Theme</vt:lpstr>
      <vt:lpstr>  Chapter 6  E-Business and E-Commerce   Information Technology for Management Improving Performance in the Digital Economy  7th edition John Wiley &amp; Sons, Inc.  Slides contributed by Dr. Sandra Reid Chair, Graduate School of Business &amp; Professor, Technology Dallas Baptist University</vt:lpstr>
      <vt:lpstr>Chapter Outline</vt:lpstr>
      <vt:lpstr>Chapter Outline (cont’d)</vt:lpstr>
      <vt:lpstr>Learning Objectives</vt:lpstr>
      <vt:lpstr>Learning Objectives cont’d</vt:lpstr>
      <vt:lpstr>Slide 6</vt:lpstr>
      <vt:lpstr>Slide 7</vt:lpstr>
      <vt:lpstr>Dell’s Vast Customer Base</vt:lpstr>
      <vt:lpstr>Dell’s Vast Customer Base – cont’d</vt:lpstr>
      <vt:lpstr>Slide 10</vt:lpstr>
      <vt:lpstr>Click-&amp;-mortar vs Brick-&amp;-mortar organizations</vt:lpstr>
      <vt:lpstr>Figure 6.1 E-commerce in our company.  (Source:  Drawn by E. Turban)</vt:lpstr>
      <vt:lpstr>Table 6.1</vt:lpstr>
      <vt:lpstr>Online Advertisers, Marketers &amp; Students</vt:lpstr>
      <vt:lpstr>Company-sponsored Socially Oriented Sites</vt:lpstr>
      <vt:lpstr>Application Programming Interface - Examples</vt:lpstr>
      <vt:lpstr>Figure 6.2  A framework for E-commerce.  (Source:  Drawn by E. Turban)</vt:lpstr>
      <vt:lpstr>Table 6.2</vt:lpstr>
      <vt:lpstr>Table 6.3</vt:lpstr>
      <vt:lpstr>Slide 20</vt:lpstr>
      <vt:lpstr>E-Market Trends</vt:lpstr>
      <vt:lpstr>Electronic Catalogs</vt:lpstr>
      <vt:lpstr>E-Auctions</vt:lpstr>
      <vt:lpstr>E-Classifieds</vt:lpstr>
      <vt:lpstr>Bartering &amp; Negotiations</vt:lpstr>
      <vt:lpstr>Slide 26</vt:lpstr>
      <vt:lpstr>Electronic Storefronts</vt:lpstr>
      <vt:lpstr>Electronic Malls</vt:lpstr>
      <vt:lpstr>Amazon – King of E-Tailing</vt:lpstr>
      <vt:lpstr>Online Job Market</vt:lpstr>
      <vt:lpstr>Travel Services</vt:lpstr>
      <vt:lpstr>Real Estate Online</vt:lpstr>
      <vt:lpstr>Slide 33</vt:lpstr>
      <vt:lpstr>ChemConnect Case Study</vt:lpstr>
      <vt:lpstr>Slide 35</vt:lpstr>
      <vt:lpstr>E-Government to C2C</vt:lpstr>
      <vt:lpstr>Slide 37</vt:lpstr>
      <vt:lpstr>Figure 6.3 E-commerce support services. (Source:  Drawn by E. Turban. Based on S.Y. Choi et al., 1997, p. 18.)</vt:lpstr>
      <vt:lpstr>Market Research Online</vt:lpstr>
      <vt:lpstr>Table 6.4</vt:lpstr>
      <vt:lpstr>Figure 6.4</vt:lpstr>
      <vt:lpstr>Figure 6.5</vt:lpstr>
      <vt:lpstr>Figure 6.6</vt:lpstr>
      <vt:lpstr>Slide 44</vt:lpstr>
      <vt:lpstr>Table 6.5</vt:lpstr>
      <vt:lpstr>Slide 46</vt:lpstr>
      <vt:lpstr>Managerial Issues</vt:lpstr>
      <vt:lpstr>Copyright 2010 John Wiley &amp; Sons, Inc.</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    Networks and Collaboration As Business Solutions        Information Technology for Management Transforming Organizations in the Digital Economy  7th edition</dc:title>
  <dc:creator>Sandi</dc:creator>
  <cp:lastModifiedBy>Sandi</cp:lastModifiedBy>
  <cp:revision>1268</cp:revision>
  <dcterms:created xsi:type="dcterms:W3CDTF">2008-09-25T15:39:43Z</dcterms:created>
  <dcterms:modified xsi:type="dcterms:W3CDTF">2009-04-12T04:34:13Z</dcterms:modified>
</cp:coreProperties>
</file>