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2"/>
  </p:notesMasterIdLst>
  <p:sldIdLst>
    <p:sldId id="256" r:id="rId2"/>
    <p:sldId id="289" r:id="rId3"/>
    <p:sldId id="414" r:id="rId4"/>
    <p:sldId id="257" r:id="rId5"/>
    <p:sldId id="415" r:id="rId6"/>
    <p:sldId id="459" r:id="rId7"/>
    <p:sldId id="433" r:id="rId8"/>
    <p:sldId id="460" r:id="rId9"/>
    <p:sldId id="461" r:id="rId10"/>
    <p:sldId id="462" r:id="rId11"/>
    <p:sldId id="463" r:id="rId12"/>
    <p:sldId id="464" r:id="rId13"/>
    <p:sldId id="465" r:id="rId14"/>
    <p:sldId id="466" r:id="rId15"/>
    <p:sldId id="467" r:id="rId16"/>
    <p:sldId id="434" r:id="rId17"/>
    <p:sldId id="468" r:id="rId18"/>
    <p:sldId id="469" r:id="rId19"/>
    <p:sldId id="470" r:id="rId20"/>
    <p:sldId id="472" r:id="rId21"/>
    <p:sldId id="473" r:id="rId22"/>
    <p:sldId id="474" r:id="rId23"/>
    <p:sldId id="475" r:id="rId24"/>
    <p:sldId id="438" r:id="rId25"/>
    <p:sldId id="476" r:id="rId26"/>
    <p:sldId id="478" r:id="rId27"/>
    <p:sldId id="479" r:id="rId28"/>
    <p:sldId id="480" r:id="rId29"/>
    <p:sldId id="481" r:id="rId30"/>
    <p:sldId id="443" r:id="rId31"/>
    <p:sldId id="482" r:id="rId32"/>
    <p:sldId id="483" r:id="rId33"/>
    <p:sldId id="484" r:id="rId34"/>
    <p:sldId id="485" r:id="rId35"/>
    <p:sldId id="487" r:id="rId36"/>
    <p:sldId id="486" r:id="rId37"/>
    <p:sldId id="488" r:id="rId38"/>
    <p:sldId id="489" r:id="rId39"/>
    <p:sldId id="490" r:id="rId40"/>
    <p:sldId id="491" r:id="rId41"/>
    <p:sldId id="447" r:id="rId42"/>
    <p:sldId id="492" r:id="rId43"/>
    <p:sldId id="493" r:id="rId44"/>
    <p:sldId id="494" r:id="rId45"/>
    <p:sldId id="495" r:id="rId46"/>
    <p:sldId id="496" r:id="rId47"/>
    <p:sldId id="497" r:id="rId48"/>
    <p:sldId id="452" r:id="rId49"/>
    <p:sldId id="499" r:id="rId50"/>
    <p:sldId id="384" r:id="rId51"/>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49" autoAdjust="0"/>
    <p:restoredTop sz="86726" autoAdjust="0"/>
  </p:normalViewPr>
  <p:slideViewPr>
    <p:cSldViewPr>
      <p:cViewPr varScale="1">
        <p:scale>
          <a:sx n="80" d="100"/>
          <a:sy n="80" d="100"/>
        </p:scale>
        <p:origin x="-16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4/19/2009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en.wikipedia.org/wiki/Customer"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en.wikipedia.org/wiki/Internet"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cite_note-0"/><Relationship Id="rId5" Type="http://schemas.openxmlformats.org/officeDocument/2006/relationships/hyperlink" Target="http://en.wikipedia.org/wiki/Information" TargetMode="External"/><Relationship Id="rId4" Type="http://schemas.openxmlformats.org/officeDocument/2006/relationships/hyperlink" Target="http://en.wikipedia.org/wiki/Communication"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8" Type="http://schemas.openxmlformats.org/officeDocument/2006/relationships/hyperlink" Target="http://en.wikipedia.org/wiki/Storage_media" TargetMode="External"/><Relationship Id="rId3" Type="http://schemas.openxmlformats.org/officeDocument/2006/relationships/hyperlink" Target="http://en.wikipedia.org/wiki/Context" TargetMode="External"/><Relationship Id="rId7" Type="http://schemas.openxmlformats.org/officeDocument/2006/relationships/hyperlink" Target="http://en.wikipedia.org/wiki/Data_storage" TargetMode="External"/><Relationship Id="rId2" Type="http://schemas.openxmlformats.org/officeDocument/2006/relationships/slide" Target="../slides/slide43.xml"/><Relationship Id="rId1" Type="http://schemas.openxmlformats.org/officeDocument/2006/relationships/notesMaster" Target="../notesMasters/notesMaster1.xml"/><Relationship Id="rId6" Type="http://schemas.openxmlformats.org/officeDocument/2006/relationships/hyperlink" Target="http://en.wikipedia.org/wiki/Codification" TargetMode="External"/><Relationship Id="rId5" Type="http://schemas.openxmlformats.org/officeDocument/2006/relationships/hyperlink" Target="http://en.wikipedia.org/wiki/Articulation" TargetMode="External"/><Relationship Id="rId4" Type="http://schemas.openxmlformats.org/officeDocument/2006/relationships/hyperlink" Target="http://en.wikipedia.org/wiki/Knowledge"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cite_note-0"/><Relationship Id="rId3" Type="http://schemas.openxmlformats.org/officeDocument/2006/relationships/hyperlink" Target="http://en.wikipedia.org/wiki/Vendor_(supply_chain)" TargetMode="External"/><Relationship Id="rId7" Type="http://schemas.openxmlformats.org/officeDocument/2006/relationships/hyperlink" Target="http://en.wikipedia.org/wiki/Billing"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en.wikipedia.org/wiki/Order_fulfillment" TargetMode="External"/><Relationship Id="rId5" Type="http://schemas.openxmlformats.org/officeDocument/2006/relationships/hyperlink" Target="http://en.wikipedia.org/wiki/Raw_material" TargetMode="External"/><Relationship Id="rId4" Type="http://schemas.openxmlformats.org/officeDocument/2006/relationships/hyperlink" Target="http://en.wikipedia.org/wiki/Customer"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hot links for more.</a:t>
            </a:r>
          </a:p>
          <a:p>
            <a:endParaRPr lang="en-US" b="1" dirty="0" smtClean="0"/>
          </a:p>
          <a:p>
            <a:r>
              <a:rPr lang="en-US" b="1" dirty="0" smtClean="0"/>
              <a:t>Compare the strengths and weaknesses of DSS</a:t>
            </a:r>
            <a:r>
              <a:rPr lang="en-US" b="1" baseline="0" dirty="0" smtClean="0"/>
              <a:t> when used at the operational, tactical, &amp; executive levels.</a:t>
            </a:r>
          </a:p>
          <a:p>
            <a:endParaRPr lang="en-US" b="1" baseline="0" dirty="0" smtClean="0"/>
          </a:p>
          <a:p>
            <a:r>
              <a:rPr lang="en-US" b="1" baseline="0" dirty="0" smtClean="0"/>
              <a:t>Operational level DSS are most effective because there can be clearly defined criteria for decisions such as operational elements to do</a:t>
            </a:r>
          </a:p>
          <a:p>
            <a:r>
              <a:rPr lang="en-US" b="1" baseline="0" dirty="0" smtClean="0"/>
              <a:t>     with covering shifts for employees on leave – at what level of volume should they be replaced i.e. airport operations agents handling</a:t>
            </a:r>
          </a:p>
          <a:p>
            <a:r>
              <a:rPr lang="en-US" b="1" baseline="0" dirty="0" smtClean="0"/>
              <a:t>     passengers on a slow versus peak volume day.  Manning models can make these decisions quickly, effectively &amp; efficiently.</a:t>
            </a:r>
          </a:p>
          <a:p>
            <a:endParaRPr lang="en-US" b="1" baseline="0" dirty="0" smtClean="0"/>
          </a:p>
          <a:p>
            <a:r>
              <a:rPr lang="en-US" b="1" baseline="0" dirty="0" smtClean="0"/>
              <a:t>Tactical level may have to do with capital investment strategies such as evaluating ROI, ROA, NPV of projects.  The criteria for decisions</a:t>
            </a:r>
          </a:p>
          <a:p>
            <a:r>
              <a:rPr lang="en-US" b="1" baseline="0" dirty="0" smtClean="0"/>
              <a:t>     can at least be defined although there may be plenty of room for adjustment &amp; over-ride of the decision to do with “what if” situations.</a:t>
            </a:r>
          </a:p>
          <a:p>
            <a:endParaRPr lang="en-US" b="1" baseline="0" dirty="0" smtClean="0"/>
          </a:p>
          <a:p>
            <a:r>
              <a:rPr lang="en-US" b="1" baseline="0" dirty="0" smtClean="0"/>
              <a:t>Executive DSS have the least defined criteria; there may not be any criteria available for the decisions facing most executives have to</a:t>
            </a:r>
          </a:p>
          <a:p>
            <a:r>
              <a:rPr lang="en-US" b="1" baseline="0" dirty="0" smtClean="0"/>
              <a:t>     do with the future that is not clearly defined; decisions have to do with what would the competition do given certain actions taken,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 students to bring</a:t>
            </a:r>
            <a:r>
              <a:rPr lang="en-US" b="1" baseline="0" dirty="0" smtClean="0"/>
              <a:t> examples of applications in each category.</a:t>
            </a:r>
          </a:p>
          <a:p>
            <a:endParaRPr lang="en-US" b="1" baseline="0" dirty="0" smtClean="0"/>
          </a:p>
          <a:p>
            <a:r>
              <a:rPr lang="en-US" b="1" dirty="0" smtClean="0"/>
              <a:t>DSS – purpose is to support decision making throughout the enterprise,</a:t>
            </a:r>
            <a:r>
              <a:rPr lang="en-US" b="1" baseline="0" dirty="0" smtClean="0"/>
              <a:t> frequently with the help of a data warehouse.</a:t>
            </a:r>
          </a:p>
          <a:p>
            <a:r>
              <a:rPr lang="en-US" b="1" baseline="0" dirty="0" smtClean="0"/>
              <a:t>KM – object is to support knowledge creation, storage, maintenance &amp; distribution throughout enterprise.</a:t>
            </a:r>
          </a:p>
          <a:p>
            <a:r>
              <a:rPr lang="en-US" b="1" baseline="0" dirty="0" smtClean="0"/>
              <a:t>Intelligent Systems – include a knowledge component, such as expert system or neural network.</a:t>
            </a:r>
          </a:p>
          <a:p>
            <a:r>
              <a:rPr lang="en-US" b="1" baseline="0" dirty="0" smtClean="0"/>
              <a:t>BI – computer-based decision analysis usually done online by managers &amp; staff.  Includes forecasting, analyzing alternatives, &amp;</a:t>
            </a:r>
          </a:p>
          <a:p>
            <a:r>
              <a:rPr lang="en-US" b="1" baseline="0" dirty="0" smtClean="0"/>
              <a:t>     evaluating risk &amp; performance.</a:t>
            </a:r>
          </a:p>
          <a:p>
            <a:endParaRPr lang="en-US" b="1" baseline="0" dirty="0" smtClean="0"/>
          </a:p>
          <a:p>
            <a:r>
              <a:rPr lang="en-US" b="1" dirty="0" smtClean="0"/>
              <a:t>SCM – efficient management</a:t>
            </a:r>
            <a:r>
              <a:rPr lang="en-US" b="1" baseline="0" dirty="0" smtClean="0"/>
              <a:t> of supply chain end-to-end processes that start with the design of product or service &amp; end when sold,</a:t>
            </a:r>
          </a:p>
          <a:p>
            <a:r>
              <a:rPr lang="en-US" b="1" dirty="0" smtClean="0"/>
              <a:t>     consumed, or used by the end customer.  Some activities include inventory management, materials acquisition, &amp; transformation</a:t>
            </a:r>
          </a:p>
          <a:p>
            <a:r>
              <a:rPr lang="en-US" b="1" dirty="0" smtClean="0"/>
              <a:t>     of raw materials</a:t>
            </a:r>
            <a:r>
              <a:rPr lang="en-US" b="1" baseline="0" dirty="0" smtClean="0"/>
              <a:t> into finished goods, shipping, &amp; transportation.  Goal is to reduce uncertainty, variability &amp; risks; increase control</a:t>
            </a:r>
          </a:p>
          <a:p>
            <a:r>
              <a:rPr lang="en-US" b="1" baseline="0" dirty="0" smtClean="0"/>
              <a:t>     in the supply chain, thereby positively affecting inventory levels, cycle time, business processes &amp; customer service.  Benefits</a:t>
            </a:r>
          </a:p>
          <a:p>
            <a:r>
              <a:rPr lang="en-US" b="1" baseline="0" dirty="0" smtClean="0"/>
              <a:t>     contribute to increased profitability &amp; competitiveness.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Describe</a:t>
            </a:r>
            <a:r>
              <a:rPr lang="en-US" b="1" baseline="0" dirty="0" smtClean="0"/>
              <a:t> business functions related to supply chain systems.  (Inventory management, materials acquisition, transformation of raw</a:t>
            </a:r>
          </a:p>
          <a:p>
            <a:r>
              <a:rPr lang="en-US" b="1" baseline="0" dirty="0" smtClean="0"/>
              <a:t>     materials into finished goods, shipping &amp; transportation.)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a:t>
            </a:r>
            <a:r>
              <a:rPr lang="en-US" b="1" baseline="0" dirty="0" smtClean="0"/>
              <a:t> what significant ways has the internet technology changed supply chain management?  EDI, just-in-time inventory maintenance &amp; processes;</a:t>
            </a:r>
          </a:p>
          <a:p>
            <a:r>
              <a:rPr lang="en-US" b="1" baseline="0" dirty="0" smtClean="0"/>
              <a:t>     sharing of costs, responsibilities by partners with the organizations rather than solely by the organization.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 for hot link to home page.</a:t>
            </a:r>
          </a:p>
          <a:p>
            <a:endParaRPr lang="en-US" b="1" dirty="0" smtClean="0"/>
          </a:p>
          <a:p>
            <a:r>
              <a:rPr lang="en-US" b="1" dirty="0" smtClean="0"/>
              <a:t>Discussing article</a:t>
            </a:r>
            <a:r>
              <a:rPr lang="en-US" b="1" baseline="0" dirty="0" smtClean="0"/>
              <a:t>, students should notice successful implementation by IT personnel of:</a:t>
            </a:r>
          </a:p>
          <a:p>
            <a:r>
              <a:rPr lang="en-US" b="1" baseline="0" dirty="0" smtClean="0"/>
              <a:t>     SCM, CRM, financial applications, KM systems.  Implemented new tools for sales force to</a:t>
            </a:r>
          </a:p>
          <a:p>
            <a:r>
              <a:rPr lang="en-US" b="1" baseline="0" dirty="0" smtClean="0"/>
              <a:t>     improve customer service; market intelligence, &amp; establishment of an e-business presence.</a:t>
            </a:r>
          </a:p>
          <a:p>
            <a:r>
              <a:rPr lang="en-US" b="1" baseline="0" dirty="0" smtClean="0"/>
              <a:t>     Deployed PeopleSoft applications such as purchasing, general ledger, accounts payable &amp; HR.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Consider the tutorial as an in-class activity with this slide.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importance of each major area in terms of contribution to effective supply chain management.</a:t>
            </a:r>
          </a:p>
          <a:p>
            <a:endParaRPr lang="en-US" b="1" dirty="0" smtClean="0"/>
          </a:p>
          <a:p>
            <a:r>
              <a:rPr lang="en-US" b="1" dirty="0" smtClean="0"/>
              <a:t>An organization must</a:t>
            </a:r>
            <a:r>
              <a:rPr lang="en-US" b="1" baseline="0" dirty="0" smtClean="0"/>
              <a:t> be able to increase &amp; decrease supply with changes in demand to effectively manage organization goals &amp; objectives.</a:t>
            </a:r>
          </a:p>
          <a:p>
            <a:r>
              <a:rPr lang="en-US" b="1" baseline="0" dirty="0" smtClean="0"/>
              <a:t>     Effective SCM makes this possible.  Partner contracts for JIT so that stockouts don’t occur is critical.  Extranets utilizing Internet technology</a:t>
            </a:r>
          </a:p>
          <a:p>
            <a:r>
              <a:rPr lang="en-US" b="1" baseline="0" dirty="0" smtClean="0"/>
              <a:t>     are an important component; EDI capabilities.</a:t>
            </a:r>
          </a:p>
          <a:p>
            <a:endParaRPr lang="en-US" b="1" baseline="0" dirty="0" smtClean="0"/>
          </a:p>
          <a:p>
            <a:r>
              <a:rPr lang="en-US" b="1" baseline="0" dirty="0" smtClean="0"/>
              <a:t>Execution effectively means that all components are engaged successfully.</a:t>
            </a:r>
          </a:p>
          <a:p>
            <a:endParaRPr lang="en-US" b="1" baseline="0" dirty="0" smtClean="0"/>
          </a:p>
          <a:p>
            <a:r>
              <a:rPr lang="en-US" b="1" baseline="0" dirty="0" smtClean="0"/>
              <a:t>Analysis – all areas must be privy to “need to know” information allowing for monitoring &amp; changes as appropriate.  This capability also</a:t>
            </a:r>
          </a:p>
          <a:p>
            <a:r>
              <a:rPr lang="en-US" b="1" baseline="0" dirty="0" smtClean="0"/>
              <a:t>     allows for integration of improvement processes.</a:t>
            </a:r>
          </a:p>
          <a:p>
            <a:endParaRPr lang="en-US" b="1" baseline="0" dirty="0" smtClean="0"/>
          </a:p>
          <a:p>
            <a:r>
              <a:rPr lang="en-US" b="1" baseline="0" dirty="0" smtClean="0"/>
              <a:t>Strategy &amp; Planning involves establishing governance contracts with suppliers at all levels; setting performance standards &amp; effective</a:t>
            </a:r>
          </a:p>
          <a:p>
            <a:r>
              <a:rPr lang="en-US" b="1" baseline="0" dirty="0" smtClean="0"/>
              <a:t>     communication of goals &amp; objectives at all levels.</a:t>
            </a:r>
          </a:p>
          <a:p>
            <a:endParaRPr lang="en-US" b="1" baseline="0" dirty="0" smtClean="0"/>
          </a:p>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a:t>
            </a:r>
            <a:r>
              <a:rPr lang="en-US" b="1" baseline="0" dirty="0" smtClean="0"/>
              <a:t> for hot links to home pages.</a:t>
            </a:r>
          </a:p>
          <a:p>
            <a:endParaRPr lang="en-US" b="1" baseline="0" dirty="0" smtClean="0"/>
          </a:p>
          <a:p>
            <a:r>
              <a:rPr lang="en-US" b="1" baseline="0" dirty="0" smtClean="0"/>
              <a:t>Task students to research others.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For Further Exploration from IT At</a:t>
            </a:r>
            <a:r>
              <a:rPr lang="en-US" b="1" baseline="0" dirty="0" smtClean="0"/>
              <a:t> Work, 10.3</a:t>
            </a:r>
            <a:r>
              <a:rPr lang="en-US" b="1" dirty="0" smtClean="0"/>
              <a:t>:</a:t>
            </a:r>
          </a:p>
          <a:p>
            <a:endParaRPr lang="en-US" b="1" dirty="0" smtClean="0"/>
          </a:p>
          <a:p>
            <a:r>
              <a:rPr lang="en-US" b="1" dirty="0" smtClean="0"/>
              <a:t>What</a:t>
            </a:r>
            <a:r>
              <a:rPr lang="en-US" b="1" baseline="0" dirty="0" smtClean="0"/>
              <a:t> is the role of the ERP for Colgate-Palmolive?</a:t>
            </a:r>
          </a:p>
          <a:p>
            <a:endParaRPr lang="en-US" b="1" baseline="0" dirty="0" smtClean="0"/>
          </a:p>
          <a:p>
            <a:r>
              <a:rPr lang="en-US" b="1" baseline="0" dirty="0" smtClean="0"/>
              <a:t>Who are the major beneficiaries of new system?</a:t>
            </a:r>
          </a:p>
          <a:p>
            <a:endParaRPr lang="en-US" b="1" baseline="0" dirty="0" smtClean="0"/>
          </a:p>
          <a:p>
            <a:r>
              <a:rPr lang="en-US" b="1" baseline="0" dirty="0" smtClean="0"/>
              <a:t>How is the SCM being improved?</a:t>
            </a:r>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26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images for hot links to home pages.  These are examples in the text of successful ERP implementations.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a:t>
            </a:r>
            <a:r>
              <a:rPr lang="en-US" b="1" baseline="0" dirty="0" smtClean="0"/>
              <a:t> slide.  </a:t>
            </a:r>
            <a:r>
              <a:rPr lang="en-US" b="1" dirty="0" smtClean="0"/>
              <a:t>Used to manage resources.  Representative ERP application</a:t>
            </a:r>
            <a:r>
              <a:rPr lang="en-US" b="1" baseline="0" dirty="0" smtClean="0"/>
              <a:t> modules are shown in this figure.</a:t>
            </a:r>
            <a:endParaRPr lang="en-US" b="1" dirty="0" smtClean="0"/>
          </a:p>
          <a:p>
            <a:endParaRPr lang="en-US" b="1" dirty="0" smtClean="0"/>
          </a:p>
          <a:p>
            <a:r>
              <a:rPr lang="en-US" b="1" dirty="0" smtClean="0"/>
              <a:t>According to wikipedia.org:</a:t>
            </a:r>
          </a:p>
          <a:p>
            <a:endParaRPr lang="en-US" b="1" dirty="0" smtClean="0"/>
          </a:p>
          <a:p>
            <a:r>
              <a:rPr lang="en-US" dirty="0" smtClean="0"/>
              <a:t>An </a:t>
            </a:r>
            <a:r>
              <a:rPr lang="en-US" b="1" dirty="0" smtClean="0"/>
              <a:t>application service provider (ASP)</a:t>
            </a:r>
            <a:r>
              <a:rPr lang="en-US" dirty="0" smtClean="0"/>
              <a:t> is a business that provides computer-based services to customers over a network. Software offered using an ASP model is also sometimes called </a:t>
            </a:r>
            <a:r>
              <a:rPr lang="en-US" b="1" dirty="0" smtClean="0"/>
              <a:t>On-demand software</a:t>
            </a:r>
            <a:r>
              <a:rPr lang="en-US" dirty="0" smtClean="0"/>
              <a:t> or </a:t>
            </a:r>
            <a:r>
              <a:rPr lang="en-US" b="1" dirty="0" smtClean="0"/>
              <a:t>software as a service.</a:t>
            </a:r>
          </a:p>
          <a:p>
            <a:endParaRPr lang="en-US" b="1" dirty="0" smtClean="0"/>
          </a:p>
          <a:p>
            <a:r>
              <a:rPr lang="en-US" b="1" dirty="0" smtClean="0"/>
              <a:t>Discuss advantages of integrated ERP such as SAP.  The major</a:t>
            </a:r>
            <a:r>
              <a:rPr lang="en-US" b="1" baseline="0" dirty="0" smtClean="0"/>
              <a:t> objective of ERP is to integrate all departments &amp; functional information flows</a:t>
            </a:r>
          </a:p>
          <a:p>
            <a:r>
              <a:rPr lang="en-US" b="1" baseline="0" dirty="0" smtClean="0"/>
              <a:t>     across a company onto a single computer system that can serve all of the enterprise’s needs.</a:t>
            </a:r>
            <a:endParaRPr lang="en-US" b="1" dirty="0" smtClean="0"/>
          </a:p>
          <a:p>
            <a:endParaRPr lang="en-US" b="1" dirty="0" smtClean="0"/>
          </a:p>
          <a:p>
            <a:r>
              <a:rPr lang="en-US" b="1" dirty="0" smtClean="0"/>
              <a:t>     SAP is already developed &amp; can be adapted to almost any organizational systems.  Quicker &amp; generally</a:t>
            </a:r>
            <a:r>
              <a:rPr lang="en-US" b="1" baseline="0" dirty="0" smtClean="0"/>
              <a:t> less expensive than creating one</a:t>
            </a:r>
          </a:p>
          <a:p>
            <a:r>
              <a:rPr lang="en-US" b="1" baseline="0" dirty="0" smtClean="0"/>
              <a:t>     in-house.  Another alternative is to lease applications </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the pros &amp; cons</a:t>
            </a:r>
            <a:r>
              <a:rPr lang="en-US" b="1" baseline="0" dirty="0" smtClean="0"/>
              <a:t> necessary to lease or buy decision making.  Typically, least expensive option is to lease; upgrades are often</a:t>
            </a:r>
          </a:p>
          <a:p>
            <a:r>
              <a:rPr lang="en-US" b="1" baseline="0" dirty="0" smtClean="0"/>
              <a:t>     quicker/easier/less expensive.  A system might be so complex that adapting an existing product to tailor to existing needs through</a:t>
            </a:r>
          </a:p>
          <a:p>
            <a:r>
              <a:rPr lang="en-US" b="1" baseline="0" dirty="0" smtClean="0"/>
              <a:t>     purchase is the best alternative.  Each situation must be evaluated using traditional models &amp; analytical tools such as ROI, ROA, NPV</a:t>
            </a:r>
            <a:endParaRPr lang="en-US" b="1" baseline="0" dirty="0"/>
          </a:p>
          <a:p>
            <a:r>
              <a:rPr lang="en-US" b="1" baseline="0" dirty="0"/>
              <a:t> </a:t>
            </a:r>
            <a:r>
              <a:rPr lang="en-US" b="1" baseline="0" dirty="0" smtClean="0"/>
              <a:t>    before final decision is made.</a:t>
            </a:r>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According to wikipedia:</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Customer relationship management</a:t>
            </a:r>
            <a:r>
              <a:rPr lang="en-US" dirty="0" smtClean="0"/>
              <a:t> (</a:t>
            </a:r>
            <a:r>
              <a:rPr lang="en-US" b="1" dirty="0" smtClean="0"/>
              <a:t>CRM</a:t>
            </a:r>
            <a:r>
              <a:rPr lang="en-US" dirty="0" smtClean="0"/>
              <a:t>) consists of the processes a company uses to track and organize its contacts with its current and prospective </a:t>
            </a:r>
            <a:r>
              <a:rPr lang="en-US" dirty="0" smtClean="0">
                <a:hlinkClick r:id="rId3" action="ppaction://hlinkfile" tooltip="Customer"/>
              </a:rPr>
              <a:t>customers</a:t>
            </a:r>
            <a:r>
              <a:rPr lang="en-US" dirty="0" smtClean="0"/>
              <a:t>. CRM software is used to support these processes; information about customers and customer interactions can be entered, stored and accessed by employees in different company departments. Typical CRM goals are to improve services provided to customers, and to use customer contact information for targeted marketing.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According to our text - CRM is an enterprisewide effort to acquire &amp; retain</a:t>
            </a:r>
            <a:r>
              <a:rPr lang="en-US" b="1" baseline="0" dirty="0" smtClean="0"/>
              <a:t> profitable customers.</a:t>
            </a:r>
            <a:endParaRPr lang="en-US" b="1" dirty="0" smtClean="0"/>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CRM</a:t>
            </a:r>
            <a:r>
              <a:rPr lang="en-US" b="1" baseline="0" dirty="0" smtClean="0"/>
              <a:t> is inter-disciplinary so various definitions will apply &amp; add to confusion as to what CRM actually “is.”</a:t>
            </a:r>
          </a:p>
          <a:p>
            <a:endParaRPr lang="en-US" b="1" baseline="0" dirty="0" smtClean="0"/>
          </a:p>
          <a:p>
            <a:r>
              <a:rPr lang="en-US" b="1" baseline="0" dirty="0" smtClean="0"/>
              <a:t>Discuss for better understanding the marketing, management, operational perspectives addressing commonalities &amp; where they diverge.</a:t>
            </a:r>
          </a:p>
          <a:p>
            <a:endParaRPr lang="en-US" b="1" dirty="0" smtClean="0"/>
          </a:p>
          <a:p>
            <a:r>
              <a:rPr lang="en-US" b="1" dirty="0" smtClean="0"/>
              <a:t>Core concept that recognizes customers</a:t>
            </a:r>
            <a:r>
              <a:rPr lang="en-US" b="1" baseline="0" dirty="0" smtClean="0"/>
              <a:t> are the core of the business &amp; that the company’s success depends on effectively managing</a:t>
            </a:r>
          </a:p>
          <a:p>
            <a:r>
              <a:rPr lang="en-US" b="1" baseline="0" dirty="0" smtClean="0"/>
              <a:t>     relationships with them.</a:t>
            </a:r>
          </a:p>
          <a:p>
            <a:r>
              <a:rPr lang="en-US" b="1" baseline="0" dirty="0" smtClean="0"/>
              <a:t> </a:t>
            </a:r>
          </a:p>
          <a:p>
            <a:r>
              <a:rPr lang="en-US" b="1" baseline="0" dirty="0" smtClean="0"/>
              <a:t>CRM is a business strategy to select &amp; manage customers to optimize long-term value.  Requires a customer-centric philosophy &amp;</a:t>
            </a:r>
          </a:p>
          <a:p>
            <a:r>
              <a:rPr lang="en-US" b="1" baseline="0" dirty="0" smtClean="0"/>
              <a:t>     culture to support the philosophy effectively corporate-wide.</a:t>
            </a:r>
          </a:p>
          <a:p>
            <a:endParaRPr lang="en-US" b="1" baseline="0" dirty="0" smtClean="0"/>
          </a:p>
          <a:p>
            <a:r>
              <a:rPr lang="en-US" b="1" dirty="0" smtClean="0"/>
              <a:t>All decision are made thru &amp; keeping in mind that the strategy is customer-centric, customer focused.  Customers are treated</a:t>
            </a:r>
          </a:p>
          <a:p>
            <a:r>
              <a:rPr lang="en-US" b="1" baseline="0" dirty="0" smtClean="0"/>
              <a:t>     differently because they have different needs &amp; different value to the firm.</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Firms must be able to change how its products are configured or its service is delivered, based on needs of individual customers.</a:t>
            </a:r>
          </a:p>
          <a:p>
            <a:endParaRPr lang="en-US" dirty="0" smtClean="0"/>
          </a:p>
          <a:p>
            <a:r>
              <a:rPr lang="en-US" b="1" dirty="0" smtClean="0"/>
              <a:t>CRM can create high customer</a:t>
            </a:r>
            <a:r>
              <a:rPr lang="en-US" b="1" baseline="0" dirty="0" smtClean="0"/>
              <a:t> loyalty.  Involvement of all departments is critical.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According to wikipedia.org:</a:t>
            </a:r>
          </a:p>
          <a:p>
            <a:endParaRPr lang="en-US" dirty="0" smtClean="0"/>
          </a:p>
          <a:p>
            <a:r>
              <a:rPr lang="en-US" b="1" dirty="0" smtClean="0"/>
              <a:t>eCRM</a:t>
            </a:r>
            <a:r>
              <a:rPr lang="en-US" dirty="0" smtClean="0"/>
              <a:t> - activities to manage customer relationships by using the </a:t>
            </a:r>
            <a:r>
              <a:rPr lang="en-US" dirty="0" smtClean="0">
                <a:hlinkClick r:id="rId3" action="ppaction://hlinkfile" tooltip="Internet"/>
              </a:rPr>
              <a:t>Internet</a:t>
            </a:r>
            <a:r>
              <a:rPr lang="en-US" dirty="0" smtClean="0"/>
              <a:t>, web browsers or other electronic touch points. The challenge hereby is to offer </a:t>
            </a:r>
            <a:r>
              <a:rPr lang="en-US" dirty="0" smtClean="0">
                <a:hlinkClick r:id="rId4" action="ppaction://hlinkfile" tooltip="Communication"/>
              </a:rPr>
              <a:t>communication</a:t>
            </a:r>
            <a:r>
              <a:rPr lang="en-US" dirty="0" smtClean="0"/>
              <a:t> and </a:t>
            </a:r>
            <a:r>
              <a:rPr lang="en-US" dirty="0" smtClean="0">
                <a:hlinkClick r:id="rId5" action="ppaction://hlinkfile" tooltip="Information"/>
              </a:rPr>
              <a:t>information</a:t>
            </a:r>
            <a:r>
              <a:rPr lang="en-US" dirty="0" smtClean="0"/>
              <a:t> on the right topic, in the right amount, and at the right time that fits the customer’s specific needs.</a:t>
            </a:r>
          </a:p>
          <a:p>
            <a:endParaRPr lang="en-US" dirty="0" smtClean="0"/>
          </a:p>
          <a:p>
            <a:r>
              <a:rPr lang="en-US" b="1" dirty="0" smtClean="0"/>
              <a:t>Data mining</a:t>
            </a:r>
            <a:r>
              <a:rPr lang="en-US" dirty="0" smtClean="0"/>
              <a:t> is the process of extracting hidden patterns from data. As more data is gathered, with the amount of data doubling every three years,</a:t>
            </a:r>
            <a:r>
              <a:rPr lang="en-US" baseline="30000" dirty="0" smtClean="0">
                <a:hlinkClick r:id="rId6" action="ppaction://hlinkfile"/>
              </a:rPr>
              <a:t>[1]</a:t>
            </a:r>
            <a:r>
              <a:rPr lang="en-US" dirty="0" smtClean="0"/>
              <a:t> data mining is becoming an increasingly important tool to transform this data into information.</a:t>
            </a:r>
            <a:endParaRPr lang="en-US" b="1" dirty="0" smtClean="0"/>
          </a:p>
          <a:p>
            <a:endParaRPr lang="en-US" b="1" dirty="0" smtClean="0"/>
          </a:p>
          <a:p>
            <a:r>
              <a:rPr lang="en-US" b="1" dirty="0" smtClean="0"/>
              <a:t>Discuss importance to business of such loyalty programs as the airlines offering of frequent flyers programs, casinos use their clubs to reward frequent</a:t>
            </a:r>
            <a:r>
              <a:rPr lang="en-US" b="1" baseline="0" dirty="0" smtClean="0"/>
              <a:t> players.</a:t>
            </a:r>
            <a:endParaRPr lang="en-US" b="1" dirty="0" smtClean="0"/>
          </a:p>
          <a:p>
            <a:r>
              <a:rPr lang="en-US" b="1" baseline="0" dirty="0" smtClean="0"/>
              <a:t>     Airlines loyalty programs such as Frequent Flyer Miles are important because travelers will select the airlines with the most lucrative programs for</a:t>
            </a:r>
          </a:p>
          <a:p>
            <a:r>
              <a:rPr lang="en-US" b="1" baseline="0" dirty="0" smtClean="0"/>
              <a:t>     future free travel – even with inconveniences in other, current travels.  It helps the airlines to fill up their seats which adds to their profitability</a:t>
            </a:r>
          </a:p>
          <a:p>
            <a:r>
              <a:rPr lang="en-US" b="1" baseline="0" dirty="0" smtClean="0"/>
              <a:t>     and organizational health.  In DFW area, American Airlines is the dominant carrier.  However, they have route access to virtually the entire world</a:t>
            </a:r>
          </a:p>
          <a:p>
            <a:r>
              <a:rPr lang="en-US" b="1" baseline="0" dirty="0" smtClean="0"/>
              <a:t>     offering generally convenient flight opportunities along with frequent flyer program option.  This loyalty is critical to their success, to protect</a:t>
            </a:r>
          </a:p>
          <a:p>
            <a:r>
              <a:rPr lang="en-US" b="1" baseline="0" dirty="0" smtClean="0"/>
              <a:t>     their capital &amp; operational investments.</a:t>
            </a:r>
            <a:endParaRPr lang="en-US" b="1" dirty="0" smtClean="0"/>
          </a:p>
          <a:p>
            <a:endParaRPr lang="en-US" dirty="0" smtClean="0"/>
          </a:p>
          <a:p>
            <a:r>
              <a:rPr lang="en-US" b="1" dirty="0" smtClean="0"/>
              <a:t>What is the role of data mining?  To establish future trends of needs &amp; wants</a:t>
            </a:r>
            <a:r>
              <a:rPr lang="en-US" b="1" baseline="0" dirty="0" smtClean="0"/>
              <a:t> of existing &amp; prospective customers.  To integrate planned</a:t>
            </a:r>
          </a:p>
          <a:p>
            <a:r>
              <a:rPr lang="en-US" b="1" baseline="0" dirty="0" smtClean="0"/>
              <a:t>     change management.</a:t>
            </a:r>
            <a:endParaRPr lang="en-US" b="1" dirty="0" smtClean="0"/>
          </a:p>
          <a:p>
            <a:endParaRPr lang="en-US" b="1" dirty="0" smtClean="0"/>
          </a:p>
          <a:p>
            <a:r>
              <a:rPr lang="en-US" b="1" dirty="0" smtClean="0"/>
              <a:t>How is one-to-one relationship achieved in such</a:t>
            </a:r>
            <a:r>
              <a:rPr lang="en-US" b="1" baseline="0" dirty="0" smtClean="0"/>
              <a:t> systems?  A company can determine what a customer may need based upon what the</a:t>
            </a:r>
          </a:p>
          <a:p>
            <a:r>
              <a:rPr lang="en-US" b="1" baseline="0" dirty="0" smtClean="0"/>
              <a:t>     current level of purchasing &amp; spending is whereby giving the opportunity to promote a discount, related product/service, etc., </a:t>
            </a:r>
          </a:p>
          <a:p>
            <a:r>
              <a:rPr lang="en-US" b="1" baseline="0" dirty="0" smtClean="0"/>
              <a:t>     directly to that customer through email, letter, phone call, representative visit, etc.</a:t>
            </a:r>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34</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are managerial benefits associated with CRM systems?  Ability to have one-to-one</a:t>
            </a:r>
            <a:r>
              <a:rPr lang="en-US" b="1" baseline="0" dirty="0" smtClean="0"/>
              <a:t> advertising.  Build direct relationships with customers to</a:t>
            </a:r>
          </a:p>
          <a:p>
            <a:r>
              <a:rPr lang="en-US" b="1" baseline="0" dirty="0" smtClean="0"/>
              <a:t>     promote loyalty.  Effective management of resources such as manpower available certain hours of preferred days.</a:t>
            </a:r>
            <a:endParaRPr lang="en-US" b="1" dirty="0" smtClean="0"/>
          </a:p>
          <a:p>
            <a:endParaRPr lang="en-US" b="1" dirty="0" smtClean="0"/>
          </a:p>
          <a:p>
            <a:r>
              <a:rPr lang="en-US" b="1" dirty="0" smtClean="0"/>
              <a:t>What</a:t>
            </a:r>
            <a:r>
              <a:rPr lang="en-US" b="1" baseline="0" dirty="0" smtClean="0"/>
              <a:t> does data mining have to do with CRM?  System to quickly find trends in buying patterns, changes, etc., for better decision making.</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would you avoid</a:t>
            </a:r>
            <a:r>
              <a:rPr lang="en-US" b="1" baseline="0" dirty="0" smtClean="0"/>
              <a:t> each of these issues?</a:t>
            </a:r>
          </a:p>
          <a:p>
            <a:endParaRPr lang="en-US" b="1" baseline="0" dirty="0" smtClean="0"/>
          </a:p>
          <a:p>
            <a:r>
              <a:rPr lang="en-US" b="1" baseline="0" dirty="0" smtClean="0"/>
              <a:t>Establish measurement tool for intangible benefits such as satisfaction – what promotes satisfaction, then measure how we are doing to</a:t>
            </a:r>
          </a:p>
          <a:p>
            <a:r>
              <a:rPr lang="en-US" b="1" baseline="0" dirty="0" smtClean="0"/>
              <a:t>     the goal.</a:t>
            </a:r>
          </a:p>
          <a:p>
            <a:endParaRPr lang="en-US" b="1" baseline="0" dirty="0" smtClean="0"/>
          </a:p>
          <a:p>
            <a:r>
              <a:rPr lang="en-US" b="1" baseline="0" dirty="0" smtClean="0"/>
              <a:t>Use CRM report modules to determine needs &amp; wants versus current offerings.  What can be modified to better fit customers’ expectations?</a:t>
            </a:r>
          </a:p>
          <a:p>
            <a:endParaRPr lang="en-US" b="1" baseline="0" dirty="0" smtClean="0"/>
          </a:p>
          <a:p>
            <a:r>
              <a:rPr lang="en-US" b="1" baseline="0" dirty="0" smtClean="0"/>
              <a:t>Sell senior management on the benefits such as improved profitability &amp; performance.</a:t>
            </a:r>
          </a:p>
          <a:p>
            <a:endParaRPr lang="en-US" b="1" baseline="0" dirty="0" smtClean="0"/>
          </a:p>
          <a:p>
            <a:r>
              <a:rPr lang="en-US" b="1" baseline="0" dirty="0" smtClean="0"/>
              <a:t>Communicate to users what is “in it for them.”  Such as improved customer service &amp; higher profitability.  Greater employment stability.</a:t>
            </a:r>
          </a:p>
          <a:p>
            <a:endParaRPr lang="en-US" b="1" baseline="0" dirty="0" smtClean="0"/>
          </a:p>
          <a:p>
            <a:r>
              <a:rPr lang="en-US" b="1" baseline="0" dirty="0" smtClean="0"/>
              <a:t>Involve users.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  Managerial guidelines for implementing CRM &amp; avoiding CRM</a:t>
            </a:r>
            <a:r>
              <a:rPr lang="en-US" b="1" baseline="0" dirty="0" smtClean="0"/>
              <a:t> failure are provided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methods &amp; measures to avoid each.</a:t>
            </a:r>
          </a:p>
          <a:p>
            <a:endParaRPr lang="en-US" b="1" dirty="0" smtClean="0"/>
          </a:p>
          <a:p>
            <a:r>
              <a:rPr lang="en-US" b="1" dirty="0" smtClean="0"/>
              <a:t>Set realistic</a:t>
            </a:r>
            <a:r>
              <a:rPr lang="en-US" b="1" baseline="0" dirty="0" smtClean="0"/>
              <a:t> goals &amp; expectations.  Underestimate benefits &amp; overestimate impact/cost.</a:t>
            </a:r>
          </a:p>
          <a:p>
            <a:endParaRPr lang="en-US" b="1" baseline="0" dirty="0" smtClean="0"/>
          </a:p>
          <a:p>
            <a:r>
              <a:rPr lang="en-US" b="1" baseline="0" dirty="0" smtClean="0"/>
              <a:t>Involve users at all steps.</a:t>
            </a:r>
          </a:p>
          <a:p>
            <a:endParaRPr lang="en-US" b="1" baseline="0" dirty="0" smtClean="0"/>
          </a:p>
          <a:p>
            <a:r>
              <a:rPr lang="en-US" b="1" dirty="0" smtClean="0"/>
              <a:t>Evaluate costs &amp; benefits up front using traditional analytical</a:t>
            </a:r>
            <a:r>
              <a:rPr lang="en-US" b="1" baseline="0" dirty="0" smtClean="0"/>
              <a:t> tools such as ROI, ROA, NPV.</a:t>
            </a:r>
          </a:p>
          <a:p>
            <a:endParaRPr lang="en-US" b="1" baseline="0" dirty="0" smtClean="0"/>
          </a:p>
          <a:p>
            <a:r>
              <a:rPr lang="en-US" b="1" baseline="0" dirty="0" smtClean="0"/>
              <a:t>Measure periodically &amp; often.  Establish comparative baseline upfront.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Knowledge management (KM) is a process that</a:t>
            </a:r>
            <a:r>
              <a:rPr lang="en-US" b="1" baseline="0" dirty="0" smtClean="0"/>
              <a:t> helps organizations identify, select, organize, disseminate, and transfer important information &amp; expertise that</a:t>
            </a:r>
          </a:p>
          <a:p>
            <a:r>
              <a:rPr lang="en-US" b="1" baseline="0" dirty="0" smtClean="0"/>
              <a:t>     are part of the organization’s memory &amp; that typically reside within the organization in an unstructured manner.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a:t>
            </a:r>
            <a:r>
              <a:rPr lang="en-US" b="1" baseline="0" dirty="0" smtClean="0"/>
              <a:t> slide.  In the information technology context, knowledge is very distinct from data &amp; information.  Whereas data are</a:t>
            </a:r>
          </a:p>
          <a:p>
            <a:r>
              <a:rPr lang="en-US" b="1" baseline="0" dirty="0" smtClean="0"/>
              <a:t>    a collection of facts, measurements, &amp; statistics, information is organized or processed data that are timely &amp; accurate.  Knowledge</a:t>
            </a:r>
          </a:p>
          <a:p>
            <a:r>
              <a:rPr lang="en-US" b="1" baseline="0" dirty="0" smtClean="0"/>
              <a:t>     is information that is contextual, relevant, &amp; actionable.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 students to bring examples of knowledge levels.  For instance, airport manning model</a:t>
            </a:r>
            <a:r>
              <a:rPr lang="en-US" b="1" baseline="0" dirty="0" smtClean="0"/>
              <a:t> </a:t>
            </a:r>
            <a:r>
              <a:rPr lang="en-US" b="1" dirty="0" smtClean="0"/>
              <a:t> is an example of tacit knowledge.</a:t>
            </a:r>
          </a:p>
          <a:p>
            <a:endParaRPr lang="en-US" b="1" dirty="0" smtClean="0"/>
          </a:p>
          <a:p>
            <a:r>
              <a:rPr lang="en-US" b="1" dirty="0" smtClean="0"/>
              <a:t>According to wikipedia.org:</a:t>
            </a:r>
          </a:p>
          <a:p>
            <a:endParaRPr lang="en-US" b="1" dirty="0" smtClean="0"/>
          </a:p>
          <a:p>
            <a:r>
              <a:rPr lang="en-US" b="1" dirty="0" smtClean="0"/>
              <a:t>Tacit knowledge</a:t>
            </a:r>
            <a:r>
              <a:rPr lang="en-US" dirty="0" smtClean="0"/>
              <a:t>, people are not often aware of the knowledge they possess or how it can be valuable to others. Tacit knowledge is considered more valuable because it provides </a:t>
            </a:r>
            <a:r>
              <a:rPr lang="en-US" dirty="0" smtClean="0">
                <a:hlinkClick r:id="rId3" action="ppaction://hlinkfile" tooltip="Context"/>
              </a:rPr>
              <a:t>context</a:t>
            </a:r>
            <a:r>
              <a:rPr lang="en-US" dirty="0" smtClean="0"/>
              <a:t> for people, places, ideas, and experiences.</a:t>
            </a:r>
          </a:p>
          <a:p>
            <a:endParaRPr lang="en-US" dirty="0" smtClean="0"/>
          </a:p>
          <a:p>
            <a:r>
              <a:rPr lang="en-US" b="1" dirty="0" smtClean="0"/>
              <a:t>Explicit knowledge</a:t>
            </a:r>
            <a:r>
              <a:rPr lang="en-US" dirty="0" smtClean="0"/>
              <a:t> is </a:t>
            </a:r>
            <a:r>
              <a:rPr lang="en-US" dirty="0" smtClean="0">
                <a:hlinkClick r:id="rId4" action="ppaction://hlinkfile" tooltip="Knowledge"/>
              </a:rPr>
              <a:t>knowledge</a:t>
            </a:r>
            <a:r>
              <a:rPr lang="en-US" dirty="0" smtClean="0"/>
              <a:t> that has been or can be </a:t>
            </a:r>
            <a:r>
              <a:rPr lang="en-US" dirty="0" smtClean="0">
                <a:hlinkClick r:id="rId5" action="ppaction://hlinkfile" tooltip="Articulation"/>
              </a:rPr>
              <a:t>articulated</a:t>
            </a:r>
            <a:r>
              <a:rPr lang="en-US" dirty="0" smtClean="0"/>
              <a:t>, </a:t>
            </a:r>
            <a:r>
              <a:rPr lang="en-US" dirty="0" smtClean="0">
                <a:hlinkClick r:id="rId6" action="ppaction://hlinkfile" tooltip="Codification"/>
              </a:rPr>
              <a:t>codified</a:t>
            </a:r>
            <a:r>
              <a:rPr lang="en-US" dirty="0" smtClean="0"/>
              <a:t>, and </a:t>
            </a:r>
            <a:r>
              <a:rPr lang="en-US" dirty="0" smtClean="0">
                <a:hlinkClick r:id="rId7" action="ppaction://hlinkfile" tooltip="Data storage"/>
              </a:rPr>
              <a:t>stored</a:t>
            </a:r>
            <a:r>
              <a:rPr lang="en-US" dirty="0" smtClean="0"/>
              <a:t> in certain </a:t>
            </a:r>
            <a:r>
              <a:rPr lang="en-US" dirty="0" smtClean="0">
                <a:hlinkClick r:id="rId8" action="ppaction://hlinkfile" tooltip="Storage media"/>
              </a:rPr>
              <a:t>media</a:t>
            </a:r>
            <a:r>
              <a:rPr lang="en-US" dirty="0" smtClean="0"/>
              <a:t>. It can be readily transmitted to others.</a:t>
            </a:r>
          </a:p>
          <a:p>
            <a:endParaRPr lang="en-US" dirty="0" smtClean="0"/>
          </a:p>
          <a:p>
            <a:r>
              <a:rPr lang="en-US" b="1" dirty="0" smtClean="0"/>
              <a:t>Goal of knowledge management</a:t>
            </a:r>
            <a:r>
              <a:rPr lang="en-US" baseline="0" dirty="0" smtClean="0"/>
              <a:t> is for an organization to be aware of individual &amp; collective knowledge so that it may make the most effective use of the knowledge it has.</a:t>
            </a:r>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For further exploration IT A</a:t>
            </a:r>
            <a:r>
              <a:rPr lang="en-US" b="1" baseline="0" dirty="0" smtClean="0"/>
              <a:t>t Work, 10.6</a:t>
            </a:r>
            <a:r>
              <a:rPr lang="en-US" b="1" dirty="0" smtClean="0"/>
              <a:t>:</a:t>
            </a:r>
          </a:p>
          <a:p>
            <a:endParaRPr lang="en-US" b="1" dirty="0" smtClean="0"/>
          </a:p>
          <a:p>
            <a:r>
              <a:rPr lang="en-US" b="1" dirty="0" smtClean="0"/>
              <a:t>Why</a:t>
            </a:r>
            <a:r>
              <a:rPr lang="en-US" b="1" baseline="0" dirty="0" smtClean="0"/>
              <a:t> are consulting types of organizations so interested in KM?  It gives them a framework from which to start instead of requiring</a:t>
            </a:r>
          </a:p>
          <a:p>
            <a:r>
              <a:rPr lang="en-US" b="1" baseline="0" dirty="0" smtClean="0"/>
              <a:t>     that they gather, summarize, &amp; analyze the data.  They are looking for better ways of doing business, new business, improved</a:t>
            </a:r>
          </a:p>
          <a:p>
            <a:r>
              <a:rPr lang="en-US" b="1" baseline="0" dirty="0" smtClean="0"/>
              <a:t>     business opportunities.</a:t>
            </a:r>
          </a:p>
          <a:p>
            <a:endParaRPr lang="en-US" b="1" baseline="0" dirty="0" smtClean="0"/>
          </a:p>
          <a:p>
            <a:r>
              <a:rPr lang="en-US" b="1" baseline="0" dirty="0" smtClean="0"/>
              <a:t>How can organizations deal with the knowledge overload?  With categorization, organization &amp; rating knowledge usefulness.</a:t>
            </a:r>
          </a:p>
          <a:p>
            <a:endParaRPr lang="en-US" b="1" baseline="0" dirty="0" smtClean="0"/>
          </a:p>
          <a:p>
            <a:r>
              <a:rPr lang="en-US" b="1" baseline="0" dirty="0" smtClean="0"/>
              <a:t>Is a reward system the best approach to participation?  Yes.  That what gets rewarded, gets done.</a:t>
            </a:r>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44</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  Functioning</a:t>
            </a:r>
            <a:r>
              <a:rPr lang="en-US" b="1" baseline="0" dirty="0" smtClean="0"/>
              <a:t> knowledge management system follows six steps in a cycle; these steps are presented in the figure.</a:t>
            </a:r>
          </a:p>
          <a:p>
            <a:r>
              <a:rPr lang="en-US" b="1" baseline="0" dirty="0" smtClean="0"/>
              <a:t>     The reason it is cyclical is that knowledge is dynamically refined over time.  It is never complete, because over time, the environment</a:t>
            </a:r>
          </a:p>
          <a:p>
            <a:r>
              <a:rPr lang="en-US" b="1" baseline="0" dirty="0" smtClean="0"/>
              <a:t>     changes &amp; knowledge must be updated to reflect the changes.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45</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Expert location systems (ELSs) are interactive computerized systems that help employees find &amp; connect with colleagues who possess the</a:t>
            </a:r>
          </a:p>
          <a:p>
            <a:r>
              <a:rPr lang="en-US" b="1" dirty="0" smtClean="0"/>
              <a:t>     expertise required for specific problems – whether they are across the country or across the room – in order to solve specific, critical</a:t>
            </a:r>
          </a:p>
          <a:p>
            <a:r>
              <a:rPr lang="en-US" b="1" dirty="0" smtClean="0"/>
              <a:t>     business problems in seconds.</a:t>
            </a:r>
          </a:p>
          <a:p>
            <a:endParaRPr lang="en-US" b="1" dirty="0" smtClean="0"/>
          </a:p>
          <a:p>
            <a:r>
              <a:rPr lang="en-US" b="1" dirty="0" smtClean="0"/>
              <a:t>Made by</a:t>
            </a:r>
            <a:r>
              <a:rPr lang="en-US" b="1" baseline="0" dirty="0" smtClean="0"/>
              <a:t> companies such as AskMe Corp.</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SimMAGIC</a:t>
            </a:r>
            <a:r>
              <a:rPr lang="en-US" b="1" baseline="0" dirty="0" smtClean="0"/>
              <a:t> is a product of HamStar of Taiwan.  The company combines KM &amp; e-learning.  It uses the knowledge stored in corporate knowledge</a:t>
            </a:r>
          </a:p>
          <a:p>
            <a:r>
              <a:rPr lang="en-US" b="1" baseline="0" dirty="0" smtClean="0"/>
              <a:t>     bases to create learning modules that are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47</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48</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 for homepage.</a:t>
            </a:r>
          </a:p>
          <a:p>
            <a:endParaRPr lang="en-US" b="1" dirty="0" smtClean="0"/>
          </a:p>
          <a:p>
            <a:r>
              <a:rPr lang="en-US" b="1" dirty="0" smtClean="0"/>
              <a:t>According to wikipedia:</a:t>
            </a:r>
          </a:p>
          <a:p>
            <a:endParaRPr lang="en-US" b="1" dirty="0" smtClean="0"/>
          </a:p>
          <a:p>
            <a:r>
              <a:rPr lang="en-US" dirty="0" smtClean="0"/>
              <a:t>A </a:t>
            </a:r>
            <a:r>
              <a:rPr lang="en-US" b="1" dirty="0" smtClean="0"/>
              <a:t>supply chain</a:t>
            </a:r>
            <a:r>
              <a:rPr lang="en-US" dirty="0" smtClean="0"/>
              <a:t> or </a:t>
            </a:r>
            <a:r>
              <a:rPr lang="en-US" b="1" dirty="0" smtClean="0"/>
              <a:t>logistics network</a:t>
            </a:r>
            <a:r>
              <a:rPr lang="en-US" dirty="0" smtClean="0"/>
              <a:t> is the system of organizations, people, technology, activities, information and resources involved in moving a product or service from </a:t>
            </a:r>
            <a:r>
              <a:rPr lang="en-US" dirty="0" smtClean="0">
                <a:hlinkClick r:id="rId3" action="ppaction://hlinkfile" tooltip="Vendor (supply chain)"/>
              </a:rPr>
              <a:t>supplier</a:t>
            </a:r>
            <a:r>
              <a:rPr lang="en-US" dirty="0" smtClean="0"/>
              <a:t> to </a:t>
            </a:r>
            <a:r>
              <a:rPr lang="en-US" dirty="0" smtClean="0">
                <a:hlinkClick r:id="rId4" action="ppaction://hlinkfile" tooltip="Customer"/>
              </a:rPr>
              <a:t>customer</a:t>
            </a:r>
            <a:r>
              <a:rPr lang="en-US" dirty="0" smtClean="0"/>
              <a:t>. Supply chain activities transform natural resources, </a:t>
            </a:r>
            <a:r>
              <a:rPr lang="en-US" dirty="0" smtClean="0">
                <a:hlinkClick r:id="rId5" action="ppaction://hlinkfile" tooltip="Raw material"/>
              </a:rPr>
              <a:t>raw materials</a:t>
            </a:r>
            <a:r>
              <a:rPr lang="en-US" dirty="0" smtClean="0"/>
              <a:t> and components into a finished product that is delivered to the end customer.</a:t>
            </a:r>
            <a:endParaRPr lang="en-US" b="1" dirty="0" smtClean="0"/>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Decision Support Systems</a:t>
            </a:r>
            <a:r>
              <a:rPr lang="en-US" dirty="0" smtClean="0"/>
              <a:t> (DSS) are a specific class of computerized information systems that supports business and organizational decision-making activities. A properly-designed DSS is an interactive software-based system intended to help decision makers compile useful information from raw data, documents, personal knowledge, and/or business models to identify and solve problems and make decisions.</a:t>
            </a:r>
          </a:p>
          <a:p>
            <a:endParaRPr lang="en-US" b="1" dirty="0" smtClean="0"/>
          </a:p>
          <a:p>
            <a:r>
              <a:rPr lang="en-US" b="1" dirty="0" smtClean="0"/>
              <a:t>Enterprise resource planning</a:t>
            </a:r>
            <a:r>
              <a:rPr lang="en-US" dirty="0" smtClean="0"/>
              <a:t> (</a:t>
            </a:r>
            <a:r>
              <a:rPr lang="en-US" b="1" dirty="0" smtClean="0"/>
              <a:t>ERP</a:t>
            </a:r>
            <a:r>
              <a:rPr lang="en-US" dirty="0" smtClean="0"/>
              <a:t>) is an enterprise-wide information system designed to coordinate all the resources, information, and activities needed to complete business processes such as </a:t>
            </a:r>
            <a:r>
              <a:rPr lang="en-US" dirty="0" smtClean="0">
                <a:hlinkClick r:id="rId6" action="ppaction://hlinkfile" tooltip="Order fulfillment"/>
              </a:rPr>
              <a:t>order fulfillment</a:t>
            </a:r>
            <a:r>
              <a:rPr lang="en-US" dirty="0" smtClean="0"/>
              <a:t> or </a:t>
            </a:r>
            <a:r>
              <a:rPr lang="en-US" dirty="0" smtClean="0">
                <a:hlinkClick r:id="rId7" action="ppaction://hlinkfile" tooltip="Billing"/>
              </a:rPr>
              <a:t>billing</a:t>
            </a:r>
            <a:r>
              <a:rPr lang="en-US" dirty="0" smtClean="0"/>
              <a:t>.</a:t>
            </a:r>
            <a:r>
              <a:rPr lang="en-US" baseline="30000" dirty="0" smtClean="0">
                <a:hlinkClick r:id="rId8" action="ppaction://hlinkfile"/>
              </a:rPr>
              <a:t>[</a:t>
            </a:r>
            <a:endParaRPr lang="en-US" baseline="30000" dirty="0" smtClean="0"/>
          </a:p>
          <a:p>
            <a:endParaRPr lang="en-US" b="1" baseline="0" dirty="0" smtClean="0"/>
          </a:p>
          <a:p>
            <a:r>
              <a:rPr lang="en-US" b="1" baseline="0" dirty="0" smtClean="0"/>
              <a:t>Discuss the competitive necessity for effective supply channels.  How might organizations use incentives to collaborate effectively upline &amp; downline?  All partners might share in benefits initiated by all.  If an organization can increase efficiency, reduce cost through their supply chain, they may have</a:t>
            </a:r>
          </a:p>
          <a:p>
            <a:r>
              <a:rPr lang="en-US" b="1" baseline="0" dirty="0" smtClean="0"/>
              <a:t>Competitive advantage…Wal-Mart is a good example.</a:t>
            </a:r>
          </a:p>
          <a:p>
            <a:endParaRPr lang="en-US" sz="2000" b="1" baseline="30000"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hot links to wikipedia.org for more.</a:t>
            </a:r>
          </a:p>
          <a:p>
            <a:endParaRPr lang="en-US" dirty="0" smtClean="0"/>
          </a:p>
          <a:p>
            <a:r>
              <a:rPr lang="en-US" b="1" dirty="0" smtClean="0"/>
              <a:t>Discuss</a:t>
            </a:r>
            <a:r>
              <a:rPr lang="en-US" b="1" baseline="0" dirty="0" smtClean="0"/>
              <a:t> examples &amp; uses of each.  How are each important to achievement of corporate goals?</a:t>
            </a:r>
          </a:p>
          <a:p>
            <a:endParaRPr lang="en-US" b="1" baseline="0" dirty="0" smtClean="0"/>
          </a:p>
          <a:p>
            <a:r>
              <a:rPr lang="en-US" b="1" baseline="0" dirty="0" smtClean="0"/>
              <a:t>Manufacturing has need for raw materials but maintaining, counting, ordering inventory is laborious &amp; can be inaccurate; stock-outs</a:t>
            </a:r>
          </a:p>
          <a:p>
            <a:r>
              <a:rPr lang="en-US" b="1" baseline="0" dirty="0" smtClean="0"/>
              <a:t>     may occur; payment for orders may be outside good business practices (such as within time for cash discount).  Utilizing the</a:t>
            </a:r>
          </a:p>
          <a:p>
            <a:r>
              <a:rPr lang="en-US" b="1" baseline="0" dirty="0" smtClean="0"/>
              <a:t>     common functions within most ERP, inventory levels are monitored electronically thru the use of RFID technology, orders occur</a:t>
            </a:r>
          </a:p>
          <a:p>
            <a:r>
              <a:rPr lang="en-US" b="1" baseline="0" dirty="0" smtClean="0"/>
              <a:t>     as needed, invoices are generated, payment occurs automatically based upon established payment terms, and shipments are made automatically</a:t>
            </a:r>
          </a:p>
          <a:p>
            <a:r>
              <a:rPr lang="en-US" b="1" baseline="0" dirty="0" smtClean="0"/>
              <a:t>     so that production schedules can continue as predetermined without interruption.</a:t>
            </a:r>
          </a:p>
          <a:p>
            <a:endParaRPr lang="en-US" b="1" baseline="0" dirty="0" smtClean="0"/>
          </a:p>
          <a:p>
            <a:r>
              <a:rPr lang="en-US" b="1" baseline="0" dirty="0" smtClean="0"/>
              <a:t>CRM software is used for collecting customer data so that data mining can be performed to determine current &amp; future need trends.  Utilizing</a:t>
            </a:r>
          </a:p>
          <a:p>
            <a:r>
              <a:rPr lang="en-US" b="1" baseline="0" dirty="0" smtClean="0"/>
              <a:t>     the software, specials can be pushed to appropriate customers only; credit terms can be predetermined &amp; monitored for effectiveness.  CRM</a:t>
            </a:r>
          </a:p>
          <a:p>
            <a:r>
              <a:rPr lang="en-US" b="1" baseline="0" dirty="0" smtClean="0"/>
              <a:t>     helps representatives to know &amp; maintain relationships with customers about what is most relevant to the customer &amp; to the organization.</a:t>
            </a:r>
          </a:p>
          <a:p>
            <a:endParaRPr lang="en-US" b="1" baseline="0" dirty="0" smtClean="0"/>
          </a:p>
          <a:p>
            <a:r>
              <a:rPr lang="en-US" b="1" baseline="0" dirty="0" smtClean="0"/>
              <a:t>All of these systems allow for KM processes to be used effectively by making the data available to those with a need to know.</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hot links for more.</a:t>
            </a:r>
          </a:p>
          <a:p>
            <a:endParaRPr lang="en-US" b="1" dirty="0" smtClean="0"/>
          </a:p>
          <a:p>
            <a:r>
              <a:rPr lang="en-US" b="1" dirty="0" smtClean="0"/>
              <a:t>What are the pros &amp; cons associated with implementing KM systems?  What recommendations</a:t>
            </a:r>
            <a:r>
              <a:rPr lang="en-US" b="1" baseline="0" dirty="0" smtClean="0"/>
              <a:t> do you have for management to</a:t>
            </a:r>
          </a:p>
          <a:p>
            <a:r>
              <a:rPr lang="en-US" b="1" baseline="0" dirty="0" smtClean="0"/>
              <a:t>increase KM implementation success?  Employees must be given incentive for their knowledge to participate in KM.  KM systems</a:t>
            </a:r>
          </a:p>
          <a:p>
            <a:r>
              <a:rPr lang="en-US" b="1" baseline="0" dirty="0" smtClean="0"/>
              <a:t>Will break down silos &amp; allow for the knowledge to be managed effectively &amp; efficiently; access is key.</a:t>
            </a:r>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hot links for more.</a:t>
            </a:r>
          </a:p>
          <a:p>
            <a:endParaRPr lang="en-US" dirty="0" smtClean="0"/>
          </a:p>
          <a:p>
            <a:r>
              <a:rPr lang="en-US" b="1" dirty="0" smtClean="0"/>
              <a:t>Discuss how SCM can be a competitive advantage for organizations when</a:t>
            </a:r>
            <a:r>
              <a:rPr lang="en-US" b="1" baseline="0" dirty="0" smtClean="0"/>
              <a:t> used most effectively.</a:t>
            </a:r>
          </a:p>
          <a:p>
            <a:endParaRPr lang="en-US" b="1" baseline="0" dirty="0" smtClean="0"/>
          </a:p>
          <a:p>
            <a:r>
              <a:rPr lang="en-US" b="1" baseline="0" dirty="0" smtClean="0"/>
              <a:t>What is the main goal of SCM?  To reduce uncertainty, variability, &amp; risks; to increase control in the supply chain to improve</a:t>
            </a:r>
          </a:p>
          <a:p>
            <a:r>
              <a:rPr lang="en-US" b="1" baseline="0" dirty="0" smtClean="0"/>
              <a:t>     inventory levels, cycle time, business processes &amp; customer service to increase profitability &amp; competitiveness.  Efficient &amp;</a:t>
            </a:r>
          </a:p>
          <a:p>
            <a:r>
              <a:rPr lang="en-US" b="1" baseline="0" dirty="0" smtClean="0"/>
              <a:t>     effective supply chains are critical to survival of most organizations; heavily dependent upon IS.</a:t>
            </a:r>
          </a:p>
          <a:p>
            <a:endParaRPr lang="en-US" baseline="0" dirty="0" smtClean="0"/>
          </a:p>
          <a:p>
            <a:r>
              <a:rPr lang="en-US" b="1" baseline="0" dirty="0" smtClean="0"/>
              <a:t>What are some examples of successful supply chain partnerships?  Consider Wal-Mart.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4/19/2009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4/19/2009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4/19/2009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4/19/2009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4/19/2009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4/19/2009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4/19/2009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4/19/2009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4/19/2009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4/19/2009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4/19/2009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4/19/2009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en.wikipedia.org/w/index.php?title=End_customers&amp;action=edit&amp;redlink=1" TargetMode="External"/><Relationship Id="rId13" Type="http://schemas.openxmlformats.org/officeDocument/2006/relationships/hyperlink" Target="http://en.wikipedia.org/wiki/Manufacturing" TargetMode="External"/><Relationship Id="rId3" Type="http://schemas.openxmlformats.org/officeDocument/2006/relationships/hyperlink" Target="http://en.wikipedia.org/wiki/Supply_chain_management" TargetMode="External"/><Relationship Id="rId7" Type="http://schemas.openxmlformats.org/officeDocument/2006/relationships/hyperlink" Target="http://en.wikipedia.org/wiki/Service" TargetMode="External"/><Relationship Id="rId12" Type="http://schemas.openxmlformats.org/officeDocument/2006/relationships/hyperlink" Target="http://en.wikipedia.org/wiki/Management"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en.wikipedia.org/wiki/Product" TargetMode="External"/><Relationship Id="rId11" Type="http://schemas.openxmlformats.org/officeDocument/2006/relationships/hyperlink" Target="http://en.wikipedia.org/wiki/Inventory" TargetMode="External"/><Relationship Id="rId5" Type="http://schemas.openxmlformats.org/officeDocument/2006/relationships/hyperlink" Target="http://en.wikipedia.org/wiki/Business" TargetMode="External"/><Relationship Id="rId10" Type="http://schemas.openxmlformats.org/officeDocument/2006/relationships/hyperlink" Target="http://en.wikipedia.org/wiki/Computer_software" TargetMode="External"/><Relationship Id="rId4" Type="http://schemas.openxmlformats.org/officeDocument/2006/relationships/hyperlink" Target="http://en.wikipedia.org/wiki/Supply_chain_network" TargetMode="External"/><Relationship Id="rId9" Type="http://schemas.openxmlformats.org/officeDocument/2006/relationships/hyperlink" Target="http://en.wikipedia.org/wiki/Material_Requirements_Planning"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en.wikipedia.org/wiki/Business_performance_management" TargetMode="External"/><Relationship Id="rId3" Type="http://schemas.openxmlformats.org/officeDocument/2006/relationships/hyperlink" Target="http://en.wikipedia.org/wiki/Decision_support_systems" TargetMode="External"/><Relationship Id="rId7" Type="http://schemas.openxmlformats.org/officeDocument/2006/relationships/hyperlink" Target="http://en.wikipedia.org/wiki/Data_minin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en.wikipedia.org/wiki/Analytics" TargetMode="External"/><Relationship Id="rId11" Type="http://schemas.openxmlformats.org/officeDocument/2006/relationships/hyperlink" Target="http://en.wikipedia.org/wiki/Predictive_Analysis" TargetMode="External"/><Relationship Id="rId5" Type="http://schemas.openxmlformats.org/officeDocument/2006/relationships/hyperlink" Target="http://en.wikipedia.org/wiki/OLAP" TargetMode="External"/><Relationship Id="rId10" Type="http://schemas.openxmlformats.org/officeDocument/2006/relationships/hyperlink" Target="http://en.wikipedia.org/wiki/Text_mining" TargetMode="External"/><Relationship Id="rId4" Type="http://schemas.openxmlformats.org/officeDocument/2006/relationships/hyperlink" Target="http://en.wikipedia.org/wiki/Business_intelligence" TargetMode="External"/><Relationship Id="rId9" Type="http://schemas.openxmlformats.org/officeDocument/2006/relationships/hyperlink" Target="http://en.wikipedia.org/wiki/Benchmarki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greenmountaincoffee.com/cafe-express.aspx?Name=cafe-expres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www.oracle.com/technology/oramag/oracle/06-jul/o46coffee.html" TargetMode="Externa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cio.com/article/40940/Supply_Chain_Management_Definition_and_Solution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hyperlink" Target="http://www.thecoca-colacompany.com/" TargetMode="External"/><Relationship Id="rId7" Type="http://schemas.openxmlformats.org/officeDocument/2006/relationships/hyperlink" Target="http://www.corning.com/index.asp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www.sears.com/" TargetMode="External"/><Relationship Id="rId10" Type="http://schemas.openxmlformats.org/officeDocument/2006/relationships/image" Target="../media/image11.gif"/><Relationship Id="rId4" Type="http://schemas.openxmlformats.org/officeDocument/2006/relationships/image" Target="../media/image8.png"/><Relationship Id="rId9" Type="http://schemas.openxmlformats.org/officeDocument/2006/relationships/hyperlink" Target="http://www.oracle.com/index.html"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colgate.com/app/Colgate/US/HomePage.cvsp"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www.rolls-roycemotorcars.com/" TargetMode="External"/><Relationship Id="rId7" Type="http://schemas.openxmlformats.org/officeDocument/2006/relationships/hyperlink" Target="http://www.exxonmobil.com/corporate/"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hyperlink" Target="http://comarkcorp.com/" TargetMode="External"/><Relationship Id="rId4" Type="http://schemas.openxmlformats.org/officeDocument/2006/relationships/image" Target="../media/image13.jpeg"/></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io.com/article/40295/Customer_Relationship_Management"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infosys.com/"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hevron.com/abou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Enterprise_resource_plannin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en.wikipedia.org/wiki/Customer_relationship_management" TargetMode="External"/><Relationship Id="rId5" Type="http://schemas.openxmlformats.org/officeDocument/2006/relationships/hyperlink" Target="http://en.wikipedia.org/wiki/Billing" TargetMode="External"/><Relationship Id="rId4" Type="http://schemas.openxmlformats.org/officeDocument/2006/relationships/hyperlink" Target="http://en.wikipedia.org/wiki/Order_fulfillment"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en.wikipedia.org/wiki/Holism" TargetMode="External"/><Relationship Id="rId3" Type="http://schemas.openxmlformats.org/officeDocument/2006/relationships/hyperlink" Target="http://en.wikipedia.org/wiki/Knowledge_management_systems" TargetMode="External"/><Relationship Id="rId7" Type="http://schemas.openxmlformats.org/officeDocument/2006/relationships/hyperlink" Target="http://en.wikipedia.org/wiki/Managemen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en.wikipedia.org/wiki/Business_process_management" TargetMode="External"/><Relationship Id="rId5" Type="http://schemas.openxmlformats.org/officeDocument/2006/relationships/hyperlink" Target="http://en.wikipedia.org/wiki/Knowledge_management" TargetMode="External"/><Relationship Id="rId4" Type="http://schemas.openxmlformats.org/officeDocument/2006/relationships/hyperlink" Target="http://en.wikipedia.org/wiki/Information_Technolog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10</a:t>
            </a:r>
            <a:r>
              <a:rPr lang="en-US" sz="2000" dirty="0"/>
              <a:t/>
            </a:r>
            <a:br>
              <a:rPr lang="en-US" sz="2000" dirty="0"/>
            </a:br>
            <a:r>
              <a:rPr lang="en-US" sz="2000" dirty="0"/>
              <a:t/>
            </a:r>
            <a:br>
              <a:rPr lang="en-US" sz="2000" dirty="0"/>
            </a:br>
            <a:r>
              <a:rPr lang="en-US" sz="2500" b="1" dirty="0" smtClean="0"/>
              <a:t>Enterprise Systems:</a:t>
            </a:r>
            <a:br>
              <a:rPr lang="en-US" sz="2500" b="1" dirty="0" smtClean="0"/>
            </a:br>
            <a:r>
              <a:rPr lang="en-US" sz="2500" b="1" dirty="0" smtClean="0"/>
              <a:t>Supply Chains, ERP, CRM &amp; KM</a:t>
            </a:r>
            <a:r>
              <a:rPr lang="en-US" sz="2000" dirty="0" smtClean="0"/>
              <a:t/>
            </a:r>
            <a:br>
              <a:rPr lang="en-US" sz="2000" dirty="0" smtClean="0"/>
            </a:b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10-1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Enterprisewide Systems – cont’d</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hlinkClick r:id="rId3"/>
              </a:rPr>
              <a:t>Supply Chain Management</a:t>
            </a:r>
            <a:r>
              <a:rPr lang="en-US" dirty="0" smtClean="0"/>
              <a:t> (SCM) - is the management of a </a:t>
            </a:r>
            <a:r>
              <a:rPr lang="en-US" dirty="0" smtClean="0">
                <a:hlinkClick r:id="rId4" action="ppaction://hlinkfile" tooltip="Supply chain network"/>
              </a:rPr>
              <a:t>network</a:t>
            </a:r>
            <a:r>
              <a:rPr lang="en-US" dirty="0" smtClean="0"/>
              <a:t> of interconnected </a:t>
            </a:r>
            <a:r>
              <a:rPr lang="en-US" dirty="0" smtClean="0">
                <a:hlinkClick r:id="rId5" action="ppaction://hlinkfile" tooltip="Business"/>
              </a:rPr>
              <a:t>businesses</a:t>
            </a:r>
            <a:r>
              <a:rPr lang="en-US" dirty="0" smtClean="0"/>
              <a:t> involved in the ultimate provision of </a:t>
            </a:r>
            <a:r>
              <a:rPr lang="en-US" dirty="0" smtClean="0">
                <a:hlinkClick r:id="rId6" action="ppaction://hlinkfile" tooltip="Product"/>
              </a:rPr>
              <a:t>product</a:t>
            </a:r>
            <a:r>
              <a:rPr lang="en-US" dirty="0" smtClean="0"/>
              <a:t> and </a:t>
            </a:r>
            <a:r>
              <a:rPr lang="en-US" dirty="0" smtClean="0">
                <a:hlinkClick r:id="rId7" action="ppaction://hlinkfile" tooltip="Service"/>
              </a:rPr>
              <a:t>service</a:t>
            </a:r>
            <a:r>
              <a:rPr lang="en-US" dirty="0" smtClean="0"/>
              <a:t> packages required by </a:t>
            </a:r>
            <a:r>
              <a:rPr lang="en-US" dirty="0" smtClean="0">
                <a:hlinkClick r:id="rId8" action="ppaction://hlinkfile" tooltip="End customers (page does not exist)"/>
              </a:rPr>
              <a:t>end customers</a:t>
            </a:r>
            <a:r>
              <a:rPr lang="en-US" dirty="0" smtClean="0"/>
              <a:t>.</a:t>
            </a:r>
          </a:p>
          <a:p>
            <a:r>
              <a:rPr lang="en-US" dirty="0" smtClean="0">
                <a:hlinkClick r:id="rId9"/>
              </a:rPr>
              <a:t>Materials Requirement Planning</a:t>
            </a:r>
            <a:r>
              <a:rPr lang="en-US" dirty="0" smtClean="0"/>
              <a:t> (MRP) - is a </a:t>
            </a:r>
            <a:r>
              <a:rPr lang="en-US" dirty="0" smtClean="0">
                <a:hlinkClick r:id="rId10" action="ppaction://hlinkfile" tooltip="Computer software"/>
              </a:rPr>
              <a:t>software</a:t>
            </a:r>
            <a:r>
              <a:rPr lang="en-US" dirty="0" smtClean="0"/>
              <a:t> based production planning and </a:t>
            </a:r>
            <a:r>
              <a:rPr lang="en-US" dirty="0" smtClean="0">
                <a:hlinkClick r:id="rId11" action="ppaction://hlinkfile" tooltip="Inventory"/>
              </a:rPr>
              <a:t>inventory</a:t>
            </a:r>
            <a:r>
              <a:rPr lang="en-US" dirty="0" smtClean="0"/>
              <a:t> control system used to </a:t>
            </a:r>
            <a:r>
              <a:rPr lang="en-US" dirty="0" smtClean="0">
                <a:hlinkClick r:id="rId12" action="ppaction://hlinkfile" tooltip="Management"/>
              </a:rPr>
              <a:t>manage</a:t>
            </a:r>
            <a:r>
              <a:rPr lang="en-US" dirty="0" smtClean="0"/>
              <a:t> </a:t>
            </a:r>
            <a:r>
              <a:rPr lang="en-US" dirty="0" smtClean="0">
                <a:hlinkClick r:id="rId13" action="ppaction://hlinkfile" tooltip="Manufacturing"/>
              </a:rPr>
              <a:t>manufacturing</a:t>
            </a:r>
            <a:r>
              <a:rPr lang="en-US" dirty="0" smtClean="0"/>
              <a:t> processes.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10</a:t>
            </a:fld>
            <a:endParaRPr lang="en-US" dirty="0"/>
          </a:p>
        </p:txBody>
      </p:sp>
      <p:sp>
        <p:nvSpPr>
          <p:cNvPr id="6" name="TextBox 5"/>
          <p:cNvSpPr txBox="1"/>
          <p:nvPr/>
        </p:nvSpPr>
        <p:spPr>
          <a:xfrm>
            <a:off x="6172200" y="5638800"/>
            <a:ext cx="2362200" cy="369332"/>
          </a:xfrm>
          <a:prstGeom prst="rect">
            <a:avLst/>
          </a:prstGeom>
          <a:noFill/>
        </p:spPr>
        <p:txBody>
          <a:bodyPr wrap="square" rtlCol="0">
            <a:spAutoFit/>
          </a:bodyPr>
          <a:lstStyle/>
          <a:p>
            <a:r>
              <a:rPr lang="en-US" b="1" i="1" dirty="0" smtClean="0"/>
              <a:t>Source: wikipedia.org</a:t>
            </a:r>
            <a:endParaRPr lang="en-US" b="1"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Enterprisewide Systems – cont’d</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hlinkClick r:id="rId3"/>
              </a:rPr>
              <a:t>Decision Support Systems</a:t>
            </a:r>
            <a:r>
              <a:rPr lang="en-US" dirty="0" smtClean="0"/>
              <a:t> (DSS) - are a specific class of computerized information systems that supports business and organizational decision-making activities.</a:t>
            </a:r>
          </a:p>
          <a:p>
            <a:r>
              <a:rPr lang="en-US" dirty="0" smtClean="0"/>
              <a:t>Intelligent Systems – expert systems such as KM.</a:t>
            </a:r>
          </a:p>
          <a:p>
            <a:r>
              <a:rPr lang="en-US" dirty="0" smtClean="0">
                <a:hlinkClick r:id="rId4"/>
              </a:rPr>
              <a:t>Business Intelligence</a:t>
            </a:r>
            <a:r>
              <a:rPr lang="en-US" dirty="0" smtClean="0"/>
              <a:t> (BI) - Common functions of business intelligence applications are reporting, </a:t>
            </a:r>
            <a:r>
              <a:rPr lang="en-US" dirty="0" smtClean="0">
                <a:hlinkClick r:id="rId5" action="ppaction://hlinkfile" tooltip="OLAP"/>
              </a:rPr>
              <a:t>OLAP</a:t>
            </a:r>
            <a:r>
              <a:rPr lang="en-US" dirty="0" smtClean="0"/>
              <a:t>, </a:t>
            </a:r>
            <a:r>
              <a:rPr lang="en-US" dirty="0" smtClean="0">
                <a:hlinkClick r:id="rId6" action="ppaction://hlinkfile" tooltip="Analytics"/>
              </a:rPr>
              <a:t>analytics</a:t>
            </a:r>
            <a:r>
              <a:rPr lang="en-US" dirty="0" smtClean="0"/>
              <a:t>, </a:t>
            </a:r>
            <a:r>
              <a:rPr lang="en-US" dirty="0" smtClean="0">
                <a:hlinkClick r:id="rId7" action="ppaction://hlinkfile" tooltip="Data mining"/>
              </a:rPr>
              <a:t>data mining</a:t>
            </a:r>
            <a:r>
              <a:rPr lang="en-US" dirty="0" smtClean="0"/>
              <a:t>, </a:t>
            </a:r>
            <a:r>
              <a:rPr lang="en-US" dirty="0" smtClean="0">
                <a:hlinkClick r:id="rId8" action="ppaction://hlinkfile" tooltip="Business performance management"/>
              </a:rPr>
              <a:t>business performance management</a:t>
            </a:r>
            <a:r>
              <a:rPr lang="en-US" dirty="0" smtClean="0"/>
              <a:t>, </a:t>
            </a:r>
            <a:r>
              <a:rPr lang="en-US" dirty="0" smtClean="0">
                <a:hlinkClick r:id="rId9" action="ppaction://hlinkfile" tooltip="Benchmarking"/>
              </a:rPr>
              <a:t>benchmarks</a:t>
            </a:r>
            <a:r>
              <a:rPr lang="en-US" dirty="0" smtClean="0"/>
              <a:t>, </a:t>
            </a:r>
            <a:r>
              <a:rPr lang="en-US" dirty="0" smtClean="0">
                <a:hlinkClick r:id="rId10" action="ppaction://hlinkfile" tooltip="Text mining"/>
              </a:rPr>
              <a:t>text mining</a:t>
            </a:r>
            <a:r>
              <a:rPr lang="en-US" dirty="0" smtClean="0"/>
              <a:t>, and </a:t>
            </a:r>
            <a:r>
              <a:rPr lang="en-US" dirty="0" smtClean="0">
                <a:hlinkClick r:id="rId11" action="ppaction://hlinkfile" tooltip="Predictive Analysis"/>
              </a:rPr>
              <a:t>predictive analytics</a:t>
            </a:r>
            <a:r>
              <a:rPr lang="en-US" dirty="0" smtClean="0"/>
              <a: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11</a:t>
            </a:fld>
            <a:endParaRPr lang="en-US" dirty="0"/>
          </a:p>
        </p:txBody>
      </p:sp>
      <p:sp>
        <p:nvSpPr>
          <p:cNvPr id="6" name="TextBox 5"/>
          <p:cNvSpPr txBox="1"/>
          <p:nvPr/>
        </p:nvSpPr>
        <p:spPr>
          <a:xfrm>
            <a:off x="6400800" y="5955268"/>
            <a:ext cx="2590800" cy="369332"/>
          </a:xfrm>
          <a:prstGeom prst="rect">
            <a:avLst/>
          </a:prstGeom>
          <a:noFill/>
        </p:spPr>
        <p:txBody>
          <a:bodyPr wrap="square" rtlCol="0">
            <a:spAutoFit/>
          </a:bodyPr>
          <a:lstStyle/>
          <a:p>
            <a:r>
              <a:rPr lang="en-US" b="1" i="1" dirty="0" smtClean="0"/>
              <a:t>Source: wikipedia.org</a:t>
            </a:r>
            <a:endParaRPr lang="en-US" b="1"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12</a:t>
            </a:fld>
            <a:endParaRPr lang="en-US" dirty="0"/>
          </a:p>
        </p:txBody>
      </p:sp>
      <p:pic>
        <p:nvPicPr>
          <p:cNvPr id="1027" name="Picture 3"/>
          <p:cNvPicPr>
            <a:picLocks noChangeAspect="1" noChangeArrowheads="1"/>
          </p:cNvPicPr>
          <p:nvPr/>
        </p:nvPicPr>
        <p:blipFill>
          <a:blip r:embed="rId3"/>
          <a:srcRect/>
          <a:stretch>
            <a:fillRect/>
          </a:stretch>
        </p:blipFill>
        <p:spPr bwMode="auto">
          <a:xfrm>
            <a:off x="1371600" y="1219200"/>
            <a:ext cx="6629400" cy="3962400"/>
          </a:xfrm>
          <a:prstGeom prst="rect">
            <a:avLst/>
          </a:prstGeom>
          <a:noFill/>
          <a:ln w="9525">
            <a:noFill/>
            <a:miter lim="800000"/>
            <a:headEnd/>
            <a:tailEnd/>
          </a:ln>
          <a:effectLst/>
        </p:spPr>
      </p:pic>
      <p:sp>
        <p:nvSpPr>
          <p:cNvPr id="6" name="TextBox 5"/>
          <p:cNvSpPr txBox="1"/>
          <p:nvPr/>
        </p:nvSpPr>
        <p:spPr>
          <a:xfrm>
            <a:off x="1828800" y="5334000"/>
            <a:ext cx="5638800" cy="646331"/>
          </a:xfrm>
          <a:prstGeom prst="rect">
            <a:avLst/>
          </a:prstGeom>
          <a:noFill/>
        </p:spPr>
        <p:txBody>
          <a:bodyPr wrap="square" rtlCol="0">
            <a:spAutoFit/>
          </a:bodyPr>
          <a:lstStyle/>
          <a:p>
            <a:r>
              <a:rPr lang="en-US" b="1" dirty="0" smtClean="0"/>
              <a:t>Overview of enterprise system.  (Source:  Prepared by E. Turban and D. Amoroso.)</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13</a:t>
            </a:fld>
            <a:endParaRPr lang="en-US" dirty="0"/>
          </a:p>
        </p:txBody>
      </p:sp>
      <p:pic>
        <p:nvPicPr>
          <p:cNvPr id="2050" name="Picture 2"/>
          <p:cNvPicPr>
            <a:picLocks noChangeAspect="1" noChangeArrowheads="1"/>
          </p:cNvPicPr>
          <p:nvPr/>
        </p:nvPicPr>
        <p:blipFill>
          <a:blip r:embed="rId3"/>
          <a:srcRect/>
          <a:stretch>
            <a:fillRect/>
          </a:stretch>
        </p:blipFill>
        <p:spPr bwMode="auto">
          <a:xfrm>
            <a:off x="1447800" y="1066800"/>
            <a:ext cx="6248400" cy="4419600"/>
          </a:xfrm>
          <a:prstGeom prst="rect">
            <a:avLst/>
          </a:prstGeom>
          <a:noFill/>
          <a:ln w="9525">
            <a:noFill/>
            <a:miter lim="800000"/>
            <a:headEnd/>
            <a:tailEnd/>
          </a:ln>
          <a:effectLst/>
        </p:spPr>
      </p:pic>
      <p:sp>
        <p:nvSpPr>
          <p:cNvPr id="6" name="TextBox 5"/>
          <p:cNvSpPr txBox="1"/>
          <p:nvPr/>
        </p:nvSpPr>
        <p:spPr>
          <a:xfrm>
            <a:off x="1066800" y="5791200"/>
            <a:ext cx="7239000" cy="369332"/>
          </a:xfrm>
          <a:prstGeom prst="rect">
            <a:avLst/>
          </a:prstGeom>
          <a:noFill/>
        </p:spPr>
        <p:txBody>
          <a:bodyPr wrap="square" rtlCol="0">
            <a:spAutoFit/>
          </a:bodyPr>
          <a:lstStyle/>
          <a:p>
            <a:r>
              <a:rPr lang="en-US" b="1" dirty="0" smtClean="0"/>
              <a:t>The structure of a typical supply chain.  (Source:  Drawn by E. Turban.)</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14</a:t>
            </a:fld>
            <a:endParaRPr lang="en-US" dirty="0"/>
          </a:p>
        </p:txBody>
      </p:sp>
      <p:pic>
        <p:nvPicPr>
          <p:cNvPr id="3074" name="Picture 2"/>
          <p:cNvPicPr>
            <a:picLocks noChangeAspect="1" noChangeArrowheads="1"/>
          </p:cNvPicPr>
          <p:nvPr/>
        </p:nvPicPr>
        <p:blipFill>
          <a:blip r:embed="rId3"/>
          <a:srcRect/>
          <a:stretch>
            <a:fillRect/>
          </a:stretch>
        </p:blipFill>
        <p:spPr bwMode="auto">
          <a:xfrm>
            <a:off x="1447800" y="1066800"/>
            <a:ext cx="5867400" cy="4038600"/>
          </a:xfrm>
          <a:prstGeom prst="rect">
            <a:avLst/>
          </a:prstGeom>
          <a:noFill/>
          <a:ln w="9525">
            <a:noFill/>
            <a:miter lim="800000"/>
            <a:headEnd/>
            <a:tailEnd/>
          </a:ln>
          <a:effectLst/>
        </p:spPr>
      </p:pic>
      <p:sp>
        <p:nvSpPr>
          <p:cNvPr id="6" name="TextBox 5"/>
          <p:cNvSpPr txBox="1"/>
          <p:nvPr/>
        </p:nvSpPr>
        <p:spPr>
          <a:xfrm>
            <a:off x="914400" y="5373469"/>
            <a:ext cx="7543800" cy="646331"/>
          </a:xfrm>
          <a:prstGeom prst="rect">
            <a:avLst/>
          </a:prstGeom>
          <a:noFill/>
        </p:spPr>
        <p:txBody>
          <a:bodyPr wrap="square" rtlCol="0">
            <a:spAutoFit/>
          </a:bodyPr>
          <a:lstStyle/>
          <a:p>
            <a:r>
              <a:rPr lang="en-US" b="1" dirty="0" smtClean="0"/>
              <a:t>Digital supply chains.  (Source:  Intel, “Building the Digital Supply Chain:  An Intel Perspective,” Intel Solutions White Paper, January 2005, Figure 5, p. 9.)</a:t>
            </a:r>
            <a:endParaRPr lang="en-US"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Deployed integrated enterprise system structured around supply chain, financial management, ERP, &amp; CRM.</a:t>
            </a:r>
          </a:p>
          <a:p>
            <a:r>
              <a:rPr lang="en-US" dirty="0" smtClean="0"/>
              <a:t>Automated sales force.</a:t>
            </a:r>
          </a:p>
          <a:p>
            <a:r>
              <a:rPr lang="en-US" dirty="0" smtClean="0"/>
              <a:t>Campaign management tools to improve marketing effectiveness.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15</a:t>
            </a:fld>
            <a:endParaRPr lang="en-US" dirty="0"/>
          </a:p>
        </p:txBody>
      </p:sp>
      <p:pic>
        <p:nvPicPr>
          <p:cNvPr id="6" name="Picture 5" descr="green mountain coffee.png">
            <a:hlinkClick r:id="rId3"/>
          </p:cNvPr>
          <p:cNvPicPr>
            <a:picLocks noChangeAspect="1"/>
          </p:cNvPicPr>
          <p:nvPr/>
        </p:nvPicPr>
        <p:blipFill>
          <a:blip r:embed="rId4"/>
          <a:stretch>
            <a:fillRect/>
          </a:stretch>
        </p:blipFill>
        <p:spPr>
          <a:xfrm>
            <a:off x="3200400" y="304800"/>
            <a:ext cx="2057143" cy="1144286"/>
          </a:xfrm>
          <a:prstGeom prst="rect">
            <a:avLst/>
          </a:prstGeom>
        </p:spPr>
      </p:pic>
      <p:sp>
        <p:nvSpPr>
          <p:cNvPr id="7" name="TextBox 6"/>
          <p:cNvSpPr txBox="1"/>
          <p:nvPr/>
        </p:nvSpPr>
        <p:spPr>
          <a:xfrm>
            <a:off x="381000" y="5174159"/>
            <a:ext cx="6781800" cy="769441"/>
          </a:xfrm>
          <a:prstGeom prst="rect">
            <a:avLst/>
          </a:prstGeom>
          <a:noFill/>
        </p:spPr>
        <p:txBody>
          <a:bodyPr wrap="square" rtlCol="0">
            <a:spAutoFit/>
          </a:bodyPr>
          <a:lstStyle/>
          <a:p>
            <a:r>
              <a:rPr lang="en-US" sz="2200" b="1" i="1" dirty="0" smtClean="0"/>
              <a:t>Note:  See article for more:  </a:t>
            </a:r>
            <a:r>
              <a:rPr lang="en-US" sz="2200" b="1" i="1" dirty="0" smtClean="0">
                <a:hlinkClick r:id="rId5"/>
              </a:rPr>
              <a:t>Brewing Good Business</a:t>
            </a:r>
            <a:r>
              <a:rPr lang="en-US" sz="2200" b="1" i="1" dirty="0" smtClean="0"/>
              <a:t/>
            </a:r>
            <a:br>
              <a:rPr lang="en-US" sz="2200" b="1" i="1" dirty="0" smtClean="0"/>
            </a:br>
            <a:endParaRPr lang="en-US" sz="22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16</a:t>
            </a:fld>
            <a:endParaRPr lang="en-US" dirty="0"/>
          </a:p>
        </p:txBody>
      </p:sp>
      <p:sp>
        <p:nvSpPr>
          <p:cNvPr id="6" name="TextBox 5"/>
          <p:cNvSpPr txBox="1"/>
          <p:nvPr/>
        </p:nvSpPr>
        <p:spPr>
          <a:xfrm>
            <a:off x="914400" y="2539425"/>
            <a:ext cx="7620000" cy="1077218"/>
          </a:xfrm>
          <a:prstGeom prst="rect">
            <a:avLst/>
          </a:prstGeom>
          <a:noFill/>
        </p:spPr>
        <p:txBody>
          <a:bodyPr wrap="square" rtlCol="0">
            <a:spAutoFit/>
          </a:bodyPr>
          <a:lstStyle/>
          <a:p>
            <a:r>
              <a:rPr lang="en-US" sz="3200" b="1" i="1" dirty="0" smtClean="0"/>
              <a:t>10.2 Supply Chain Management and Its Business Value</a:t>
            </a:r>
            <a:endParaRPr lang="en-US" sz="3200" b="1"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Managing Collaboration</a:t>
            </a:r>
            <a:endParaRPr lang="en-US" sz="3200" b="1" dirty="0"/>
          </a:p>
        </p:txBody>
      </p:sp>
      <p:sp>
        <p:nvSpPr>
          <p:cNvPr id="3" name="Content Placeholder 2"/>
          <p:cNvSpPr>
            <a:spLocks noGrp="1"/>
          </p:cNvSpPr>
          <p:nvPr>
            <p:ph idx="1"/>
          </p:nvPr>
        </p:nvSpPr>
        <p:spPr/>
        <p:txBody>
          <a:bodyPr/>
          <a:lstStyle/>
          <a:p>
            <a:r>
              <a:rPr lang="en-US" dirty="0" smtClean="0"/>
              <a:t>Inventory management require coordination of all activities &amp; links in supply chain.</a:t>
            </a:r>
          </a:p>
          <a:p>
            <a:r>
              <a:rPr lang="en-US" dirty="0" smtClean="0"/>
              <a:t>Goods move smoothly &amp; on time from supplier to manufacturer to distributor to customer.</a:t>
            </a:r>
          </a:p>
          <a:p>
            <a:r>
              <a:rPr lang="en-US" dirty="0" smtClean="0"/>
              <a:t>Partner collaboration is key success factor.</a:t>
            </a:r>
          </a:p>
          <a:p>
            <a:r>
              <a:rPr lang="en-US" dirty="0" smtClean="0"/>
              <a:t>Sharing of information, upline &amp; downline is essential.</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17</a:t>
            </a:fld>
            <a:endParaRPr lang="en-US" dirty="0"/>
          </a:p>
        </p:txBody>
      </p:sp>
      <p:sp>
        <p:nvSpPr>
          <p:cNvPr id="6" name="TextBox 5"/>
          <p:cNvSpPr txBox="1"/>
          <p:nvPr/>
        </p:nvSpPr>
        <p:spPr>
          <a:xfrm>
            <a:off x="457200" y="5830669"/>
            <a:ext cx="8229600" cy="646331"/>
          </a:xfrm>
          <a:prstGeom prst="rect">
            <a:avLst/>
          </a:prstGeom>
          <a:noFill/>
        </p:spPr>
        <p:txBody>
          <a:bodyPr wrap="square" rtlCol="0">
            <a:spAutoFit/>
          </a:bodyPr>
          <a:lstStyle/>
          <a:p>
            <a:r>
              <a:rPr lang="en-US" b="1" i="1" dirty="0" smtClean="0">
                <a:hlinkClick r:id="rId3"/>
              </a:rPr>
              <a:t>Take this tutorial from cio.com :  Supply Chain Management Definition and Solutions</a:t>
            </a:r>
            <a:endParaRPr lang="en-US" b="1" i="1"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Collaborative Planning</a:t>
            </a:r>
            <a:endParaRPr lang="en-US" sz="3200" b="1" dirty="0"/>
          </a:p>
        </p:txBody>
      </p:sp>
      <p:sp>
        <p:nvSpPr>
          <p:cNvPr id="3" name="Content Placeholder 2"/>
          <p:cNvSpPr>
            <a:spLocks noGrp="1"/>
          </p:cNvSpPr>
          <p:nvPr>
            <p:ph idx="1"/>
          </p:nvPr>
        </p:nvSpPr>
        <p:spPr/>
        <p:txBody>
          <a:bodyPr/>
          <a:lstStyle/>
          <a:p>
            <a:r>
              <a:rPr lang="en-US" dirty="0" smtClean="0"/>
              <a:t>Designed to synchronize production &amp; distribution plans &amp; product flows.</a:t>
            </a:r>
          </a:p>
          <a:p>
            <a:r>
              <a:rPr lang="en-US" dirty="0" smtClean="0"/>
              <a:t>Optimize resource utilization over expanded capacity base.</a:t>
            </a:r>
          </a:p>
          <a:p>
            <a:r>
              <a:rPr lang="en-US" dirty="0" smtClean="0"/>
              <a:t>Increase customer responsiveness.</a:t>
            </a:r>
          </a:p>
          <a:p>
            <a:r>
              <a:rPr lang="en-US" dirty="0" smtClean="0"/>
              <a:t>Reduce inventories.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19</a:t>
            </a:fld>
            <a:endParaRPr lang="en-US" dirty="0"/>
          </a:p>
        </p:txBody>
      </p:sp>
      <p:pic>
        <p:nvPicPr>
          <p:cNvPr id="4098" name="Picture 2"/>
          <p:cNvPicPr>
            <a:picLocks noChangeAspect="1" noChangeArrowheads="1"/>
          </p:cNvPicPr>
          <p:nvPr/>
        </p:nvPicPr>
        <p:blipFill>
          <a:blip r:embed="rId3"/>
          <a:srcRect/>
          <a:stretch>
            <a:fillRect/>
          </a:stretch>
        </p:blipFill>
        <p:spPr bwMode="auto">
          <a:xfrm>
            <a:off x="2286000" y="1143000"/>
            <a:ext cx="4572000" cy="4267200"/>
          </a:xfrm>
          <a:prstGeom prst="rect">
            <a:avLst/>
          </a:prstGeom>
          <a:noFill/>
          <a:ln w="9525">
            <a:noFill/>
            <a:miter lim="800000"/>
            <a:headEnd/>
            <a:tailEnd/>
          </a:ln>
          <a:effectLst/>
        </p:spPr>
      </p:pic>
      <p:sp>
        <p:nvSpPr>
          <p:cNvPr id="6" name="TextBox 5"/>
          <p:cNvSpPr txBox="1"/>
          <p:nvPr/>
        </p:nvSpPr>
        <p:spPr>
          <a:xfrm>
            <a:off x="1219200" y="5602069"/>
            <a:ext cx="7543800" cy="646331"/>
          </a:xfrm>
          <a:prstGeom prst="rect">
            <a:avLst/>
          </a:prstGeom>
          <a:noFill/>
        </p:spPr>
        <p:txBody>
          <a:bodyPr wrap="square" rtlCol="0">
            <a:spAutoFit/>
          </a:bodyPr>
          <a:lstStyle/>
          <a:p>
            <a:r>
              <a:rPr lang="en-US" b="1" dirty="0" smtClean="0"/>
              <a:t>CPFR model.  (Source: VICS.org, “Collaborative Planning, Forecasting, and Replenishment (CPFR):  An Overview,” May 18, 2004, Figure 1, p.6.)</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Chapter Outline</a:t>
            </a:r>
            <a:endParaRPr lang="en-US" sz="3600" b="1" dirty="0"/>
          </a:p>
        </p:txBody>
      </p:sp>
      <p:sp>
        <p:nvSpPr>
          <p:cNvPr id="3" name="Content Placeholder 2"/>
          <p:cNvSpPr>
            <a:spLocks noGrp="1"/>
          </p:cNvSpPr>
          <p:nvPr>
            <p:ph idx="1"/>
          </p:nvPr>
        </p:nvSpPr>
        <p:spPr/>
        <p:txBody>
          <a:bodyPr>
            <a:normAutofit/>
          </a:bodyPr>
          <a:lstStyle/>
          <a:p>
            <a:r>
              <a:rPr lang="en-US" dirty="0" smtClean="0"/>
              <a:t>10.1 Essentials of Enterprise Systems and Supply Chains</a:t>
            </a:r>
          </a:p>
          <a:p>
            <a:r>
              <a:rPr lang="en-US" dirty="0" smtClean="0"/>
              <a:t>10.2 Supply Chain Management and Its Business Value</a:t>
            </a:r>
          </a:p>
          <a:p>
            <a:r>
              <a:rPr lang="en-US" dirty="0" smtClean="0"/>
              <a:t>10.3 Enterprise Resource Planning (ERP) Systems</a:t>
            </a:r>
          </a:p>
          <a:p>
            <a:r>
              <a:rPr lang="en-US" dirty="0" smtClean="0"/>
              <a:t>10.4 Customer Relationship Management (CRM)</a:t>
            </a:r>
          </a:p>
        </p:txBody>
      </p:sp>
      <p:sp>
        <p:nvSpPr>
          <p:cNvPr id="5" name="Slide Number Placeholder 4"/>
          <p:cNvSpPr>
            <a:spLocks noGrp="1"/>
          </p:cNvSpPr>
          <p:nvPr>
            <p:ph type="sldNum" sz="quarter" idx="12"/>
          </p:nvPr>
        </p:nvSpPr>
        <p:spPr/>
        <p:txBody>
          <a:bodyPr/>
          <a:lstStyle/>
          <a:p>
            <a:r>
              <a:rPr lang="en-US" dirty="0" smtClean="0"/>
              <a:t>10-2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Vendor Managed Inventory</a:t>
            </a:r>
            <a:endParaRPr lang="en-US" sz="3200" b="1" dirty="0"/>
          </a:p>
        </p:txBody>
      </p:sp>
      <p:sp>
        <p:nvSpPr>
          <p:cNvPr id="3" name="Content Placeholder 2"/>
          <p:cNvSpPr>
            <a:spLocks noGrp="1"/>
          </p:cNvSpPr>
          <p:nvPr>
            <p:ph idx="1"/>
          </p:nvPr>
        </p:nvSpPr>
        <p:spPr/>
        <p:txBody>
          <a:bodyPr/>
          <a:lstStyle/>
          <a:p>
            <a:r>
              <a:rPr lang="en-US" dirty="0" smtClean="0"/>
              <a:t>Automatic information sharing.</a:t>
            </a:r>
          </a:p>
          <a:p>
            <a:r>
              <a:rPr lang="en-US" dirty="0" smtClean="0"/>
              <a:t>Reduces warehousing costs for suppliers.</a:t>
            </a:r>
          </a:p>
          <a:p>
            <a:r>
              <a:rPr lang="en-US" dirty="0" smtClean="0"/>
              <a:t>Inventory levels are monitored for trigger level for immediate shipment as needed.</a:t>
            </a:r>
          </a:p>
          <a:p>
            <a:r>
              <a:rPr lang="en-US" dirty="0" smtClean="0"/>
              <a:t>Efficient manufacturing schedules.</a:t>
            </a:r>
          </a:p>
          <a:p>
            <a:r>
              <a:rPr lang="en-US" dirty="0" smtClean="0"/>
              <a:t>All participants should share in benefits of efficiencies of scale.</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E-Business Systems &amp; Supply Chains</a:t>
            </a:r>
            <a:endParaRPr lang="en-US" sz="3200" b="1" dirty="0"/>
          </a:p>
        </p:txBody>
      </p:sp>
      <p:graphicFrame>
        <p:nvGraphicFramePr>
          <p:cNvPr id="6" name="Content Placeholder 5"/>
          <p:cNvGraphicFramePr>
            <a:graphicFrameLocks noGrp="1"/>
          </p:cNvGraphicFramePr>
          <p:nvPr>
            <p:ph idx="1"/>
          </p:nvPr>
        </p:nvGraphicFramePr>
        <p:xfrm>
          <a:off x="457200" y="1828800"/>
          <a:ext cx="8229600" cy="3235960"/>
        </p:xfrm>
        <a:graphic>
          <a:graphicData uri="http://schemas.openxmlformats.org/drawingml/2006/table">
            <a:tbl>
              <a:tblPr firstRow="1" bandRow="1">
                <a:tableStyleId>{5C22544A-7EE6-4342-B048-85BDC9FD1C3A}</a:tableStyleId>
              </a:tblPr>
              <a:tblGrid>
                <a:gridCol w="8229600"/>
              </a:tblGrid>
              <a:tr h="370840">
                <a:tc>
                  <a:txBody>
                    <a:bodyPr/>
                    <a:lstStyle/>
                    <a:p>
                      <a:r>
                        <a:rPr lang="en-US" dirty="0" smtClean="0"/>
                        <a:t>Better cost performance from improved productivity &amp; lower costs.</a:t>
                      </a:r>
                    </a:p>
                  </a:txBody>
                  <a:tcPr/>
                </a:tc>
              </a:tr>
              <a:tr h="370840">
                <a:tc>
                  <a:txBody>
                    <a:bodyPr/>
                    <a:lstStyle/>
                    <a:p>
                      <a:r>
                        <a:rPr lang="en-US" dirty="0" smtClean="0"/>
                        <a:t>Enhanced customer service from improved</a:t>
                      </a:r>
                      <a:r>
                        <a:rPr lang="en-US" baseline="0" dirty="0" smtClean="0"/>
                        <a:t> quality of service.</a:t>
                      </a:r>
                      <a:endParaRPr lang="en-US" dirty="0"/>
                    </a:p>
                  </a:txBody>
                  <a:tcPr/>
                </a:tc>
              </a:tr>
              <a:tr h="370840">
                <a:tc>
                  <a:txBody>
                    <a:bodyPr/>
                    <a:lstStyle/>
                    <a:p>
                      <a:r>
                        <a:rPr lang="en-US" dirty="0" smtClean="0"/>
                        <a:t>Improved process capabilities from online business quality consistency.</a:t>
                      </a:r>
                      <a:endParaRPr lang="en-US" dirty="0"/>
                    </a:p>
                  </a:txBody>
                  <a:tcPr/>
                </a:tc>
              </a:tr>
              <a:tr h="370840">
                <a:tc>
                  <a:txBody>
                    <a:bodyPr/>
                    <a:lstStyle/>
                    <a:p>
                      <a:r>
                        <a:rPr lang="en-US" dirty="0" smtClean="0"/>
                        <a:t>Higher productivity &amp;</a:t>
                      </a:r>
                      <a:r>
                        <a:rPr lang="en-US" baseline="0" dirty="0" smtClean="0"/>
                        <a:t> dependability from increased control of material flows along the supply chain.</a:t>
                      </a:r>
                      <a:endParaRPr lang="en-US" dirty="0"/>
                    </a:p>
                  </a:txBody>
                  <a:tcPr/>
                </a:tc>
              </a:tr>
              <a:tr h="370840">
                <a:tc>
                  <a:txBody>
                    <a:bodyPr/>
                    <a:lstStyle/>
                    <a:p>
                      <a:r>
                        <a:rPr lang="en-US" dirty="0" smtClean="0"/>
                        <a:t>Shortened cycle times due to fewer delays &amp; higher speed.</a:t>
                      </a:r>
                      <a:endParaRPr lang="en-US" dirty="0"/>
                    </a:p>
                  </a:txBody>
                  <a:tcPr/>
                </a:tc>
              </a:tr>
              <a:tr h="370840">
                <a:tc>
                  <a:txBody>
                    <a:bodyPr/>
                    <a:lstStyle/>
                    <a:p>
                      <a:r>
                        <a:rPr lang="en-US" dirty="0" smtClean="0"/>
                        <a:t>Greater flexibility in planning &amp; replanning.</a:t>
                      </a:r>
                      <a:endParaRPr lang="en-US" dirty="0"/>
                    </a:p>
                  </a:txBody>
                  <a:tcPr/>
                </a:tc>
              </a:tr>
              <a:tr h="370840">
                <a:tc>
                  <a:txBody>
                    <a:bodyPr/>
                    <a:lstStyle/>
                    <a:p>
                      <a:r>
                        <a:rPr lang="en-US" dirty="0" smtClean="0"/>
                        <a:t>Shorten the supply chain itself.</a:t>
                      </a:r>
                      <a:endParaRPr lang="en-US" dirty="0"/>
                    </a:p>
                  </a:txBody>
                  <a:tcPr/>
                </a:tc>
              </a:tr>
              <a:tr h="370840">
                <a:tc>
                  <a:txBody>
                    <a:bodyPr/>
                    <a:lstStyle/>
                    <a:p>
                      <a:r>
                        <a:rPr lang="en-US" dirty="0" smtClean="0"/>
                        <a:t>Smooth the related production processes.</a:t>
                      </a:r>
                      <a:endParaRPr lang="en-US" dirty="0"/>
                    </a:p>
                  </a:txBody>
                  <a:tcPr/>
                </a:tc>
              </a:tr>
            </a:tbl>
          </a:graphicData>
        </a:graphic>
      </p:graphicFrame>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Value of SCM</a:t>
            </a:r>
            <a:endParaRPr lang="en-US" sz="3200" b="1" dirty="0"/>
          </a:p>
        </p:txBody>
      </p:sp>
      <p:sp>
        <p:nvSpPr>
          <p:cNvPr id="3" name="Content Placeholder 2"/>
          <p:cNvSpPr>
            <a:spLocks noGrp="1"/>
          </p:cNvSpPr>
          <p:nvPr>
            <p:ph idx="1"/>
          </p:nvPr>
        </p:nvSpPr>
        <p:spPr/>
        <p:txBody>
          <a:bodyPr/>
          <a:lstStyle/>
          <a:p>
            <a:r>
              <a:rPr lang="en-US" dirty="0" smtClean="0"/>
              <a:t>Effective transformation of raw materials into goods and/or services.</a:t>
            </a:r>
          </a:p>
          <a:p>
            <a:r>
              <a:rPr lang="en-US" dirty="0" smtClean="0"/>
              <a:t>Reduce uncertainty &amp; risk.</a:t>
            </a:r>
          </a:p>
          <a:p>
            <a:r>
              <a:rPr lang="en-US" dirty="0" smtClean="0"/>
              <a:t>Improved collaboration to decrease inventory levels &amp; cycle time.</a:t>
            </a:r>
          </a:p>
          <a:p>
            <a:r>
              <a:rPr lang="en-US" dirty="0" smtClean="0"/>
              <a:t>Improved processes &amp; customer service.</a:t>
            </a:r>
          </a:p>
          <a:p>
            <a:r>
              <a:rPr lang="en-US" dirty="0" smtClean="0"/>
              <a:t>Increased profitability &amp; competitiveness.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Successful Supply Chain Management</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23</a:t>
            </a:fld>
            <a:endParaRPr lang="en-US" dirty="0"/>
          </a:p>
        </p:txBody>
      </p:sp>
      <p:pic>
        <p:nvPicPr>
          <p:cNvPr id="6" name="Picture 5" descr="Coca-Cola_logo_svg.png">
            <a:hlinkClick r:id="rId3"/>
          </p:cNvPr>
          <p:cNvPicPr>
            <a:picLocks noChangeAspect="1"/>
          </p:cNvPicPr>
          <p:nvPr/>
        </p:nvPicPr>
        <p:blipFill>
          <a:blip r:embed="rId4"/>
          <a:stretch>
            <a:fillRect/>
          </a:stretch>
        </p:blipFill>
        <p:spPr>
          <a:xfrm>
            <a:off x="990600" y="2057400"/>
            <a:ext cx="1905000" cy="628650"/>
          </a:xfrm>
          <a:prstGeom prst="rect">
            <a:avLst/>
          </a:prstGeom>
        </p:spPr>
      </p:pic>
      <p:pic>
        <p:nvPicPr>
          <p:cNvPr id="7" name="Picture 6" descr="sears.png">
            <a:hlinkClick r:id="rId5"/>
          </p:cNvPr>
          <p:cNvPicPr>
            <a:picLocks noChangeAspect="1"/>
          </p:cNvPicPr>
          <p:nvPr/>
        </p:nvPicPr>
        <p:blipFill>
          <a:blip r:embed="rId6"/>
          <a:stretch>
            <a:fillRect/>
          </a:stretch>
        </p:blipFill>
        <p:spPr>
          <a:xfrm>
            <a:off x="3124200" y="2971800"/>
            <a:ext cx="1905000" cy="790575"/>
          </a:xfrm>
          <a:prstGeom prst="rect">
            <a:avLst/>
          </a:prstGeom>
        </p:spPr>
      </p:pic>
      <p:pic>
        <p:nvPicPr>
          <p:cNvPr id="8" name="Picture 7" descr="corning.gif">
            <a:hlinkClick r:id="rId7"/>
          </p:cNvPr>
          <p:cNvPicPr>
            <a:picLocks noChangeAspect="1"/>
          </p:cNvPicPr>
          <p:nvPr/>
        </p:nvPicPr>
        <p:blipFill>
          <a:blip r:embed="rId8"/>
          <a:stretch>
            <a:fillRect/>
          </a:stretch>
        </p:blipFill>
        <p:spPr>
          <a:xfrm>
            <a:off x="5105400" y="4495800"/>
            <a:ext cx="1533525" cy="228600"/>
          </a:xfrm>
          <a:prstGeom prst="rect">
            <a:avLst/>
          </a:prstGeom>
        </p:spPr>
      </p:pic>
      <p:pic>
        <p:nvPicPr>
          <p:cNvPr id="9" name="Picture 8" descr="oracle.gif">
            <a:hlinkClick r:id="rId9"/>
          </p:cNvPr>
          <p:cNvPicPr>
            <a:picLocks noChangeAspect="1"/>
          </p:cNvPicPr>
          <p:nvPr/>
        </p:nvPicPr>
        <p:blipFill>
          <a:blip r:embed="rId10"/>
          <a:stretch>
            <a:fillRect/>
          </a:stretch>
        </p:blipFill>
        <p:spPr>
          <a:xfrm>
            <a:off x="7162800" y="5562600"/>
            <a:ext cx="1266825" cy="17145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24</a:t>
            </a:fld>
            <a:endParaRPr lang="en-US" dirty="0"/>
          </a:p>
        </p:txBody>
      </p:sp>
      <p:sp>
        <p:nvSpPr>
          <p:cNvPr id="6" name="TextBox 5"/>
          <p:cNvSpPr txBox="1"/>
          <p:nvPr/>
        </p:nvSpPr>
        <p:spPr>
          <a:xfrm>
            <a:off x="1752600" y="2590800"/>
            <a:ext cx="6248400" cy="1077218"/>
          </a:xfrm>
          <a:prstGeom prst="rect">
            <a:avLst/>
          </a:prstGeom>
          <a:noFill/>
        </p:spPr>
        <p:txBody>
          <a:bodyPr wrap="square" rtlCol="0">
            <a:spAutoFit/>
          </a:bodyPr>
          <a:lstStyle/>
          <a:p>
            <a:r>
              <a:rPr lang="en-US" sz="3200" b="1" i="1" dirty="0" smtClean="0"/>
              <a:t>10.3 Enterprise Resource Planning (ERP) Systems</a:t>
            </a:r>
            <a:endParaRPr lang="en-US" sz="3200"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What is ERP?</a:t>
            </a:r>
            <a:endParaRPr lang="en-US" sz="3200" b="1" dirty="0"/>
          </a:p>
        </p:txBody>
      </p:sp>
      <p:sp>
        <p:nvSpPr>
          <p:cNvPr id="3" name="Content Placeholder 2"/>
          <p:cNvSpPr>
            <a:spLocks noGrp="1"/>
          </p:cNvSpPr>
          <p:nvPr>
            <p:ph idx="1"/>
          </p:nvPr>
        </p:nvSpPr>
        <p:spPr>
          <a:xfrm>
            <a:off x="457200" y="1143000"/>
            <a:ext cx="8229600" cy="4525963"/>
          </a:xfrm>
        </p:spPr>
        <p:txBody>
          <a:bodyPr>
            <a:normAutofit fontScale="92500" lnSpcReduction="10000"/>
          </a:bodyPr>
          <a:lstStyle/>
          <a:p>
            <a:r>
              <a:rPr lang="en-US" dirty="0" smtClean="0"/>
              <a:t>Software integrates planning, management &amp; use of all resources in entire enterprise.</a:t>
            </a:r>
          </a:p>
          <a:p>
            <a:r>
              <a:rPr lang="en-US" dirty="0" smtClean="0"/>
              <a:t>Comprises sets of applications that automate back-end operations (financial, inventory management &amp; scheduling).</a:t>
            </a:r>
          </a:p>
          <a:p>
            <a:r>
              <a:rPr lang="en-US" dirty="0" smtClean="0"/>
              <a:t>Modules for cost control, accounts payable/receivable, treasury management &amp; fixed assets.</a:t>
            </a:r>
          </a:p>
          <a:p>
            <a:r>
              <a:rPr lang="en-US" dirty="0" smtClean="0"/>
              <a:t>Benefits range from increased efficiency to improved quality, productivity &amp; profitability.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Continuously seeks to streamline its supply chain operations.</a:t>
            </a:r>
          </a:p>
          <a:p>
            <a:r>
              <a:rPr lang="en-US" dirty="0" smtClean="0"/>
              <a:t>Must accelerate new product development.</a:t>
            </a:r>
          </a:p>
          <a:p>
            <a:r>
              <a:rPr lang="en-US" dirty="0" smtClean="0"/>
              <a:t>Devises ways to offer customers greater choice of better products at lower cost.</a:t>
            </a:r>
          </a:p>
          <a:p>
            <a:r>
              <a:rPr lang="en-US" dirty="0" smtClean="0"/>
              <a:t>ERP allowed company to access more timely &amp; accurate data &amp; reduce cost.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26</a:t>
            </a:fld>
            <a:endParaRPr lang="en-US" dirty="0"/>
          </a:p>
        </p:txBody>
      </p:sp>
      <p:pic>
        <p:nvPicPr>
          <p:cNvPr id="7" name="Picture 6" descr="colgate_palmolive.png">
            <a:hlinkClick r:id="rId3"/>
          </p:cNvPr>
          <p:cNvPicPr>
            <a:picLocks noChangeAspect="1"/>
          </p:cNvPicPr>
          <p:nvPr/>
        </p:nvPicPr>
        <p:blipFill>
          <a:blip r:embed="rId4"/>
          <a:stretch>
            <a:fillRect/>
          </a:stretch>
        </p:blipFill>
        <p:spPr>
          <a:xfrm>
            <a:off x="3524250" y="838200"/>
            <a:ext cx="2095500" cy="3048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Successful ERP Implementations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27</a:t>
            </a:fld>
            <a:endParaRPr lang="en-US" dirty="0"/>
          </a:p>
        </p:txBody>
      </p:sp>
      <p:pic>
        <p:nvPicPr>
          <p:cNvPr id="6" name="Picture 5" descr="rolls_royce.jpg">
            <a:hlinkClick r:id="rId3"/>
          </p:cNvPr>
          <p:cNvPicPr>
            <a:picLocks noChangeAspect="1"/>
          </p:cNvPicPr>
          <p:nvPr/>
        </p:nvPicPr>
        <p:blipFill>
          <a:blip r:embed="rId4"/>
          <a:stretch>
            <a:fillRect/>
          </a:stretch>
        </p:blipFill>
        <p:spPr>
          <a:xfrm>
            <a:off x="1219200" y="1524000"/>
            <a:ext cx="1127342" cy="1966586"/>
          </a:xfrm>
          <a:prstGeom prst="rect">
            <a:avLst/>
          </a:prstGeom>
        </p:spPr>
      </p:pic>
      <p:pic>
        <p:nvPicPr>
          <p:cNvPr id="7" name="Picture 6" descr="comark.jpg">
            <a:hlinkClick r:id="rId5"/>
          </p:cNvPr>
          <p:cNvPicPr>
            <a:picLocks noChangeAspect="1"/>
          </p:cNvPicPr>
          <p:nvPr/>
        </p:nvPicPr>
        <p:blipFill>
          <a:blip r:embed="rId6"/>
          <a:stretch>
            <a:fillRect/>
          </a:stretch>
        </p:blipFill>
        <p:spPr>
          <a:xfrm>
            <a:off x="2743200" y="1905000"/>
            <a:ext cx="5591175" cy="676275"/>
          </a:xfrm>
          <a:prstGeom prst="rect">
            <a:avLst/>
          </a:prstGeom>
        </p:spPr>
      </p:pic>
      <p:pic>
        <p:nvPicPr>
          <p:cNvPr id="8" name="Picture 7" descr="exxon_mobil.png">
            <a:hlinkClick r:id="rId7"/>
          </p:cNvPr>
          <p:cNvPicPr>
            <a:picLocks noChangeAspect="1"/>
          </p:cNvPicPr>
          <p:nvPr/>
        </p:nvPicPr>
        <p:blipFill>
          <a:blip r:embed="rId8"/>
          <a:stretch>
            <a:fillRect/>
          </a:stretch>
        </p:blipFill>
        <p:spPr>
          <a:xfrm>
            <a:off x="3810000" y="3505200"/>
            <a:ext cx="2381250" cy="44767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28</a:t>
            </a:fld>
            <a:endParaRPr lang="en-US" dirty="0"/>
          </a:p>
        </p:txBody>
      </p:sp>
      <p:pic>
        <p:nvPicPr>
          <p:cNvPr id="2050" name="Picture 2"/>
          <p:cNvPicPr>
            <a:picLocks noChangeAspect="1" noChangeArrowheads="1"/>
          </p:cNvPicPr>
          <p:nvPr/>
        </p:nvPicPr>
        <p:blipFill>
          <a:blip r:embed="rId3"/>
          <a:srcRect/>
          <a:stretch>
            <a:fillRect/>
          </a:stretch>
        </p:blipFill>
        <p:spPr bwMode="auto">
          <a:xfrm>
            <a:off x="1447800" y="1219200"/>
            <a:ext cx="6324600" cy="4114800"/>
          </a:xfrm>
          <a:prstGeom prst="rect">
            <a:avLst/>
          </a:prstGeom>
          <a:noFill/>
          <a:ln w="9525">
            <a:noFill/>
            <a:miter lim="800000"/>
            <a:headEnd/>
            <a:tailEnd/>
          </a:ln>
          <a:effectLst/>
        </p:spPr>
      </p:pic>
      <p:sp>
        <p:nvSpPr>
          <p:cNvPr id="6" name="TextBox 5"/>
          <p:cNvSpPr txBox="1"/>
          <p:nvPr/>
        </p:nvSpPr>
        <p:spPr>
          <a:xfrm>
            <a:off x="1828800" y="5726668"/>
            <a:ext cx="6477000" cy="369332"/>
          </a:xfrm>
          <a:prstGeom prst="rect">
            <a:avLst/>
          </a:prstGeom>
          <a:noFill/>
        </p:spPr>
        <p:txBody>
          <a:bodyPr wrap="square" rtlCol="0">
            <a:spAutoFit/>
          </a:bodyPr>
          <a:lstStyle/>
          <a:p>
            <a:r>
              <a:rPr lang="en-US" b="1" dirty="0" smtClean="0"/>
              <a:t>ERR application modules.  (Source:  Prepared by D. Amoroso.)</a:t>
            </a:r>
            <a:endParaRPr lang="en-US"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ERP – Lease or Buy?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Self-develop an integrated system, either linking together existing functional packages or by programming a new custom-built system.</a:t>
            </a:r>
          </a:p>
          <a:p>
            <a:r>
              <a:rPr lang="en-US" dirty="0" smtClean="0"/>
              <a:t>Purchase commercially available product (often quicker &amp;/or less expensive).  Leading vendor is SAP.  Oracle &amp; Computer Associates also make similar products.</a:t>
            </a:r>
          </a:p>
          <a:p>
            <a:r>
              <a:rPr lang="en-US" dirty="0" smtClean="0"/>
              <a:t>Lease from application service providers (ASP) to get the best modules of different vendors.</a:t>
            </a:r>
          </a:p>
          <a:p>
            <a:r>
              <a:rPr lang="en-US" dirty="0" smtClean="0"/>
              <a:t>Lease will typically be least expensive option making it more affordable by even small firms.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b="1" dirty="0"/>
          </a:p>
        </p:txBody>
      </p:sp>
      <p:sp>
        <p:nvSpPr>
          <p:cNvPr id="3" name="Content Placeholder 2"/>
          <p:cNvSpPr>
            <a:spLocks noGrp="1"/>
          </p:cNvSpPr>
          <p:nvPr>
            <p:ph idx="1"/>
          </p:nvPr>
        </p:nvSpPr>
        <p:spPr/>
        <p:txBody>
          <a:bodyPr/>
          <a:lstStyle/>
          <a:p>
            <a:r>
              <a:rPr lang="en-US" dirty="0" smtClean="0"/>
              <a:t>10.5 Knowledge Management and IT</a:t>
            </a:r>
          </a:p>
          <a:p>
            <a:r>
              <a:rPr lang="en-US" dirty="0" smtClean="0"/>
              <a:t>10.6 Managerial Issues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30</a:t>
            </a:fld>
            <a:endParaRPr lang="en-US" dirty="0"/>
          </a:p>
        </p:txBody>
      </p:sp>
      <p:sp>
        <p:nvSpPr>
          <p:cNvPr id="6" name="TextBox 5"/>
          <p:cNvSpPr txBox="1"/>
          <p:nvPr/>
        </p:nvSpPr>
        <p:spPr>
          <a:xfrm>
            <a:off x="1143000" y="2691825"/>
            <a:ext cx="7315200" cy="1077218"/>
          </a:xfrm>
          <a:prstGeom prst="rect">
            <a:avLst/>
          </a:prstGeom>
          <a:noFill/>
        </p:spPr>
        <p:txBody>
          <a:bodyPr wrap="square" rtlCol="0">
            <a:spAutoFit/>
          </a:bodyPr>
          <a:lstStyle/>
          <a:p>
            <a:r>
              <a:rPr lang="en-US" sz="3200" b="1" i="1" dirty="0" smtClean="0"/>
              <a:t>10.4 Customer Relationship Management (CRM)</a:t>
            </a:r>
            <a:endParaRPr lang="en-US" sz="3200" b="1" i="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31</a:t>
            </a:fld>
            <a:endParaRPr lang="en-US" dirty="0"/>
          </a:p>
        </p:txBody>
      </p:sp>
      <p:pic>
        <p:nvPicPr>
          <p:cNvPr id="3074" name="Picture 2"/>
          <p:cNvPicPr>
            <a:picLocks noChangeAspect="1" noChangeArrowheads="1"/>
          </p:cNvPicPr>
          <p:nvPr/>
        </p:nvPicPr>
        <p:blipFill>
          <a:blip r:embed="rId3"/>
          <a:srcRect/>
          <a:stretch>
            <a:fillRect/>
          </a:stretch>
        </p:blipFill>
        <p:spPr bwMode="auto">
          <a:xfrm>
            <a:off x="1143001" y="1066800"/>
            <a:ext cx="6705600" cy="4267200"/>
          </a:xfrm>
          <a:prstGeom prst="rect">
            <a:avLst/>
          </a:prstGeom>
          <a:noFill/>
          <a:ln w="9525">
            <a:noFill/>
            <a:miter lim="800000"/>
            <a:headEnd/>
            <a:tailEnd/>
          </a:ln>
          <a:effectLst/>
        </p:spPr>
      </p:pic>
      <p:sp>
        <p:nvSpPr>
          <p:cNvPr id="6" name="TextBox 5"/>
          <p:cNvSpPr txBox="1"/>
          <p:nvPr/>
        </p:nvSpPr>
        <p:spPr>
          <a:xfrm>
            <a:off x="1371600" y="5715000"/>
            <a:ext cx="6400800" cy="646331"/>
          </a:xfrm>
          <a:prstGeom prst="rect">
            <a:avLst/>
          </a:prstGeom>
          <a:noFill/>
        </p:spPr>
        <p:txBody>
          <a:bodyPr wrap="square" rtlCol="0">
            <a:spAutoFit/>
          </a:bodyPr>
          <a:lstStyle/>
          <a:p>
            <a:r>
              <a:rPr lang="en-US" b="1" dirty="0" smtClean="0"/>
              <a:t>CRM applications.  (Source:  Patricia Seybold Group, An Executive’s Guide to CRM, March 21, 2002.)</a:t>
            </a:r>
            <a:endParaRPr lang="en-U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CRM Business Strategy</a:t>
            </a:r>
            <a:endParaRPr lang="en-US" sz="3200" b="1" dirty="0"/>
          </a:p>
        </p:txBody>
      </p:sp>
      <p:sp>
        <p:nvSpPr>
          <p:cNvPr id="3" name="Content Placeholder 2"/>
          <p:cNvSpPr>
            <a:spLocks noGrp="1"/>
          </p:cNvSpPr>
          <p:nvPr>
            <p:ph idx="1"/>
          </p:nvPr>
        </p:nvSpPr>
        <p:spPr>
          <a:xfrm>
            <a:off x="457200" y="1143000"/>
            <a:ext cx="8229600" cy="4525963"/>
          </a:xfrm>
        </p:spPr>
        <p:txBody>
          <a:bodyPr>
            <a:normAutofit fontScale="92500" lnSpcReduction="20000"/>
          </a:bodyPr>
          <a:lstStyle/>
          <a:p>
            <a:r>
              <a:rPr lang="en-US" dirty="0" smtClean="0"/>
              <a:t>Customers are the core of the business.</a:t>
            </a:r>
          </a:p>
          <a:p>
            <a:r>
              <a:rPr lang="en-US" dirty="0" smtClean="0"/>
              <a:t>Success depends upon company effectively managing relationships with customers.</a:t>
            </a:r>
          </a:p>
          <a:p>
            <a:r>
              <a:rPr lang="en-US" dirty="0" smtClean="0"/>
              <a:t>It is a business strategy to select &amp; manage customers to optimize long-term value.</a:t>
            </a:r>
          </a:p>
          <a:p>
            <a:r>
              <a:rPr lang="en-US" dirty="0" smtClean="0"/>
              <a:t>Requires a customer-centric business philosophy &amp; culture to support effective marketing, sales &amp; services processes.</a:t>
            </a:r>
          </a:p>
          <a:p>
            <a:r>
              <a:rPr lang="en-US" dirty="0" smtClean="0"/>
              <a:t>Idea is simple – treat different customers differently as their needs are different &amp; their value to the company may be different.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32</a:t>
            </a:fld>
            <a:endParaRPr lang="en-US" dirty="0"/>
          </a:p>
        </p:txBody>
      </p:sp>
      <p:sp>
        <p:nvSpPr>
          <p:cNvPr id="6" name="TextBox 5"/>
          <p:cNvSpPr txBox="1"/>
          <p:nvPr/>
        </p:nvSpPr>
        <p:spPr>
          <a:xfrm>
            <a:off x="457200" y="5772090"/>
            <a:ext cx="8915400" cy="400110"/>
          </a:xfrm>
          <a:prstGeom prst="rect">
            <a:avLst/>
          </a:prstGeom>
          <a:noFill/>
        </p:spPr>
        <p:txBody>
          <a:bodyPr wrap="square" rtlCol="0">
            <a:spAutoFit/>
          </a:bodyPr>
          <a:lstStyle/>
          <a:p>
            <a:r>
              <a:rPr lang="en-US" sz="2000" b="1" i="1" dirty="0" smtClean="0">
                <a:solidFill>
                  <a:srgbClr val="FF0000"/>
                </a:solidFill>
              </a:rPr>
              <a:t>Check out this tutorial at cio.com for more:</a:t>
            </a:r>
            <a:r>
              <a:rPr lang="en-US" sz="2000" b="1" i="1" dirty="0" smtClean="0"/>
              <a:t>  </a:t>
            </a:r>
            <a:r>
              <a:rPr lang="en-US" sz="2000" b="1" i="1" dirty="0" smtClean="0">
                <a:hlinkClick r:id="rId3"/>
              </a:rPr>
              <a:t>Customer Relationship Management</a:t>
            </a:r>
            <a:endParaRPr lang="en-US" sz="2000" b="1" i="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Classification of CRM Applications</a:t>
            </a:r>
            <a:endParaRPr lang="en-US" sz="3200" b="1" dirty="0"/>
          </a:p>
        </p:txBody>
      </p:sp>
      <p:sp>
        <p:nvSpPr>
          <p:cNvPr id="3" name="Content Placeholder 2"/>
          <p:cNvSpPr>
            <a:spLocks noGrp="1"/>
          </p:cNvSpPr>
          <p:nvPr>
            <p:ph idx="1"/>
          </p:nvPr>
        </p:nvSpPr>
        <p:spPr/>
        <p:txBody>
          <a:bodyPr>
            <a:normAutofit fontScale="85000" lnSpcReduction="20000"/>
          </a:bodyPr>
          <a:lstStyle/>
          <a:p>
            <a:r>
              <a:rPr lang="en-US" dirty="0" smtClean="0"/>
              <a:t>Customer-facing – include all areas where customers interact with company (call centers, help desks, sales force automation).</a:t>
            </a:r>
          </a:p>
          <a:p>
            <a:r>
              <a:rPr lang="en-US" dirty="0" smtClean="0"/>
              <a:t>Customer-touching – customers interact with the applications (self-service, campaign management, general purpose e-business applications).</a:t>
            </a:r>
          </a:p>
          <a:p>
            <a:r>
              <a:rPr lang="en-US" dirty="0" smtClean="0"/>
              <a:t>Customer-centric intelligence – analyze results of operational processing &amp; use results to improve CRM applications.</a:t>
            </a:r>
          </a:p>
          <a:p>
            <a:r>
              <a:rPr lang="en-US" dirty="0" smtClean="0"/>
              <a:t>Online networking – methods that provide the opportunity to build personal relationships (chat rooms &amp; discussion lists).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Levels &amp; Types of e-CRM</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Foundational service – minimum necessary services such as web site responsiveness.</a:t>
            </a:r>
          </a:p>
          <a:p>
            <a:r>
              <a:rPr lang="en-US" dirty="0" smtClean="0"/>
              <a:t>Customer-centered services – order tracking, product configuration/customization &amp; security/trust.  Services that matter the most to customers.  Primarily on the web.</a:t>
            </a:r>
          </a:p>
          <a:p>
            <a:r>
              <a:rPr lang="en-US" dirty="0" smtClean="0"/>
              <a:t>Value-added services – extra such as online auctions, online training &amp; education.</a:t>
            </a:r>
          </a:p>
          <a:p>
            <a:r>
              <a:rPr lang="en-US" dirty="0" smtClean="0"/>
              <a:t>Loyalty programs – recognize customers who repeatedly use services (products) offered.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Tools for Customer Service</a:t>
            </a:r>
            <a:endParaRPr lang="en-US" sz="3200" b="1" dirty="0"/>
          </a:p>
        </p:txBody>
      </p:sp>
      <p:sp>
        <p:nvSpPr>
          <p:cNvPr id="3" name="Content Placeholder 2"/>
          <p:cNvSpPr>
            <a:spLocks noGrp="1"/>
          </p:cNvSpPr>
          <p:nvPr>
            <p:ph idx="1"/>
          </p:nvPr>
        </p:nvSpPr>
        <p:spPr/>
        <p:txBody>
          <a:bodyPr/>
          <a:lstStyle/>
          <a:p>
            <a:r>
              <a:rPr lang="en-US" dirty="0" smtClean="0"/>
              <a:t>Personalized web pages used to record purchases &amp; preferences.</a:t>
            </a:r>
          </a:p>
          <a:p>
            <a:r>
              <a:rPr lang="en-US" dirty="0" smtClean="0"/>
              <a:t>FAQs commonly used for dealing with repetitive customer questions.</a:t>
            </a:r>
          </a:p>
          <a:p>
            <a:r>
              <a:rPr lang="en-US" dirty="0" smtClean="0"/>
              <a:t>Email &amp; automated response</a:t>
            </a:r>
          </a:p>
          <a:p>
            <a:r>
              <a:rPr lang="en-US" dirty="0" smtClean="0"/>
              <a:t>Chat rooms</a:t>
            </a:r>
          </a:p>
          <a:p>
            <a:r>
              <a:rPr lang="en-US" dirty="0" smtClean="0"/>
              <a:t>Live chat</a:t>
            </a:r>
          </a:p>
          <a:p>
            <a:r>
              <a:rPr lang="en-US" dirty="0" smtClean="0"/>
              <a:t>Call centers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10.7</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36</a:t>
            </a:fld>
            <a:endParaRPr lang="en-US" dirty="0"/>
          </a:p>
        </p:txBody>
      </p:sp>
      <p:pic>
        <p:nvPicPr>
          <p:cNvPr id="4098" name="Picture 2"/>
          <p:cNvPicPr>
            <a:picLocks noChangeAspect="1" noChangeArrowheads="1"/>
          </p:cNvPicPr>
          <p:nvPr/>
        </p:nvPicPr>
        <p:blipFill>
          <a:blip r:embed="rId3"/>
          <a:srcRect/>
          <a:stretch>
            <a:fillRect/>
          </a:stretch>
        </p:blipFill>
        <p:spPr bwMode="auto">
          <a:xfrm>
            <a:off x="1752600" y="1066800"/>
            <a:ext cx="5943600" cy="4953000"/>
          </a:xfrm>
          <a:prstGeom prst="rect">
            <a:avLst/>
          </a:prstGeom>
          <a:noFill/>
          <a:ln w="9525">
            <a:noFill/>
            <a:miter lim="800000"/>
            <a:headEnd/>
            <a:tailEnd/>
          </a:ln>
          <a:effectLst/>
        </p:spPr>
      </p:pic>
      <p:sp>
        <p:nvSpPr>
          <p:cNvPr id="7" name="TextBox 6"/>
          <p:cNvSpPr txBox="1"/>
          <p:nvPr/>
        </p:nvSpPr>
        <p:spPr>
          <a:xfrm>
            <a:off x="762000" y="5791200"/>
            <a:ext cx="4648200" cy="369332"/>
          </a:xfrm>
          <a:prstGeom prst="rect">
            <a:avLst/>
          </a:prstGeom>
          <a:noFill/>
        </p:spPr>
        <p:txBody>
          <a:bodyPr wrap="square" rtlCol="0">
            <a:spAutoFit/>
          </a:bodyPr>
          <a:lstStyle/>
          <a:p>
            <a:r>
              <a:rPr lang="en-US" b="1" dirty="0" smtClean="0"/>
              <a:t>Traditional vs. mobile CRM.</a:t>
            </a:r>
            <a:endParaRPr lang="en-US"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Issues Related to CRM Failures</a:t>
            </a:r>
            <a:endParaRPr lang="en-US" sz="3200" b="1" dirty="0"/>
          </a:p>
        </p:txBody>
      </p:sp>
      <p:sp>
        <p:nvSpPr>
          <p:cNvPr id="3" name="Content Placeholder 2"/>
          <p:cNvSpPr>
            <a:spLocks noGrp="1"/>
          </p:cNvSpPr>
          <p:nvPr>
            <p:ph idx="1"/>
          </p:nvPr>
        </p:nvSpPr>
        <p:spPr/>
        <p:txBody>
          <a:bodyPr/>
          <a:lstStyle/>
          <a:p>
            <a:r>
              <a:rPr lang="en-US" dirty="0" smtClean="0"/>
              <a:t>Difficulty in measuring intangible benefits.</a:t>
            </a:r>
          </a:p>
          <a:p>
            <a:r>
              <a:rPr lang="en-US" dirty="0" smtClean="0"/>
              <a:t>Failure to identify &amp; focus on specific business problems that the CRM can solve.</a:t>
            </a:r>
          </a:p>
          <a:p>
            <a:r>
              <a:rPr lang="en-US" dirty="0" smtClean="0"/>
              <a:t>Lack of active senior management sponsorship.</a:t>
            </a:r>
          </a:p>
          <a:p>
            <a:r>
              <a:rPr lang="en-US" dirty="0" smtClean="0"/>
              <a:t>Poor user acceptance.</a:t>
            </a:r>
          </a:p>
          <a:p>
            <a:r>
              <a:rPr lang="en-US" dirty="0" smtClean="0"/>
              <a:t>Trying to automate poorly defined business process.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Table 10.1</a:t>
            </a:r>
            <a:endParaRPr lang="en-US"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38</a:t>
            </a:fld>
            <a:endParaRPr lang="en-US" dirty="0"/>
          </a:p>
        </p:txBody>
      </p:sp>
      <p:pic>
        <p:nvPicPr>
          <p:cNvPr id="5122" name="Picture 2"/>
          <p:cNvPicPr>
            <a:picLocks noChangeAspect="1" noChangeArrowheads="1"/>
          </p:cNvPicPr>
          <p:nvPr/>
        </p:nvPicPr>
        <p:blipFill>
          <a:blip r:embed="rId3"/>
          <a:srcRect/>
          <a:stretch>
            <a:fillRect/>
          </a:stretch>
        </p:blipFill>
        <p:spPr bwMode="auto">
          <a:xfrm>
            <a:off x="1371600" y="1371600"/>
            <a:ext cx="6248400" cy="426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Value of CRM</a:t>
            </a:r>
            <a:endParaRPr lang="en-US" sz="3200" b="1" dirty="0"/>
          </a:p>
        </p:txBody>
      </p:sp>
      <p:sp>
        <p:nvSpPr>
          <p:cNvPr id="3" name="Content Placeholder 2"/>
          <p:cNvSpPr>
            <a:spLocks noGrp="1"/>
          </p:cNvSpPr>
          <p:nvPr>
            <p:ph idx="1"/>
          </p:nvPr>
        </p:nvSpPr>
        <p:spPr/>
        <p:txBody>
          <a:bodyPr/>
          <a:lstStyle/>
          <a:p>
            <a:r>
              <a:rPr lang="en-US" dirty="0" smtClean="0"/>
              <a:t>Increase in staff productivity.</a:t>
            </a:r>
          </a:p>
          <a:p>
            <a:r>
              <a:rPr lang="en-US" dirty="0" smtClean="0"/>
              <a:t>Cost avoidance.</a:t>
            </a:r>
          </a:p>
          <a:p>
            <a:r>
              <a:rPr lang="en-US" dirty="0" smtClean="0"/>
              <a:t>Increased revenue.</a:t>
            </a:r>
          </a:p>
          <a:p>
            <a:r>
              <a:rPr lang="en-US" dirty="0" smtClean="0"/>
              <a:t>Margin increases.</a:t>
            </a:r>
          </a:p>
          <a:p>
            <a:r>
              <a:rPr lang="en-US" dirty="0" smtClean="0"/>
              <a:t>Reduced inventory costs.</a:t>
            </a:r>
          </a:p>
          <a:p>
            <a:r>
              <a:rPr lang="en-US" dirty="0" smtClean="0"/>
              <a:t>Increased customer satisfaction.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Learning Objectives</a:t>
            </a:r>
            <a:endParaRPr lang="en-US" sz="3600" b="1"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2800" dirty="0" smtClean="0"/>
              <a:t>Understand the essentials of enterprise systems and computerized supply chain management.</a:t>
            </a:r>
          </a:p>
          <a:p>
            <a:pPr marL="514350" indent="-514350">
              <a:buFont typeface="+mj-lt"/>
              <a:buAutoNum type="arabicPeriod"/>
            </a:pPr>
            <a:r>
              <a:rPr lang="en-US" sz="2800" dirty="0" smtClean="0"/>
              <a:t>Describe some major problems of implementing supply chains and some innovative solutions.</a:t>
            </a:r>
          </a:p>
          <a:p>
            <a:pPr marL="514350" indent="-514350">
              <a:buFont typeface="+mj-lt"/>
              <a:buAutoNum type="arabicPeriod"/>
            </a:pPr>
            <a:r>
              <a:rPr lang="en-US" sz="2800" dirty="0" smtClean="0"/>
              <a:t>Describe the need for integrated software and how ERP does it.</a:t>
            </a:r>
          </a:p>
          <a:p>
            <a:pPr marL="514350" indent="-514350">
              <a:buFont typeface="+mj-lt"/>
              <a:buAutoNum type="arabicPeriod"/>
            </a:pPr>
            <a:r>
              <a:rPr lang="en-US" sz="2800" dirty="0" smtClean="0"/>
              <a:t>Describe CRM and its support by IT.</a:t>
            </a:r>
          </a:p>
          <a:p>
            <a:pPr marL="514350" indent="-514350">
              <a:buFont typeface="+mj-lt"/>
              <a:buAutoNum type="arabicPeriod"/>
            </a:pPr>
            <a:r>
              <a:rPr lang="en-US" sz="2800" dirty="0" smtClean="0"/>
              <a:t>Describe KM and its relationship to IT.</a:t>
            </a:r>
          </a:p>
          <a:p>
            <a:pPr marL="514350" indent="-514350">
              <a:buNone/>
            </a:pPr>
            <a:endParaRPr lang="en-US" sz="2800" dirty="0" smtClean="0"/>
          </a:p>
          <a:p>
            <a:endParaRPr lang="en-US" sz="2800" dirty="0" smtClean="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Risks of e-CRM</a:t>
            </a:r>
            <a:endParaRPr lang="en-US" sz="3200" b="1" dirty="0"/>
          </a:p>
        </p:txBody>
      </p:sp>
      <p:sp>
        <p:nvSpPr>
          <p:cNvPr id="3" name="Content Placeholder 2"/>
          <p:cNvSpPr>
            <a:spLocks noGrp="1"/>
          </p:cNvSpPr>
          <p:nvPr>
            <p:ph idx="1"/>
          </p:nvPr>
        </p:nvSpPr>
        <p:spPr/>
        <p:txBody>
          <a:bodyPr/>
          <a:lstStyle/>
          <a:p>
            <a:r>
              <a:rPr lang="en-US" dirty="0" smtClean="0"/>
              <a:t>Taking on more than can be delivered.</a:t>
            </a:r>
          </a:p>
          <a:p>
            <a:r>
              <a:rPr lang="en-US" dirty="0" smtClean="0"/>
              <a:t>Getting over budget &amp; behind schedule.</a:t>
            </a:r>
          </a:p>
          <a:p>
            <a:r>
              <a:rPr lang="en-US" dirty="0" smtClean="0"/>
              <a:t>Poor user adoption.</a:t>
            </a:r>
          </a:p>
          <a:p>
            <a:r>
              <a:rPr lang="en-US" dirty="0" smtClean="0"/>
              <a:t>Expensive maintenance &amp; support.</a:t>
            </a:r>
          </a:p>
          <a:p>
            <a:r>
              <a:rPr lang="en-US" dirty="0" smtClean="0"/>
              <a:t>Isolation.</a:t>
            </a:r>
          </a:p>
          <a:p>
            <a:r>
              <a:rPr lang="en-US" dirty="0" smtClean="0"/>
              <a:t>Garbage in-garbage out.</a:t>
            </a:r>
          </a:p>
          <a:p>
            <a:r>
              <a:rPr lang="en-US" dirty="0" smtClean="0"/>
              <a:t>Failure to measure success.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41</a:t>
            </a:fld>
            <a:endParaRPr lang="en-US" dirty="0"/>
          </a:p>
        </p:txBody>
      </p:sp>
      <p:sp>
        <p:nvSpPr>
          <p:cNvPr id="6" name="TextBox 5"/>
          <p:cNvSpPr txBox="1"/>
          <p:nvPr/>
        </p:nvSpPr>
        <p:spPr>
          <a:xfrm>
            <a:off x="1676400" y="2286000"/>
            <a:ext cx="6553200" cy="584775"/>
          </a:xfrm>
          <a:prstGeom prst="rect">
            <a:avLst/>
          </a:prstGeom>
          <a:noFill/>
        </p:spPr>
        <p:txBody>
          <a:bodyPr wrap="square" rtlCol="0">
            <a:spAutoFit/>
          </a:bodyPr>
          <a:lstStyle/>
          <a:p>
            <a:r>
              <a:rPr lang="en-US" sz="3200" b="1" i="1" dirty="0" smtClean="0"/>
              <a:t>10.5 Knowledge Management and IT</a:t>
            </a:r>
            <a:endParaRPr lang="en-US" sz="3200" b="1" i="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42</a:t>
            </a:fld>
            <a:endParaRPr lang="en-US" dirty="0"/>
          </a:p>
        </p:txBody>
      </p:sp>
      <p:pic>
        <p:nvPicPr>
          <p:cNvPr id="6146" name="Picture 2"/>
          <p:cNvPicPr>
            <a:picLocks noChangeAspect="1" noChangeArrowheads="1"/>
          </p:cNvPicPr>
          <p:nvPr/>
        </p:nvPicPr>
        <p:blipFill>
          <a:blip r:embed="rId3"/>
          <a:srcRect/>
          <a:stretch>
            <a:fillRect/>
          </a:stretch>
        </p:blipFill>
        <p:spPr bwMode="auto">
          <a:xfrm>
            <a:off x="762000" y="1600200"/>
            <a:ext cx="7467600" cy="3657600"/>
          </a:xfrm>
          <a:prstGeom prst="rect">
            <a:avLst/>
          </a:prstGeom>
          <a:noFill/>
          <a:ln w="9525">
            <a:noFill/>
            <a:miter lim="800000"/>
            <a:headEnd/>
            <a:tailEnd/>
          </a:ln>
          <a:effectLst/>
        </p:spPr>
      </p:pic>
      <p:sp>
        <p:nvSpPr>
          <p:cNvPr id="6" name="TextBox 5"/>
          <p:cNvSpPr txBox="1"/>
          <p:nvPr/>
        </p:nvSpPr>
        <p:spPr>
          <a:xfrm>
            <a:off x="2743200" y="5638800"/>
            <a:ext cx="4800600" cy="369332"/>
          </a:xfrm>
          <a:prstGeom prst="rect">
            <a:avLst/>
          </a:prstGeom>
          <a:noFill/>
        </p:spPr>
        <p:txBody>
          <a:bodyPr wrap="square" rtlCol="0">
            <a:spAutoFit/>
          </a:bodyPr>
          <a:lstStyle/>
          <a:p>
            <a:r>
              <a:rPr lang="en-US" b="1" dirty="0" smtClean="0"/>
              <a:t>Data, information, and knowledge.</a:t>
            </a:r>
            <a:endParaRPr 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Knowledge</a:t>
            </a:r>
            <a:endParaRPr lang="en-US" sz="3200" b="1" dirty="0"/>
          </a:p>
        </p:txBody>
      </p:sp>
      <p:sp>
        <p:nvSpPr>
          <p:cNvPr id="3" name="Content Placeholder 2"/>
          <p:cNvSpPr>
            <a:spLocks noGrp="1"/>
          </p:cNvSpPr>
          <p:nvPr>
            <p:ph idx="1"/>
          </p:nvPr>
        </p:nvSpPr>
        <p:spPr/>
        <p:txBody>
          <a:bodyPr>
            <a:normAutofit fontScale="92500" lnSpcReduction="20000"/>
          </a:bodyPr>
          <a:lstStyle/>
          <a:p>
            <a:r>
              <a:rPr lang="en-US" dirty="0" smtClean="0"/>
              <a:t>Information that is contextual, relevant &amp; actionable.</a:t>
            </a:r>
          </a:p>
          <a:p>
            <a:r>
              <a:rPr lang="en-US" dirty="0" smtClean="0"/>
              <a:t>Extraordinary leverage &amp; increasing returns.</a:t>
            </a:r>
          </a:p>
          <a:p>
            <a:r>
              <a:rPr lang="en-US" dirty="0" smtClean="0"/>
              <a:t>Fragmentation, leakage &amp; the need to refresh.</a:t>
            </a:r>
          </a:p>
          <a:p>
            <a:r>
              <a:rPr lang="en-US" dirty="0" smtClean="0"/>
              <a:t>Uncertain value.</a:t>
            </a:r>
          </a:p>
          <a:p>
            <a:r>
              <a:rPr lang="en-US" dirty="0" smtClean="0"/>
              <a:t>Uncertain value of sharing.</a:t>
            </a:r>
          </a:p>
          <a:p>
            <a:r>
              <a:rPr lang="en-US" dirty="0" smtClean="0"/>
              <a:t>Rooted in time.</a:t>
            </a:r>
          </a:p>
          <a:p>
            <a:r>
              <a:rPr lang="en-US" dirty="0" smtClean="0"/>
              <a:t>Intellectual capital (intellectual assets) is another term used for knowledge; an implied financial value to knowledge.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43</a:t>
            </a:fld>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b="1" i="1" dirty="0" smtClean="0"/>
              <a:t>Problem</a:t>
            </a:r>
            <a:r>
              <a:rPr lang="en-US" dirty="0" smtClean="0"/>
              <a:t> – need to keep large employee base up-to-date &amp; ahead of competitors &amp; clients.  Spread lessons learned so not to repeat mistakes.</a:t>
            </a:r>
          </a:p>
          <a:p>
            <a:r>
              <a:rPr lang="en-US" b="1" i="1" dirty="0" smtClean="0"/>
              <a:t>Solution</a:t>
            </a:r>
            <a:r>
              <a:rPr lang="en-US" dirty="0" smtClean="0"/>
              <a:t> – implemented knowledge management system.</a:t>
            </a:r>
          </a:p>
          <a:p>
            <a:r>
              <a:rPr lang="en-US" b="1" i="1" dirty="0" smtClean="0"/>
              <a:t>Results</a:t>
            </a:r>
            <a:r>
              <a:rPr lang="en-US" dirty="0" smtClean="0"/>
              <a:t> – early problems, however, initiated modifications to rate usefulness of knowledge.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44</a:t>
            </a:fld>
            <a:endParaRPr lang="en-US" dirty="0"/>
          </a:p>
        </p:txBody>
      </p:sp>
      <p:pic>
        <p:nvPicPr>
          <p:cNvPr id="6" name="Picture 5" descr="infosys.gif">
            <a:hlinkClick r:id="rId3"/>
          </p:cNvPr>
          <p:cNvPicPr>
            <a:picLocks noChangeAspect="1"/>
          </p:cNvPicPr>
          <p:nvPr/>
        </p:nvPicPr>
        <p:blipFill>
          <a:blip r:embed="rId4"/>
          <a:stretch>
            <a:fillRect/>
          </a:stretch>
        </p:blipFill>
        <p:spPr>
          <a:xfrm>
            <a:off x="3733800" y="381000"/>
            <a:ext cx="1552575" cy="80010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10.9</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45</a:t>
            </a:fld>
            <a:endParaRPr lang="en-US" dirty="0"/>
          </a:p>
        </p:txBody>
      </p:sp>
      <p:pic>
        <p:nvPicPr>
          <p:cNvPr id="7170" name="Picture 2"/>
          <p:cNvPicPr>
            <a:picLocks noChangeAspect="1" noChangeArrowheads="1"/>
          </p:cNvPicPr>
          <p:nvPr/>
        </p:nvPicPr>
        <p:blipFill>
          <a:blip r:embed="rId3"/>
          <a:srcRect/>
          <a:stretch>
            <a:fillRect/>
          </a:stretch>
        </p:blipFill>
        <p:spPr bwMode="auto">
          <a:xfrm>
            <a:off x="2209800" y="1295400"/>
            <a:ext cx="5181600" cy="3733800"/>
          </a:xfrm>
          <a:prstGeom prst="rect">
            <a:avLst/>
          </a:prstGeom>
          <a:noFill/>
          <a:ln w="9525">
            <a:noFill/>
            <a:miter lim="800000"/>
            <a:headEnd/>
            <a:tailEnd/>
          </a:ln>
          <a:effectLst/>
        </p:spPr>
      </p:pic>
      <p:sp>
        <p:nvSpPr>
          <p:cNvPr id="6" name="TextBox 5"/>
          <p:cNvSpPr txBox="1"/>
          <p:nvPr/>
        </p:nvSpPr>
        <p:spPr>
          <a:xfrm>
            <a:off x="2743200" y="5650468"/>
            <a:ext cx="4648200" cy="369332"/>
          </a:xfrm>
          <a:prstGeom prst="rect">
            <a:avLst/>
          </a:prstGeom>
          <a:noFill/>
        </p:spPr>
        <p:txBody>
          <a:bodyPr wrap="square" rtlCol="0">
            <a:spAutoFit/>
          </a:bodyPr>
          <a:lstStyle/>
          <a:p>
            <a:r>
              <a:rPr lang="en-US" b="1" dirty="0" smtClean="0"/>
              <a:t>The knowledge management system cycle.</a:t>
            </a:r>
            <a:endParaRPr lang="en-US"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46</a:t>
            </a:fld>
            <a:endParaRPr lang="en-US" dirty="0"/>
          </a:p>
        </p:txBody>
      </p:sp>
      <p:pic>
        <p:nvPicPr>
          <p:cNvPr id="8194" name="Picture 2"/>
          <p:cNvPicPr>
            <a:picLocks noChangeAspect="1" noChangeArrowheads="1"/>
          </p:cNvPicPr>
          <p:nvPr/>
        </p:nvPicPr>
        <p:blipFill>
          <a:blip r:embed="rId3"/>
          <a:srcRect/>
          <a:stretch>
            <a:fillRect/>
          </a:stretch>
        </p:blipFill>
        <p:spPr bwMode="auto">
          <a:xfrm>
            <a:off x="2362200" y="1066800"/>
            <a:ext cx="5105400" cy="4495800"/>
          </a:xfrm>
          <a:prstGeom prst="rect">
            <a:avLst/>
          </a:prstGeom>
          <a:noFill/>
          <a:ln w="9525">
            <a:noFill/>
            <a:miter lim="800000"/>
            <a:headEnd/>
            <a:tailEnd/>
          </a:ln>
          <a:effectLst/>
        </p:spPr>
      </p:pic>
      <p:sp>
        <p:nvSpPr>
          <p:cNvPr id="6" name="TextBox 5"/>
          <p:cNvSpPr txBox="1"/>
          <p:nvPr/>
        </p:nvSpPr>
        <p:spPr>
          <a:xfrm>
            <a:off x="1371600" y="5879068"/>
            <a:ext cx="7620000" cy="369332"/>
          </a:xfrm>
          <a:prstGeom prst="rect">
            <a:avLst/>
          </a:prstGeom>
          <a:noFill/>
        </p:spPr>
        <p:txBody>
          <a:bodyPr wrap="square" rtlCol="0">
            <a:spAutoFit/>
          </a:bodyPr>
          <a:lstStyle/>
          <a:p>
            <a:r>
              <a:rPr lang="en-US" b="1" dirty="0" smtClean="0"/>
              <a:t>Expert location system of AskMe Corp.  (Source:  Drawn by E. Turban.)</a:t>
            </a:r>
            <a:endParaRPr lang="en-US"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10.11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47</a:t>
            </a:fld>
            <a:endParaRPr lang="en-US" dirty="0"/>
          </a:p>
        </p:txBody>
      </p:sp>
      <p:pic>
        <p:nvPicPr>
          <p:cNvPr id="9218" name="Picture 2"/>
          <p:cNvPicPr>
            <a:picLocks noChangeAspect="1" noChangeArrowheads="1"/>
          </p:cNvPicPr>
          <p:nvPr/>
        </p:nvPicPr>
        <p:blipFill>
          <a:blip r:embed="rId3"/>
          <a:srcRect/>
          <a:stretch>
            <a:fillRect/>
          </a:stretch>
        </p:blipFill>
        <p:spPr bwMode="auto">
          <a:xfrm>
            <a:off x="1752600" y="1295400"/>
            <a:ext cx="5715000" cy="3733800"/>
          </a:xfrm>
          <a:prstGeom prst="rect">
            <a:avLst/>
          </a:prstGeom>
          <a:noFill/>
          <a:ln w="9525">
            <a:noFill/>
            <a:miter lim="800000"/>
            <a:headEnd/>
            <a:tailEnd/>
          </a:ln>
          <a:effectLst/>
        </p:spPr>
      </p:pic>
      <p:sp>
        <p:nvSpPr>
          <p:cNvPr id="6" name="TextBox 5"/>
          <p:cNvSpPr txBox="1"/>
          <p:nvPr/>
        </p:nvSpPr>
        <p:spPr>
          <a:xfrm>
            <a:off x="1371600" y="5373469"/>
            <a:ext cx="6248400" cy="646331"/>
          </a:xfrm>
          <a:prstGeom prst="rect">
            <a:avLst/>
          </a:prstGeom>
          <a:noFill/>
        </p:spPr>
        <p:txBody>
          <a:bodyPr wrap="square" rtlCol="0">
            <a:spAutoFit/>
          </a:bodyPr>
          <a:lstStyle/>
          <a:p>
            <a:r>
              <a:rPr lang="en-US" b="1" dirty="0" smtClean="0"/>
              <a:t>KM and e-learning (SimMAGIC).  (Source:  Courtesy of HamStar Technology LTD.)</a:t>
            </a:r>
            <a:endParaRPr lang="en-US"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48</a:t>
            </a:fld>
            <a:endParaRPr lang="en-US" dirty="0"/>
          </a:p>
        </p:txBody>
      </p:sp>
      <p:sp>
        <p:nvSpPr>
          <p:cNvPr id="6" name="TextBox 5"/>
          <p:cNvSpPr txBox="1"/>
          <p:nvPr/>
        </p:nvSpPr>
        <p:spPr>
          <a:xfrm>
            <a:off x="838200" y="2615625"/>
            <a:ext cx="7696200" cy="584775"/>
          </a:xfrm>
          <a:prstGeom prst="rect">
            <a:avLst/>
          </a:prstGeom>
          <a:noFill/>
        </p:spPr>
        <p:txBody>
          <a:bodyPr wrap="square" rtlCol="0">
            <a:spAutoFit/>
          </a:bodyPr>
          <a:lstStyle/>
          <a:p>
            <a:r>
              <a:rPr lang="en-US" sz="3200" b="1" i="1" dirty="0" smtClean="0"/>
              <a:t>10.6 Managerial Issues</a:t>
            </a:r>
            <a:endParaRPr lang="en-US" sz="3200" b="1" i="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Major Managerial Issues</a:t>
            </a:r>
            <a:endParaRPr lang="en-US" sz="3200" b="1" dirty="0"/>
          </a:p>
        </p:txBody>
      </p:sp>
      <p:sp>
        <p:nvSpPr>
          <p:cNvPr id="3" name="Content Placeholder 2"/>
          <p:cNvSpPr>
            <a:spLocks noGrp="1"/>
          </p:cNvSpPr>
          <p:nvPr>
            <p:ph idx="1"/>
          </p:nvPr>
        </p:nvSpPr>
        <p:spPr/>
        <p:txBody>
          <a:bodyPr/>
          <a:lstStyle/>
          <a:p>
            <a:r>
              <a:rPr lang="en-US" dirty="0" smtClean="0"/>
              <a:t>Ethical – responsibilities to employees as business needs change.</a:t>
            </a:r>
          </a:p>
          <a:p>
            <a:r>
              <a:rPr lang="en-US" dirty="0" smtClean="0"/>
              <a:t>How much to integrate – risk.</a:t>
            </a:r>
          </a:p>
          <a:p>
            <a:r>
              <a:rPr lang="en-US" dirty="0" smtClean="0"/>
              <a:t>Role of IT – support &amp; strategic.</a:t>
            </a:r>
          </a:p>
          <a:p>
            <a:r>
              <a:rPr lang="en-US" dirty="0" smtClean="0"/>
              <a:t>Organizational adaptability – software versus existing processes.</a:t>
            </a:r>
          </a:p>
          <a:p>
            <a:r>
              <a:rPr lang="en-US" dirty="0" smtClean="0"/>
              <a:t>Going global – complicate existing processes.</a:t>
            </a:r>
          </a:p>
          <a:p>
            <a:r>
              <a:rPr lang="en-US" dirty="0" smtClean="0"/>
              <a:t>Customer is king/queen – key success factor.</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49</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5</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50</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b="1" i="1" dirty="0" smtClean="0"/>
              <a:t>Problems</a:t>
            </a:r>
            <a:r>
              <a:rPr lang="en-US" dirty="0" smtClean="0"/>
              <a:t> – Running out of gasoline at individual pumps; tanks full &amp; aborted delivery.  Supply issues are serious.</a:t>
            </a:r>
          </a:p>
          <a:p>
            <a:r>
              <a:rPr lang="en-US" b="1" i="1" dirty="0" smtClean="0"/>
              <a:t>Solution</a:t>
            </a:r>
            <a:r>
              <a:rPr lang="en-US" dirty="0" smtClean="0"/>
              <a:t> – Move to demand driven.  Electronic monitors in pumps. Real-time oil levels transmitted to corporate DSS-based controls. ERP transmits levels from all major customers.</a:t>
            </a:r>
          </a:p>
          <a:p>
            <a:r>
              <a:rPr lang="en-US" b="1" i="1" dirty="0" smtClean="0"/>
              <a:t>Results</a:t>
            </a:r>
            <a:r>
              <a:rPr lang="en-US" dirty="0" smtClean="0"/>
              <a:t> – Improved decision making all levels.  Increased profit.  Increased responsiveness &amp; efficiency overall.  Less inventory.</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6</a:t>
            </a:fld>
            <a:endParaRPr lang="en-US" dirty="0"/>
          </a:p>
        </p:txBody>
      </p:sp>
      <p:pic>
        <p:nvPicPr>
          <p:cNvPr id="7" name="Picture 6" descr="chevron.gif">
            <a:hlinkClick r:id="rId3"/>
          </p:cNvPr>
          <p:cNvPicPr>
            <a:picLocks noChangeAspect="1"/>
          </p:cNvPicPr>
          <p:nvPr/>
        </p:nvPicPr>
        <p:blipFill>
          <a:blip r:embed="rId4"/>
          <a:stretch>
            <a:fillRect/>
          </a:stretch>
        </p:blipFill>
        <p:spPr>
          <a:xfrm>
            <a:off x="3429000" y="609600"/>
            <a:ext cx="1609725" cy="5810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7</a:t>
            </a:fld>
            <a:endParaRPr lang="en-US" dirty="0"/>
          </a:p>
        </p:txBody>
      </p:sp>
      <p:sp>
        <p:nvSpPr>
          <p:cNvPr id="6" name="TextBox 5"/>
          <p:cNvSpPr txBox="1"/>
          <p:nvPr/>
        </p:nvSpPr>
        <p:spPr>
          <a:xfrm>
            <a:off x="762000" y="2057400"/>
            <a:ext cx="7924800" cy="1077218"/>
          </a:xfrm>
          <a:prstGeom prst="rect">
            <a:avLst/>
          </a:prstGeom>
          <a:noFill/>
        </p:spPr>
        <p:txBody>
          <a:bodyPr wrap="square" rtlCol="0">
            <a:spAutoFit/>
          </a:bodyPr>
          <a:lstStyle/>
          <a:p>
            <a:r>
              <a:rPr lang="en-US" sz="3200" b="1" i="1" dirty="0" smtClean="0"/>
              <a:t>10.1 Essentials of Enterprise Systems and Supply Chains</a:t>
            </a:r>
            <a:endParaRPr lang="en-US" sz="32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Enterprisewide Systems</a:t>
            </a:r>
            <a:endParaRPr lang="en-US" sz="3200" b="1" dirty="0"/>
          </a:p>
        </p:txBody>
      </p:sp>
      <p:sp>
        <p:nvSpPr>
          <p:cNvPr id="3" name="Content Placeholder 2"/>
          <p:cNvSpPr>
            <a:spLocks noGrp="1"/>
          </p:cNvSpPr>
          <p:nvPr>
            <p:ph idx="1"/>
          </p:nvPr>
        </p:nvSpPr>
        <p:spPr/>
        <p:txBody>
          <a:bodyPr>
            <a:normAutofit fontScale="92500" lnSpcReduction="20000"/>
          </a:bodyPr>
          <a:lstStyle/>
          <a:p>
            <a:r>
              <a:rPr lang="en-US" dirty="0" smtClean="0">
                <a:hlinkClick r:id="rId3"/>
              </a:rPr>
              <a:t>ERP</a:t>
            </a:r>
            <a:r>
              <a:rPr lang="en-US" dirty="0" smtClean="0"/>
              <a:t> - designed to coordinate all the resources, information, and activities needed to complete business processes such as </a:t>
            </a:r>
            <a:r>
              <a:rPr lang="en-US" dirty="0" smtClean="0">
                <a:hlinkClick r:id="rId4" action="ppaction://hlinkfile" tooltip="Order fulfillment"/>
              </a:rPr>
              <a:t>order fulfillment</a:t>
            </a:r>
            <a:r>
              <a:rPr lang="en-US" dirty="0" smtClean="0"/>
              <a:t> or </a:t>
            </a:r>
            <a:r>
              <a:rPr lang="en-US" dirty="0" smtClean="0">
                <a:hlinkClick r:id="rId5" action="ppaction://hlinkfile" tooltip="Billing"/>
              </a:rPr>
              <a:t>billing</a:t>
            </a:r>
            <a:r>
              <a:rPr lang="en-US" dirty="0" smtClean="0"/>
              <a:t>.</a:t>
            </a:r>
          </a:p>
          <a:p>
            <a:r>
              <a:rPr lang="en-US" dirty="0" smtClean="0"/>
              <a:t>Extended ERP – also supports business partners, &amp; most common form.</a:t>
            </a:r>
          </a:p>
          <a:p>
            <a:r>
              <a:rPr lang="en-US" dirty="0" smtClean="0">
                <a:hlinkClick r:id="rId6"/>
              </a:rPr>
              <a:t>CRM</a:t>
            </a:r>
            <a:r>
              <a:rPr lang="en-US" dirty="0" smtClean="0"/>
              <a:t> - software is used to support these processes; information about customers and customer interactions can be entered, stored and accessed by employees in different company departments.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10-</a:t>
            </a:r>
            <a:fld id="{DBB3DA93-E592-46D0-AE1F-D154A72783BC}" type="slidenum">
              <a:rPr lang="en-US" smtClean="0"/>
              <a:pPr/>
              <a:t>8</a:t>
            </a:fld>
            <a:endParaRPr lang="en-US" dirty="0"/>
          </a:p>
        </p:txBody>
      </p:sp>
      <p:sp>
        <p:nvSpPr>
          <p:cNvPr id="6" name="TextBox 5"/>
          <p:cNvSpPr txBox="1"/>
          <p:nvPr/>
        </p:nvSpPr>
        <p:spPr>
          <a:xfrm>
            <a:off x="6477000" y="5715000"/>
            <a:ext cx="2514600" cy="369332"/>
          </a:xfrm>
          <a:prstGeom prst="rect">
            <a:avLst/>
          </a:prstGeom>
          <a:noFill/>
        </p:spPr>
        <p:txBody>
          <a:bodyPr wrap="square" rtlCol="0">
            <a:spAutoFit/>
          </a:bodyPr>
          <a:lstStyle/>
          <a:p>
            <a:r>
              <a:rPr lang="en-US" b="1" i="1" dirty="0" smtClean="0"/>
              <a:t>Source: wikipedia.org</a:t>
            </a:r>
            <a:endParaRPr lang="en-US" b="1"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Enterprisewide Systems – cont’d</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hlinkClick r:id="rId3"/>
              </a:rPr>
              <a:t>Knowledge Management Systems</a:t>
            </a:r>
            <a:r>
              <a:rPr lang="en-US" dirty="0" smtClean="0"/>
              <a:t> (KM) - refers to a (generally </a:t>
            </a:r>
            <a:r>
              <a:rPr lang="en-US" dirty="0" smtClean="0">
                <a:hlinkClick r:id="rId4" action="ppaction://hlinkfile" tooltip="Information Technology"/>
              </a:rPr>
              <a:t>IT</a:t>
            </a:r>
            <a:r>
              <a:rPr lang="en-US" dirty="0" smtClean="0"/>
              <a:t> based) system for </a:t>
            </a:r>
            <a:r>
              <a:rPr lang="en-US" dirty="0" smtClean="0">
                <a:hlinkClick r:id="rId5" action="ppaction://hlinkfile" tooltip="Knowledge management"/>
              </a:rPr>
              <a:t>managing knowledge</a:t>
            </a:r>
            <a:r>
              <a:rPr lang="en-US" dirty="0" smtClean="0"/>
              <a:t> in organizations, supporting creation, capture, storage and dissemination of information.</a:t>
            </a:r>
          </a:p>
          <a:p>
            <a:r>
              <a:rPr lang="en-US" dirty="0" smtClean="0">
                <a:hlinkClick r:id="rId6"/>
              </a:rPr>
              <a:t>Business Process Management</a:t>
            </a:r>
            <a:r>
              <a:rPr lang="en-US" dirty="0" smtClean="0"/>
              <a:t> (BPM) - is a field of </a:t>
            </a:r>
            <a:r>
              <a:rPr lang="en-US" dirty="0" smtClean="0">
                <a:hlinkClick r:id="rId7" action="ppaction://hlinkfile" tooltip="Management"/>
              </a:rPr>
              <a:t>management</a:t>
            </a:r>
            <a:r>
              <a:rPr lang="en-US" dirty="0" smtClean="0"/>
              <a:t> focused on aligning organizations with the wants and needs of clients. It is a </a:t>
            </a:r>
            <a:r>
              <a:rPr lang="en-US" dirty="0" smtClean="0">
                <a:hlinkClick r:id="rId8" action="ppaction://hlinkfile" tooltip="Holism"/>
              </a:rPr>
              <a:t>holistic management</a:t>
            </a:r>
            <a:r>
              <a:rPr lang="en-US" dirty="0" smtClean="0"/>
              <a:t> approach that promotes business effectiveness and efficiency while striving for innovation, flexibility and integration with technology.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a:xfrm>
            <a:off x="6477000" y="6324600"/>
            <a:ext cx="2133600" cy="365125"/>
          </a:xfrm>
        </p:spPr>
        <p:txBody>
          <a:bodyPr/>
          <a:lstStyle/>
          <a:p>
            <a:r>
              <a:rPr lang="en-US" dirty="0" smtClean="0"/>
              <a:t>10-</a:t>
            </a:r>
            <a:fld id="{DBB3DA93-E592-46D0-AE1F-D154A72783BC}" type="slidenum">
              <a:rPr lang="en-US" smtClean="0"/>
              <a:pPr/>
              <a:t>9</a:t>
            </a:fld>
            <a:endParaRPr lang="en-US" dirty="0"/>
          </a:p>
        </p:txBody>
      </p:sp>
      <p:sp>
        <p:nvSpPr>
          <p:cNvPr id="6" name="TextBox 5"/>
          <p:cNvSpPr txBox="1"/>
          <p:nvPr/>
        </p:nvSpPr>
        <p:spPr>
          <a:xfrm>
            <a:off x="5791200" y="5726668"/>
            <a:ext cx="2971800" cy="369332"/>
          </a:xfrm>
          <a:prstGeom prst="rect">
            <a:avLst/>
          </a:prstGeom>
          <a:noFill/>
        </p:spPr>
        <p:txBody>
          <a:bodyPr wrap="square" rtlCol="0">
            <a:spAutoFit/>
          </a:bodyPr>
          <a:lstStyle/>
          <a:p>
            <a:r>
              <a:rPr lang="en-US" b="1" i="1" dirty="0" smtClean="0"/>
              <a:t>Source: wikipedia.org</a:t>
            </a:r>
            <a:endParaRPr lang="en-US" b="1"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30672</TotalTime>
  <Words>5305</Words>
  <Application>Microsoft Office PowerPoint</Application>
  <PresentationFormat>On-screen Show (4:3)</PresentationFormat>
  <Paragraphs>540</Paragraphs>
  <Slides>50</Slides>
  <Notes>40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  Chapter 10  Enterprise Systems: Supply Chains, ERP, CRM &amp; KM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Slide 5</vt:lpstr>
      <vt:lpstr>Slide 6</vt:lpstr>
      <vt:lpstr>Slide 7</vt:lpstr>
      <vt:lpstr>Enterprisewide Systems</vt:lpstr>
      <vt:lpstr>Enterprisewide Systems – cont’d</vt:lpstr>
      <vt:lpstr>Enterprisewide Systems – cont’d</vt:lpstr>
      <vt:lpstr>Enterprisewide Systems – cont’d</vt:lpstr>
      <vt:lpstr>Figure 10.1</vt:lpstr>
      <vt:lpstr>Figure 10.2</vt:lpstr>
      <vt:lpstr>Figure 10.3</vt:lpstr>
      <vt:lpstr>Slide 15</vt:lpstr>
      <vt:lpstr>Slide 16</vt:lpstr>
      <vt:lpstr>Managing Collaboration</vt:lpstr>
      <vt:lpstr>Collaborative Planning</vt:lpstr>
      <vt:lpstr>Figure 10.4</vt:lpstr>
      <vt:lpstr>Vendor Managed Inventory</vt:lpstr>
      <vt:lpstr>E-Business Systems &amp; Supply Chains</vt:lpstr>
      <vt:lpstr>Business Value of SCM</vt:lpstr>
      <vt:lpstr>Successful Supply Chain Management</vt:lpstr>
      <vt:lpstr>Slide 24</vt:lpstr>
      <vt:lpstr>What is ERP?</vt:lpstr>
      <vt:lpstr>Slide 26</vt:lpstr>
      <vt:lpstr>Successful ERP Implementations</vt:lpstr>
      <vt:lpstr>Figure 10.5</vt:lpstr>
      <vt:lpstr>ERP – Lease or Buy?</vt:lpstr>
      <vt:lpstr>Slide 30</vt:lpstr>
      <vt:lpstr>Figure 10.6</vt:lpstr>
      <vt:lpstr>CRM Business Strategy</vt:lpstr>
      <vt:lpstr>Classification of CRM Applications</vt:lpstr>
      <vt:lpstr>Levels &amp; Types of e-CRM</vt:lpstr>
      <vt:lpstr>Tools for Customer Service</vt:lpstr>
      <vt:lpstr>Figure 10.7</vt:lpstr>
      <vt:lpstr>Issues Related to CRM Failures</vt:lpstr>
      <vt:lpstr>Table 10.1</vt:lpstr>
      <vt:lpstr>Business Value of CRM</vt:lpstr>
      <vt:lpstr>Risks of e-CRM</vt:lpstr>
      <vt:lpstr>Slide 41</vt:lpstr>
      <vt:lpstr>Figure 10.8</vt:lpstr>
      <vt:lpstr>Knowledge</vt:lpstr>
      <vt:lpstr>Slide 44</vt:lpstr>
      <vt:lpstr>Figure 10.9</vt:lpstr>
      <vt:lpstr>Figure 10.10</vt:lpstr>
      <vt:lpstr>Figure 10.11</vt:lpstr>
      <vt:lpstr>Slide 48</vt:lpstr>
      <vt:lpstr>Major Managerial Issues</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1735</cp:revision>
  <dcterms:created xsi:type="dcterms:W3CDTF">2008-09-25T15:39:43Z</dcterms:created>
  <dcterms:modified xsi:type="dcterms:W3CDTF">2009-04-19T19:26:37Z</dcterms:modified>
</cp:coreProperties>
</file>