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43"/>
  </p:notesMasterIdLst>
  <p:sldIdLst>
    <p:sldId id="256" r:id="rId2"/>
    <p:sldId id="289" r:id="rId3"/>
    <p:sldId id="567" r:id="rId4"/>
    <p:sldId id="257" r:id="rId5"/>
    <p:sldId id="500" r:id="rId6"/>
    <p:sldId id="415" r:id="rId7"/>
    <p:sldId id="597" r:id="rId8"/>
    <p:sldId id="433" r:id="rId9"/>
    <p:sldId id="598" r:id="rId10"/>
    <p:sldId id="599" r:id="rId11"/>
    <p:sldId id="600" r:id="rId12"/>
    <p:sldId id="601" r:id="rId13"/>
    <p:sldId id="602" r:id="rId14"/>
    <p:sldId id="603" r:id="rId15"/>
    <p:sldId id="434" r:id="rId16"/>
    <p:sldId id="604" r:id="rId17"/>
    <p:sldId id="605" r:id="rId18"/>
    <p:sldId id="606" r:id="rId19"/>
    <p:sldId id="607" r:id="rId20"/>
    <p:sldId id="608" r:id="rId21"/>
    <p:sldId id="609" r:id="rId22"/>
    <p:sldId id="610" r:id="rId23"/>
    <p:sldId id="611" r:id="rId24"/>
    <p:sldId id="612" r:id="rId25"/>
    <p:sldId id="613" r:id="rId26"/>
    <p:sldId id="438" r:id="rId27"/>
    <p:sldId id="614" r:id="rId28"/>
    <p:sldId id="615" r:id="rId29"/>
    <p:sldId id="616" r:id="rId30"/>
    <p:sldId id="443" r:id="rId31"/>
    <p:sldId id="617" r:id="rId32"/>
    <p:sldId id="618" r:id="rId33"/>
    <p:sldId id="619" r:id="rId34"/>
    <p:sldId id="539" r:id="rId35"/>
    <p:sldId id="620" r:id="rId36"/>
    <p:sldId id="621" r:id="rId37"/>
    <p:sldId id="622" r:id="rId38"/>
    <p:sldId id="623" r:id="rId39"/>
    <p:sldId id="569" r:id="rId40"/>
    <p:sldId id="596" r:id="rId41"/>
    <p:sldId id="384" r:id="rId42"/>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49" autoAdjust="0"/>
    <p:restoredTop sz="86726" autoAdjust="0"/>
  </p:normalViewPr>
  <p:slideViewPr>
    <p:cSldViewPr>
      <p:cViewPr varScale="1">
        <p:scale>
          <a:sx n="80" d="100"/>
          <a:sy n="80" d="100"/>
        </p:scale>
        <p:origin x="-165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13FDFE3E-648B-4073-8E38-820D2ECDE55F}" type="datetimeFigureOut">
              <a:rPr lang="en-US" smtClean="0"/>
              <a:pPr/>
              <a:t>4/13/2009</a:t>
            </a:fld>
            <a:endParaRPr lang="en-US" dirty="0"/>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9FE05574-1D68-479B-8F33-2AA349DB469B}"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Next slide has possible explanations.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12</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now:</a:t>
            </a:r>
          </a:p>
          <a:p>
            <a:endParaRPr lang="en-US" b="1" dirty="0" smtClean="0"/>
          </a:p>
          <a:p>
            <a:r>
              <a:rPr lang="en-US" b="1" dirty="0" smtClean="0"/>
              <a:t>What may be missing</a:t>
            </a:r>
            <a:r>
              <a:rPr lang="en-US" b="1" baseline="0" dirty="0" smtClean="0"/>
              <a:t> from this table, while implied, management &amp; leaders in IT specifically may be focused more on the operational changes rather than</a:t>
            </a:r>
          </a:p>
          <a:p>
            <a:r>
              <a:rPr lang="en-US" b="1" baseline="0" dirty="0" smtClean="0"/>
              <a:t>     the actual changes themselves making measurement of change directly related to the changes in IT almost impossible to quantify.  A solution may be</a:t>
            </a:r>
          </a:p>
          <a:p>
            <a:r>
              <a:rPr lang="en-US" b="1" baseline="0" dirty="0" smtClean="0"/>
              <a:t>     for more involvement by IT in the strategic plan development within the organization.  Another is to clearly establish baselines for measurement before</a:t>
            </a:r>
          </a:p>
          <a:p>
            <a:r>
              <a:rPr lang="en-US" b="1" baseline="0" dirty="0" smtClean="0"/>
              <a:t>     any plans for change are implemented.</a:t>
            </a:r>
          </a:p>
          <a:p>
            <a:endParaRPr lang="en-US" b="1" baseline="0" dirty="0" smtClean="0"/>
          </a:p>
          <a:p>
            <a:r>
              <a:rPr lang="en-US" b="1" baseline="0" dirty="0" smtClean="0"/>
              <a:t>Students may have others</a:t>
            </a:r>
            <a:r>
              <a:rPr lang="en-US" b="1" baseline="0" dirty="0" smtClean="0"/>
              <a:t>.  Encourage discussions promoting critical thinking skill development.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13</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Remainder of the chapter covers ways organizations can evaluate</a:t>
            </a:r>
            <a:r>
              <a:rPr lang="en-US" b="1" baseline="0" dirty="0" smtClean="0"/>
              <a:t> IT benefits &amp; costs &amp; thus target their IT development &amp; acquisition toward</a:t>
            </a:r>
          </a:p>
          <a:p>
            <a:r>
              <a:rPr lang="en-US" b="1" baseline="0" dirty="0" smtClean="0"/>
              <a:t>     systems that will best contribute to achievement of organizational goals.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14</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15</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&amp; engage students with providing examples:</a:t>
            </a:r>
          </a:p>
          <a:p>
            <a:endParaRPr lang="en-US" b="1" dirty="0" smtClean="0"/>
          </a:p>
          <a:p>
            <a:r>
              <a:rPr lang="en-US" b="1" dirty="0" smtClean="0"/>
              <a:t>Result of the rush to invest</a:t>
            </a:r>
            <a:r>
              <a:rPr lang="en-US" b="1" baseline="0" dirty="0" smtClean="0"/>
              <a:t> in electronic commerce during 1995 thru 2000 was the dot.com bust during 2001-2003.  Heavy stock market losses &amp; crashes</a:t>
            </a:r>
          </a:p>
          <a:p>
            <a:r>
              <a:rPr lang="en-US" b="1" baseline="0" dirty="0" smtClean="0"/>
              <a:t>     occurred.  Losses could have been easily avoided, or at least minimized, had there been review through traditional financial analyses such as ROI,</a:t>
            </a:r>
          </a:p>
          <a:p>
            <a:r>
              <a:rPr lang="en-US" b="1" baseline="0" dirty="0" smtClean="0"/>
              <a:t>     NPV, cost-benefit analysis.  Positive of the dot.com bust was the return to basics-return to justifying requests for IT &amp; EC investments.</a:t>
            </a:r>
            <a:br>
              <a:rPr lang="en-US" b="1" baseline="0" dirty="0" smtClean="0"/>
            </a:br>
            <a:r>
              <a:rPr lang="en-US" b="1" baseline="0" dirty="0" smtClean="0"/>
              <a:t/>
            </a:r>
            <a:br>
              <a:rPr lang="en-US" b="1" baseline="0" dirty="0" smtClean="0"/>
            </a:br>
            <a:r>
              <a:rPr lang="en-US" b="1" baseline="0" dirty="0" smtClean="0"/>
              <a:t>The dot-com bust is also partially responsible for the move to outsource IT that has changed the field as a career; this move dramatically</a:t>
            </a:r>
          </a:p>
          <a:p>
            <a:r>
              <a:rPr lang="en-US" b="1" baseline="0" dirty="0" smtClean="0"/>
              <a:t>     reshaped business in the U.S. &amp; as a result, dramatically in many countries such as India, Singapore, and the Philippines.  Core</a:t>
            </a:r>
          </a:p>
          <a:p>
            <a:r>
              <a:rPr lang="en-US" b="1" baseline="0" dirty="0" smtClean="0"/>
              <a:t>     competency maintained as the focus, outsource the rest.</a:t>
            </a:r>
          </a:p>
          <a:p>
            <a:endParaRPr lang="en-US" b="1" baseline="0" dirty="0" smtClean="0"/>
          </a:p>
          <a:p>
            <a:r>
              <a:rPr lang="en-US" b="1" baseline="0" dirty="0" smtClean="0"/>
              <a:t>Demand for expanding or initiating IT &amp; e-business projects remains strong.  CIOs need to effectively communicate value of proposed IT projects</a:t>
            </a:r>
          </a:p>
          <a:p>
            <a:r>
              <a:rPr lang="en-US" b="1" baseline="0" dirty="0" smtClean="0"/>
              <a:t>     in order to gain approval.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16</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p>
          <a:p>
            <a:endParaRPr lang="en-US" b="1" dirty="0" smtClean="0"/>
          </a:p>
          <a:p>
            <a:r>
              <a:rPr lang="en-US" b="1" dirty="0" smtClean="0"/>
              <a:t>Justification forces better alignment with corporate business strategy.  This should not be a new concept; it is no different than</a:t>
            </a:r>
          </a:p>
          <a:p>
            <a:r>
              <a:rPr lang="en-US" b="1" dirty="0" smtClean="0"/>
              <a:t>     justifying</a:t>
            </a:r>
            <a:r>
              <a:rPr lang="en-US" b="1" baseline="0" dirty="0" smtClean="0"/>
              <a:t> capital expenditures, expanding business into new markets, etc.</a:t>
            </a:r>
            <a:endParaRPr lang="en-US" b="1" dirty="0" smtClean="0"/>
          </a:p>
          <a:p>
            <a:endParaRPr lang="en-US" b="1" dirty="0" smtClean="0"/>
          </a:p>
          <a:p>
            <a:r>
              <a:rPr lang="en-US" b="1" dirty="0" smtClean="0"/>
              <a:t>Justification increases credibility</a:t>
            </a:r>
            <a:r>
              <a:rPr lang="en-US" b="1" baseline="0" dirty="0" smtClean="0"/>
              <a:t> of IT projects.  Success may be justification for similar projects in the future.  It is also a reminder</a:t>
            </a:r>
          </a:p>
          <a:p>
            <a:r>
              <a:rPr lang="en-US" b="1" baseline="0" dirty="0" smtClean="0"/>
              <a:t>     that what can’t be measure probably should not be done in terms of business processes &amp; activities.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17</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Note to students:</a:t>
            </a:r>
          </a:p>
          <a:p>
            <a:endParaRPr lang="en-US" b="1" dirty="0" smtClean="0"/>
          </a:p>
          <a:p>
            <a:r>
              <a:rPr lang="en-US" b="1" dirty="0" smtClean="0"/>
              <a:t>Justification varies depending on situation &amp; methods used, can be very complex.</a:t>
            </a:r>
          </a:p>
          <a:p>
            <a:endParaRPr lang="en-US" dirty="0" smtClean="0"/>
          </a:p>
          <a:p>
            <a:r>
              <a:rPr lang="en-US" b="1" dirty="0" smtClean="0"/>
              <a:t>5 </a:t>
            </a:r>
            <a:r>
              <a:rPr lang="en-US" b="1" dirty="0" smtClean="0"/>
              <a:t>areas in figure </a:t>
            </a:r>
            <a:r>
              <a:rPr lang="en-US" b="1" dirty="0" smtClean="0"/>
              <a:t>must be considered making it very difficult to conduct such a process.</a:t>
            </a:r>
          </a:p>
          <a:p>
            <a:endParaRPr lang="en-US" b="1" dirty="0" smtClean="0"/>
          </a:p>
          <a:p>
            <a:r>
              <a:rPr lang="en-US" b="1" dirty="0" smtClean="0"/>
              <a:t>Not only need to select methods, but also how</a:t>
            </a:r>
            <a:r>
              <a:rPr lang="en-US" b="1" baseline="0" dirty="0" smtClean="0"/>
              <a:t> to execute it.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18</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Problem of</a:t>
            </a:r>
            <a:r>
              <a:rPr lang="en-US" b="1" baseline="0" dirty="0" smtClean="0"/>
              <a:t> definition can be overcome by using appropriate metrics &amp; key performance indicators.</a:t>
            </a:r>
          </a:p>
          <a:p>
            <a:endParaRPr lang="en-US" dirty="0" smtClean="0"/>
          </a:p>
          <a:p>
            <a:r>
              <a:rPr lang="en-US" b="1" dirty="0" smtClean="0"/>
              <a:t>Investments such as e-CRM may take 5 to 6 years to show significant positive results,</a:t>
            </a:r>
            <a:r>
              <a:rPr lang="en-US" b="1" baseline="0" dirty="0" smtClean="0"/>
              <a:t> but many justification studies do not wait that long</a:t>
            </a:r>
          </a:p>
          <a:p>
            <a:r>
              <a:rPr lang="en-US" b="1" baseline="0" dirty="0" smtClean="0"/>
              <a:t>     to measure productivity changes.</a:t>
            </a:r>
            <a:endParaRPr lang="en-US" b="1" dirty="0" smtClean="0"/>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19</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Figure shows that relationship between investment &amp; performance is frequently indirect; factors such as shared IT</a:t>
            </a:r>
            <a:r>
              <a:rPr lang="en-US" b="1" baseline="0" dirty="0" smtClean="0"/>
              <a:t> assets &amp; how they are used</a:t>
            </a:r>
          </a:p>
          <a:p>
            <a:r>
              <a:rPr lang="en-US" b="1" baseline="0" dirty="0" smtClean="0"/>
              <a:t>     can impact organizational performance &amp; make it difficult to assess the value of an IT investment.</a:t>
            </a:r>
          </a:p>
          <a:p>
            <a:endParaRPr lang="en-US" b="1" baseline="0" dirty="0" smtClean="0"/>
          </a:p>
          <a:p>
            <a:r>
              <a:rPr lang="en-US" b="1" baseline="0" dirty="0" smtClean="0"/>
              <a:t>Major difficulty in justifying IT investment is existence of substantial intangible benefits in addition to tangible ones.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20</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There are other examples of intangible benefits that are very difficult to measure </a:t>
            </a:r>
            <a:r>
              <a:rPr lang="en-US" b="1" baseline="0" dirty="0" smtClean="0"/>
              <a:t>such as change in employee morale with improved system reliability.</a:t>
            </a:r>
          </a:p>
          <a:p>
            <a:endParaRPr lang="en-US" b="1" baseline="0" dirty="0" smtClean="0"/>
          </a:p>
          <a:p>
            <a:r>
              <a:rPr lang="en-US" b="1" baseline="0" dirty="0" smtClean="0"/>
              <a:t>Task students to bring others for discussion to promote critical thinking skill development around this topic of IT economics.</a:t>
            </a:r>
          </a:p>
          <a:p>
            <a:endParaRPr lang="en-US" b="1" baseline="0" dirty="0" smtClean="0"/>
          </a:p>
          <a:p>
            <a:r>
              <a:rPr lang="en-US" b="1" baseline="0" dirty="0" smtClean="0"/>
              <a:t>Discuss:  ignoring intangible benefits assumes the value is zero.  This assumption may lead an organization to reject IT investments that could</a:t>
            </a:r>
          </a:p>
          <a:p>
            <a:r>
              <a:rPr lang="en-US" b="1" baseline="0" dirty="0" smtClean="0"/>
              <a:t>     substantially increase revenues &amp; profitability.  Analysts must include both tangible &amp; intangible benefits so that the decision reflects</a:t>
            </a:r>
          </a:p>
          <a:p>
            <a:r>
              <a:rPr lang="en-US" b="1" baseline="0" dirty="0" smtClean="0"/>
              <a:t>     their potential impact.</a:t>
            </a:r>
          </a:p>
          <a:p>
            <a:endParaRPr lang="en-US" b="1" baseline="0" dirty="0" smtClean="0"/>
          </a:p>
          <a:p>
            <a:r>
              <a:rPr lang="en-US" b="1" baseline="0" dirty="0" smtClean="0"/>
              <a:t>How to include both in the analysis begins with the next slide.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the importance of such qualitative data &amp; how they can be converted</a:t>
            </a:r>
            <a:r>
              <a:rPr lang="en-US" b="1" baseline="0" dirty="0" smtClean="0"/>
              <a:t> to quantitative data over time:</a:t>
            </a:r>
            <a:endParaRPr lang="en-US" b="1" dirty="0" smtClean="0"/>
          </a:p>
          <a:p>
            <a:endParaRPr lang="en-US" b="1" dirty="0" smtClean="0"/>
          </a:p>
          <a:p>
            <a:r>
              <a:rPr lang="en-US" b="1" dirty="0" smtClean="0"/>
              <a:t>Subjective measures can be objective if used consistently over time.  For instance, customer satisfaction measured consistently on a 5-point scale</a:t>
            </a:r>
          </a:p>
          <a:p>
            <a:r>
              <a:rPr lang="en-US" b="1" dirty="0" smtClean="0"/>
              <a:t>     can be objective basis for measuring the performance of customer-facing initiatives..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Expand for students here:</a:t>
            </a:r>
          </a:p>
          <a:p>
            <a:endParaRPr lang="en-US" b="1" dirty="0" smtClean="0"/>
          </a:p>
          <a:p>
            <a:r>
              <a:rPr lang="en-US" b="1" dirty="0" smtClean="0"/>
              <a:t>Fixed costs include infrastructure, IT services &amp; management costs.  Adding a unit does</a:t>
            </a:r>
            <a:r>
              <a:rPr lang="en-US" b="1" baseline="0" dirty="0" smtClean="0"/>
              <a:t> not add costs such as a manager’s salary, building, etc.</a:t>
            </a:r>
          </a:p>
          <a:p>
            <a:endParaRPr lang="en-US" b="1" baseline="0" dirty="0" smtClean="0"/>
          </a:p>
          <a:p>
            <a:r>
              <a:rPr lang="en-US" b="1" baseline="0" dirty="0" smtClean="0"/>
              <a:t>Some costs surface only after installation such as those associated with required Y2K updates.</a:t>
            </a:r>
          </a:p>
          <a:p>
            <a:endParaRPr lang="en-US" b="1" baseline="0" dirty="0" smtClean="0"/>
          </a:p>
          <a:p>
            <a:r>
              <a:rPr lang="en-US" b="1" baseline="0" dirty="0" smtClean="0"/>
              <a:t>Transaction costs cover a wide range of costs that are associated with the distribution (sale) and/or exchange of products &amp; services.</a:t>
            </a:r>
          </a:p>
          <a:p>
            <a:endParaRPr lang="en-US" b="1" baseline="0" dirty="0" smtClean="0"/>
          </a:p>
          <a:p>
            <a:r>
              <a:rPr lang="en-US" b="1" baseline="0" dirty="0" smtClean="0"/>
              <a:t>Using IT may reduce transaction costs, but it may be difficult to assess these costs.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23</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Click images for homepage hot</a:t>
            </a:r>
            <a:r>
              <a:rPr lang="en-US" b="1" baseline="0" dirty="0" smtClean="0"/>
              <a:t> links.</a:t>
            </a:r>
            <a:endParaRPr lang="en-US" b="1" dirty="0" smtClean="0"/>
          </a:p>
          <a:p>
            <a:endParaRPr lang="en-US" b="1" dirty="0" smtClean="0"/>
          </a:p>
          <a:p>
            <a:r>
              <a:rPr lang="en-US" b="1" dirty="0" smtClean="0"/>
              <a:t>Task students to come up with others.  Here are others from the text:</a:t>
            </a:r>
          </a:p>
          <a:p>
            <a:endParaRPr lang="en-US" b="1" dirty="0" smtClean="0"/>
          </a:p>
          <a:p>
            <a:r>
              <a:rPr lang="en-US" b="1" dirty="0" smtClean="0"/>
              <a:t>Others such as to play games or watch sports in real time for a fee.</a:t>
            </a:r>
          </a:p>
          <a:p>
            <a:endParaRPr lang="en-US" b="1" dirty="0" smtClean="0"/>
          </a:p>
          <a:p>
            <a:r>
              <a:rPr lang="en-US" b="1" dirty="0" smtClean="0"/>
              <a:t>Larger global markets because</a:t>
            </a:r>
            <a:r>
              <a:rPr lang="en-US" b="1" baseline="0" dirty="0" smtClean="0"/>
              <a:t> of more effective product marketing on the Web.</a:t>
            </a:r>
          </a:p>
          <a:p>
            <a:endParaRPr lang="en-US" b="1" baseline="0" dirty="0" smtClean="0"/>
          </a:p>
          <a:p>
            <a:r>
              <a:rPr lang="en-US" b="1" baseline="0" dirty="0" smtClean="0"/>
              <a:t>Increased margins attained by using processes with lower internal costs &amp; higher prices because of value-added services to customers.</a:t>
            </a:r>
          </a:p>
          <a:p>
            <a:endParaRPr lang="en-US" b="1" baseline="0" dirty="0" smtClean="0"/>
          </a:p>
          <a:p>
            <a:r>
              <a:rPr lang="en-US" b="1" baseline="0" dirty="0" smtClean="0"/>
              <a:t>Consequence of becoming an online portal.</a:t>
            </a:r>
          </a:p>
          <a:p>
            <a:endParaRPr lang="en-US" b="1" baseline="0" dirty="0" smtClean="0"/>
          </a:p>
          <a:p>
            <a:r>
              <a:rPr lang="en-US" b="1" baseline="0" dirty="0" smtClean="0"/>
              <a:t>Value-added content sold from selling searches, access to data &amp; electronic documents.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24</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Reinforce</a:t>
            </a:r>
            <a:r>
              <a:rPr lang="en-US" b="1" baseline="0" dirty="0" smtClean="0"/>
              <a:t> here that no one method for project evaluation is best in all decisions.  Some are best for some decision; none for everything.</a:t>
            </a:r>
          </a:p>
          <a:p>
            <a:endParaRPr lang="en-US" b="1" baseline="0" dirty="0" smtClean="0"/>
          </a:p>
          <a:p>
            <a:r>
              <a:rPr lang="en-US" b="1" baseline="0" dirty="0" smtClean="0"/>
              <a:t>Multiple models may be wise depending upon the complexity &amp; magnitude of the project &amp; its impact upon the organization. </a:t>
            </a:r>
          </a:p>
          <a:p>
            <a:endParaRPr lang="en-US" b="1" baseline="0" dirty="0" smtClean="0"/>
          </a:p>
          <a:p>
            <a:r>
              <a:rPr lang="en-US" b="1" baseline="0" dirty="0" smtClean="0"/>
              <a:t>Several traditional methods can be used to assess value of IT information &amp; IT </a:t>
            </a:r>
            <a:r>
              <a:rPr lang="en-US" b="1" baseline="0" dirty="0" smtClean="0"/>
              <a:t>investment such as ROI, ROA, NPV.</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25</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These approaches may be needed when traditional methods are</a:t>
            </a:r>
            <a:r>
              <a:rPr lang="en-US" b="1" baseline="0" dirty="0" smtClean="0"/>
              <a:t> not enough or simply aren’t useful for assessing newest IT technologies.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These methods are particularly useful in evaluating IT investment.  No method</a:t>
            </a:r>
            <a:r>
              <a:rPr lang="en-US" b="1" baseline="0" dirty="0" smtClean="0"/>
              <a:t> is perfect nor universal in nature. One needs to look</a:t>
            </a:r>
          </a:p>
          <a:p>
            <a:r>
              <a:rPr lang="en-US" b="1" baseline="0" dirty="0" smtClean="0"/>
              <a:t>     at advantages &amp; disadvantages of each, which vary according to specific situation.</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Mention</a:t>
            </a:r>
            <a:r>
              <a:rPr lang="en-US" b="1" baseline="0" dirty="0" smtClean="0"/>
              <a:t> here that when a cost is not known, and/or difficult to quantify, it is best to overestimate costs &amp; underestimate revenues.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 possible methods to measure intangible items such as customer satisfaction.  Develop a scale of what customers tell the</a:t>
            </a:r>
          </a:p>
          <a:p>
            <a:r>
              <a:rPr lang="en-US" b="1" baseline="0" dirty="0" smtClean="0"/>
              <a:t>     organization they want &amp; then measure it such as on-time performance, competitive pricing, product options, etc.</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31</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Discuss:</a:t>
            </a:r>
          </a:p>
          <a:p>
            <a:endParaRPr lang="en-US" b="1" dirty="0" smtClean="0"/>
          </a:p>
          <a:p>
            <a:r>
              <a:rPr lang="en-US" b="1" dirty="0" smtClean="0"/>
              <a:t>Tangible &amp; intangible benefits must be evaluated before</a:t>
            </a:r>
            <a:r>
              <a:rPr lang="en-US" b="1" baseline="0" dirty="0" smtClean="0"/>
              <a:t> a decision regarding e-training can be made.  Financial factors are very important to consider</a:t>
            </a:r>
          </a:p>
          <a:p>
            <a:r>
              <a:rPr lang="en-US" b="1" baseline="0" dirty="0" smtClean="0"/>
              <a:t>     versus traditional training methods.</a:t>
            </a:r>
          </a:p>
          <a:p>
            <a:endParaRPr lang="en-US" b="1" baseline="0" dirty="0" smtClean="0"/>
          </a:p>
          <a:p>
            <a:r>
              <a:rPr lang="en-US" b="1" baseline="0" dirty="0" smtClean="0"/>
              <a:t>Many times it is not feasible to train people “in person” especially in organizations with diverse workgroups that may be spread across</a:t>
            </a:r>
          </a:p>
          <a:p>
            <a:r>
              <a:rPr lang="en-US" b="1" baseline="0" dirty="0" smtClean="0"/>
              <a:t>     the globe, and in 24/7 operations.  Airlines are a good example of e-training applications within all operational groups in the air &amp; on</a:t>
            </a:r>
          </a:p>
          <a:p>
            <a:r>
              <a:rPr lang="en-US" b="1" baseline="0" dirty="0" smtClean="0"/>
              <a:t>     the ground.  The cost to the organization would be prohibitive.</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Stress</a:t>
            </a:r>
            <a:r>
              <a:rPr lang="en-US" b="1" baseline="0" dirty="0" smtClean="0"/>
              <a:t> the importance of compliance with Sarbanes-Oxley.  Organizations must document every internal process &amp; external effect that will have an</a:t>
            </a:r>
          </a:p>
          <a:p>
            <a:r>
              <a:rPr lang="en-US" b="1" baseline="0" dirty="0" smtClean="0"/>
              <a:t>     impact on its financial health in order to be in compliance.  To be out of compliance can be financially disastrous for a company.</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33</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In the regular products curve, average</a:t>
            </a:r>
            <a:r>
              <a:rPr lang="en-US" b="1" baseline="0" dirty="0" smtClean="0"/>
              <a:t> cost per unit declines up to a certain quantity, but due to necessary increased overhead such as adding a manager</a:t>
            </a:r>
          </a:p>
          <a:p>
            <a:r>
              <a:rPr lang="en-US" b="1" baseline="0" dirty="0" smtClean="0"/>
              <a:t>     and marketing costs, the cost will start to increase.</a:t>
            </a:r>
          </a:p>
          <a:p>
            <a:endParaRPr lang="en-US" b="1" baseline="0" dirty="0" smtClean="0"/>
          </a:p>
          <a:p>
            <a:r>
              <a:rPr lang="en-US" b="1" baseline="0" dirty="0" smtClean="0"/>
              <a:t>For digital products, the costs will continue to decline with increased quantity.  Variable costs is very little, once fixed cost is covered, increase in quantity</a:t>
            </a:r>
          </a:p>
          <a:p>
            <a:r>
              <a:rPr lang="en-US" b="1" baseline="0" dirty="0" smtClean="0"/>
              <a:t>     produces a continuous decrease in average cost.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35</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Production function will decline (L1</a:t>
            </a:r>
            <a:r>
              <a:rPr lang="en-US" b="1" baseline="0" dirty="0" smtClean="0"/>
              <a:t> to L2 in part a) since you can get the same quantity with less labor &amp; IT cost.</a:t>
            </a:r>
          </a:p>
          <a:p>
            <a:endParaRPr lang="en-US" b="1" baseline="0" dirty="0" smtClean="0"/>
          </a:p>
          <a:p>
            <a:r>
              <a:rPr lang="en-US" b="1" baseline="0" dirty="0" smtClean="0"/>
              <a:t>Transaction cost for the same quantity will be lower due to computerization (part b).</a:t>
            </a:r>
          </a:p>
          <a:p>
            <a:endParaRPr lang="en-US" b="1" baseline="0" dirty="0" smtClean="0"/>
          </a:p>
          <a:p>
            <a:r>
              <a:rPr lang="en-US" b="1" baseline="0" dirty="0" smtClean="0"/>
              <a:t>Administrative cost will be lower for the same quantity (part c).</a:t>
            </a:r>
          </a:p>
          <a:p>
            <a:endParaRPr lang="en-US" b="1" baseline="0"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36</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There is a tradeoff between reach &amp; richness.  The more customers a company wants to reach, the fewer services it can provide to them.</a:t>
            </a:r>
            <a:endParaRPr lang="en-US" b="1" dirty="0" smtClean="0"/>
          </a:p>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37</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Projects seldom fail because of the technology.  Rather, it is more often management of the</a:t>
            </a:r>
            <a:r>
              <a:rPr lang="en-US" b="1" baseline="0" dirty="0" smtClean="0"/>
              <a:t> project</a:t>
            </a:r>
            <a:r>
              <a:rPr lang="en-US" b="1" dirty="0" smtClean="0"/>
              <a:t>, lack of</a:t>
            </a:r>
            <a:r>
              <a:rPr lang="en-US" b="1" baseline="0" dirty="0" smtClean="0"/>
              <a:t> senior level support, improper funding.</a:t>
            </a:r>
          </a:p>
          <a:p>
            <a:endParaRPr lang="en-US" b="1" baseline="0" dirty="0" smtClean="0"/>
          </a:p>
          <a:p>
            <a:r>
              <a:rPr lang="en-US" b="1" baseline="0" dirty="0" smtClean="0"/>
              <a:t>This is a good time to reinforce the high percentage (85%) of IT projects fail.</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38</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39</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Reinforce the importance of objective, non-biased analysis of all projects,</a:t>
            </a:r>
            <a:r>
              <a:rPr lang="en-US" b="1" baseline="0" dirty="0" smtClean="0"/>
              <a:t> not just IT specific.  If it is too good to be true, it probably is.</a:t>
            </a:r>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40</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41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smtClean="0">
                <a:solidFill>
                  <a:schemeClr val="tx1"/>
                </a:solidFill>
                <a:latin typeface="+mn-lt"/>
                <a:ea typeface="+mn-ea"/>
                <a:cs typeface="+mn-cs"/>
              </a:rPr>
              <a:t>Figure IT 7eU</a:t>
            </a:r>
            <a:r>
              <a:rPr lang="en-US" sz="1200" kern="1200" dirty="0" smtClean="0">
                <a:solidFill>
                  <a:schemeClr val="tx1"/>
                </a:solidFill>
                <a:latin typeface="+mn-lt"/>
                <a:ea typeface="+mn-ea"/>
                <a:cs typeface="+mn-cs"/>
              </a:rPr>
              <a:t> provides opportunity to discuss overview of IT’s role in corporate strategy setting and its intricate importance to performance as business solutions and the resulting profitability.   Throughout the “semester” student learning will be evolving surrounding this chart</a:t>
            </a:r>
            <a:r>
              <a:rPr lang="en-US" sz="1200" kern="1200" baseline="0" dirty="0" smtClean="0">
                <a:solidFill>
                  <a:schemeClr val="tx1"/>
                </a:solidFill>
                <a:latin typeface="+mn-lt"/>
                <a:ea typeface="+mn-ea"/>
                <a:cs typeface="+mn-cs"/>
              </a:rPr>
              <a:t> making it good to begin by going back to it to integrate learning.</a:t>
            </a:r>
            <a:endParaRPr lang="en-US" sz="120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FE05574-1D68-479B-8F33-2AA349DB469B}" type="slidenum">
              <a:rPr lang="en-US" smtClean="0"/>
              <a:pPr/>
              <a:t>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CSAA</a:t>
            </a:r>
            <a:r>
              <a:rPr lang="en-US" b="1" baseline="0" dirty="0" smtClean="0"/>
              <a:t> served California, Nevada &amp; Utah.  Focused on membership of 5 million, travel &amp; insurance.  Processes 3 billion documents &amp; scans 1.6 million images.</a:t>
            </a:r>
          </a:p>
          <a:p>
            <a:endParaRPr lang="en-US" b="1" baseline="0" dirty="0" smtClean="0"/>
          </a:p>
          <a:p>
            <a:r>
              <a:rPr lang="en-US" b="1" baseline="0" dirty="0" smtClean="0"/>
              <a:t>Servers were 4.5 years old.  Unable to implement improvements, no e-commerce projects such as self-service capabilities &amp; enterprise-level customer service.</a:t>
            </a:r>
          </a:p>
          <a:p>
            <a:endParaRPr lang="en-US" b="1" baseline="0" dirty="0" smtClean="0"/>
          </a:p>
          <a:p>
            <a:r>
              <a:rPr lang="en-US" b="1" dirty="0" smtClean="0"/>
              <a:t>Fewer servers meant less maintenance &amp; better utilization.  Latest security patches received easily &amp; antivirus updates for 8,500 PCs.</a:t>
            </a:r>
          </a:p>
          <a:p>
            <a:endParaRPr lang="en-US" b="1" dirty="0" smtClean="0"/>
          </a:p>
          <a:p>
            <a:r>
              <a:rPr lang="en-US" b="1" dirty="0" smtClean="0"/>
              <a:t>EDS won bid for implementation.</a:t>
            </a:r>
          </a:p>
          <a:p>
            <a:endParaRPr lang="en-US" b="1" dirty="0" smtClean="0"/>
          </a:p>
          <a:p>
            <a:r>
              <a:rPr lang="en-US" b="1" dirty="0" smtClean="0"/>
              <a:t>Business case used both for conducting a bid among competing vendors &amp; for getting top management approval.  Both are extremely important.</a:t>
            </a:r>
          </a:p>
          <a:p>
            <a:endParaRPr lang="en-US" b="1" dirty="0" smtClean="0"/>
          </a:p>
          <a:p>
            <a:r>
              <a:rPr lang="en-US" b="1" dirty="0" smtClean="0"/>
              <a:t>Used traditional tools of justification: ROI, NPV, &amp; payback period.  Justification included only measurable tangible benefits, analysis</a:t>
            </a:r>
          </a:p>
          <a:p>
            <a:r>
              <a:rPr lang="en-US" b="1" dirty="0" smtClean="0"/>
              <a:t>     recognized</a:t>
            </a:r>
            <a:r>
              <a:rPr lang="en-US" b="1" baseline="0" dirty="0" smtClean="0"/>
              <a:t> significant intangible benefits such as improved customer service.</a:t>
            </a:r>
          </a:p>
          <a:p>
            <a:endParaRPr lang="en-US" b="1" baseline="0" dirty="0" smtClean="0"/>
          </a:p>
          <a:p>
            <a:r>
              <a:rPr lang="en-US" b="1" baseline="0" dirty="0" smtClean="0"/>
              <a:t>Intangible benefits were not quantified because the tangible benefits provided such a strong case with 493% ROI.  Also not included</a:t>
            </a:r>
          </a:p>
          <a:p>
            <a:r>
              <a:rPr lang="en-US" b="1" baseline="0" dirty="0" smtClean="0"/>
              <a:t>     were things such as improved response time &amp; total cost of operation.</a:t>
            </a:r>
          </a:p>
          <a:p>
            <a:endParaRPr lang="en-US" b="1" baseline="0" dirty="0" smtClean="0"/>
          </a:p>
          <a:p>
            <a:r>
              <a:rPr lang="en-US" b="1" baseline="0" dirty="0" smtClean="0"/>
              <a:t>Project was outsourced so they could continue to concentrate on their core competency.</a:t>
            </a:r>
          </a:p>
          <a:p>
            <a:endParaRPr lang="en-US" b="1" baseline="0" dirty="0" smtClean="0"/>
          </a:p>
          <a:p>
            <a:r>
              <a:rPr lang="en-US" b="1" baseline="0" dirty="0" smtClean="0"/>
              <a:t>These are the main concepts for this chapter.  Also will be discussion of advanced justification tools &amp; handling intangible benefits &amp; cost.</a:t>
            </a:r>
            <a:endParaRPr lang="en-US" b="1" dirty="0" smtClean="0"/>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1" dirty="0" smtClean="0"/>
          </a:p>
        </p:txBody>
      </p:sp>
      <p:sp>
        <p:nvSpPr>
          <p:cNvPr id="4" name="Slide Number Placeholder 3"/>
          <p:cNvSpPr>
            <a:spLocks noGrp="1"/>
          </p:cNvSpPr>
          <p:nvPr>
            <p:ph type="sldNum" sz="quarter" idx="10"/>
          </p:nvPr>
        </p:nvSpPr>
        <p:spPr/>
        <p:txBody>
          <a:bodyPr/>
          <a:lstStyle/>
          <a:p>
            <a:fld id="{9FE05574-1D68-479B-8F33-2AA349DB469B}" type="slidenum">
              <a:rPr lang="en-US" smtClean="0"/>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New technologies will likely allow phenomenal growth to continue.</a:t>
            </a:r>
          </a:p>
          <a:p>
            <a:endParaRPr lang="en-US" b="1" dirty="0" smtClean="0"/>
          </a:p>
          <a:p>
            <a:r>
              <a:rPr lang="en-US" b="1" dirty="0" smtClean="0"/>
              <a:t>Advances</a:t>
            </a:r>
            <a:r>
              <a:rPr lang="en-US" b="1" baseline="0" dirty="0" smtClean="0"/>
              <a:t> in network technologies &amp; storage, compared to those in chip technology, even more profound.</a:t>
            </a:r>
          </a:p>
          <a:p>
            <a:endParaRPr lang="en-US" b="1" baseline="0" dirty="0" smtClean="0"/>
          </a:p>
          <a:p>
            <a:r>
              <a:rPr lang="en-US" b="1" baseline="0" dirty="0" smtClean="0"/>
              <a:t>Click picture for webcast &amp; more about Moore’s Law to expand discussion opportunities.  Some predictions were made in 1965 making</a:t>
            </a:r>
          </a:p>
          <a:p>
            <a:r>
              <a:rPr lang="en-US" b="1" baseline="0" dirty="0" smtClean="0"/>
              <a:t>     Moore quite a visionary by any standards.</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9</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What</a:t>
            </a:r>
            <a:r>
              <a:rPr lang="en-US" b="1" baseline="0" dirty="0" smtClean="0"/>
              <a:t> does this graph show us pictorially?</a:t>
            </a:r>
          </a:p>
          <a:p>
            <a:endParaRPr lang="en-US" b="1" baseline="0" dirty="0" smtClean="0"/>
          </a:p>
          <a:p>
            <a:r>
              <a:rPr lang="en-US" b="1" baseline="0" dirty="0" smtClean="0"/>
              <a:t>Organizations will perform existing functions at decreasing cost over time &amp; become more efficient.</a:t>
            </a:r>
          </a:p>
          <a:p>
            <a:endParaRPr lang="en-US" b="1" baseline="0" dirty="0" smtClean="0"/>
          </a:p>
          <a:p>
            <a:r>
              <a:rPr lang="en-US" b="1" baseline="0" dirty="0" smtClean="0"/>
              <a:t>Creativity will abound for most organizations as they find new uses for information technology, based on improving price-to-performance ratio,</a:t>
            </a:r>
          </a:p>
          <a:p>
            <a:r>
              <a:rPr lang="en-US" b="1" baseline="0" dirty="0" smtClean="0"/>
              <a:t>     becoming more effective.</a:t>
            </a:r>
          </a:p>
          <a:p>
            <a:endParaRPr lang="en-US" b="1" baseline="0" dirty="0" smtClean="0"/>
          </a:p>
          <a:p>
            <a:r>
              <a:rPr lang="en-US" b="1" baseline="0" dirty="0" smtClean="0"/>
              <a:t>Some functions may be feasible but not cost effective; as cost reduce, this situation changes.</a:t>
            </a:r>
          </a:p>
          <a:p>
            <a:endParaRPr lang="en-US" b="1" baseline="0" dirty="0" smtClean="0"/>
          </a:p>
          <a:p>
            <a:r>
              <a:rPr lang="en-US" b="1" dirty="0" smtClean="0"/>
              <a:t>IT will continue to be a competitive advantage or disadvantage for organizations with heavier influence &amp; component in almost every</a:t>
            </a:r>
            <a:r>
              <a:rPr lang="en-US" b="1" baseline="0" dirty="0" smtClean="0"/>
              <a:t> product</a:t>
            </a:r>
          </a:p>
          <a:p>
            <a:r>
              <a:rPr lang="en-US" b="1" baseline="0" dirty="0" smtClean="0"/>
              <a:t>     &amp; service.</a:t>
            </a:r>
          </a:p>
          <a:p>
            <a:endParaRPr lang="en-US" b="1" baseline="0" dirty="0" smtClean="0"/>
          </a:p>
          <a:p>
            <a:r>
              <a:rPr lang="en-US" b="1" baseline="0" dirty="0" smtClean="0"/>
              <a:t>Consumers benefit, of course, by improved products/services; increased offerings at cheaper prices.</a:t>
            </a:r>
          </a:p>
          <a:p>
            <a:endParaRPr lang="en-US" b="1" baseline="0" dirty="0" smtClean="0"/>
          </a:p>
          <a:p>
            <a:r>
              <a:rPr lang="en-US" b="1" baseline="0" dirty="0" smtClean="0"/>
              <a:t>Does the increase in productivity mean increased unemployment?  Not necessarily.  As with anything, employees will need to be continually</a:t>
            </a:r>
          </a:p>
          <a:p>
            <a:r>
              <a:rPr lang="en-US" b="1" baseline="0" dirty="0" smtClean="0"/>
              <a:t>     re-tooling &amp; gaining new skills as they progress as does the technology capabilities.  New jobs will be created but employees will need to</a:t>
            </a:r>
          </a:p>
          <a:p>
            <a:r>
              <a:rPr lang="en-US" b="1" baseline="0" dirty="0" smtClean="0"/>
              <a:t>     be prepared with the right skills.  Increased integration &amp; improvements in IT can mean more who could not be employable before may</a:t>
            </a:r>
          </a:p>
          <a:p>
            <a:r>
              <a:rPr lang="en-US" b="1" baseline="0" dirty="0" smtClean="0"/>
              <a:t>     now be employable.</a:t>
            </a:r>
          </a:p>
          <a:p>
            <a:endParaRPr lang="en-US" b="1" baseline="0" dirty="0" smtClean="0"/>
          </a:p>
          <a:p>
            <a:r>
              <a:rPr lang="en-US" b="1" baseline="0" dirty="0" smtClean="0"/>
              <a:t>Is there an ethical dilemma here for organizations?  Yes.  It is management’s responsibility to set a climate for continued employee development.</a:t>
            </a:r>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10</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Go to wikipedia.org for expansion</a:t>
            </a:r>
            <a:r>
              <a:rPr lang="en-US" b="1" baseline="0" dirty="0" smtClean="0"/>
              <a:t> of background surrounding productivity paradox as referenced in the text:</a:t>
            </a:r>
            <a:endParaRPr lang="en-US" b="1" dirty="0" smtClean="0"/>
          </a:p>
          <a:p>
            <a:endParaRPr lang="en-US" b="1" dirty="0" smtClean="0"/>
          </a:p>
          <a:p>
            <a:r>
              <a:rPr lang="en-US" b="1" dirty="0" smtClean="0"/>
              <a:t>http://en.wikipedia.org/wiki/Productivity_paradox</a:t>
            </a:r>
          </a:p>
          <a:p>
            <a:endParaRPr lang="en-US" b="1" dirty="0"/>
          </a:p>
        </p:txBody>
      </p:sp>
      <p:sp>
        <p:nvSpPr>
          <p:cNvPr id="4" name="Slide Number Placeholder 3"/>
          <p:cNvSpPr>
            <a:spLocks noGrp="1"/>
          </p:cNvSpPr>
          <p:nvPr>
            <p:ph type="sldNum" sz="quarter" idx="10"/>
          </p:nvPr>
        </p:nvSpPr>
        <p:spPr/>
        <p:txBody>
          <a:bodyPr/>
          <a:lstStyle/>
          <a:p>
            <a:fld id="{9FE05574-1D68-479B-8F33-2AA349DB469B}"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9510E9A-EE2C-44A3-95D0-5A1A60366C6B}"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4066CB-7533-4392-B474-49D1EB92589C}"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B1B7794-6B84-4DDD-9274-D4A777B39171}"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EE4479-2BBE-4345-BEFD-FDEAA22D5CA4}"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C52B75A-87C0-44D2-8770-6E3737DE4395}" type="datetime1">
              <a:rPr lang="en-US" smtClean="0"/>
              <a:pPr/>
              <a:t>4/13/2009</a:t>
            </a:fld>
            <a:endParaRPr lang="en-US" dirty="0"/>
          </a:p>
        </p:txBody>
      </p:sp>
      <p:sp>
        <p:nvSpPr>
          <p:cNvPr id="5" name="Footer Placeholder 4"/>
          <p:cNvSpPr>
            <a:spLocks noGrp="1"/>
          </p:cNvSpPr>
          <p:nvPr>
            <p:ph type="ftr" sz="quarter" idx="11"/>
          </p:nvPr>
        </p:nvSpPr>
        <p:spPr/>
        <p:txBody>
          <a:bodyPr/>
          <a:lstStyle/>
          <a:p>
            <a:r>
              <a:rPr lang="en-US" dirty="0" smtClean="0"/>
              <a:t>Copyright 2010 John Wiley &amp; Sons, Inc.</a:t>
            </a:r>
            <a:endParaRPr lang="en-US" dirty="0"/>
          </a:p>
        </p:txBody>
      </p:sp>
      <p:sp>
        <p:nvSpPr>
          <p:cNvPr id="6" name="Slide Number Placeholder 5"/>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A7B15E9-471A-4CB1-835C-57B10F4E2F0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D1DD2D1-A9A6-4675-B31B-825FA7C63BA0}" type="datetime1">
              <a:rPr lang="en-US" smtClean="0"/>
              <a:pPr/>
              <a:t>4/13/2009</a:t>
            </a:fld>
            <a:endParaRPr lang="en-US" dirty="0"/>
          </a:p>
        </p:txBody>
      </p:sp>
      <p:sp>
        <p:nvSpPr>
          <p:cNvPr id="8" name="Footer Placeholder 7"/>
          <p:cNvSpPr>
            <a:spLocks noGrp="1"/>
          </p:cNvSpPr>
          <p:nvPr>
            <p:ph type="ftr" sz="quarter" idx="11"/>
          </p:nvPr>
        </p:nvSpPr>
        <p:spPr/>
        <p:txBody>
          <a:bodyPr/>
          <a:lstStyle/>
          <a:p>
            <a:r>
              <a:rPr lang="en-US" dirty="0" smtClean="0"/>
              <a:t>Copyright 2010 John Wiley &amp; Sons, Inc.</a:t>
            </a:r>
            <a:endParaRPr lang="en-US" dirty="0"/>
          </a:p>
        </p:txBody>
      </p:sp>
      <p:sp>
        <p:nvSpPr>
          <p:cNvPr id="9" name="Slide Number Placeholder 8"/>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761280E-CD63-42CC-AB53-3E2403F7A183}" type="datetime1">
              <a:rPr lang="en-US" smtClean="0"/>
              <a:pPr/>
              <a:t>4/13/2009</a:t>
            </a:fld>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7B67F93-5255-4988-94BD-4CF00BD7312B}" type="datetime1">
              <a:rPr lang="en-US" smtClean="0"/>
              <a:pPr/>
              <a:t>4/13/2009</a:t>
            </a:fld>
            <a:endParaRPr lang="en-US" dirty="0"/>
          </a:p>
        </p:txBody>
      </p:sp>
      <p:sp>
        <p:nvSpPr>
          <p:cNvPr id="3" name="Footer Placeholder 2"/>
          <p:cNvSpPr>
            <a:spLocks noGrp="1"/>
          </p:cNvSpPr>
          <p:nvPr>
            <p:ph type="ftr" sz="quarter" idx="11"/>
          </p:nvPr>
        </p:nvSpPr>
        <p:spPr/>
        <p:txBody>
          <a:bodyPr/>
          <a:lstStyle/>
          <a:p>
            <a:r>
              <a:rPr lang="en-US" dirty="0" smtClean="0"/>
              <a:t>Copyright 2010 John Wiley &amp; Sons, Inc.</a:t>
            </a:r>
            <a:endParaRPr lang="en-US" dirty="0"/>
          </a:p>
        </p:txBody>
      </p:sp>
      <p:sp>
        <p:nvSpPr>
          <p:cNvPr id="4" name="Slide Number Placeholder 3"/>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F877E-774E-4F94-BC8C-CB951C606B3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DFD6B4F-556D-48AA-9EDD-89D6C268AC98}" type="datetime1">
              <a:rPr lang="en-US" smtClean="0"/>
              <a:pPr/>
              <a:t>4/13/2009</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
        <p:nvSpPr>
          <p:cNvPr id="7" name="Slide Number Placeholder 6"/>
          <p:cNvSpPr>
            <a:spLocks noGrp="1"/>
          </p:cNvSpPr>
          <p:nvPr>
            <p:ph type="sldNum" sz="quarter" idx="12"/>
          </p:nvPr>
        </p:nvSpPr>
        <p:spPr/>
        <p:txBody>
          <a:bodyPr/>
          <a:lstStyle/>
          <a:p>
            <a:fld id="{DBB3DA93-E592-46D0-AE1F-D154A72783BC}"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D1291A-2C72-460F-8C91-6C6FE2D5222F}" type="datetime1">
              <a:rPr lang="en-US" smtClean="0"/>
              <a:pPr/>
              <a:t>4/13/2009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Copyright 2010 John Wiley &amp; Sons, Inc.</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B3DA93-E592-46D0-AE1F-D154A72783B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neweconomyindex.org/productivity.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www.comparecrm.com/articles/crm/CRM-ROI-How-to-Justify-Your-Investment"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walmart.com/"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www.godiva.com/welcome.aspx"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hyperlink" Target="http://www.usatoday.com/money/companies/regulation/2003-10-19-sarbanes_x.htm"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info_it_projects_fail.pdf" TargetMode="Externa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csaa.com/portal/site/CSAA/template.AAAEntry?strCSAARefURL=http://www.csaa.com/portal/site/CSA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hyperlink" Target="http://en.wikipedia.org/wiki/California_State_Automobile_Association" TargetMode="External"/><Relationship Id="rId4" Type="http://schemas.openxmlformats.org/officeDocument/2006/relationships/image" Target="../media/image2.gi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intel.com/technology/mooreslaw/"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838200" y="2133600"/>
            <a:ext cx="7772400" cy="1470025"/>
          </a:xfrm>
        </p:spPr>
        <p:txBody>
          <a:bodyPr>
            <a:noAutofit/>
          </a:bodyPr>
          <a:lstStyle/>
          <a:p>
            <a:pPr algn="r"/>
            <a:r>
              <a:rPr lang="en-US" sz="2000" dirty="0" smtClean="0"/>
              <a:t> </a:t>
            </a:r>
            <a:br>
              <a:rPr lang="en-US" sz="2000" dirty="0" smtClean="0"/>
            </a:br>
            <a:r>
              <a:rPr lang="en-US" sz="2000" b="1" dirty="0" smtClean="0"/>
              <a:t>Chapter 17</a:t>
            </a:r>
            <a:r>
              <a:rPr lang="en-US" sz="2000" dirty="0"/>
              <a:t/>
            </a:r>
            <a:br>
              <a:rPr lang="en-US" sz="2000" dirty="0"/>
            </a:br>
            <a:r>
              <a:rPr lang="en-US" sz="2000" dirty="0"/>
              <a:t/>
            </a:r>
            <a:br>
              <a:rPr lang="en-US" sz="2000" dirty="0"/>
            </a:br>
            <a:r>
              <a:rPr lang="en-US" sz="2500" b="1" dirty="0" smtClean="0"/>
              <a:t>Information Technology Economics</a:t>
            </a:r>
            <a:br>
              <a:rPr lang="en-US" sz="2500" b="1" dirty="0" smtClean="0"/>
            </a:br>
            <a:r>
              <a:rPr lang="en-US" sz="2000" dirty="0" smtClean="0"/>
              <a:t/>
            </a:r>
            <a:br>
              <a:rPr lang="en-US" sz="2000" dirty="0" smtClean="0"/>
            </a:br>
            <a:r>
              <a:rPr lang="en-US" sz="2000" dirty="0" smtClean="0"/>
              <a:t/>
            </a:r>
            <a:br>
              <a:rPr lang="en-US" sz="2000" dirty="0" smtClean="0"/>
            </a:br>
            <a:r>
              <a:rPr lang="en-US" sz="2500" b="1" dirty="0" smtClean="0"/>
              <a:t>Information Technology for Management</a:t>
            </a:r>
            <a:br>
              <a:rPr lang="en-US" sz="2500" b="1" dirty="0" smtClean="0"/>
            </a:br>
            <a:r>
              <a:rPr lang="en-US" sz="2500" b="1" i="1" dirty="0" smtClean="0"/>
              <a:t>Improving Performance in the Digital Economy</a:t>
            </a:r>
            <a:br>
              <a:rPr lang="en-US" sz="2500" b="1" i="1" dirty="0" smtClean="0"/>
            </a:br>
            <a:r>
              <a:rPr lang="en-US" sz="2500" b="1" dirty="0"/>
              <a:t/>
            </a:r>
            <a:br>
              <a:rPr lang="en-US" sz="2500" b="1" dirty="0"/>
            </a:br>
            <a:r>
              <a:rPr lang="en-US" sz="2500" b="1" dirty="0" smtClean="0"/>
              <a:t>7</a:t>
            </a:r>
            <a:r>
              <a:rPr lang="en-US" sz="2500" b="1" baseline="30000" dirty="0" smtClean="0"/>
              <a:t>th</a:t>
            </a:r>
            <a:r>
              <a:rPr lang="en-US" sz="2500" b="1" dirty="0" smtClean="0"/>
              <a:t> edition</a:t>
            </a:r>
            <a:br>
              <a:rPr lang="en-US" sz="2500" b="1" dirty="0" smtClean="0"/>
            </a:br>
            <a:r>
              <a:rPr lang="en-US" sz="2500" b="1" dirty="0" smtClean="0"/>
              <a:t>John Wiley &amp; Sons, Inc.</a:t>
            </a:r>
            <a:br>
              <a:rPr lang="en-US" sz="2500" b="1" dirty="0" smtClean="0"/>
            </a:br>
            <a:r>
              <a:rPr lang="en-US" sz="2500" b="1" dirty="0" smtClean="0"/>
              <a:t/>
            </a:r>
            <a:br>
              <a:rPr lang="en-US" sz="2500" b="1" dirty="0" smtClean="0"/>
            </a:br>
            <a:r>
              <a:rPr lang="en-US" sz="2000" b="1" dirty="0" smtClean="0"/>
              <a:t>Slides contributed by Dr. Sandra Reid</a:t>
            </a:r>
            <a:br>
              <a:rPr lang="en-US" sz="2000" b="1" dirty="0" smtClean="0"/>
            </a:br>
            <a:r>
              <a:rPr lang="en-US" sz="2000" b="1" dirty="0" smtClean="0"/>
              <a:t>Chair, Graduate School of Business &amp; Professor, Technology</a:t>
            </a:r>
            <a:br>
              <a:rPr lang="en-US" sz="2000" b="1" dirty="0" smtClean="0"/>
            </a:br>
            <a:r>
              <a:rPr lang="en-US" sz="2000" b="1" dirty="0" smtClean="0"/>
              <a:t>Dallas Baptist University</a:t>
            </a:r>
          </a:p>
        </p:txBody>
      </p:sp>
      <p:sp>
        <p:nvSpPr>
          <p:cNvPr id="8" name="Text Placeholder 7"/>
          <p:cNvSpPr>
            <a:spLocks noGrp="1"/>
          </p:cNvSpPr>
          <p:nvPr>
            <p:ph type="subTitle" idx="1"/>
          </p:nvPr>
        </p:nvSpPr>
        <p:spPr>
          <a:xfrm>
            <a:off x="304800" y="990600"/>
            <a:ext cx="685800" cy="5181600"/>
          </a:xfrm>
          <a:solidFill>
            <a:schemeClr val="accent5"/>
          </a:solidFill>
        </p:spPr>
        <p:txBody>
          <a:bodyPr vert="vert270">
            <a:normAutofit fontScale="70000" lnSpcReduction="20000"/>
          </a:bodyPr>
          <a:lstStyle/>
          <a:p>
            <a:r>
              <a:rPr lang="en-US" sz="5400" b="1" dirty="0" smtClean="0">
                <a:solidFill>
                  <a:schemeClr val="tx1"/>
                </a:solidFill>
              </a:rPr>
              <a:t>Turban and Volonino</a:t>
            </a:r>
            <a:endParaRPr lang="en-US" sz="5400" b="1" dirty="0">
              <a:solidFill>
                <a:schemeClr val="tx1"/>
              </a:solidFill>
            </a:endParaRPr>
          </a:p>
        </p:txBody>
      </p:sp>
      <p:sp>
        <p:nvSpPr>
          <p:cNvPr id="5" name="Slide Number Placeholder 4"/>
          <p:cNvSpPr>
            <a:spLocks noGrp="1"/>
          </p:cNvSpPr>
          <p:nvPr>
            <p:ph type="sldNum" sz="quarter" idx="12"/>
          </p:nvPr>
        </p:nvSpPr>
        <p:spPr/>
        <p:txBody>
          <a:bodyPr/>
          <a:lstStyle/>
          <a:p>
            <a:r>
              <a:rPr lang="en-US" dirty="0" smtClean="0"/>
              <a:t>17-1</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10</a:t>
            </a:fld>
            <a:endParaRPr lang="en-US" dirty="0"/>
          </a:p>
        </p:txBody>
      </p:sp>
      <p:pic>
        <p:nvPicPr>
          <p:cNvPr id="1026" name="Picture 2"/>
          <p:cNvPicPr>
            <a:picLocks noChangeAspect="1" noChangeArrowheads="1"/>
          </p:cNvPicPr>
          <p:nvPr/>
        </p:nvPicPr>
        <p:blipFill>
          <a:blip r:embed="rId3" cstate="print"/>
          <a:srcRect/>
          <a:stretch>
            <a:fillRect/>
          </a:stretch>
        </p:blipFill>
        <p:spPr bwMode="auto">
          <a:xfrm>
            <a:off x="2133600" y="1143000"/>
            <a:ext cx="5257800" cy="3581400"/>
          </a:xfrm>
          <a:prstGeom prst="rect">
            <a:avLst/>
          </a:prstGeom>
          <a:noFill/>
          <a:ln w="9525">
            <a:noFill/>
            <a:miter lim="800000"/>
            <a:headEnd/>
            <a:tailEnd/>
          </a:ln>
          <a:effectLst/>
        </p:spPr>
      </p:pic>
      <p:sp>
        <p:nvSpPr>
          <p:cNvPr id="7" name="TextBox 6"/>
          <p:cNvSpPr txBox="1"/>
          <p:nvPr/>
        </p:nvSpPr>
        <p:spPr>
          <a:xfrm>
            <a:off x="228600" y="4953000"/>
            <a:ext cx="8686800" cy="923330"/>
          </a:xfrm>
          <a:prstGeom prst="rect">
            <a:avLst/>
          </a:prstGeom>
          <a:noFill/>
        </p:spPr>
        <p:txBody>
          <a:bodyPr wrap="square" rtlCol="0">
            <a:spAutoFit/>
          </a:bodyPr>
          <a:lstStyle/>
          <a:p>
            <a:r>
              <a:rPr lang="en-US" b="1" dirty="0" smtClean="0"/>
              <a:t>Moore’s Law as it relates to Intel microprocessors.  (Source: Modified from Intel Corporation, intel.com.research/silicon/mooreslaw.htm.  Reprinted by permission of Intel Corporation, @Intel Corporation.)</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Productivity Paradox</a:t>
            </a:r>
            <a:endParaRPr lang="en-US" sz="3200" b="1" dirty="0"/>
          </a:p>
        </p:txBody>
      </p:sp>
      <p:sp>
        <p:nvSpPr>
          <p:cNvPr id="3" name="Content Placeholder 2"/>
          <p:cNvSpPr>
            <a:spLocks noGrp="1"/>
          </p:cNvSpPr>
          <p:nvPr>
            <p:ph idx="1"/>
          </p:nvPr>
        </p:nvSpPr>
        <p:spPr/>
        <p:txBody>
          <a:bodyPr>
            <a:normAutofit fontScale="85000" lnSpcReduction="10000"/>
          </a:bodyPr>
          <a:lstStyle/>
          <a:p>
            <a:r>
              <a:rPr lang="en-US" dirty="0" smtClean="0"/>
              <a:t>Discrepancy between measures of investment in information technology &amp; measures of output at the national level.</a:t>
            </a:r>
          </a:p>
          <a:p>
            <a:r>
              <a:rPr lang="en-US" dirty="0" smtClean="0"/>
              <a:t>Productivity is outputs divided by inputs.</a:t>
            </a:r>
          </a:p>
          <a:p>
            <a:r>
              <a:rPr lang="en-US" dirty="0" smtClean="0"/>
              <a:t>Inputs measured simply in hours of work, resulting ratio of outputs to inputs is labor productivity.</a:t>
            </a:r>
          </a:p>
          <a:p>
            <a:r>
              <a:rPr lang="en-US" dirty="0" smtClean="0"/>
              <a:t>Other inputs (investments &amp; materials) included-ratio is known as multifactor productivity.</a:t>
            </a:r>
          </a:p>
          <a:p>
            <a:r>
              <a:rPr lang="en-US" dirty="0" smtClean="0"/>
              <a:t>Outputs calculated by multiplying units produced by their average value. Adjust result for price inflation &amp; changes in quality (i.e.: increased safety).</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17 -</a:t>
            </a:r>
            <a:fld id="{DBB3DA93-E592-46D0-AE1F-D154A72783BC}" type="slidenum">
              <a:rPr lang="en-US" smtClean="0"/>
              <a:pPr/>
              <a:t>11</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Explaining Productivity Paradox</a:t>
            </a:r>
            <a:endParaRPr lang="en-US" sz="3200" b="1" dirty="0"/>
          </a:p>
        </p:txBody>
      </p:sp>
      <p:sp>
        <p:nvSpPr>
          <p:cNvPr id="3" name="Content Placeholder 2"/>
          <p:cNvSpPr>
            <a:spLocks noGrp="1"/>
          </p:cNvSpPr>
          <p:nvPr>
            <p:ph idx="1"/>
          </p:nvPr>
        </p:nvSpPr>
        <p:spPr/>
        <p:txBody>
          <a:bodyPr/>
          <a:lstStyle/>
          <a:p>
            <a:r>
              <a:rPr lang="en-US" dirty="0" smtClean="0"/>
              <a:t>Problems with data or analyses hide productivity gains from IT.</a:t>
            </a:r>
          </a:p>
          <a:p>
            <a:r>
              <a:rPr lang="en-US" dirty="0" smtClean="0"/>
              <a:t>Gains in IT are offset by losses in other areas.</a:t>
            </a:r>
          </a:p>
          <a:p>
            <a:r>
              <a:rPr lang="en-US" dirty="0" smtClean="0"/>
              <a:t>IT productivity gains are offset by IT costs or losses.</a:t>
            </a:r>
          </a:p>
          <a:p>
            <a:pPr>
              <a:buNone/>
            </a:pP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12</a:t>
            </a:fld>
            <a:endParaRPr lang="en-US" dirty="0"/>
          </a:p>
        </p:txBody>
      </p:sp>
      <p:sp>
        <p:nvSpPr>
          <p:cNvPr id="6" name="TextBox 5"/>
          <p:cNvSpPr txBox="1"/>
          <p:nvPr/>
        </p:nvSpPr>
        <p:spPr>
          <a:xfrm>
            <a:off x="457200" y="4396026"/>
            <a:ext cx="6781800" cy="861774"/>
          </a:xfrm>
          <a:prstGeom prst="rect">
            <a:avLst/>
          </a:prstGeom>
          <a:noFill/>
        </p:spPr>
        <p:txBody>
          <a:bodyPr wrap="square" rtlCol="0">
            <a:spAutoFit/>
          </a:bodyPr>
          <a:lstStyle/>
          <a:p>
            <a:r>
              <a:rPr lang="en-US" sz="2500" b="1" i="1" dirty="0" smtClean="0"/>
              <a:t>Check out this article for more:</a:t>
            </a:r>
          </a:p>
          <a:p>
            <a:r>
              <a:rPr lang="en-US" sz="2500" b="1" i="1" dirty="0" smtClean="0">
                <a:hlinkClick r:id="rId3"/>
              </a:rPr>
              <a:t>Explaining The Productivity Paradox</a:t>
            </a:r>
            <a:endParaRPr lang="en-US" sz="2500" i="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17.1</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13</a:t>
            </a:fld>
            <a:endParaRPr lang="en-US" dirty="0"/>
          </a:p>
        </p:txBody>
      </p:sp>
      <p:pic>
        <p:nvPicPr>
          <p:cNvPr id="2050" name="Picture 2"/>
          <p:cNvPicPr>
            <a:picLocks noChangeAspect="1" noChangeArrowheads="1"/>
          </p:cNvPicPr>
          <p:nvPr/>
        </p:nvPicPr>
        <p:blipFill>
          <a:blip r:embed="rId3"/>
          <a:srcRect/>
          <a:stretch>
            <a:fillRect/>
          </a:stretch>
        </p:blipFill>
        <p:spPr bwMode="auto">
          <a:xfrm>
            <a:off x="1828800" y="1524000"/>
            <a:ext cx="5638800" cy="41148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Does Productivity Paradox </a:t>
            </a:r>
            <a:r>
              <a:rPr lang="en-US" sz="3200" b="1" i="1" dirty="0" smtClean="0">
                <a:solidFill>
                  <a:srgbClr val="FF0000"/>
                </a:solidFill>
              </a:rPr>
              <a:t>Still</a:t>
            </a:r>
            <a:r>
              <a:rPr lang="en-US" sz="3200" b="1" dirty="0" smtClean="0"/>
              <a:t> Matter?</a:t>
            </a:r>
            <a:endParaRPr lang="en-US" sz="3200" b="1" dirty="0"/>
          </a:p>
        </p:txBody>
      </p:sp>
      <p:sp>
        <p:nvSpPr>
          <p:cNvPr id="3" name="Content Placeholder 2"/>
          <p:cNvSpPr>
            <a:spLocks noGrp="1"/>
          </p:cNvSpPr>
          <p:nvPr>
            <p:ph idx="1"/>
          </p:nvPr>
        </p:nvSpPr>
        <p:spPr/>
        <p:txBody>
          <a:bodyPr/>
          <a:lstStyle/>
          <a:p>
            <a:r>
              <a:rPr lang="en-US" dirty="0" smtClean="0"/>
              <a:t>It depends.  </a:t>
            </a:r>
            <a:r>
              <a:rPr lang="en-US" dirty="0" smtClean="0">
                <a:sym typeface="Wingdings" pitchFamily="2" charset="2"/>
              </a:rPr>
              <a:t></a:t>
            </a:r>
          </a:p>
          <a:p>
            <a:r>
              <a:rPr lang="en-US" dirty="0" smtClean="0">
                <a:sym typeface="Wingdings" pitchFamily="2" charset="2"/>
              </a:rPr>
              <a:t>IT may have failed to lift productivity growth throughout economy; possibly at firm level only.</a:t>
            </a:r>
          </a:p>
          <a:p>
            <a:r>
              <a:rPr lang="en-US" dirty="0" smtClean="0">
                <a:sym typeface="Wingdings" pitchFamily="2" charset="2"/>
              </a:rPr>
              <a:t>Caution is important in measuring economic contribution on all 3 levels: firms, industries, &amp; national economies.</a:t>
            </a:r>
          </a:p>
          <a:p>
            <a:r>
              <a:rPr lang="en-US" dirty="0" smtClean="0">
                <a:sym typeface="Wingdings" pitchFamily="2" charset="2"/>
              </a:rPr>
              <a:t>Benefits &amp; costs must be properly assessed.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15</a:t>
            </a:fld>
            <a:endParaRPr lang="en-US" dirty="0"/>
          </a:p>
        </p:txBody>
      </p:sp>
      <p:sp>
        <p:nvSpPr>
          <p:cNvPr id="6" name="TextBox 5"/>
          <p:cNvSpPr txBox="1"/>
          <p:nvPr/>
        </p:nvSpPr>
        <p:spPr>
          <a:xfrm>
            <a:off x="914400" y="2539425"/>
            <a:ext cx="7620000" cy="1077218"/>
          </a:xfrm>
          <a:prstGeom prst="rect">
            <a:avLst/>
          </a:prstGeom>
          <a:noFill/>
        </p:spPr>
        <p:txBody>
          <a:bodyPr wrap="square" rtlCol="0">
            <a:spAutoFit/>
          </a:bodyPr>
          <a:lstStyle/>
          <a:p>
            <a:r>
              <a:rPr lang="en-US" sz="3200" b="1" i="1" dirty="0" smtClean="0"/>
              <a:t>17.2 Evaluating IT Investments: Needs, Benefits, Issues, and Traditional Methods</a:t>
            </a:r>
            <a:endParaRPr lang="en-US" sz="3200" b="1" i="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Why Justify IT Investments?</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Increased pressure for financial justification – early EC projects had no traditional financial analyses resulting in huge losses after substantial investments.</a:t>
            </a:r>
          </a:p>
          <a:p>
            <a:r>
              <a:rPr lang="en-US" dirty="0" smtClean="0"/>
              <a:t>65% of companies lack knowledge or tools to do ROI calculations.</a:t>
            </a:r>
          </a:p>
          <a:p>
            <a:r>
              <a:rPr lang="en-US" dirty="0" smtClean="0"/>
              <a:t>75% have no formal processes or budgets in place for measuring ROI.</a:t>
            </a:r>
          </a:p>
          <a:p>
            <a:r>
              <a:rPr lang="en-US" dirty="0" smtClean="0"/>
              <a:t>68% do not measure how projects coincide with promised benefits 6 months after completion.</a:t>
            </a:r>
          </a:p>
          <a:p>
            <a:endParaRPr lang="en-US" dirty="0" smtClean="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16</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Why Justify IT Investments? – cont’d</a:t>
            </a:r>
            <a:endParaRPr lang="en-US" sz="3200" dirty="0"/>
          </a:p>
        </p:txBody>
      </p:sp>
      <p:sp>
        <p:nvSpPr>
          <p:cNvPr id="3" name="Content Placeholder 2"/>
          <p:cNvSpPr>
            <a:spLocks noGrp="1"/>
          </p:cNvSpPr>
          <p:nvPr>
            <p:ph idx="1"/>
          </p:nvPr>
        </p:nvSpPr>
        <p:spPr/>
        <p:txBody>
          <a:bodyPr>
            <a:normAutofit lnSpcReduction="10000"/>
          </a:bodyPr>
          <a:lstStyle/>
          <a:p>
            <a:r>
              <a:rPr lang="en-US" dirty="0" smtClean="0"/>
              <a:t>IT may not be the “end all” business solution as previously thought.</a:t>
            </a:r>
          </a:p>
          <a:p>
            <a:r>
              <a:rPr lang="en-US" dirty="0" smtClean="0"/>
              <a:t>Heavy competition for limited funding requires sound analysis for justification.</a:t>
            </a:r>
          </a:p>
          <a:p>
            <a:r>
              <a:rPr lang="en-US" dirty="0" smtClean="0"/>
              <a:t>Stock prices typically increase when IT investment is announced.</a:t>
            </a:r>
          </a:p>
          <a:p>
            <a:r>
              <a:rPr lang="en-US" dirty="0" smtClean="0"/>
              <a:t>Must assess success after completion &amp; periodically.</a:t>
            </a:r>
          </a:p>
          <a:p>
            <a:r>
              <a:rPr lang="en-US" dirty="0" smtClean="0"/>
              <a:t>Employee bonuses may be tied to outcome.</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18</a:t>
            </a:fld>
            <a:endParaRPr lang="en-US" dirty="0"/>
          </a:p>
        </p:txBody>
      </p:sp>
      <p:pic>
        <p:nvPicPr>
          <p:cNvPr id="3074" name="Picture 2"/>
          <p:cNvPicPr>
            <a:picLocks noChangeAspect="1" noChangeArrowheads="1"/>
          </p:cNvPicPr>
          <p:nvPr/>
        </p:nvPicPr>
        <p:blipFill>
          <a:blip r:embed="rId3"/>
          <a:srcRect/>
          <a:stretch>
            <a:fillRect/>
          </a:stretch>
        </p:blipFill>
        <p:spPr bwMode="auto">
          <a:xfrm>
            <a:off x="1905000" y="1143000"/>
            <a:ext cx="6096000" cy="4724400"/>
          </a:xfrm>
          <a:prstGeom prst="rect">
            <a:avLst/>
          </a:prstGeom>
          <a:noFill/>
          <a:ln w="9525">
            <a:noFill/>
            <a:miter lim="800000"/>
            <a:headEnd/>
            <a:tailEnd/>
          </a:ln>
          <a:effectLst/>
        </p:spPr>
      </p:pic>
      <p:sp>
        <p:nvSpPr>
          <p:cNvPr id="7" name="TextBox 6"/>
          <p:cNvSpPr txBox="1"/>
          <p:nvPr/>
        </p:nvSpPr>
        <p:spPr>
          <a:xfrm>
            <a:off x="3810000" y="5334000"/>
            <a:ext cx="5257800" cy="923330"/>
          </a:xfrm>
          <a:prstGeom prst="rect">
            <a:avLst/>
          </a:prstGeom>
          <a:noFill/>
        </p:spPr>
        <p:txBody>
          <a:bodyPr wrap="square" rtlCol="0">
            <a:spAutoFit/>
          </a:bodyPr>
          <a:lstStyle/>
          <a:p>
            <a:r>
              <a:rPr lang="en-US" b="1" i="1" dirty="0" smtClean="0">
                <a:solidFill>
                  <a:srgbClr val="FF0000"/>
                </a:solidFill>
              </a:rPr>
              <a:t>A model for investment justification in IT projects.  (Source: Gunasekaran et al. (2001), Misra (2006), &amp; author’s experiences.</a:t>
            </a:r>
            <a:endParaRPr lang="en-US" b="1" i="1"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Difficulties in Measuring</a:t>
            </a:r>
            <a:br>
              <a:rPr lang="en-US" sz="3200" b="1" dirty="0" smtClean="0"/>
            </a:br>
            <a:r>
              <a:rPr lang="en-US" sz="3200" b="1" dirty="0" smtClean="0"/>
              <a:t>Productivity &amp; Performance Gains</a:t>
            </a:r>
            <a:endParaRPr lang="en-US" sz="3200" b="1" dirty="0"/>
          </a:p>
        </p:txBody>
      </p:sp>
      <p:sp>
        <p:nvSpPr>
          <p:cNvPr id="3" name="Content Placeholder 2"/>
          <p:cNvSpPr>
            <a:spLocks noGrp="1"/>
          </p:cNvSpPr>
          <p:nvPr>
            <p:ph idx="1"/>
          </p:nvPr>
        </p:nvSpPr>
        <p:spPr/>
        <p:txBody>
          <a:bodyPr>
            <a:normAutofit lnSpcReduction="10000"/>
          </a:bodyPr>
          <a:lstStyle/>
          <a:p>
            <a:r>
              <a:rPr lang="en-US" dirty="0" smtClean="0"/>
              <a:t>Incorrectly defining what is measured - results depend upon what is actually measured. Changes in one are may cause changes in another making total impact difficult, if not impossible, to measure.</a:t>
            </a:r>
          </a:p>
          <a:p>
            <a:r>
              <a:rPr lang="en-US" dirty="0" smtClean="0"/>
              <a:t>Time lags may throw off productivity measurements.</a:t>
            </a:r>
          </a:p>
          <a:p>
            <a:r>
              <a:rPr lang="en-US" dirty="0" smtClean="0"/>
              <a:t>Relationship between IT investment &amp; organizational performance difficult to find.</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19</a:t>
            </a:fld>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a:t>
            </a:r>
            <a:endParaRPr lang="en-US" sz="3200" b="1" dirty="0"/>
          </a:p>
        </p:txBody>
      </p:sp>
      <p:sp>
        <p:nvSpPr>
          <p:cNvPr id="3" name="Content Placeholder 2"/>
          <p:cNvSpPr>
            <a:spLocks noGrp="1"/>
          </p:cNvSpPr>
          <p:nvPr>
            <p:ph idx="1"/>
          </p:nvPr>
        </p:nvSpPr>
        <p:spPr/>
        <p:txBody>
          <a:bodyPr>
            <a:normAutofit/>
          </a:bodyPr>
          <a:lstStyle/>
          <a:p>
            <a:r>
              <a:rPr lang="en-US" dirty="0" smtClean="0"/>
              <a:t>17.1 Technology and Economic Trends and the Productivity Paradox.</a:t>
            </a:r>
          </a:p>
          <a:p>
            <a:r>
              <a:rPr lang="en-US" dirty="0" smtClean="0"/>
              <a:t>17.2 Evaluating IT Investments: Needs, Benefits, Issues, and Traditional Methods.</a:t>
            </a:r>
          </a:p>
          <a:p>
            <a:r>
              <a:rPr lang="en-US" dirty="0" smtClean="0"/>
              <a:t>17.3 Advanced Methods for Justifying IT Investment and Using IT Metrics.</a:t>
            </a:r>
          </a:p>
          <a:p>
            <a:r>
              <a:rPr lang="en-US" dirty="0" smtClean="0"/>
              <a:t>17.4 Examples of IT Project Justification.</a:t>
            </a:r>
          </a:p>
        </p:txBody>
      </p:sp>
      <p:sp>
        <p:nvSpPr>
          <p:cNvPr id="5" name="Slide Number Placeholder 4"/>
          <p:cNvSpPr>
            <a:spLocks noGrp="1"/>
          </p:cNvSpPr>
          <p:nvPr>
            <p:ph type="sldNum" sz="quarter" idx="12"/>
          </p:nvPr>
        </p:nvSpPr>
        <p:spPr/>
        <p:txBody>
          <a:bodyPr/>
          <a:lstStyle/>
          <a:p>
            <a:r>
              <a:rPr lang="en-US" dirty="0" smtClean="0"/>
              <a:t>17-2</a:t>
            </a:r>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20</a:t>
            </a:fld>
            <a:endParaRPr lang="en-US" dirty="0"/>
          </a:p>
        </p:txBody>
      </p:sp>
      <p:pic>
        <p:nvPicPr>
          <p:cNvPr id="4098" name="Picture 2"/>
          <p:cNvPicPr>
            <a:picLocks noChangeAspect="1" noChangeArrowheads="1"/>
          </p:cNvPicPr>
          <p:nvPr/>
        </p:nvPicPr>
        <p:blipFill>
          <a:blip r:embed="rId3"/>
          <a:srcRect/>
          <a:stretch>
            <a:fillRect/>
          </a:stretch>
        </p:blipFill>
        <p:spPr bwMode="auto">
          <a:xfrm>
            <a:off x="2209800" y="1371600"/>
            <a:ext cx="5181600" cy="3352800"/>
          </a:xfrm>
          <a:prstGeom prst="rect">
            <a:avLst/>
          </a:prstGeom>
          <a:noFill/>
          <a:ln w="9525">
            <a:noFill/>
            <a:miter lim="800000"/>
            <a:headEnd/>
            <a:tailEnd/>
          </a:ln>
          <a:effectLst/>
        </p:spPr>
      </p:pic>
      <p:sp>
        <p:nvSpPr>
          <p:cNvPr id="7" name="TextBox 6"/>
          <p:cNvSpPr txBox="1"/>
          <p:nvPr/>
        </p:nvSpPr>
        <p:spPr>
          <a:xfrm>
            <a:off x="1905000" y="5257800"/>
            <a:ext cx="6172200" cy="646331"/>
          </a:xfrm>
          <a:prstGeom prst="rect">
            <a:avLst/>
          </a:prstGeom>
          <a:noFill/>
        </p:spPr>
        <p:txBody>
          <a:bodyPr wrap="square" rtlCol="0">
            <a:spAutoFit/>
          </a:bodyPr>
          <a:lstStyle/>
          <a:p>
            <a:r>
              <a:rPr lang="en-US" b="1" dirty="0" smtClean="0"/>
              <a:t>Process approach to IT organizational investment and impact.  (Source: Soh and Markus, 1995.)</a:t>
            </a:r>
            <a:endParaRPr lang="en-US"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Intangible Benefits</a:t>
            </a:r>
            <a:endParaRPr lang="en-US" sz="3200" b="1" dirty="0"/>
          </a:p>
        </p:txBody>
      </p:sp>
      <p:sp>
        <p:nvSpPr>
          <p:cNvPr id="3" name="Content Placeholder 2"/>
          <p:cNvSpPr>
            <a:spLocks noGrp="1"/>
          </p:cNvSpPr>
          <p:nvPr>
            <p:ph idx="1"/>
          </p:nvPr>
        </p:nvSpPr>
        <p:spPr/>
        <p:txBody>
          <a:bodyPr/>
          <a:lstStyle/>
          <a:p>
            <a:r>
              <a:rPr lang="en-US" dirty="0" smtClean="0"/>
              <a:t>Difficult to place monetary value on benefits such as faster time to market; employee, user, customer satisfaction; greater organization agility.</a:t>
            </a:r>
          </a:p>
          <a:p>
            <a:r>
              <a:rPr lang="en-US" dirty="0" smtClean="0"/>
              <a:t>Desirable benefits may be intuitive yet impossible to quantify such as employee productivity/communication increases associated with using email.</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Handling Intangible Benefits</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Estimate monetary values &amp; conduct financial analysis.  Accuracy is suspect.</a:t>
            </a:r>
          </a:p>
          <a:p>
            <a:r>
              <a:rPr lang="en-US" dirty="0" smtClean="0"/>
              <a:t>Supplement hard financial metrics with soft ones that may be strategic in nature such as customer &amp; partner satisfaction, customer loyalty, response time to competitive actions.</a:t>
            </a:r>
          </a:p>
          <a:p>
            <a:r>
              <a:rPr lang="en-US" dirty="0" smtClean="0"/>
              <a:t>Pay attention to benefits that may surface over time not previously recognized.</a:t>
            </a:r>
          </a:p>
          <a:p>
            <a:r>
              <a:rPr lang="en-US" dirty="0" smtClean="0"/>
              <a:t>Benefit, cost, opportunities &amp; risks are all important considerations.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22</a:t>
            </a:fld>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Costing IT Investment</a:t>
            </a:r>
            <a:endParaRPr lang="en-US" sz="3200" b="1" dirty="0"/>
          </a:p>
        </p:txBody>
      </p:sp>
      <p:sp>
        <p:nvSpPr>
          <p:cNvPr id="3" name="Content Placeholder 2"/>
          <p:cNvSpPr>
            <a:spLocks noGrp="1"/>
          </p:cNvSpPr>
          <p:nvPr>
            <p:ph idx="1"/>
          </p:nvPr>
        </p:nvSpPr>
        <p:spPr/>
        <p:txBody>
          <a:bodyPr>
            <a:normAutofit fontScale="92500" lnSpcReduction="20000"/>
          </a:bodyPr>
          <a:lstStyle/>
          <a:p>
            <a:r>
              <a:rPr lang="en-US" dirty="0" smtClean="0"/>
              <a:t>Major issue is to allocate fixed costs (ones that remain constant regardless activity level).</a:t>
            </a:r>
          </a:p>
          <a:p>
            <a:r>
              <a:rPr lang="en-US" dirty="0" smtClean="0"/>
              <a:t>Transaction costs:</a:t>
            </a:r>
            <a:br>
              <a:rPr lang="en-US" dirty="0" smtClean="0"/>
            </a:br>
            <a:r>
              <a:rPr lang="en-US" b="1" i="1" dirty="0" smtClean="0">
                <a:solidFill>
                  <a:srgbClr val="FF0000"/>
                </a:solidFill>
              </a:rPr>
              <a:t>search</a:t>
            </a:r>
            <a:r>
              <a:rPr lang="en-US" dirty="0" smtClean="0"/>
              <a:t> – buyers &amp; sellers locating specific products &amp; services.</a:t>
            </a:r>
            <a:br>
              <a:rPr lang="en-US" dirty="0" smtClean="0"/>
            </a:br>
            <a:r>
              <a:rPr lang="en-US" b="1" i="1" dirty="0" smtClean="0">
                <a:solidFill>
                  <a:srgbClr val="FF0000"/>
                </a:solidFill>
              </a:rPr>
              <a:t>information</a:t>
            </a:r>
            <a:r>
              <a:rPr lang="en-US" dirty="0" smtClean="0"/>
              <a:t> – learning about products &amp; services (buyers); costs related to learning about buyers’ condition.</a:t>
            </a:r>
            <a:br>
              <a:rPr lang="en-US" dirty="0" smtClean="0"/>
            </a:br>
            <a:r>
              <a:rPr lang="en-US" b="1" i="1" dirty="0" smtClean="0">
                <a:solidFill>
                  <a:srgbClr val="FF0000"/>
                </a:solidFill>
              </a:rPr>
              <a:t>negotiation</a:t>
            </a:r>
            <a:r>
              <a:rPr lang="en-US" dirty="0" smtClean="0"/>
              <a:t> – both need to agree on terms.</a:t>
            </a:r>
            <a:br>
              <a:rPr lang="en-US" dirty="0" smtClean="0"/>
            </a:br>
            <a:r>
              <a:rPr lang="en-US" b="1" i="1" dirty="0" smtClean="0">
                <a:solidFill>
                  <a:srgbClr val="FF0000"/>
                </a:solidFill>
              </a:rPr>
              <a:t>decision</a:t>
            </a:r>
            <a:r>
              <a:rPr lang="en-US" dirty="0" smtClean="0"/>
              <a:t> – buyers to buy &amp; sellers to sell.</a:t>
            </a:r>
            <a:br>
              <a:rPr lang="en-US" dirty="0" smtClean="0"/>
            </a:br>
            <a:r>
              <a:rPr lang="en-US" b="1" i="1" dirty="0" smtClean="0">
                <a:solidFill>
                  <a:srgbClr val="FF0000"/>
                </a:solidFill>
              </a:rPr>
              <a:t>monitoring</a:t>
            </a:r>
            <a:r>
              <a:rPr lang="en-US" dirty="0" smtClean="0"/>
              <a:t> – quality control.</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23</a:t>
            </a:fld>
            <a:endParaRPr lang="en-US" dirty="0"/>
          </a:p>
        </p:txBody>
      </p:sp>
      <p:sp>
        <p:nvSpPr>
          <p:cNvPr id="6" name="TextBox 5"/>
          <p:cNvSpPr txBox="1"/>
          <p:nvPr/>
        </p:nvSpPr>
        <p:spPr>
          <a:xfrm>
            <a:off x="457200" y="5769114"/>
            <a:ext cx="5562600" cy="707886"/>
          </a:xfrm>
          <a:prstGeom prst="rect">
            <a:avLst/>
          </a:prstGeom>
          <a:noFill/>
        </p:spPr>
        <p:txBody>
          <a:bodyPr wrap="square" rtlCol="0">
            <a:spAutoFit/>
          </a:bodyPr>
          <a:lstStyle/>
          <a:p>
            <a:r>
              <a:rPr lang="en-US" sz="2200" b="1" i="1" dirty="0" smtClean="0">
                <a:hlinkClick r:id="rId3"/>
              </a:rPr>
              <a:t>CRM </a:t>
            </a:r>
            <a:r>
              <a:rPr lang="en-US" sz="2200" b="1" i="1" dirty="0" smtClean="0">
                <a:hlinkClick r:id="rId3"/>
              </a:rPr>
              <a:t>ROI: How to Justify Your </a:t>
            </a:r>
            <a:r>
              <a:rPr lang="en-US" sz="2200" b="1" i="1" dirty="0" smtClean="0">
                <a:hlinkClick r:id="rId3"/>
              </a:rPr>
              <a:t>Investment  </a:t>
            </a:r>
            <a:endParaRPr lang="en-US" sz="2200" b="1" i="1" dirty="0" smtClean="0"/>
          </a:p>
          <a:p>
            <a:endParaRPr lang="en-US" dirty="0"/>
          </a:p>
        </p:txBody>
      </p:sp>
      <p:sp>
        <p:nvSpPr>
          <p:cNvPr id="7" name="TextBox 6"/>
          <p:cNvSpPr txBox="1"/>
          <p:nvPr/>
        </p:nvSpPr>
        <p:spPr>
          <a:xfrm>
            <a:off x="5410200" y="5791200"/>
            <a:ext cx="3352800" cy="430887"/>
          </a:xfrm>
          <a:prstGeom prst="rect">
            <a:avLst/>
          </a:prstGeom>
          <a:noFill/>
        </p:spPr>
        <p:txBody>
          <a:bodyPr wrap="square" rtlCol="0">
            <a:spAutoFit/>
          </a:bodyPr>
          <a:lstStyle/>
          <a:p>
            <a:r>
              <a:rPr lang="en-US" sz="2200" b="1" i="1" dirty="0" smtClean="0"/>
              <a:t>Take a look at an example..</a:t>
            </a:r>
            <a:endParaRPr lang="en-US" sz="2200" b="1" i="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Revenue Models Generated by IT &amp; Web</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Sales – merchandise or service on websites such as </a:t>
            </a:r>
            <a:r>
              <a:rPr lang="en-US" dirty="0" smtClean="0">
                <a:hlinkClick r:id="rId3"/>
              </a:rPr>
              <a:t>Wal-Mart</a:t>
            </a:r>
            <a:r>
              <a:rPr lang="en-US" dirty="0" smtClean="0"/>
              <a:t> or </a:t>
            </a:r>
            <a:r>
              <a:rPr lang="en-US" dirty="0" smtClean="0">
                <a:hlinkClick r:id="rId4"/>
              </a:rPr>
              <a:t>Godiva</a:t>
            </a:r>
            <a:r>
              <a:rPr lang="en-US" dirty="0" smtClean="0"/>
              <a:t>.</a:t>
            </a:r>
          </a:p>
          <a:p>
            <a:r>
              <a:rPr lang="en-US" dirty="0" smtClean="0"/>
              <a:t>Transaction fees – commission on volume of transactions made.</a:t>
            </a:r>
          </a:p>
          <a:p>
            <a:r>
              <a:rPr lang="en-US" dirty="0" smtClean="0"/>
              <a:t>Subscription fees – fixed amount such as AOL or Verizon.</a:t>
            </a:r>
          </a:p>
          <a:p>
            <a:r>
              <a:rPr lang="en-US" dirty="0" smtClean="0"/>
              <a:t>Advertising fees – such as banners.</a:t>
            </a:r>
          </a:p>
          <a:p>
            <a:r>
              <a:rPr lang="en-US" dirty="0" smtClean="0"/>
              <a:t>Affiliate fees – customer referrals.</a:t>
            </a:r>
          </a:p>
          <a:p>
            <a:r>
              <a:rPr lang="en-US" dirty="0" smtClean="0"/>
              <a:t>Risk reduction for companies &amp; customers.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17.2</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25</a:t>
            </a:fld>
            <a:endParaRPr lang="en-US" dirty="0"/>
          </a:p>
        </p:txBody>
      </p:sp>
      <p:pic>
        <p:nvPicPr>
          <p:cNvPr id="5122" name="Picture 2"/>
          <p:cNvPicPr>
            <a:picLocks noChangeAspect="1" noChangeArrowheads="1"/>
          </p:cNvPicPr>
          <p:nvPr/>
        </p:nvPicPr>
        <p:blipFill>
          <a:blip r:embed="rId3"/>
          <a:srcRect/>
          <a:stretch>
            <a:fillRect/>
          </a:stretch>
        </p:blipFill>
        <p:spPr bwMode="auto">
          <a:xfrm>
            <a:off x="1752600" y="1600200"/>
            <a:ext cx="5943600" cy="381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26</a:t>
            </a:fld>
            <a:endParaRPr lang="en-US" dirty="0"/>
          </a:p>
        </p:txBody>
      </p:sp>
      <p:sp>
        <p:nvSpPr>
          <p:cNvPr id="6" name="TextBox 5"/>
          <p:cNvSpPr txBox="1"/>
          <p:nvPr/>
        </p:nvSpPr>
        <p:spPr>
          <a:xfrm>
            <a:off x="1752600" y="2590800"/>
            <a:ext cx="6248400" cy="1569660"/>
          </a:xfrm>
          <a:prstGeom prst="rect">
            <a:avLst/>
          </a:prstGeom>
          <a:noFill/>
        </p:spPr>
        <p:txBody>
          <a:bodyPr wrap="square" rtlCol="0">
            <a:spAutoFit/>
          </a:bodyPr>
          <a:lstStyle/>
          <a:p>
            <a:r>
              <a:rPr lang="en-US" sz="3200" b="1" i="1" dirty="0" smtClean="0"/>
              <a:t>17.3 Advanced Methods for Justifying IT Investment and Using IT Metrics</a:t>
            </a:r>
            <a:endParaRPr lang="en-US" sz="3200" b="1" i="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Advanced Methods for Justifying IT Investment</a:t>
            </a:r>
            <a:endParaRPr lang="en-US" sz="3200" b="1" dirty="0"/>
          </a:p>
        </p:txBody>
      </p:sp>
      <p:sp>
        <p:nvSpPr>
          <p:cNvPr id="3" name="Content Placeholder 2"/>
          <p:cNvSpPr>
            <a:spLocks noGrp="1"/>
          </p:cNvSpPr>
          <p:nvPr>
            <p:ph idx="1"/>
          </p:nvPr>
        </p:nvSpPr>
        <p:spPr/>
        <p:txBody>
          <a:bodyPr/>
          <a:lstStyle/>
          <a:p>
            <a:r>
              <a:rPr lang="en-US" dirty="0" smtClean="0"/>
              <a:t>Financial – consider only monetary-valued. i.e. NPV &amp; ROI.</a:t>
            </a:r>
          </a:p>
          <a:p>
            <a:r>
              <a:rPr lang="en-US" dirty="0" smtClean="0"/>
              <a:t>Multicriteria – consider financial &amp; non-financial impacts; qualitative &amp; quantitative. i.e. information economics &amp; value analysis.</a:t>
            </a:r>
          </a:p>
          <a:p>
            <a:r>
              <a:rPr lang="en-US" dirty="0" smtClean="0"/>
              <a:t>Ratio – i.e. IT expenditures vs. total turnover.</a:t>
            </a:r>
          </a:p>
          <a:p>
            <a:r>
              <a:rPr lang="en-US" dirty="0" smtClean="0"/>
              <a:t>Portfolio – plot several investment proposals against decision-making criteria. </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27</a:t>
            </a:fld>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17.3</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28</a:t>
            </a:fld>
            <a:endParaRPr lang="en-US" dirty="0"/>
          </a:p>
        </p:txBody>
      </p:sp>
      <p:pic>
        <p:nvPicPr>
          <p:cNvPr id="6146" name="Picture 2"/>
          <p:cNvPicPr>
            <a:picLocks noChangeAspect="1" noChangeArrowheads="1"/>
          </p:cNvPicPr>
          <p:nvPr/>
        </p:nvPicPr>
        <p:blipFill>
          <a:blip r:embed="rId3"/>
          <a:srcRect/>
          <a:stretch>
            <a:fillRect/>
          </a:stretch>
        </p:blipFill>
        <p:spPr bwMode="auto">
          <a:xfrm>
            <a:off x="1981200" y="1524000"/>
            <a:ext cx="5334000" cy="4191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17.4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29</a:t>
            </a:fld>
            <a:endParaRPr lang="en-US" dirty="0"/>
          </a:p>
        </p:txBody>
      </p:sp>
      <p:pic>
        <p:nvPicPr>
          <p:cNvPr id="7170" name="Picture 2"/>
          <p:cNvPicPr>
            <a:picLocks noChangeAspect="1" noChangeArrowheads="1"/>
          </p:cNvPicPr>
          <p:nvPr/>
        </p:nvPicPr>
        <p:blipFill>
          <a:blip r:embed="rId3"/>
          <a:srcRect/>
          <a:stretch>
            <a:fillRect/>
          </a:stretch>
        </p:blipFill>
        <p:spPr bwMode="auto">
          <a:xfrm>
            <a:off x="2286000" y="1295400"/>
            <a:ext cx="5257800" cy="472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t>Chapter Outline – cont’d</a:t>
            </a:r>
            <a:endParaRPr lang="en-US" sz="3200" b="1" dirty="0"/>
          </a:p>
        </p:txBody>
      </p:sp>
      <p:sp>
        <p:nvSpPr>
          <p:cNvPr id="3" name="Content Placeholder 2"/>
          <p:cNvSpPr>
            <a:spLocks noGrp="1"/>
          </p:cNvSpPr>
          <p:nvPr>
            <p:ph idx="1"/>
          </p:nvPr>
        </p:nvSpPr>
        <p:spPr/>
        <p:txBody>
          <a:bodyPr/>
          <a:lstStyle/>
          <a:p>
            <a:r>
              <a:rPr lang="en-US" dirty="0" smtClean="0"/>
              <a:t>17.5 Economic Aspects of IT and Web-Based Systems.</a:t>
            </a:r>
          </a:p>
          <a:p>
            <a:r>
              <a:rPr lang="en-US" dirty="0" smtClean="0"/>
              <a:t>17.6 Managerial Issues.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30</a:t>
            </a:fld>
            <a:endParaRPr lang="en-US" dirty="0"/>
          </a:p>
        </p:txBody>
      </p:sp>
      <p:sp>
        <p:nvSpPr>
          <p:cNvPr id="6" name="TextBox 5"/>
          <p:cNvSpPr txBox="1"/>
          <p:nvPr/>
        </p:nvSpPr>
        <p:spPr>
          <a:xfrm>
            <a:off x="1143000" y="2691825"/>
            <a:ext cx="7315200" cy="584775"/>
          </a:xfrm>
          <a:prstGeom prst="rect">
            <a:avLst/>
          </a:prstGeom>
          <a:noFill/>
        </p:spPr>
        <p:txBody>
          <a:bodyPr wrap="square" rtlCol="0">
            <a:spAutoFit/>
          </a:bodyPr>
          <a:lstStyle/>
          <a:p>
            <a:r>
              <a:rPr lang="en-US" sz="3200" b="1" i="1" dirty="0" smtClean="0"/>
              <a:t>17.4 Examples of IT Project Justification</a:t>
            </a:r>
            <a:endParaRPr lang="en-US" sz="3200" b="1" i="1"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17.5</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31</a:t>
            </a:fld>
            <a:endParaRPr lang="en-US" dirty="0"/>
          </a:p>
        </p:txBody>
      </p:sp>
      <p:pic>
        <p:nvPicPr>
          <p:cNvPr id="8194" name="Picture 2"/>
          <p:cNvPicPr>
            <a:picLocks noChangeAspect="1" noChangeArrowheads="1"/>
          </p:cNvPicPr>
          <p:nvPr/>
        </p:nvPicPr>
        <p:blipFill>
          <a:blip r:embed="rId3"/>
          <a:srcRect/>
          <a:stretch>
            <a:fillRect/>
          </a:stretch>
        </p:blipFill>
        <p:spPr bwMode="auto">
          <a:xfrm>
            <a:off x="1676400" y="1447800"/>
            <a:ext cx="5715000" cy="4267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Table 17.6</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32</a:t>
            </a:fld>
            <a:endParaRPr lang="en-US" dirty="0"/>
          </a:p>
        </p:txBody>
      </p:sp>
      <p:pic>
        <p:nvPicPr>
          <p:cNvPr id="9218" name="Picture 2"/>
          <p:cNvPicPr>
            <a:picLocks noChangeAspect="1" noChangeArrowheads="1"/>
          </p:cNvPicPr>
          <p:nvPr/>
        </p:nvPicPr>
        <p:blipFill>
          <a:blip r:embed="rId3"/>
          <a:srcRect/>
          <a:stretch>
            <a:fillRect/>
          </a:stretch>
        </p:blipFill>
        <p:spPr bwMode="auto">
          <a:xfrm>
            <a:off x="1752600" y="1371600"/>
            <a:ext cx="5867400" cy="3962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17.4</a:t>
            </a:r>
            <a:endParaRPr lang="en-US" sz="3200" b="1"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33</a:t>
            </a:fld>
            <a:endParaRPr lang="en-US" dirty="0"/>
          </a:p>
        </p:txBody>
      </p:sp>
      <p:pic>
        <p:nvPicPr>
          <p:cNvPr id="10242" name="Picture 2"/>
          <p:cNvPicPr>
            <a:picLocks noChangeAspect="1" noChangeArrowheads="1"/>
          </p:cNvPicPr>
          <p:nvPr/>
        </p:nvPicPr>
        <p:blipFill>
          <a:blip r:embed="rId3"/>
          <a:srcRect/>
          <a:stretch>
            <a:fillRect/>
          </a:stretch>
        </p:blipFill>
        <p:spPr bwMode="auto">
          <a:xfrm>
            <a:off x="1524000" y="990600"/>
            <a:ext cx="6858000" cy="4419600"/>
          </a:xfrm>
          <a:prstGeom prst="rect">
            <a:avLst/>
          </a:prstGeom>
          <a:noFill/>
          <a:ln w="9525">
            <a:noFill/>
            <a:miter lim="800000"/>
            <a:headEnd/>
            <a:tailEnd/>
          </a:ln>
          <a:effectLst/>
        </p:spPr>
      </p:pic>
      <p:sp>
        <p:nvSpPr>
          <p:cNvPr id="7" name="TextBox 6"/>
          <p:cNvSpPr txBox="1"/>
          <p:nvPr/>
        </p:nvSpPr>
        <p:spPr>
          <a:xfrm>
            <a:off x="2514600" y="5486400"/>
            <a:ext cx="4800600" cy="430887"/>
          </a:xfrm>
          <a:prstGeom prst="rect">
            <a:avLst/>
          </a:prstGeom>
          <a:noFill/>
        </p:spPr>
        <p:txBody>
          <a:bodyPr wrap="square" rtlCol="0">
            <a:spAutoFit/>
          </a:bodyPr>
          <a:lstStyle/>
          <a:p>
            <a:r>
              <a:rPr lang="en-US" sz="2200" b="1" dirty="0" smtClean="0"/>
              <a:t>Calculating the cost of Sarbanes-Oxley.</a:t>
            </a:r>
            <a:endParaRPr lang="en-US" sz="2200" b="1" dirty="0"/>
          </a:p>
        </p:txBody>
      </p:sp>
      <p:sp>
        <p:nvSpPr>
          <p:cNvPr id="8" name="TextBox 7"/>
          <p:cNvSpPr txBox="1"/>
          <p:nvPr/>
        </p:nvSpPr>
        <p:spPr>
          <a:xfrm>
            <a:off x="2819400" y="5955268"/>
            <a:ext cx="5410200" cy="430887"/>
          </a:xfrm>
          <a:prstGeom prst="rect">
            <a:avLst/>
          </a:prstGeom>
          <a:noFill/>
        </p:spPr>
        <p:txBody>
          <a:bodyPr wrap="square" rtlCol="0">
            <a:spAutoFit/>
          </a:bodyPr>
          <a:lstStyle/>
          <a:p>
            <a:r>
              <a:rPr lang="en-US" sz="2200" b="1" dirty="0" smtClean="0">
                <a:hlinkClick r:id="rId4"/>
              </a:rPr>
              <a:t>Sarbanes-Oxley: Dragon or white knight?</a:t>
            </a:r>
            <a:endParaRPr lang="en-US" sz="2200" b="1" dirty="0"/>
          </a:p>
        </p:txBody>
      </p:sp>
      <p:sp>
        <p:nvSpPr>
          <p:cNvPr id="9" name="TextBox 8"/>
          <p:cNvSpPr txBox="1"/>
          <p:nvPr/>
        </p:nvSpPr>
        <p:spPr>
          <a:xfrm>
            <a:off x="685800" y="5969913"/>
            <a:ext cx="2286000" cy="430887"/>
          </a:xfrm>
          <a:prstGeom prst="rect">
            <a:avLst/>
          </a:prstGeom>
          <a:noFill/>
        </p:spPr>
        <p:txBody>
          <a:bodyPr wrap="square" rtlCol="0">
            <a:spAutoFit/>
          </a:bodyPr>
          <a:lstStyle/>
          <a:p>
            <a:r>
              <a:rPr lang="en-US" sz="2200" b="1" i="1" dirty="0" smtClean="0"/>
              <a:t>Article for more:</a:t>
            </a:r>
            <a:endParaRPr lang="en-US" sz="2200" b="1" i="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34</a:t>
            </a:fld>
            <a:endParaRPr lang="en-US" dirty="0"/>
          </a:p>
        </p:txBody>
      </p:sp>
      <p:sp>
        <p:nvSpPr>
          <p:cNvPr id="6" name="TextBox 5"/>
          <p:cNvSpPr txBox="1"/>
          <p:nvPr/>
        </p:nvSpPr>
        <p:spPr>
          <a:xfrm>
            <a:off x="1295400" y="2819400"/>
            <a:ext cx="6934200" cy="1077218"/>
          </a:xfrm>
          <a:prstGeom prst="rect">
            <a:avLst/>
          </a:prstGeom>
          <a:noFill/>
        </p:spPr>
        <p:txBody>
          <a:bodyPr wrap="square" rtlCol="0">
            <a:spAutoFit/>
          </a:bodyPr>
          <a:lstStyle/>
          <a:p>
            <a:r>
              <a:rPr lang="en-US" sz="3200" b="1" i="1" dirty="0" smtClean="0"/>
              <a:t>17.5 Economic Aspects of IT and Web-Based Systems</a:t>
            </a:r>
            <a:endParaRPr lang="en-US" sz="32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17.5</a:t>
            </a:r>
            <a:endParaRPr lang="en-US" sz="3200" b="1" dirty="0"/>
          </a:p>
        </p:txBody>
      </p:sp>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35</a:t>
            </a:fld>
            <a:endParaRPr lang="en-US" dirty="0"/>
          </a:p>
        </p:txBody>
      </p:sp>
      <p:pic>
        <p:nvPicPr>
          <p:cNvPr id="11266" name="Picture 2"/>
          <p:cNvPicPr>
            <a:picLocks noChangeAspect="1" noChangeArrowheads="1"/>
          </p:cNvPicPr>
          <p:nvPr/>
        </p:nvPicPr>
        <p:blipFill>
          <a:blip r:embed="rId3"/>
          <a:srcRect/>
          <a:stretch>
            <a:fillRect/>
          </a:stretch>
        </p:blipFill>
        <p:spPr bwMode="auto">
          <a:xfrm>
            <a:off x="1752600" y="1295400"/>
            <a:ext cx="5867400" cy="3657600"/>
          </a:xfrm>
          <a:prstGeom prst="rect">
            <a:avLst/>
          </a:prstGeom>
          <a:noFill/>
          <a:ln w="9525">
            <a:noFill/>
            <a:miter lim="800000"/>
            <a:headEnd/>
            <a:tailEnd/>
          </a:ln>
          <a:effectLst/>
        </p:spPr>
      </p:pic>
      <p:sp>
        <p:nvSpPr>
          <p:cNvPr id="7" name="TextBox 6"/>
          <p:cNvSpPr txBox="1"/>
          <p:nvPr/>
        </p:nvSpPr>
        <p:spPr>
          <a:xfrm>
            <a:off x="2057400" y="5207913"/>
            <a:ext cx="5562600" cy="430887"/>
          </a:xfrm>
          <a:prstGeom prst="rect">
            <a:avLst/>
          </a:prstGeom>
          <a:noFill/>
        </p:spPr>
        <p:txBody>
          <a:bodyPr wrap="square" rtlCol="0">
            <a:spAutoFit/>
          </a:bodyPr>
          <a:lstStyle/>
          <a:p>
            <a:r>
              <a:rPr lang="en-US" sz="2200" b="1" dirty="0" smtClean="0"/>
              <a:t>Cost curves of regular and digital products.</a:t>
            </a:r>
            <a:endParaRPr lang="en-US" sz="22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17.6</a:t>
            </a:r>
            <a:endParaRPr lang="en-US" sz="3200" b="1" dirty="0"/>
          </a:p>
        </p:txBody>
      </p:sp>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36</a:t>
            </a:fld>
            <a:endParaRPr lang="en-US" dirty="0"/>
          </a:p>
        </p:txBody>
      </p:sp>
      <p:pic>
        <p:nvPicPr>
          <p:cNvPr id="12290" name="Picture 2"/>
          <p:cNvPicPr>
            <a:picLocks noChangeAspect="1" noChangeArrowheads="1"/>
          </p:cNvPicPr>
          <p:nvPr/>
        </p:nvPicPr>
        <p:blipFill>
          <a:blip r:embed="rId3"/>
          <a:srcRect/>
          <a:stretch>
            <a:fillRect/>
          </a:stretch>
        </p:blipFill>
        <p:spPr bwMode="auto">
          <a:xfrm>
            <a:off x="1752600" y="1447800"/>
            <a:ext cx="5715000" cy="3124200"/>
          </a:xfrm>
          <a:prstGeom prst="rect">
            <a:avLst/>
          </a:prstGeom>
          <a:noFill/>
          <a:ln w="9525">
            <a:noFill/>
            <a:miter lim="800000"/>
            <a:headEnd/>
            <a:tailEnd/>
          </a:ln>
          <a:effectLst/>
        </p:spPr>
      </p:pic>
      <p:sp>
        <p:nvSpPr>
          <p:cNvPr id="7" name="TextBox 6"/>
          <p:cNvSpPr txBox="1"/>
          <p:nvPr/>
        </p:nvSpPr>
        <p:spPr>
          <a:xfrm>
            <a:off x="2209800" y="4953000"/>
            <a:ext cx="5029200" cy="430887"/>
          </a:xfrm>
          <a:prstGeom prst="rect">
            <a:avLst/>
          </a:prstGeom>
          <a:noFill/>
        </p:spPr>
        <p:txBody>
          <a:bodyPr wrap="square" rtlCol="0">
            <a:spAutoFit/>
          </a:bodyPr>
          <a:lstStyle/>
          <a:p>
            <a:r>
              <a:rPr lang="en-US" sz="2200" b="1" dirty="0" smtClean="0"/>
              <a:t>Economic effects of IT and e-commerce.</a:t>
            </a:r>
            <a:endParaRPr lang="en-US" sz="2200" b="1"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Figure 17.7</a:t>
            </a:r>
            <a:endParaRPr lang="en-US" sz="3200" b="1" dirty="0"/>
          </a:p>
        </p:txBody>
      </p:sp>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37</a:t>
            </a:fld>
            <a:endParaRPr lang="en-US" dirty="0"/>
          </a:p>
        </p:txBody>
      </p:sp>
      <p:pic>
        <p:nvPicPr>
          <p:cNvPr id="13314" name="Picture 2"/>
          <p:cNvPicPr>
            <a:picLocks noChangeAspect="1" noChangeArrowheads="1"/>
          </p:cNvPicPr>
          <p:nvPr/>
        </p:nvPicPr>
        <p:blipFill>
          <a:blip r:embed="rId3"/>
          <a:srcRect/>
          <a:stretch>
            <a:fillRect/>
          </a:stretch>
        </p:blipFill>
        <p:spPr bwMode="auto">
          <a:xfrm>
            <a:off x="2667000" y="1371600"/>
            <a:ext cx="4495800" cy="3886200"/>
          </a:xfrm>
          <a:prstGeom prst="rect">
            <a:avLst/>
          </a:prstGeom>
          <a:noFill/>
          <a:ln w="9525">
            <a:noFill/>
            <a:miter lim="800000"/>
            <a:headEnd/>
            <a:tailEnd/>
          </a:ln>
          <a:effectLst/>
        </p:spPr>
      </p:pic>
      <p:sp>
        <p:nvSpPr>
          <p:cNvPr id="7" name="TextBox 6"/>
          <p:cNvSpPr txBox="1"/>
          <p:nvPr/>
        </p:nvSpPr>
        <p:spPr>
          <a:xfrm>
            <a:off x="3352800" y="5486400"/>
            <a:ext cx="4343400" cy="430887"/>
          </a:xfrm>
          <a:prstGeom prst="rect">
            <a:avLst/>
          </a:prstGeom>
          <a:noFill/>
        </p:spPr>
        <p:txBody>
          <a:bodyPr wrap="square" rtlCol="0">
            <a:spAutoFit/>
          </a:bodyPr>
          <a:lstStyle/>
          <a:p>
            <a:r>
              <a:rPr lang="en-US" sz="2200" b="1" dirty="0" smtClean="0"/>
              <a:t>Reach versus richness.</a:t>
            </a:r>
            <a:endParaRPr lang="en-US" sz="22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Failures &amp; Runaway Projects</a:t>
            </a:r>
            <a:endParaRPr lang="en-US" sz="3200" b="1" dirty="0"/>
          </a:p>
        </p:txBody>
      </p:sp>
      <p:sp>
        <p:nvSpPr>
          <p:cNvPr id="3" name="Content Placeholder 2"/>
          <p:cNvSpPr>
            <a:spLocks noGrp="1"/>
          </p:cNvSpPr>
          <p:nvPr>
            <p:ph idx="1"/>
          </p:nvPr>
        </p:nvSpPr>
        <p:spPr>
          <a:xfrm>
            <a:off x="457200" y="1143000"/>
            <a:ext cx="8229600" cy="4525963"/>
          </a:xfrm>
        </p:spPr>
        <p:txBody>
          <a:bodyPr>
            <a:normAutofit fontScale="92500"/>
          </a:bodyPr>
          <a:lstStyle/>
          <a:p>
            <a:r>
              <a:rPr lang="en-US" dirty="0" smtClean="0"/>
              <a:t>Projects may be difficult to manage &amp; costly when things don’t go as planned.</a:t>
            </a:r>
          </a:p>
          <a:p>
            <a:r>
              <a:rPr lang="en-US" dirty="0" smtClean="0"/>
              <a:t>High percentage fail completely or fail to meet some of the original targets for features, development time, or cost.</a:t>
            </a:r>
          </a:p>
          <a:p>
            <a:r>
              <a:rPr lang="en-US" dirty="0" smtClean="0"/>
              <a:t>May be related to economic issues, such as incorrect cost-benefit analysis or lack of funding.</a:t>
            </a:r>
          </a:p>
          <a:p>
            <a:r>
              <a:rPr lang="en-US" dirty="0" smtClean="0"/>
              <a:t>Many may remain corporate secrets being of smaller magnitude.</a:t>
            </a:r>
            <a:endParaRPr lang="en-US" dirty="0"/>
          </a:p>
        </p:txBody>
      </p:sp>
      <p:sp>
        <p:nvSpPr>
          <p:cNvPr id="4" name="Footer Placeholder 3"/>
          <p:cNvSpPr>
            <a:spLocks noGrp="1"/>
          </p:cNvSpPr>
          <p:nvPr>
            <p:ph type="ftr" sz="quarter" idx="11"/>
          </p:nvPr>
        </p:nvSpPr>
        <p:spPr/>
        <p:txBody>
          <a:bodyPr/>
          <a:lstStyle/>
          <a:p>
            <a:r>
              <a:rPr lang="en-US"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38</a:t>
            </a:fld>
            <a:endParaRPr lang="en-US" dirty="0"/>
          </a:p>
        </p:txBody>
      </p:sp>
      <p:sp>
        <p:nvSpPr>
          <p:cNvPr id="6" name="TextBox 5"/>
          <p:cNvSpPr txBox="1"/>
          <p:nvPr/>
        </p:nvSpPr>
        <p:spPr>
          <a:xfrm>
            <a:off x="457200" y="5631359"/>
            <a:ext cx="7696200" cy="430887"/>
          </a:xfrm>
          <a:prstGeom prst="rect">
            <a:avLst/>
          </a:prstGeom>
          <a:noFill/>
        </p:spPr>
        <p:txBody>
          <a:bodyPr wrap="square" rtlCol="0">
            <a:spAutoFit/>
          </a:bodyPr>
          <a:lstStyle/>
          <a:p>
            <a:r>
              <a:rPr lang="en-US" sz="2200" b="1" dirty="0" smtClean="0">
                <a:hlinkClick r:id="rId3" action="ppaction://hlinkfile"/>
              </a:rPr>
              <a:t>Why IT Projects Fail</a:t>
            </a:r>
            <a:r>
              <a:rPr lang="en-US" sz="2200" b="1" dirty="0" smtClean="0"/>
              <a:t> for interesting whitepaper &amp; more insight.</a:t>
            </a:r>
            <a:endParaRPr lang="en-US" sz="2200" b="1"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39</a:t>
            </a:fld>
            <a:endParaRPr lang="en-US" dirty="0"/>
          </a:p>
        </p:txBody>
      </p:sp>
      <p:sp>
        <p:nvSpPr>
          <p:cNvPr id="6" name="TextBox 5"/>
          <p:cNvSpPr txBox="1"/>
          <p:nvPr/>
        </p:nvSpPr>
        <p:spPr>
          <a:xfrm>
            <a:off x="2590800" y="2338626"/>
            <a:ext cx="5791200" cy="861774"/>
          </a:xfrm>
          <a:prstGeom prst="rect">
            <a:avLst/>
          </a:prstGeom>
          <a:noFill/>
        </p:spPr>
        <p:txBody>
          <a:bodyPr wrap="square" rtlCol="0">
            <a:spAutoFit/>
          </a:bodyPr>
          <a:lstStyle/>
          <a:p>
            <a:r>
              <a:rPr lang="en-US" sz="3200" b="1" i="1" dirty="0" smtClean="0"/>
              <a:t>17.6 Managerial Issues</a:t>
            </a:r>
            <a:endParaRPr lang="en-US" sz="3200"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Learning Objectives</a:t>
            </a:r>
            <a:endParaRPr lang="en-US" sz="3600" b="1" dirty="0"/>
          </a:p>
        </p:txBody>
      </p:sp>
      <p:sp>
        <p:nvSpPr>
          <p:cNvPr id="3" name="Content Placeholder 2"/>
          <p:cNvSpPr>
            <a:spLocks noGrp="1"/>
          </p:cNvSpPr>
          <p:nvPr>
            <p:ph idx="1"/>
          </p:nvPr>
        </p:nvSpPr>
        <p:spPr/>
        <p:txBody>
          <a:bodyPr>
            <a:normAutofit lnSpcReduction="10000"/>
          </a:bodyPr>
          <a:lstStyle/>
          <a:p>
            <a:pPr marL="514350" indent="-514350">
              <a:buFont typeface="+mj-lt"/>
              <a:buAutoNum type="arabicPeriod"/>
            </a:pPr>
            <a:r>
              <a:rPr lang="en-US" dirty="0" smtClean="0"/>
              <a:t>Identify the major aspects of the economics of information technology.</a:t>
            </a:r>
          </a:p>
          <a:p>
            <a:pPr marL="514350" indent="-514350">
              <a:buFont typeface="+mj-lt"/>
              <a:buAutoNum type="arabicPeriod"/>
            </a:pPr>
            <a:r>
              <a:rPr lang="en-US" dirty="0" smtClean="0"/>
              <a:t>Explain and discuss the productivity paradox.</a:t>
            </a:r>
          </a:p>
          <a:p>
            <a:pPr marL="514350" indent="-514350">
              <a:buFont typeface="+mj-lt"/>
              <a:buAutoNum type="arabicPeriod"/>
            </a:pPr>
            <a:r>
              <a:rPr lang="en-US" dirty="0" smtClean="0"/>
              <a:t>Describe approaches for evaluating IT investment and explain why it is difficult to do it.</a:t>
            </a:r>
          </a:p>
          <a:p>
            <a:pPr marL="514350" indent="-514350">
              <a:buFont typeface="+mj-lt"/>
              <a:buAutoNum type="arabicPeriod"/>
            </a:pPr>
            <a:r>
              <a:rPr lang="en-US" dirty="0" smtClean="0"/>
              <a:t>Understand the nature of intangible benefits and the approaches to deal with such benefits.</a:t>
            </a:r>
          </a:p>
          <a:p>
            <a:pPr marL="514350" indent="-514350">
              <a:buNone/>
            </a:pPr>
            <a:endParaRPr lang="en-US" sz="2800" dirty="0" smtClean="0"/>
          </a:p>
          <a:p>
            <a:endParaRPr lang="en-US" sz="2800" dirty="0" smtClean="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4</a:t>
            </a:fld>
            <a:endParaRPr lang="en-US" dirty="0"/>
          </a:p>
        </p:txBody>
      </p:sp>
      <p:sp>
        <p:nvSpPr>
          <p:cNvPr id="6" name="Footer Placeholder 5"/>
          <p:cNvSpPr>
            <a:spLocks noGrp="1"/>
          </p:cNvSpPr>
          <p:nvPr>
            <p:ph type="ftr" sz="quarter" idx="11"/>
          </p:nvPr>
        </p:nvSpPr>
        <p:spPr/>
        <p:txBody>
          <a:bodyPr/>
          <a:lstStyle/>
          <a:p>
            <a:r>
              <a:rPr lang="en-US" dirty="0" smtClean="0"/>
              <a:t>Copyright 2010 John Wiley &amp; Sons, Inc.</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Major Managerial Issues</a:t>
            </a:r>
            <a:endParaRPr lang="en-US" sz="3200" b="1" dirty="0"/>
          </a:p>
        </p:txBody>
      </p:sp>
      <p:sp>
        <p:nvSpPr>
          <p:cNvPr id="3" name="Content Placeholder 2"/>
          <p:cNvSpPr>
            <a:spLocks noGrp="1"/>
          </p:cNvSpPr>
          <p:nvPr>
            <p:ph idx="1"/>
          </p:nvPr>
        </p:nvSpPr>
        <p:spPr/>
        <p:txBody>
          <a:bodyPr/>
          <a:lstStyle/>
          <a:p>
            <a:r>
              <a:rPr lang="en-US" dirty="0" smtClean="0"/>
              <a:t>Constant growth &amp; change.</a:t>
            </a:r>
          </a:p>
          <a:p>
            <a:r>
              <a:rPr lang="en-US" dirty="0" smtClean="0"/>
              <a:t>Shift from tangible to intangible benefits.</a:t>
            </a:r>
          </a:p>
          <a:p>
            <a:r>
              <a:rPr lang="en-US" dirty="0" smtClean="0"/>
              <a:t>Not a sure thing.</a:t>
            </a:r>
          </a:p>
          <a:p>
            <a:r>
              <a:rPr lang="en-US" dirty="0" smtClean="0"/>
              <a:t>Chargeback.</a:t>
            </a:r>
          </a:p>
          <a:p>
            <a:r>
              <a:rPr lang="en-US" dirty="0" smtClean="0"/>
              <a:t>Risk.</a:t>
            </a:r>
          </a:p>
          <a:p>
            <a:r>
              <a:rPr lang="en-US" dirty="0" smtClean="0"/>
              <a:t>How to measure the value of IT investment?</a:t>
            </a:r>
          </a:p>
          <a:p>
            <a:r>
              <a:rPr lang="en-US" dirty="0" smtClean="0"/>
              <a:t>Who should conduct a justification?</a:t>
            </a:r>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16-</a:t>
            </a:r>
            <a:fld id="{DBB3DA93-E592-46D0-AE1F-D154A72783BC}"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Copyright 2010 John Wiley &amp; Sons, Inc.</a:t>
            </a:r>
            <a:endParaRPr lang="en-US" sz="3600" b="1" dirty="0"/>
          </a:p>
        </p:txBody>
      </p:sp>
      <p:sp>
        <p:nvSpPr>
          <p:cNvPr id="3" name="Content Placeholder 2"/>
          <p:cNvSpPr>
            <a:spLocks noGrp="1"/>
          </p:cNvSpPr>
          <p:nvPr>
            <p:ph idx="1"/>
          </p:nvPr>
        </p:nvSpPr>
        <p:spPr/>
        <p:txBody>
          <a:bodyPr>
            <a:normAutofit fontScale="92500" lnSpcReduction="20000"/>
          </a:bodyPr>
          <a:lstStyle/>
          <a:p>
            <a:pPr>
              <a:buNone/>
            </a:pPr>
            <a:r>
              <a:rPr lang="en-US" dirty="0" smtClean="0"/>
              <a:t>All rights reserved.  Reproduction or translation of this work beyond that permitted in section 117 of the 1976 United States Copyright Act without express permission of the copyright owner is unlawful.  Request for further information should be addressed to the Permission Department, John Wiley &amp; Sons, Inc.  The purchaser may make back-up copies for his/her own use only and not for distribution or resale.  The Publisher assumes no responsibility for errors, omissions, or damages caused by the use of these programs or from the use of the Information herein.</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41</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Learning Objectives – cont’d</a:t>
            </a:r>
            <a:endParaRPr lang="en-US" sz="3200" b="1" dirty="0"/>
          </a:p>
        </p:txBody>
      </p:sp>
      <p:sp>
        <p:nvSpPr>
          <p:cNvPr id="3" name="Content Placeholder 2"/>
          <p:cNvSpPr>
            <a:spLocks noGrp="1"/>
          </p:cNvSpPr>
          <p:nvPr>
            <p:ph idx="1"/>
          </p:nvPr>
        </p:nvSpPr>
        <p:spPr/>
        <p:txBody>
          <a:bodyPr>
            <a:normAutofit fontScale="92500" lnSpcReduction="20000"/>
          </a:bodyPr>
          <a:lstStyle/>
          <a:p>
            <a:pPr marL="514350" indent="-514350">
              <a:buNone/>
            </a:pPr>
            <a:r>
              <a:rPr lang="en-US" dirty="0" smtClean="0"/>
              <a:t>5.  List and briefly describe the traditional and modern methods of justifying IT investment.</a:t>
            </a:r>
          </a:p>
          <a:p>
            <a:pPr marL="514350" indent="-514350">
              <a:buAutoNum type="arabicPeriod" startAt="6"/>
            </a:pPr>
            <a:r>
              <a:rPr lang="en-US" dirty="0" smtClean="0"/>
              <a:t>Identify the advantages and disadvantages of approaches to charging end users for IT services (chargeback).</a:t>
            </a:r>
          </a:p>
          <a:p>
            <a:pPr marL="514350" indent="-514350">
              <a:buAutoNum type="arabicPeriod" startAt="6"/>
            </a:pPr>
            <a:r>
              <a:rPr lang="en-US" dirty="0" smtClean="0"/>
              <a:t>Understand and describe the IT justification process via examples.</a:t>
            </a:r>
          </a:p>
          <a:p>
            <a:pPr marL="514350" indent="-514350">
              <a:buAutoNum type="arabicPeriod" startAt="6"/>
            </a:pPr>
            <a:r>
              <a:rPr lang="en-US" dirty="0" smtClean="0"/>
              <a:t>Understand some major economic impacts of IT and EC.</a:t>
            </a:r>
          </a:p>
          <a:p>
            <a:pPr marL="514350" indent="-514350">
              <a:buAutoNum type="arabicPeriod" startAt="6"/>
            </a:pPr>
            <a:r>
              <a:rPr lang="en-US" dirty="0" smtClean="0"/>
              <a:t>Describe economic issues related to Web-based technologies including e-commerce.</a:t>
            </a:r>
          </a:p>
          <a:p>
            <a:pPr marL="514350" indent="-514350">
              <a:buAutoNum type="arabicPeriod" startAt="6"/>
            </a:pPr>
            <a:endParaRPr lang="en-US" dirty="0" smtClean="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6</a:t>
            </a:fld>
            <a:endParaRPr lang="en-US" dirty="0"/>
          </a:p>
        </p:txBody>
      </p:sp>
      <p:pic>
        <p:nvPicPr>
          <p:cNvPr id="6" name="Picture 8" descr="Figure_IT7eU"/>
          <p:cNvPicPr>
            <a:picLocks noChangeAspect="1" noChangeArrowheads="1"/>
          </p:cNvPicPr>
          <p:nvPr/>
        </p:nvPicPr>
        <p:blipFill>
          <a:blip r:embed="rId3"/>
          <a:srcRect/>
          <a:stretch>
            <a:fillRect/>
          </a:stretch>
        </p:blipFill>
        <p:spPr bwMode="auto">
          <a:xfrm>
            <a:off x="1012825" y="609600"/>
            <a:ext cx="7116763" cy="5135563"/>
          </a:xfrm>
          <a:prstGeom prst="rect">
            <a:avLst/>
          </a:prstGeom>
          <a:noFill/>
          <a:ln w="9525">
            <a:noFill/>
            <a:miter lim="800000"/>
            <a:headEnd/>
            <a:tailEnd/>
          </a:ln>
        </p:spPr>
      </p:pic>
      <p:sp>
        <p:nvSpPr>
          <p:cNvPr id="7" name="TextBox 6"/>
          <p:cNvSpPr txBox="1"/>
          <p:nvPr/>
        </p:nvSpPr>
        <p:spPr>
          <a:xfrm>
            <a:off x="457200" y="5638800"/>
            <a:ext cx="2286000" cy="646331"/>
          </a:xfrm>
          <a:prstGeom prst="rect">
            <a:avLst/>
          </a:prstGeom>
          <a:noFill/>
        </p:spPr>
        <p:txBody>
          <a:bodyPr wrap="square" rtlCol="0">
            <a:spAutoFit/>
          </a:bodyPr>
          <a:lstStyle/>
          <a:p>
            <a:r>
              <a:rPr lang="en-US" b="1" dirty="0" smtClean="0">
                <a:solidFill>
                  <a:srgbClr val="FF0000"/>
                </a:solidFill>
              </a:rPr>
              <a:t>Figure IT7eU</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7500" lnSpcReduction="20000"/>
          </a:bodyPr>
          <a:lstStyle/>
          <a:p>
            <a:r>
              <a:rPr lang="en-US" b="1" i="1" dirty="0" smtClean="0"/>
              <a:t>Problem</a:t>
            </a:r>
            <a:r>
              <a:rPr lang="en-US" dirty="0" smtClean="0"/>
              <a:t> – IT infrastructures nearing end of life. Vendors no longer supported OS, security patches &amp; outages, disk failures, crashes common. Improvements impossible to implement.</a:t>
            </a:r>
          </a:p>
          <a:p>
            <a:r>
              <a:rPr lang="en-US" b="1" i="1" dirty="0" smtClean="0"/>
              <a:t>Solution</a:t>
            </a:r>
            <a:r>
              <a:rPr lang="en-US" dirty="0" smtClean="0"/>
              <a:t> – Replace servers allowing reduction 600 to 136. Implement innovations such as Web farms. $7.5M, 5-year ROI.</a:t>
            </a:r>
          </a:p>
          <a:p>
            <a:r>
              <a:rPr lang="en-US" b="1" i="1" dirty="0" smtClean="0"/>
              <a:t>Results</a:t>
            </a:r>
            <a:r>
              <a:rPr lang="en-US" dirty="0" smtClean="0"/>
              <a:t> - $7.5M payback in 12 months; net benefits 9% NPV; 493% ROI. Can deliver faster, better, cheaper service; reduce total cost of ownership of IT infrastructure while supporting growth. Security &amp; privacy increased dramatically. Much happier members.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7</a:t>
            </a:fld>
            <a:endParaRPr lang="en-US" dirty="0"/>
          </a:p>
        </p:txBody>
      </p:sp>
      <p:pic>
        <p:nvPicPr>
          <p:cNvPr id="6" name="Picture 5" descr="csaa.gif">
            <a:hlinkClick r:id="rId3"/>
          </p:cNvPr>
          <p:cNvPicPr>
            <a:picLocks noChangeAspect="1"/>
          </p:cNvPicPr>
          <p:nvPr/>
        </p:nvPicPr>
        <p:blipFill>
          <a:blip r:embed="rId4"/>
          <a:stretch>
            <a:fillRect/>
          </a:stretch>
        </p:blipFill>
        <p:spPr>
          <a:xfrm>
            <a:off x="1524000" y="609600"/>
            <a:ext cx="714375" cy="457200"/>
          </a:xfrm>
          <a:prstGeom prst="rect">
            <a:avLst/>
          </a:prstGeom>
        </p:spPr>
      </p:pic>
      <p:sp>
        <p:nvSpPr>
          <p:cNvPr id="7" name="TextBox 6"/>
          <p:cNvSpPr txBox="1"/>
          <p:nvPr/>
        </p:nvSpPr>
        <p:spPr>
          <a:xfrm>
            <a:off x="2590800" y="773668"/>
            <a:ext cx="5334000" cy="369332"/>
          </a:xfrm>
          <a:prstGeom prst="rect">
            <a:avLst/>
          </a:prstGeom>
          <a:noFill/>
        </p:spPr>
        <p:txBody>
          <a:bodyPr wrap="square" rtlCol="0">
            <a:spAutoFit/>
          </a:bodyPr>
          <a:lstStyle/>
          <a:p>
            <a:r>
              <a:rPr lang="en-US" b="1" i="1" dirty="0" smtClean="0"/>
              <a:t>(Formerly </a:t>
            </a:r>
            <a:r>
              <a:rPr lang="en-US" b="1" i="1" dirty="0" smtClean="0">
                <a:hlinkClick r:id="rId5"/>
              </a:rPr>
              <a:t>California State Automobile Association</a:t>
            </a:r>
            <a:r>
              <a:rPr lang="en-US" b="1" i="1" dirty="0" smtClean="0"/>
              <a:t>)</a:t>
            </a:r>
            <a:endParaRPr lang="en-US" b="1"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8</a:t>
            </a:fld>
            <a:endParaRPr lang="en-US" dirty="0"/>
          </a:p>
        </p:txBody>
      </p:sp>
      <p:sp>
        <p:nvSpPr>
          <p:cNvPr id="6" name="TextBox 5"/>
          <p:cNvSpPr txBox="1"/>
          <p:nvPr/>
        </p:nvSpPr>
        <p:spPr>
          <a:xfrm>
            <a:off x="762000" y="2057400"/>
            <a:ext cx="7924800" cy="1077218"/>
          </a:xfrm>
          <a:prstGeom prst="rect">
            <a:avLst/>
          </a:prstGeom>
          <a:noFill/>
        </p:spPr>
        <p:txBody>
          <a:bodyPr wrap="square" rtlCol="0">
            <a:spAutoFit/>
          </a:bodyPr>
          <a:lstStyle/>
          <a:p>
            <a:r>
              <a:rPr lang="en-US" sz="3200" b="1" i="1" dirty="0" smtClean="0"/>
              <a:t>17.1 Technology and Economic Trends and the Productivity Paradox</a:t>
            </a:r>
            <a:endParaRPr lang="en-US" sz="3200" b="1" i="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Moore’s Law</a:t>
            </a:r>
            <a:endParaRPr lang="en-US" sz="3200" b="1" dirty="0"/>
          </a:p>
        </p:txBody>
      </p:sp>
      <p:sp>
        <p:nvSpPr>
          <p:cNvPr id="3" name="Content Placeholder 2"/>
          <p:cNvSpPr>
            <a:spLocks noGrp="1"/>
          </p:cNvSpPr>
          <p:nvPr>
            <p:ph idx="1"/>
          </p:nvPr>
        </p:nvSpPr>
        <p:spPr/>
        <p:txBody>
          <a:bodyPr>
            <a:normAutofit fontScale="92500" lnSpcReduction="10000"/>
          </a:bodyPr>
          <a:lstStyle/>
          <a:p>
            <a:r>
              <a:rPr lang="en-US" dirty="0" smtClean="0"/>
              <a:t>Power of computer chip to double every 18 to 24 months while cost stay flat.</a:t>
            </a:r>
          </a:p>
          <a:p>
            <a:r>
              <a:rPr lang="en-US" dirty="0" smtClean="0"/>
              <a:t>Organizations have opportunity to buy, for the same price, twice the processing power in 1 ½ years; 4 times the power in 3 years; 8 times the power in 4 ½ years, etc.</a:t>
            </a:r>
          </a:p>
          <a:p>
            <a:r>
              <a:rPr lang="en-US" dirty="0" smtClean="0"/>
              <a:t>Price-to-performance ratio will continue to decline exponentially.</a:t>
            </a:r>
          </a:p>
          <a:p>
            <a:r>
              <a:rPr lang="en-US" dirty="0" smtClean="0"/>
              <a:t>Limitations with current technologies could end trend for silicon-based chips in 10 to 20 years.</a:t>
            </a:r>
            <a:endParaRPr lang="en-US" dirty="0"/>
          </a:p>
        </p:txBody>
      </p:sp>
      <p:sp>
        <p:nvSpPr>
          <p:cNvPr id="4" name="Footer Placeholder 3"/>
          <p:cNvSpPr>
            <a:spLocks noGrp="1"/>
          </p:cNvSpPr>
          <p:nvPr>
            <p:ph type="ftr" sz="quarter" idx="11"/>
          </p:nvPr>
        </p:nvSpPr>
        <p:spPr/>
        <p:txBody>
          <a:bodyPr/>
          <a:lstStyle/>
          <a:p>
            <a:r>
              <a:rPr lang="en-US" dirty="0" smtClean="0"/>
              <a:t>Copyright 2010 John Wiley &amp; Sons, Inc.</a:t>
            </a:r>
            <a:endParaRPr lang="en-US" dirty="0"/>
          </a:p>
        </p:txBody>
      </p:sp>
      <p:sp>
        <p:nvSpPr>
          <p:cNvPr id="5" name="Slide Number Placeholder 4"/>
          <p:cNvSpPr>
            <a:spLocks noGrp="1"/>
          </p:cNvSpPr>
          <p:nvPr>
            <p:ph type="sldNum" sz="quarter" idx="12"/>
          </p:nvPr>
        </p:nvSpPr>
        <p:spPr/>
        <p:txBody>
          <a:bodyPr/>
          <a:lstStyle/>
          <a:p>
            <a:r>
              <a:rPr lang="en-US" dirty="0" smtClean="0"/>
              <a:t>17-</a:t>
            </a:r>
            <a:fld id="{DBB3DA93-E592-46D0-AE1F-D154A72783BC}" type="slidenum">
              <a:rPr lang="en-US" smtClean="0"/>
              <a:pPr/>
              <a:t>9</a:t>
            </a:fld>
            <a:endParaRPr lang="en-US" dirty="0"/>
          </a:p>
        </p:txBody>
      </p:sp>
      <p:pic>
        <p:nvPicPr>
          <p:cNvPr id="6" name="Picture 5" descr="gordon_moore.jpg">
            <a:hlinkClick r:id="rId3"/>
          </p:cNvPr>
          <p:cNvPicPr>
            <a:picLocks noChangeAspect="1"/>
          </p:cNvPicPr>
          <p:nvPr/>
        </p:nvPicPr>
        <p:blipFill>
          <a:blip r:embed="rId4"/>
          <a:stretch>
            <a:fillRect/>
          </a:stretch>
        </p:blipFill>
        <p:spPr>
          <a:xfrm>
            <a:off x="6019800" y="381000"/>
            <a:ext cx="1695450" cy="1123950"/>
          </a:xfrm>
          <a:prstGeom prst="rect">
            <a:avLst/>
          </a:prstGeom>
        </p:spPr>
      </p:pic>
      <p:sp>
        <p:nvSpPr>
          <p:cNvPr id="7" name="TextBox 6"/>
          <p:cNvSpPr txBox="1"/>
          <p:nvPr/>
        </p:nvSpPr>
        <p:spPr>
          <a:xfrm>
            <a:off x="7848600" y="609600"/>
            <a:ext cx="1143000" cy="646331"/>
          </a:xfrm>
          <a:prstGeom prst="rect">
            <a:avLst/>
          </a:prstGeom>
          <a:noFill/>
        </p:spPr>
        <p:txBody>
          <a:bodyPr wrap="square" rtlCol="0">
            <a:spAutoFit/>
          </a:bodyPr>
          <a:lstStyle/>
          <a:p>
            <a:r>
              <a:rPr lang="en-US" b="1" i="1" dirty="0" smtClean="0"/>
              <a:t>Click for webcast..</a:t>
            </a:r>
            <a:endParaRPr lang="en-US" b="1" i="1"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35887</TotalTime>
  <Words>3810</Words>
  <Application>Microsoft Office PowerPoint</Application>
  <PresentationFormat>On-screen Show (4:3)</PresentationFormat>
  <Paragraphs>415</Paragraphs>
  <Slides>41</Slides>
  <Notes>37</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Office Theme</vt:lpstr>
      <vt:lpstr>  Chapter 17  Information Technology Economics   Information Technology for Management Improving Performance in the Digital Economy  7th edition John Wiley &amp; Sons, Inc.  Slides contributed by Dr. Sandra Reid Chair, Graduate School of Business &amp; Professor, Technology Dallas Baptist University</vt:lpstr>
      <vt:lpstr>Chapter Outline</vt:lpstr>
      <vt:lpstr>Chapter Outline – cont’d</vt:lpstr>
      <vt:lpstr>Learning Objectives</vt:lpstr>
      <vt:lpstr>Learning Objectives – cont’d</vt:lpstr>
      <vt:lpstr>Slide 6</vt:lpstr>
      <vt:lpstr>Slide 7</vt:lpstr>
      <vt:lpstr>Slide 8</vt:lpstr>
      <vt:lpstr>Moore’s Law</vt:lpstr>
      <vt:lpstr>Figure 17.1</vt:lpstr>
      <vt:lpstr>Productivity Paradox</vt:lpstr>
      <vt:lpstr>Explaining Productivity Paradox</vt:lpstr>
      <vt:lpstr>Table 17.1</vt:lpstr>
      <vt:lpstr>Does Productivity Paradox Still Matter?</vt:lpstr>
      <vt:lpstr>Slide 15</vt:lpstr>
      <vt:lpstr>Why Justify IT Investments?</vt:lpstr>
      <vt:lpstr>Why Justify IT Investments? – cont’d</vt:lpstr>
      <vt:lpstr>Figure 17.2</vt:lpstr>
      <vt:lpstr>Difficulties in Measuring Productivity &amp; Performance Gains</vt:lpstr>
      <vt:lpstr>Figure 17.3</vt:lpstr>
      <vt:lpstr>Intangible Benefits</vt:lpstr>
      <vt:lpstr>Handling Intangible Benefits</vt:lpstr>
      <vt:lpstr>Costing IT Investment</vt:lpstr>
      <vt:lpstr>Revenue Models Generated by IT &amp; Web</vt:lpstr>
      <vt:lpstr>Table 17.2</vt:lpstr>
      <vt:lpstr>Slide 26</vt:lpstr>
      <vt:lpstr>Advanced Methods for Justifying IT Investment</vt:lpstr>
      <vt:lpstr>Table 17.3</vt:lpstr>
      <vt:lpstr>Table 17.4</vt:lpstr>
      <vt:lpstr>Slide 30</vt:lpstr>
      <vt:lpstr>Table 17.5</vt:lpstr>
      <vt:lpstr>Table 17.6</vt:lpstr>
      <vt:lpstr>Figure 17.4</vt:lpstr>
      <vt:lpstr>Slide 34</vt:lpstr>
      <vt:lpstr>Figure 17.5</vt:lpstr>
      <vt:lpstr>Figure 17.6</vt:lpstr>
      <vt:lpstr>Figure 17.7</vt:lpstr>
      <vt:lpstr>Failures &amp; Runaway Projects</vt:lpstr>
      <vt:lpstr>Slide 39</vt:lpstr>
      <vt:lpstr>Major Managerial Issues</vt:lpstr>
      <vt:lpstr>Copyright 2010 John Wiley &amp; Sons, Inc.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Networks and Collaboration As Business Solutions        Information Technology for Management Transforming Organizations in the Digital Economy  7th edition</dc:title>
  <dc:creator>Sandi</dc:creator>
  <cp:lastModifiedBy>Sandi</cp:lastModifiedBy>
  <cp:revision>2268</cp:revision>
  <dcterms:created xsi:type="dcterms:W3CDTF">2008-09-25T15:39:43Z</dcterms:created>
  <dcterms:modified xsi:type="dcterms:W3CDTF">2009-04-14T03:15:56Z</dcterms:modified>
</cp:coreProperties>
</file>