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3"/>
  </p:notesMasterIdLst>
  <p:sldIdLst>
    <p:sldId id="256" r:id="rId2"/>
    <p:sldId id="289" r:id="rId3"/>
    <p:sldId id="567" r:id="rId4"/>
    <p:sldId id="257" r:id="rId5"/>
    <p:sldId id="500" r:id="rId6"/>
    <p:sldId id="415" r:id="rId7"/>
    <p:sldId id="570" r:id="rId8"/>
    <p:sldId id="433" r:id="rId9"/>
    <p:sldId id="571" r:id="rId10"/>
    <p:sldId id="572" r:id="rId11"/>
    <p:sldId id="573" r:id="rId12"/>
    <p:sldId id="574" r:id="rId13"/>
    <p:sldId id="575" r:id="rId14"/>
    <p:sldId id="434" r:id="rId15"/>
    <p:sldId id="576" r:id="rId16"/>
    <p:sldId id="577" r:id="rId17"/>
    <p:sldId id="578" r:id="rId18"/>
    <p:sldId id="438" r:id="rId19"/>
    <p:sldId id="579" r:id="rId20"/>
    <p:sldId id="580" r:id="rId21"/>
    <p:sldId id="581" r:id="rId22"/>
    <p:sldId id="582" r:id="rId23"/>
    <p:sldId id="583" r:id="rId24"/>
    <p:sldId id="584" r:id="rId25"/>
    <p:sldId id="443" r:id="rId26"/>
    <p:sldId id="585" r:id="rId27"/>
    <p:sldId id="586" r:id="rId28"/>
    <p:sldId id="587" r:id="rId29"/>
    <p:sldId id="539" r:id="rId30"/>
    <p:sldId id="588" r:id="rId31"/>
    <p:sldId id="589" r:id="rId32"/>
    <p:sldId id="590" r:id="rId33"/>
    <p:sldId id="568" r:id="rId34"/>
    <p:sldId id="591" r:id="rId35"/>
    <p:sldId id="592" r:id="rId36"/>
    <p:sldId id="593" r:id="rId37"/>
    <p:sldId id="594" r:id="rId38"/>
    <p:sldId id="595" r:id="rId39"/>
    <p:sldId id="569" r:id="rId40"/>
    <p:sldId id="596" r:id="rId41"/>
    <p:sldId id="384" r:id="rId4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49" autoAdjust="0"/>
    <p:restoredTop sz="86726" autoAdjust="0"/>
  </p:normalViewPr>
  <p:slideViewPr>
    <p:cSldViewPr>
      <p:cViewPr varScale="1">
        <p:scale>
          <a:sx n="80" d="100"/>
          <a:sy n="80" d="100"/>
        </p:scale>
        <p:origin x="-165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3FDFE3E-648B-4073-8E38-820D2ECDE55F}" type="datetimeFigureOut">
              <a:rPr lang="en-US" smtClean="0"/>
              <a:pPr/>
              <a:t>4/13/2009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FE05574-1D68-479B-8F33-2AA349DB469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It is critical to have good project</a:t>
            </a:r>
            <a:r>
              <a:rPr lang="en-US" b="1" baseline="0" dirty="0" smtClean="0"/>
              <a:t> management skills employed at all times.  Frequent, honest assessment compared to plan is essential.</a:t>
            </a:r>
          </a:p>
          <a:p>
            <a:endParaRPr lang="en-US" b="1" baseline="0" dirty="0" smtClean="0"/>
          </a:p>
          <a:p>
            <a:r>
              <a:rPr lang="en-US" b="1" baseline="0" dirty="0" smtClean="0"/>
              <a:t>Never should status be misrepresented.  No one should have their identity associated so much with a project that they lose objectivity &amp; cannot</a:t>
            </a:r>
          </a:p>
          <a:p>
            <a:r>
              <a:rPr lang="en-US" b="1" baseline="0" dirty="0" smtClean="0"/>
              <a:t>     realistically assess the situation.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Management</a:t>
            </a:r>
            <a:r>
              <a:rPr lang="en-US" b="1" baseline="0" dirty="0" smtClean="0"/>
              <a:t> must be sensitive &amp; have keen awareness to listen carefully &amp; be involved in all these vehicles.</a:t>
            </a:r>
          </a:p>
          <a:p>
            <a:endParaRPr lang="en-US" b="1" baseline="0" dirty="0" smtClean="0"/>
          </a:p>
          <a:p>
            <a:r>
              <a:rPr lang="en-US" b="1" baseline="0" dirty="0" smtClean="0"/>
              <a:t>What advice would you offer?  Build strong relationships; be visible; invite input, etc.  Be actively involved in your business.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These</a:t>
            </a:r>
            <a:r>
              <a:rPr lang="en-US" b="1" baseline="0" dirty="0" smtClean="0"/>
              <a:t> steps are critical to success.  Justifying IT projects is really no different a process than justifying a capital expenditure &amp; should</a:t>
            </a:r>
          </a:p>
          <a:p>
            <a:r>
              <a:rPr lang="en-US" b="1" baseline="0" dirty="0" smtClean="0"/>
              <a:t>     be ROI justified using traditional business models</a:t>
            </a:r>
            <a:r>
              <a:rPr lang="en-US" b="1" baseline="0" dirty="0" smtClean="0"/>
              <a:t>.</a:t>
            </a:r>
          </a:p>
          <a:p>
            <a:endParaRPr lang="en-US" b="1" baseline="0"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SDLC processes</a:t>
            </a:r>
            <a:r>
              <a:rPr lang="en-US" b="1" baseline="0" dirty="0" smtClean="0"/>
              <a:t> can be used to evaluate current business processes for understanding &amp; as a point of beginning.</a:t>
            </a:r>
          </a:p>
          <a:p>
            <a:endParaRPr lang="en-US" b="1" baseline="0" dirty="0" smtClean="0"/>
          </a:p>
          <a:p>
            <a:r>
              <a:rPr lang="en-US" b="1" baseline="0" dirty="0" smtClean="0"/>
              <a:t>Clear scope definition will help to avoid runaway projects.  Poorly defined scope is a major source of IT project failures.</a:t>
            </a:r>
          </a:p>
          <a:p>
            <a:endParaRPr lang="en-US" b="1" baseline="0" dirty="0" smtClean="0"/>
          </a:p>
          <a:p>
            <a:r>
              <a:rPr lang="en-US" b="1" baseline="0" dirty="0" smtClean="0"/>
              <a:t>Discuss ethical responsibilities associated with potential layoff situations due to implementation.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Needs are seldom met with 1 software package.</a:t>
            </a:r>
            <a:r>
              <a:rPr lang="en-US" b="1" baseline="0" dirty="0" smtClean="0"/>
              <a:t>  May need to acquire several packages.  Will need integrating.  Buying may be problem if frequent</a:t>
            </a:r>
          </a:p>
          <a:p>
            <a:r>
              <a:rPr lang="en-US" b="1" baseline="0" dirty="0" smtClean="0"/>
              <a:t>     upgrades are necessary.  Cost of obsolescence tends to be extremely high.</a:t>
            </a:r>
          </a:p>
          <a:p>
            <a:endParaRPr lang="en-US" b="1" baseline="0" dirty="0" smtClean="0"/>
          </a:p>
          <a:p>
            <a:r>
              <a:rPr lang="en-US" b="1" baseline="0" dirty="0" smtClean="0"/>
              <a:t>Leasing can be attractive option when company wants to experiment with a package before it requires heavy investment; need to protect</a:t>
            </a:r>
          </a:p>
          <a:p>
            <a:r>
              <a:rPr lang="en-US" b="1" baseline="0" dirty="0" smtClean="0"/>
              <a:t>     internal systems; quickly utilize the application; must rely on experts to get up &amp; running quickly such as Web site.</a:t>
            </a:r>
          </a:p>
          <a:p>
            <a:endParaRPr lang="en-US" b="1" baseline="0" dirty="0" smtClean="0"/>
          </a:p>
          <a:p>
            <a:r>
              <a:rPr lang="en-US" b="1" baseline="0" dirty="0" smtClean="0"/>
              <a:t>ASP examples:  Oracle, Microsoft &amp; IBM.</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19</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a:t>
            </a:r>
            <a:r>
              <a:rPr lang="en-US" b="1" baseline="0" dirty="0" smtClean="0"/>
              <a:t> slide.</a:t>
            </a:r>
          </a:p>
          <a:p>
            <a:endParaRPr lang="en-US" b="1" baseline="0" dirty="0" smtClean="0"/>
          </a:p>
          <a:p>
            <a:r>
              <a:rPr lang="en-US" b="1" baseline="0" dirty="0" smtClean="0"/>
              <a:t>Discuss counters for each of the disadvantages.  To lease is often the best “counters” for these disadvantages.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20</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Big obstacle is inability to integrate different applications.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21</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Requires specialized IT procedures and resources.</a:t>
            </a:r>
            <a:r>
              <a:rPr lang="en-US" b="1" baseline="0" dirty="0" smtClean="0"/>
              <a:t>  Most usually rely on packaged applications or outsource development &amp; maintenance of their</a:t>
            </a:r>
          </a:p>
          <a:p>
            <a:r>
              <a:rPr lang="en-US" b="1" baseline="0" dirty="0" smtClean="0"/>
              <a:t>     IT applications.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22</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End users now have the necessary tools to develop their own IT</a:t>
            </a:r>
            <a:r>
              <a:rPr lang="en-US" b="1" baseline="0" dirty="0" smtClean="0"/>
              <a:t> applications.</a:t>
            </a:r>
          </a:p>
          <a:p>
            <a:endParaRPr lang="en-US" b="1" baseline="0" dirty="0" smtClean="0"/>
          </a:p>
          <a:p>
            <a:r>
              <a:rPr lang="en-US" b="1" baseline="0" dirty="0" smtClean="0"/>
              <a:t>Quality risks:</a:t>
            </a:r>
          </a:p>
          <a:p>
            <a:endParaRPr lang="en-US" b="1" baseline="0" dirty="0" smtClean="0"/>
          </a:p>
          <a:p>
            <a:pPr marL="228600" indent="-228600">
              <a:buAutoNum type="arabicPeriod"/>
            </a:pPr>
            <a:r>
              <a:rPr lang="en-US" b="1" baseline="0" dirty="0" smtClean="0"/>
              <a:t>Substandard or inappropriate tools used in IT application development.</a:t>
            </a:r>
          </a:p>
          <a:p>
            <a:pPr marL="228600" indent="-228600">
              <a:buAutoNum type="arabicPeriod" startAt="2"/>
            </a:pPr>
            <a:r>
              <a:rPr lang="en-US" b="1" baseline="0" dirty="0" smtClean="0"/>
              <a:t>Risks such as inability to develop workable systems or development of systems that generate erroneous results.</a:t>
            </a:r>
          </a:p>
          <a:p>
            <a:pPr marL="228600" indent="-228600">
              <a:buNone/>
            </a:pPr>
            <a:r>
              <a:rPr lang="en-US" b="1" baseline="0" dirty="0" smtClean="0"/>
              <a:t>3.  Data management risks.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Often the importance of the project manager’s role in IT outsourcing is overlooked, underestimated.  Stimulate critical thinking by</a:t>
            </a:r>
          </a:p>
          <a:p>
            <a:r>
              <a:rPr lang="en-US" sz="1200" b="1" kern="1200" baseline="0" dirty="0" smtClean="0">
                <a:solidFill>
                  <a:schemeClr val="tx1"/>
                </a:solidFill>
                <a:latin typeface="+mn-lt"/>
                <a:ea typeface="+mn-ea"/>
                <a:cs typeface="+mn-cs"/>
              </a:rPr>
              <a:t>     students in this important area by assigning the article to be read for discussion with others.</a:t>
            </a:r>
          </a:p>
          <a:p>
            <a:endParaRPr lang="en-US" sz="1200" b="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The article contributes to providing insight into the growing form of outsourcing by studying different managerial roles by IT project managers in</a:t>
            </a:r>
          </a:p>
          <a:p>
            <a:r>
              <a:rPr lang="en-US" sz="1200" b="1" kern="1200" baseline="0" dirty="0" smtClean="0">
                <a:solidFill>
                  <a:schemeClr val="tx1"/>
                </a:solidFill>
                <a:latin typeface="+mn-lt"/>
                <a:ea typeface="+mn-ea"/>
                <a:cs typeface="+mn-cs"/>
              </a:rPr>
              <a:t>outsourcing and termination projects.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24</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25</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a:t>
            </a:r>
            <a:r>
              <a:rPr lang="en-US" b="1" dirty="0" smtClean="0"/>
              <a:t>slide.</a:t>
            </a:r>
            <a:r>
              <a:rPr lang="en-US" b="1" baseline="0" dirty="0" smtClean="0"/>
              <a:t>  Standard project management techniques and tools are used by project managers to manage project resources</a:t>
            </a:r>
          </a:p>
          <a:p>
            <a:r>
              <a:rPr lang="en-US" b="1" baseline="0" dirty="0" smtClean="0"/>
              <a:t>     to keep them on time, on budget &amp; within performance specifications.  Implementing an IT project may require restructuring one</a:t>
            </a:r>
          </a:p>
          <a:p>
            <a:r>
              <a:rPr lang="en-US" b="1" baseline="0" dirty="0" smtClean="0"/>
              <a:t>     or more business processes.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26</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No one option is always the</a:t>
            </a:r>
            <a:r>
              <a:rPr lang="en-US" b="1" baseline="0" dirty="0" smtClean="0"/>
              <a:t> best option.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27</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Each step in the process is extremely important.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28</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images for hot links to home </a:t>
            </a:r>
            <a:r>
              <a:rPr lang="en-US" b="1" dirty="0" smtClean="0"/>
              <a:t>pages.  EAI</a:t>
            </a:r>
            <a:r>
              <a:rPr lang="en-US" b="1" baseline="0" dirty="0" smtClean="0"/>
              <a:t> products integrate large systems.  A common integration results from the need to</a:t>
            </a:r>
          </a:p>
          <a:p>
            <a:r>
              <a:rPr lang="en-US" b="1" baseline="0" dirty="0" smtClean="0"/>
              <a:t>     integrate an ordering system with back office (order fulfillment, inventory, accounting, &amp; payroll).  Integration requires the</a:t>
            </a:r>
          </a:p>
          <a:p>
            <a:r>
              <a:rPr lang="en-US" b="1" baseline="0" dirty="0" smtClean="0"/>
              <a:t>     study &amp; redesign of existing processes.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30</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Effective integration can be a source of competitive advantage</a:t>
            </a:r>
            <a:r>
              <a:rPr lang="en-US" b="1" dirty="0" smtClean="0"/>
              <a:t>.  Connection to business partners along the supply chain involves</a:t>
            </a:r>
          </a:p>
          <a:p>
            <a:r>
              <a:rPr lang="en-US" b="1" dirty="0" smtClean="0"/>
              <a:t>     connecting a company’s front- and back-office e-commerce applications as shown in this figure.  In addition to the networking</a:t>
            </a:r>
          </a:p>
          <a:p>
            <a:r>
              <a:rPr lang="en-US" b="1" dirty="0" smtClean="0"/>
              <a:t>     problem, one must deal with issues of connectivity, compatibility, security, scalability &amp; more.  Competitive advantage comes</a:t>
            </a:r>
          </a:p>
          <a:p>
            <a:r>
              <a:rPr lang="en-US" b="1" dirty="0" smtClean="0"/>
              <a:t>     from doing this more skillfully than others.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32</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BPR can break old rules that limit manner</a:t>
            </a:r>
            <a:r>
              <a:rPr lang="en-US" b="1" baseline="0" dirty="0" smtClean="0"/>
              <a:t> in which work is performed</a:t>
            </a:r>
            <a:r>
              <a:rPr lang="en-US" b="1" baseline="0" dirty="0" smtClean="0"/>
              <a:t>.  The article makes for useful discussion &amp; critical thinking skill</a:t>
            </a:r>
          </a:p>
          <a:p>
            <a:r>
              <a:rPr lang="en-US" b="1" baseline="0" dirty="0" smtClean="0"/>
              <a:t>     development - </a:t>
            </a:r>
            <a:r>
              <a:rPr lang="en-US" sz="1200" i="1" kern="1200" baseline="0" dirty="0" smtClean="0">
                <a:solidFill>
                  <a:schemeClr val="tx1"/>
                </a:solidFill>
                <a:latin typeface="+mn-lt"/>
                <a:ea typeface="+mn-ea"/>
                <a:cs typeface="+mn-cs"/>
              </a:rPr>
              <a:t>An analysis of risks in software development, using data from senior IT managers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36</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baseline="0" dirty="0" smtClean="0"/>
              <a:t>Top management support is critical for the initiation through execution of any IT project.  The article above gives steps to consider</a:t>
            </a:r>
          </a:p>
          <a:p>
            <a:r>
              <a:rPr lang="en-US" b="1" baseline="0" dirty="0" smtClean="0"/>
              <a:t>     and is a good discussion tool here.</a:t>
            </a:r>
            <a:endParaRPr lang="en-US" b="1" dirty="0" smtClean="0"/>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37</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Task students to find examples beyond</a:t>
            </a:r>
            <a:r>
              <a:rPr lang="en-US" b="1" baseline="0" dirty="0" smtClean="0"/>
              <a:t> text.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Global &amp; cultural issues are managerial issues that are not unique to IT.  However, they tend to be much</a:t>
            </a:r>
            <a:r>
              <a:rPr lang="en-US" b="1" baseline="0" dirty="0" smtClean="0"/>
              <a:t> farther reaching because IT</a:t>
            </a:r>
          </a:p>
          <a:p>
            <a:r>
              <a:rPr lang="en-US" b="1" baseline="0" dirty="0" smtClean="0"/>
              <a:t>     is the foundation for global business applications &amp; functions.  This is a good time to read &amp; discuss this article for critical thinking skill</a:t>
            </a:r>
          </a:p>
          <a:p>
            <a:r>
              <a:rPr lang="en-US" b="1" baseline="0" dirty="0" smtClean="0"/>
              <a:t>     development.</a:t>
            </a:r>
            <a:endParaRPr lang="en-US" b="1" dirty="0" smtClean="0"/>
          </a:p>
          <a:p>
            <a:endParaRPr lang="en-US" b="1" dirty="0" smtClean="0"/>
          </a:p>
          <a:p>
            <a:r>
              <a:rPr lang="en-US" b="1" dirty="0" smtClean="0"/>
              <a:t>Cultural </a:t>
            </a:r>
            <a:r>
              <a:rPr lang="en-US" b="1" dirty="0" smtClean="0"/>
              <a:t>differences may be the cause of </a:t>
            </a:r>
            <a:r>
              <a:rPr lang="en-US" b="1" dirty="0" smtClean="0"/>
              <a:t>project failure.  </a:t>
            </a:r>
            <a:r>
              <a:rPr lang="en-US" sz="1200" b="1" i="1" kern="1200" baseline="0" dirty="0" smtClean="0">
                <a:solidFill>
                  <a:schemeClr val="tx1"/>
                </a:solidFill>
                <a:latin typeface="+mn-lt"/>
                <a:ea typeface="+mn-ea"/>
                <a:cs typeface="+mn-cs"/>
              </a:rPr>
              <a:t>The authors in the article have adopted a conceptualization that views culture from </a:t>
            </a:r>
          </a:p>
          <a:p>
            <a:r>
              <a:rPr lang="en-US" sz="1200" b="1" i="1" kern="1200" baseline="0" dirty="0" smtClean="0">
                <a:solidFill>
                  <a:schemeClr val="tx1"/>
                </a:solidFill>
                <a:latin typeface="+mn-lt"/>
                <a:ea typeface="+mn-ea"/>
                <a:cs typeface="+mn-cs"/>
              </a:rPr>
              <a:t>three perspectives - integration, differentiation, and fragmentation—that come into play simultaneously and jointly. Using this</a:t>
            </a:r>
          </a:p>
          <a:p>
            <a:r>
              <a:rPr lang="en-US" sz="1200" b="1" i="1" kern="1200" baseline="0" dirty="0" smtClean="0">
                <a:solidFill>
                  <a:schemeClr val="tx1"/>
                </a:solidFill>
                <a:latin typeface="+mn-lt"/>
                <a:ea typeface="+mn-ea"/>
                <a:cs typeface="+mn-cs"/>
              </a:rPr>
              <a:t>conceptualization, the paper synthesizes what is known about the role of culture in IS initiatives, and proposes a model of the</a:t>
            </a:r>
          </a:p>
          <a:p>
            <a:r>
              <a:rPr lang="en-US" sz="1200" b="1" i="1" kern="1200" baseline="0" dirty="0" smtClean="0">
                <a:solidFill>
                  <a:schemeClr val="tx1"/>
                </a:solidFill>
                <a:latin typeface="+mn-lt"/>
                <a:ea typeface="+mn-ea"/>
                <a:cs typeface="+mn-cs"/>
              </a:rPr>
              <a:t>relationships between culture, the development and use processes, and an information system.</a:t>
            </a:r>
            <a:endParaRPr lang="en-US" b="1" dirty="0" smtClean="0"/>
          </a:p>
          <a:p>
            <a:endParaRPr lang="en-US" b="1" dirty="0" smtClean="0"/>
          </a:p>
          <a:p>
            <a:r>
              <a:rPr lang="en-US" b="1" dirty="0" smtClean="0"/>
              <a:t>Consider the people.  How much advance notice should be required?  Security may be issue.</a:t>
            </a:r>
          </a:p>
          <a:p>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40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Figure IT 7eU</a:t>
            </a:r>
            <a:r>
              <a:rPr lang="en-US" sz="1200" kern="1200" dirty="0" smtClean="0">
                <a:solidFill>
                  <a:schemeClr val="tx1"/>
                </a:solidFill>
                <a:latin typeface="+mn-lt"/>
                <a:ea typeface="+mn-ea"/>
                <a:cs typeface="+mn-cs"/>
              </a:rPr>
              <a:t> provides opportunity to discuss overview of IT’s role in corporate strategy setting and its intricate importance to performance as business solutions and the resulting profitability.   Throughout the “semester” student learning will be evolving surrounding this chart</a:t>
            </a:r>
            <a:r>
              <a:rPr lang="en-US" sz="1200" kern="1200" baseline="0" dirty="0" smtClean="0">
                <a:solidFill>
                  <a:schemeClr val="tx1"/>
                </a:solidFill>
                <a:latin typeface="+mn-lt"/>
                <a:ea typeface="+mn-ea"/>
                <a:cs typeface="+mn-cs"/>
              </a:rPr>
              <a:t> making it good to begin by going back to it to integrate learning.</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FE05574-1D68-479B-8F33-2AA349DB469B}"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Process of IT application acquisition varies, it also follows a fairly standard form</a:t>
            </a:r>
            <a:r>
              <a:rPr lang="en-US" b="1" baseline="0" dirty="0" smtClean="0"/>
              <a:t> in many cases.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Step 1</a:t>
            </a:r>
            <a:r>
              <a:rPr lang="en-US" dirty="0" smtClean="0"/>
              <a:t> – activities may be complex.  Output of the cost benefit analysis step is the decision to invest or not in a specific application, a timetable, budget</a:t>
            </a:r>
          </a:p>
          <a:p>
            <a:r>
              <a:rPr lang="en-US" dirty="0" smtClean="0"/>
              <a:t>     &amp; assignment responsibility.  Usually done in-house.</a:t>
            </a:r>
          </a:p>
          <a:p>
            <a:r>
              <a:rPr lang="en-US" b="1" dirty="0" smtClean="0"/>
              <a:t>Step 2</a:t>
            </a:r>
            <a:r>
              <a:rPr lang="en-US" dirty="0" smtClean="0"/>
              <a:t> – includes</a:t>
            </a:r>
            <a:r>
              <a:rPr lang="en-US" baseline="0" dirty="0" smtClean="0"/>
              <a:t> data required to fulfill business goals &amp; vision; application modules that will deliver &amp; manage information &amp; data; specific hardware &amp; software</a:t>
            </a:r>
          </a:p>
          <a:p>
            <a:r>
              <a:rPr lang="en-US" baseline="0" dirty="0" smtClean="0"/>
              <a:t>     on which modules will run; security, etc.; &amp; HR &amp; procedures for implementation.  Results from this step are routed to the strategic planning level.</a:t>
            </a: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Step 3</a:t>
            </a:r>
            <a:r>
              <a:rPr lang="en-US" dirty="0" smtClean="0"/>
              <a:t> – at the end of this step, an application is ready to be installed &amp; deployed.  May need to select one or more vendors &amp; then</a:t>
            </a:r>
            <a:r>
              <a:rPr lang="en-US" baseline="0" dirty="0" smtClean="0"/>
              <a:t> work with &amp; manage</a:t>
            </a:r>
          </a:p>
          <a:p>
            <a:r>
              <a:rPr lang="en-US" baseline="0" dirty="0" smtClean="0"/>
              <a:t>     these vendors.</a:t>
            </a:r>
          </a:p>
          <a:p>
            <a:r>
              <a:rPr lang="en-US" b="1" baseline="0" dirty="0" smtClean="0"/>
              <a:t>Step 4 </a:t>
            </a:r>
            <a:r>
              <a:rPr lang="en-US" baseline="0" dirty="0" smtClean="0"/>
              <a:t>– series of tests are required such as unit testing, integration testing, usability testing, &amp; acceptance testing  (does it meet the original business</a:t>
            </a:r>
          </a:p>
          <a:p>
            <a:r>
              <a:rPr lang="en-US" baseline="0" dirty="0" smtClean="0"/>
              <a:t>     objectives &amp; vision).</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5 major steps in the process.  Task students to develop this for a</a:t>
            </a:r>
            <a:r>
              <a:rPr lang="en-US" b="1" baseline="0" dirty="0" smtClean="0"/>
              <a:t> real application perhaps from within their own organizations.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510E9A-EE2C-44A3-95D0-5A1A60366C6B}" type="datetime1">
              <a:rPr lang="en-US" smtClean="0"/>
              <a:pPr/>
              <a:t>4/13/2009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066CB-7533-4392-B474-49D1EB92589C}" type="datetime1">
              <a:rPr lang="en-US" smtClean="0"/>
              <a:pPr/>
              <a:t>4/13/2009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B7794-6B84-4DDD-9274-D4A777B39171}" type="datetime1">
              <a:rPr lang="en-US" smtClean="0"/>
              <a:pPr/>
              <a:t>4/13/2009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4479-2BBE-4345-BEFD-FDEAA22D5CA4}" type="datetime1">
              <a:rPr lang="en-US" smtClean="0"/>
              <a:pPr/>
              <a:t>4/13/2009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52B75A-87C0-44D2-8770-6E3737DE4395}" type="datetime1">
              <a:rPr lang="en-US" smtClean="0"/>
              <a:pPr/>
              <a:t>4/13/2009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B15E9-471A-4CB1-835C-57B10F4E2F08}" type="datetime1">
              <a:rPr lang="en-US" smtClean="0"/>
              <a:pPr/>
              <a:t>4/13/2009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DD2D1-A9A6-4675-B31B-825FA7C63BA0}" type="datetime1">
              <a:rPr lang="en-US" smtClean="0"/>
              <a:pPr/>
              <a:t>4/13/2009</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
        <p:nvSpPr>
          <p:cNvPr id="9" name="Slide Number Placeholder 8"/>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1280E-CD63-42CC-AB53-3E2403F7A183}" type="datetime1">
              <a:rPr lang="en-US" smtClean="0"/>
              <a:pPr/>
              <a:t>4/13/2009</a:t>
            </a:fld>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67F93-5255-4988-94BD-4CF00BD7312B}" type="datetime1">
              <a:rPr lang="en-US" smtClean="0"/>
              <a:pPr/>
              <a:t>4/13/2009</a:t>
            </a:fld>
            <a:endParaRPr lang="en-US" dirty="0"/>
          </a:p>
        </p:txBody>
      </p:sp>
      <p:sp>
        <p:nvSpPr>
          <p:cNvPr id="3" name="Footer Placeholder 2"/>
          <p:cNvSpPr>
            <a:spLocks noGrp="1"/>
          </p:cNvSpPr>
          <p:nvPr>
            <p:ph type="ftr" sz="quarter" idx="11"/>
          </p:nvPr>
        </p:nvSpPr>
        <p:spPr/>
        <p:txBody>
          <a:bodyPr/>
          <a:lstStyle/>
          <a:p>
            <a:r>
              <a:rPr lang="en-US" dirty="0" smtClean="0"/>
              <a:t>Copyright 2010 John Wiley &amp; Sons, Inc.</a:t>
            </a:r>
            <a:endParaRPr lang="en-US" dirty="0"/>
          </a:p>
        </p:txBody>
      </p:sp>
      <p:sp>
        <p:nvSpPr>
          <p:cNvPr id="4" name="Slide Number Placeholder 3"/>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F877E-774E-4F94-BC8C-CB951C606B38}" type="datetime1">
              <a:rPr lang="en-US" smtClean="0"/>
              <a:pPr/>
              <a:t>4/13/2009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D6B4F-556D-48AA-9EDD-89D6C268AC98}" type="datetime1">
              <a:rPr lang="en-US" smtClean="0"/>
              <a:pPr/>
              <a:t>4/13/2009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D1291A-2C72-460F-8C91-6C6FE2D5222F}" type="datetime1">
              <a:rPr lang="en-US" smtClean="0"/>
              <a:pPr/>
              <a:t>4/13/2009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2010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DA93-E592-46D0-AE1F-D154A72783B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file:///C:\Users\Sandi\Documents\Justifying%20IT%20projects%20in%20e-business%202004.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file:///C:\Users\Sandi\Documents\project%20manager%20roles%20in%20it%20outsourcing.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tibco.com/" TargetMode="External"/><Relationship Id="rId7" Type="http://schemas.openxmlformats.org/officeDocument/2006/relationships/hyperlink" Target="http://www-01.ibm.com/software/integration/wbiserver/ics/support/"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hyperlink" Target="http://www.softwareag.com/corporate/default.asp" TargetMode="External"/><Relationship Id="rId4" Type="http://schemas.openxmlformats.org/officeDocument/2006/relationships/image" Target="../media/image9.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file:///C:\Users\Sandi\Documents\one-minute%20risk%20assessment%20tool.pd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informit.com/articles/article.aspx?p=21696"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file:///C:\Users\Sandi\Documents\a%20three%20perspective%20model%20of%20culture_iS_%20and%20their%20development%20and%20use.pdf"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flickr.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838200" y="2133600"/>
            <a:ext cx="7772400" cy="1470025"/>
          </a:xfrm>
        </p:spPr>
        <p:txBody>
          <a:bodyPr>
            <a:noAutofit/>
          </a:bodyPr>
          <a:lstStyle/>
          <a:p>
            <a:pPr algn="r"/>
            <a:r>
              <a:rPr lang="en-US" sz="2000" dirty="0" smtClean="0"/>
              <a:t> </a:t>
            </a:r>
            <a:br>
              <a:rPr lang="en-US" sz="2000" dirty="0" smtClean="0"/>
            </a:br>
            <a:r>
              <a:rPr lang="en-US" sz="2000" b="1" dirty="0" smtClean="0"/>
              <a:t>Chapter 16</a:t>
            </a:r>
            <a:r>
              <a:rPr lang="en-US" sz="2000" dirty="0"/>
              <a:t/>
            </a:r>
            <a:br>
              <a:rPr lang="en-US" sz="2000" dirty="0"/>
            </a:br>
            <a:r>
              <a:rPr lang="en-US" sz="2000" dirty="0"/>
              <a:t/>
            </a:r>
            <a:br>
              <a:rPr lang="en-US" sz="2000" dirty="0"/>
            </a:br>
            <a:r>
              <a:rPr lang="en-US" sz="2500" b="1" dirty="0" smtClean="0"/>
              <a:t>Acquiring and Developing Business</a:t>
            </a:r>
            <a:br>
              <a:rPr lang="en-US" sz="2500" b="1" dirty="0" smtClean="0"/>
            </a:br>
            <a:r>
              <a:rPr lang="en-US" sz="2500" b="1" dirty="0" smtClean="0"/>
              <a:t>Applications and Infrastructure</a:t>
            </a:r>
            <a:br>
              <a:rPr lang="en-US" sz="2500" b="1" dirty="0" smtClean="0"/>
            </a:br>
            <a:r>
              <a:rPr lang="en-US" sz="2000" dirty="0" smtClean="0"/>
              <a:t/>
            </a:r>
            <a:br>
              <a:rPr lang="en-US" sz="2000" dirty="0" smtClean="0"/>
            </a:br>
            <a:r>
              <a:rPr lang="en-US" sz="2000" dirty="0" smtClean="0"/>
              <a:t/>
            </a:r>
            <a:br>
              <a:rPr lang="en-US" sz="2000" dirty="0" smtClean="0"/>
            </a:br>
            <a:r>
              <a:rPr lang="en-US" sz="2500" b="1" dirty="0" smtClean="0"/>
              <a:t>Information Technology for Management</a:t>
            </a:r>
            <a:br>
              <a:rPr lang="en-US" sz="2500" b="1" dirty="0" smtClean="0"/>
            </a:br>
            <a:r>
              <a:rPr lang="en-US" sz="2500" b="1" i="1" dirty="0" smtClean="0"/>
              <a:t>Improving Performance in the Digital Economy</a:t>
            </a:r>
            <a:br>
              <a:rPr lang="en-US" sz="2500" b="1" i="1" dirty="0" smtClean="0"/>
            </a:br>
            <a:r>
              <a:rPr lang="en-US" sz="2500" b="1" dirty="0"/>
              <a:t/>
            </a:r>
            <a:br>
              <a:rPr lang="en-US" sz="2500" b="1" dirty="0"/>
            </a:br>
            <a:r>
              <a:rPr lang="en-US" sz="2500" b="1" dirty="0" smtClean="0"/>
              <a:t>7</a:t>
            </a:r>
            <a:r>
              <a:rPr lang="en-US" sz="2500" b="1" baseline="30000" dirty="0" smtClean="0"/>
              <a:t>th</a:t>
            </a:r>
            <a:r>
              <a:rPr lang="en-US" sz="2500" b="1" dirty="0" smtClean="0"/>
              <a:t> edition</a:t>
            </a:r>
            <a:br>
              <a:rPr lang="en-US" sz="2500" b="1" dirty="0" smtClean="0"/>
            </a:br>
            <a:r>
              <a:rPr lang="en-US" sz="2500" b="1" dirty="0" smtClean="0"/>
              <a:t>John Wiley &amp; Sons, Inc.</a:t>
            </a:r>
            <a:br>
              <a:rPr lang="en-US" sz="2500" b="1" dirty="0" smtClean="0"/>
            </a:br>
            <a:r>
              <a:rPr lang="en-US" sz="2500" b="1" dirty="0" smtClean="0"/>
              <a:t/>
            </a:r>
            <a:br>
              <a:rPr lang="en-US" sz="2500" b="1" dirty="0" smtClean="0"/>
            </a:br>
            <a:r>
              <a:rPr lang="en-US" sz="2000" b="1" dirty="0" smtClean="0"/>
              <a:t>Slides contributed by Dr. Sandra Reid</a:t>
            </a:r>
            <a:br>
              <a:rPr lang="en-US" sz="2000" b="1" dirty="0" smtClean="0"/>
            </a:br>
            <a:r>
              <a:rPr lang="en-US" sz="2000" b="1" dirty="0" smtClean="0"/>
              <a:t>Chair, Graduate School of Business &amp; Professor, Technology</a:t>
            </a:r>
            <a:br>
              <a:rPr lang="en-US" sz="2000" b="1" dirty="0" smtClean="0"/>
            </a:br>
            <a:r>
              <a:rPr lang="en-US" sz="2000" b="1" dirty="0" smtClean="0"/>
              <a:t>Dallas Baptist University</a:t>
            </a:r>
          </a:p>
        </p:txBody>
      </p:sp>
      <p:sp>
        <p:nvSpPr>
          <p:cNvPr id="8" name="Text Placeholder 7"/>
          <p:cNvSpPr>
            <a:spLocks noGrp="1"/>
          </p:cNvSpPr>
          <p:nvPr>
            <p:ph type="subTitle" idx="1"/>
          </p:nvPr>
        </p:nvSpPr>
        <p:spPr>
          <a:xfrm>
            <a:off x="304800" y="990600"/>
            <a:ext cx="685800" cy="5181600"/>
          </a:xfrm>
          <a:solidFill>
            <a:schemeClr val="accent5"/>
          </a:solidFill>
        </p:spPr>
        <p:txBody>
          <a:bodyPr vert="vert270">
            <a:normAutofit fontScale="70000" lnSpcReduction="20000"/>
          </a:bodyPr>
          <a:lstStyle/>
          <a:p>
            <a:r>
              <a:rPr lang="en-US" sz="5400" b="1" dirty="0" smtClean="0">
                <a:solidFill>
                  <a:schemeClr val="tx1"/>
                </a:solidFill>
              </a:rPr>
              <a:t>Turban and Volonino</a:t>
            </a:r>
            <a:endParaRPr lang="en-US" sz="5400" b="1" dirty="0">
              <a:solidFill>
                <a:schemeClr val="tx1"/>
              </a:solidFill>
            </a:endParaRPr>
          </a:p>
        </p:txBody>
      </p:sp>
      <p:sp>
        <p:nvSpPr>
          <p:cNvPr id="5" name="Slide Number Placeholder 4"/>
          <p:cNvSpPr>
            <a:spLocks noGrp="1"/>
          </p:cNvSpPr>
          <p:nvPr>
            <p:ph type="sldNum" sz="quarter" idx="12"/>
          </p:nvPr>
        </p:nvSpPr>
        <p:spPr/>
        <p:txBody>
          <a:bodyPr/>
          <a:lstStyle/>
          <a:p>
            <a:r>
              <a:rPr lang="en-US" dirty="0" smtClean="0"/>
              <a:t>16-1</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Acquisition Process of IT Application</a:t>
            </a:r>
            <a:endParaRPr lang="en-US" sz="3200" b="1" dirty="0"/>
          </a:p>
        </p:txBody>
      </p:sp>
      <p:sp>
        <p:nvSpPr>
          <p:cNvPr id="3" name="Content Placeholder 2"/>
          <p:cNvSpPr>
            <a:spLocks noGrp="1"/>
          </p:cNvSpPr>
          <p:nvPr>
            <p:ph idx="1"/>
          </p:nvPr>
        </p:nvSpPr>
        <p:spPr/>
        <p:txBody>
          <a:bodyPr/>
          <a:lstStyle/>
          <a:p>
            <a:r>
              <a:rPr lang="en-US" b="1" dirty="0" smtClean="0"/>
              <a:t>Step 1</a:t>
            </a:r>
            <a:r>
              <a:rPr lang="en-US" dirty="0" smtClean="0"/>
              <a:t> – planning, identifying, &amp; justifying IT-based systems – must be aligned with overall business plan.  May require process redesign.  Cost benefit analysis is critical.</a:t>
            </a:r>
          </a:p>
          <a:p>
            <a:r>
              <a:rPr lang="en-US" b="1" dirty="0" smtClean="0"/>
              <a:t>Step 2</a:t>
            </a:r>
            <a:r>
              <a:rPr lang="en-US" dirty="0" smtClean="0"/>
              <a:t> – creating an IT architecture – plan for organizing underlying infrastructure &amp; applications of IT project.</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Acquisition Process</a:t>
            </a:r>
            <a:r>
              <a:rPr lang="en-US" sz="3200" dirty="0" smtClean="0"/>
              <a:t> </a:t>
            </a:r>
            <a:r>
              <a:rPr lang="en-US" sz="3200" b="1" dirty="0" smtClean="0"/>
              <a:t>of IT Application – cont’d</a:t>
            </a:r>
            <a:endParaRPr lang="en-US" sz="3200" dirty="0"/>
          </a:p>
        </p:txBody>
      </p:sp>
      <p:sp>
        <p:nvSpPr>
          <p:cNvPr id="3" name="Content Placeholder 2"/>
          <p:cNvSpPr>
            <a:spLocks noGrp="1"/>
          </p:cNvSpPr>
          <p:nvPr>
            <p:ph idx="1"/>
          </p:nvPr>
        </p:nvSpPr>
        <p:spPr/>
        <p:txBody>
          <a:bodyPr>
            <a:normAutofit fontScale="92500" lnSpcReduction="10000"/>
          </a:bodyPr>
          <a:lstStyle/>
          <a:p>
            <a:r>
              <a:rPr lang="en-US" b="1" dirty="0" smtClean="0"/>
              <a:t>Step 3</a:t>
            </a:r>
            <a:r>
              <a:rPr lang="en-US" dirty="0" smtClean="0"/>
              <a:t> – selecting an acquisition option – 1. build in-house, 2. vendor build custom-made system, 3. buy existing application &amp; install with/without modifications, 4. lease, 5. enter partnership or alliance, or 6. use combination.</a:t>
            </a:r>
          </a:p>
          <a:p>
            <a:r>
              <a:rPr lang="en-US" b="1" dirty="0" smtClean="0"/>
              <a:t>Step 4</a:t>
            </a:r>
            <a:r>
              <a:rPr lang="en-US" dirty="0" smtClean="0"/>
              <a:t> – testing, installing, integrating &amp; deploying IT applications.</a:t>
            </a:r>
          </a:p>
          <a:p>
            <a:r>
              <a:rPr lang="en-US" b="1" dirty="0" smtClean="0"/>
              <a:t>Step 5</a:t>
            </a:r>
            <a:r>
              <a:rPr lang="en-US" dirty="0" smtClean="0"/>
              <a:t> – operations, maintenance &amp; updating.  May take same effort as install.  Rapid changes to technology require frequent updates.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16.1</a:t>
            </a:r>
            <a:br>
              <a:rPr lang="en-US" sz="3200" b="1" dirty="0" smtClean="0"/>
            </a:br>
            <a:r>
              <a:rPr lang="en-US" sz="3200" b="1" dirty="0" smtClean="0"/>
              <a:t>The process of IT application acquisition.</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12</a:t>
            </a:fld>
            <a:endParaRPr lang="en-US" dirty="0"/>
          </a:p>
        </p:txBody>
      </p:sp>
      <p:pic>
        <p:nvPicPr>
          <p:cNvPr id="1026" name="Picture 2"/>
          <p:cNvPicPr>
            <a:picLocks noChangeAspect="1" noChangeArrowheads="1"/>
          </p:cNvPicPr>
          <p:nvPr/>
        </p:nvPicPr>
        <p:blipFill>
          <a:blip r:embed="rId3"/>
          <a:srcRect/>
          <a:stretch>
            <a:fillRect/>
          </a:stretch>
        </p:blipFill>
        <p:spPr bwMode="auto">
          <a:xfrm>
            <a:off x="1981200" y="1752600"/>
            <a:ext cx="5943600"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16.2 Triple constraints of IT project management.</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13</a:t>
            </a:fld>
            <a:endParaRPr lang="en-US" dirty="0"/>
          </a:p>
        </p:txBody>
      </p:sp>
      <p:pic>
        <p:nvPicPr>
          <p:cNvPr id="2050" name="Picture 2"/>
          <p:cNvPicPr>
            <a:picLocks noChangeAspect="1" noChangeArrowheads="1"/>
          </p:cNvPicPr>
          <p:nvPr/>
        </p:nvPicPr>
        <p:blipFill>
          <a:blip r:embed="rId3"/>
          <a:srcRect/>
          <a:stretch>
            <a:fillRect/>
          </a:stretch>
        </p:blipFill>
        <p:spPr bwMode="auto">
          <a:xfrm>
            <a:off x="2438400" y="1752600"/>
            <a:ext cx="5257800" cy="419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14</a:t>
            </a:fld>
            <a:endParaRPr lang="en-US" dirty="0"/>
          </a:p>
        </p:txBody>
      </p:sp>
      <p:sp>
        <p:nvSpPr>
          <p:cNvPr id="6" name="TextBox 5"/>
          <p:cNvSpPr txBox="1"/>
          <p:nvPr/>
        </p:nvSpPr>
        <p:spPr>
          <a:xfrm>
            <a:off x="914400" y="2539425"/>
            <a:ext cx="7620000" cy="1077218"/>
          </a:xfrm>
          <a:prstGeom prst="rect">
            <a:avLst/>
          </a:prstGeom>
          <a:noFill/>
        </p:spPr>
        <p:txBody>
          <a:bodyPr wrap="square" rtlCol="0">
            <a:spAutoFit/>
          </a:bodyPr>
          <a:lstStyle/>
          <a:p>
            <a:r>
              <a:rPr lang="en-US" sz="3200" b="1" i="1" dirty="0" smtClean="0"/>
              <a:t>16.2 Identifying, Justifying, and Planning IT Systems Applications (Step 1)</a:t>
            </a:r>
            <a:endParaRPr lang="en-US" sz="3200" b="1" i="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Identifying IT Systems Applications</a:t>
            </a:r>
            <a:endParaRPr lang="en-US" sz="3200" b="1" dirty="0"/>
          </a:p>
        </p:txBody>
      </p:sp>
      <p:sp>
        <p:nvSpPr>
          <p:cNvPr id="3" name="Content Placeholder 2"/>
          <p:cNvSpPr>
            <a:spLocks noGrp="1"/>
          </p:cNvSpPr>
          <p:nvPr>
            <p:ph idx="1"/>
          </p:nvPr>
        </p:nvSpPr>
        <p:spPr/>
        <p:txBody>
          <a:bodyPr>
            <a:normAutofit fontScale="92500" lnSpcReduction="10000"/>
          </a:bodyPr>
          <a:lstStyle/>
          <a:p>
            <a:r>
              <a:rPr lang="en-US" dirty="0" smtClean="0"/>
              <a:t>Requests from user departments.</a:t>
            </a:r>
          </a:p>
          <a:p>
            <a:r>
              <a:rPr lang="en-US" dirty="0" smtClean="0"/>
              <a:t>Vendors’ recommendations.</a:t>
            </a:r>
          </a:p>
          <a:p>
            <a:r>
              <a:rPr lang="en-US" dirty="0" smtClean="0"/>
              <a:t>Need to comply with new governmental regulations.</a:t>
            </a:r>
          </a:p>
          <a:p>
            <a:r>
              <a:rPr lang="en-US" dirty="0" smtClean="0"/>
              <a:t>Auditors’ recommendations.</a:t>
            </a:r>
          </a:p>
          <a:p>
            <a:r>
              <a:rPr lang="en-US" dirty="0" smtClean="0"/>
              <a:t>Recommendation of steering committee.</a:t>
            </a:r>
          </a:p>
          <a:p>
            <a:r>
              <a:rPr lang="en-US" dirty="0" smtClean="0"/>
              <a:t>Recommendation of IS department.</a:t>
            </a:r>
          </a:p>
          <a:p>
            <a:r>
              <a:rPr lang="en-US" dirty="0" smtClean="0"/>
              <a:t>Top management requests.</a:t>
            </a:r>
          </a:p>
          <a:p>
            <a:r>
              <a:rPr lang="en-US" dirty="0" smtClean="0"/>
              <a:t>Search for high-payoff projects.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IT Project Justification</a:t>
            </a:r>
            <a:endParaRPr lang="en-US" sz="3200" b="1" dirty="0"/>
          </a:p>
        </p:txBody>
      </p:sp>
      <p:sp>
        <p:nvSpPr>
          <p:cNvPr id="3" name="Content Placeholder 2"/>
          <p:cNvSpPr>
            <a:spLocks noGrp="1"/>
          </p:cNvSpPr>
          <p:nvPr>
            <p:ph idx="1"/>
          </p:nvPr>
        </p:nvSpPr>
        <p:spPr/>
        <p:txBody>
          <a:bodyPr/>
          <a:lstStyle/>
          <a:p>
            <a:r>
              <a:rPr lang="en-US" dirty="0" smtClean="0"/>
              <a:t>All organizations have limited resources.</a:t>
            </a:r>
          </a:p>
          <a:p>
            <a:r>
              <a:rPr lang="en-US" dirty="0" smtClean="0"/>
              <a:t>Explore need for each system.  How will this application serve needs of users?</a:t>
            </a:r>
          </a:p>
          <a:p>
            <a:r>
              <a:rPr lang="en-US" dirty="0" smtClean="0"/>
              <a:t>Cost justify.  What is the opportunity lost cost?</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16</a:t>
            </a:fld>
            <a:endParaRPr lang="en-US" dirty="0"/>
          </a:p>
        </p:txBody>
      </p:sp>
      <p:sp>
        <p:nvSpPr>
          <p:cNvPr id="6" name="TextBox 5"/>
          <p:cNvSpPr txBox="1"/>
          <p:nvPr/>
        </p:nvSpPr>
        <p:spPr>
          <a:xfrm>
            <a:off x="457200" y="4419600"/>
            <a:ext cx="8229600" cy="430887"/>
          </a:xfrm>
          <a:prstGeom prst="rect">
            <a:avLst/>
          </a:prstGeom>
          <a:noFill/>
        </p:spPr>
        <p:txBody>
          <a:bodyPr wrap="square" rtlCol="0">
            <a:spAutoFit/>
          </a:bodyPr>
          <a:lstStyle/>
          <a:p>
            <a:r>
              <a:rPr lang="en-US" sz="2200" b="1" i="1" dirty="0" smtClean="0">
                <a:hlinkClick r:id="rId3" action="ppaction://program"/>
              </a:rPr>
              <a:t>Justifying IT Projects in eBusiness</a:t>
            </a:r>
            <a:r>
              <a:rPr lang="en-US" sz="2200" b="1" i="1" dirty="0" smtClean="0"/>
              <a:t> for interesting article with more…</a:t>
            </a:r>
            <a:endParaRPr lang="en-US" sz="2200" b="1"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Planning IT Applications</a:t>
            </a:r>
            <a:endParaRPr lang="en-US" sz="3200" b="1" dirty="0"/>
          </a:p>
        </p:txBody>
      </p:sp>
      <p:sp>
        <p:nvSpPr>
          <p:cNvPr id="3" name="Content Placeholder 2"/>
          <p:cNvSpPr>
            <a:spLocks noGrp="1"/>
          </p:cNvSpPr>
          <p:nvPr>
            <p:ph idx="1"/>
          </p:nvPr>
        </p:nvSpPr>
        <p:spPr/>
        <p:txBody>
          <a:bodyPr>
            <a:normAutofit fontScale="92500" lnSpcReduction="20000"/>
          </a:bodyPr>
          <a:lstStyle/>
          <a:p>
            <a:r>
              <a:rPr lang="en-US" dirty="0" smtClean="0"/>
              <a:t>Understand current business processes.</a:t>
            </a:r>
          </a:p>
          <a:p>
            <a:r>
              <a:rPr lang="en-US" dirty="0" smtClean="0"/>
              <a:t>Define objectives &amp; business requirements of proposed system, scope in terms of cost, effort, schedule &amp; deliverables.  Feasibility study may be necessary.</a:t>
            </a:r>
          </a:p>
          <a:p>
            <a:r>
              <a:rPr lang="en-US" dirty="0" smtClean="0"/>
              <a:t>Assess risk of failure.</a:t>
            </a:r>
          </a:p>
          <a:p>
            <a:r>
              <a:rPr lang="en-US" dirty="0" smtClean="0"/>
              <a:t>Define milestones for benchmarking progress.</a:t>
            </a:r>
          </a:p>
          <a:p>
            <a:r>
              <a:rPr lang="en-US" dirty="0" smtClean="0"/>
              <a:t>Examine issue of connectivity to databases &amp; to partners’ systems, relevant government regulations, needs of some employees lose their jobs as a result of implementation.</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18</a:t>
            </a:fld>
            <a:endParaRPr lang="en-US" dirty="0"/>
          </a:p>
        </p:txBody>
      </p:sp>
      <p:sp>
        <p:nvSpPr>
          <p:cNvPr id="6" name="TextBox 5"/>
          <p:cNvSpPr txBox="1"/>
          <p:nvPr/>
        </p:nvSpPr>
        <p:spPr>
          <a:xfrm>
            <a:off x="1752600" y="2590800"/>
            <a:ext cx="6248400" cy="1077218"/>
          </a:xfrm>
          <a:prstGeom prst="rect">
            <a:avLst/>
          </a:prstGeom>
          <a:noFill/>
        </p:spPr>
        <p:txBody>
          <a:bodyPr wrap="square" rtlCol="0">
            <a:spAutoFit/>
          </a:bodyPr>
          <a:lstStyle/>
          <a:p>
            <a:r>
              <a:rPr lang="en-US" sz="3200" b="1" i="1" dirty="0" smtClean="0"/>
              <a:t>16.3 Acquiring IT Applications:  Available Options (Step 3)</a:t>
            </a:r>
            <a:endParaRPr lang="en-US" sz="3200" b="1"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Buy vs. Lease Options</a:t>
            </a:r>
            <a:endParaRPr lang="en-US" sz="3200" b="1" dirty="0"/>
          </a:p>
        </p:txBody>
      </p:sp>
      <p:sp>
        <p:nvSpPr>
          <p:cNvPr id="3" name="Content Placeholder 2"/>
          <p:cNvSpPr>
            <a:spLocks noGrp="1"/>
          </p:cNvSpPr>
          <p:nvPr>
            <p:ph idx="1"/>
          </p:nvPr>
        </p:nvSpPr>
        <p:spPr/>
        <p:txBody>
          <a:bodyPr>
            <a:normAutofit fontScale="92500"/>
          </a:bodyPr>
          <a:lstStyle/>
          <a:p>
            <a:r>
              <a:rPr lang="en-US" dirty="0" smtClean="0"/>
              <a:t>Buying can be cost-effective &amp; time-saving strategy compared with in-house development.  Consider carefully to ensure that needs are met.</a:t>
            </a:r>
          </a:p>
          <a:p>
            <a:r>
              <a:rPr lang="en-US" dirty="0" smtClean="0"/>
              <a:t>Leasing can result in substantial cost &amp; time savings.</a:t>
            </a:r>
          </a:p>
          <a:p>
            <a:r>
              <a:rPr lang="en-US" dirty="0" smtClean="0"/>
              <a:t>Lease IT application from outsourcer &amp; then install on company’s premises.</a:t>
            </a:r>
          </a:p>
          <a:p>
            <a:r>
              <a:rPr lang="en-US" dirty="0" smtClean="0"/>
              <a:t>Lease from an application service provider (ASP) that hosts application at its data center.</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a:t>
            </a:r>
            <a:endParaRPr lang="en-US" sz="3200" b="1" dirty="0"/>
          </a:p>
        </p:txBody>
      </p:sp>
      <p:sp>
        <p:nvSpPr>
          <p:cNvPr id="3" name="Content Placeholder 2"/>
          <p:cNvSpPr>
            <a:spLocks noGrp="1"/>
          </p:cNvSpPr>
          <p:nvPr>
            <p:ph idx="1"/>
          </p:nvPr>
        </p:nvSpPr>
        <p:spPr/>
        <p:txBody>
          <a:bodyPr>
            <a:normAutofit/>
          </a:bodyPr>
          <a:lstStyle/>
          <a:p>
            <a:r>
              <a:rPr lang="en-US" dirty="0" smtClean="0"/>
              <a:t>16.1 The Framework of IT Application Acquisition</a:t>
            </a:r>
          </a:p>
          <a:p>
            <a:r>
              <a:rPr lang="en-US" dirty="0" smtClean="0"/>
              <a:t>16.2 Identifying, Justifying, and Planning IT Systems Applications (Step 1)</a:t>
            </a:r>
          </a:p>
          <a:p>
            <a:r>
              <a:rPr lang="en-US" dirty="0" smtClean="0"/>
              <a:t>16.3 Acquiring IT Applications:  Available Options (Step 3)</a:t>
            </a:r>
          </a:p>
          <a:p>
            <a:r>
              <a:rPr lang="en-US" dirty="0" smtClean="0"/>
              <a:t>16.4 Selecting an Acquisition Approach and Other Implementation Issues</a:t>
            </a:r>
          </a:p>
        </p:txBody>
      </p:sp>
      <p:sp>
        <p:nvSpPr>
          <p:cNvPr id="5" name="Slide Number Placeholder 4"/>
          <p:cNvSpPr>
            <a:spLocks noGrp="1"/>
          </p:cNvSpPr>
          <p:nvPr>
            <p:ph type="sldNum" sz="quarter" idx="12"/>
          </p:nvPr>
        </p:nvSpPr>
        <p:spPr/>
        <p:txBody>
          <a:bodyPr/>
          <a:lstStyle/>
          <a:p>
            <a:r>
              <a:rPr lang="en-US" dirty="0" smtClean="0"/>
              <a:t>16-2</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Table 16.1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20</a:t>
            </a:fld>
            <a:endParaRPr lang="en-US" dirty="0"/>
          </a:p>
        </p:txBody>
      </p:sp>
      <p:pic>
        <p:nvPicPr>
          <p:cNvPr id="3074" name="Picture 2"/>
          <p:cNvPicPr>
            <a:picLocks noChangeAspect="1" noChangeArrowheads="1"/>
          </p:cNvPicPr>
          <p:nvPr/>
        </p:nvPicPr>
        <p:blipFill>
          <a:blip r:embed="rId3"/>
          <a:srcRect/>
          <a:stretch>
            <a:fillRect/>
          </a:stretch>
        </p:blipFill>
        <p:spPr bwMode="auto">
          <a:xfrm>
            <a:off x="2209800" y="1676400"/>
            <a:ext cx="5486400" cy="3810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Software-as-a-service (SaaS)</a:t>
            </a:r>
            <a:endParaRPr lang="en-US" sz="3200" b="1" dirty="0"/>
          </a:p>
        </p:txBody>
      </p:sp>
      <p:sp>
        <p:nvSpPr>
          <p:cNvPr id="3" name="Content Placeholder 2"/>
          <p:cNvSpPr>
            <a:spLocks noGrp="1"/>
          </p:cNvSpPr>
          <p:nvPr>
            <p:ph idx="1"/>
          </p:nvPr>
        </p:nvSpPr>
        <p:spPr/>
        <p:txBody>
          <a:bodyPr>
            <a:normAutofit fontScale="92500"/>
          </a:bodyPr>
          <a:lstStyle/>
          <a:p>
            <a:r>
              <a:rPr lang="en-US" dirty="0" smtClean="0"/>
              <a:t>Software that is rented.</a:t>
            </a:r>
          </a:p>
          <a:p>
            <a:r>
              <a:rPr lang="en-US" dirty="0" smtClean="0"/>
              <a:t>Reduce risks involved in acquiring new software.</a:t>
            </a:r>
          </a:p>
          <a:p>
            <a:r>
              <a:rPr lang="en-US" dirty="0" smtClean="0"/>
              <a:t>Influence product &amp; service quality via an ongoing relationship with vendors.</a:t>
            </a:r>
          </a:p>
          <a:p>
            <a:r>
              <a:rPr lang="en-US" dirty="0" smtClean="0"/>
              <a:t>Changing usage commitments as business circumstances change.</a:t>
            </a:r>
          </a:p>
          <a:p>
            <a:r>
              <a:rPr lang="en-US" dirty="0" smtClean="0"/>
              <a:t>Preparing financially justifiable business cases.</a:t>
            </a:r>
          </a:p>
          <a:p>
            <a:r>
              <a:rPr lang="en-US" dirty="0" smtClean="0"/>
              <a:t>Predicting ongoing expenses more accurately.</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In-House Development (Insourcing)</a:t>
            </a:r>
            <a:endParaRPr lang="en-US" sz="3200" b="1" dirty="0"/>
          </a:p>
        </p:txBody>
      </p:sp>
      <p:sp>
        <p:nvSpPr>
          <p:cNvPr id="3" name="Content Placeholder 2"/>
          <p:cNvSpPr>
            <a:spLocks noGrp="1"/>
          </p:cNvSpPr>
          <p:nvPr>
            <p:ph idx="1"/>
          </p:nvPr>
        </p:nvSpPr>
        <p:spPr/>
        <p:txBody>
          <a:bodyPr>
            <a:normAutofit fontScale="92500" lnSpcReduction="10000"/>
          </a:bodyPr>
          <a:lstStyle/>
          <a:p>
            <a:r>
              <a:rPr lang="en-US" dirty="0" smtClean="0"/>
              <a:t>May be time consuming &amp; costly.</a:t>
            </a:r>
          </a:p>
          <a:p>
            <a:r>
              <a:rPr lang="en-US" dirty="0" smtClean="0"/>
              <a:t>Applications may better fit needs of organization.</a:t>
            </a:r>
          </a:p>
          <a:p>
            <a:r>
              <a:rPr lang="en-US" dirty="0" smtClean="0"/>
              <a:t>Build from scratch – consider only for specialized IT applications for which components are not available.  Expensive &amp; slow; provides best fit for organization’s needs.</a:t>
            </a:r>
          </a:p>
          <a:p>
            <a:r>
              <a:rPr lang="en-US" dirty="0" smtClean="0"/>
              <a:t>Build from components – must integrate tightly.</a:t>
            </a:r>
          </a:p>
          <a:p>
            <a:r>
              <a:rPr lang="en-US" dirty="0" smtClean="0"/>
              <a:t>Integrating applications – entire applications are employed.</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Methods Used in In-House Development</a:t>
            </a:r>
            <a:endParaRPr lang="en-US" sz="3200" b="1" dirty="0"/>
          </a:p>
        </p:txBody>
      </p:sp>
      <p:sp>
        <p:nvSpPr>
          <p:cNvPr id="3" name="Content Placeholder 2"/>
          <p:cNvSpPr>
            <a:spLocks noGrp="1"/>
          </p:cNvSpPr>
          <p:nvPr>
            <p:ph idx="1"/>
          </p:nvPr>
        </p:nvSpPr>
        <p:spPr/>
        <p:txBody>
          <a:bodyPr>
            <a:normAutofit fontScale="92500" lnSpcReduction="10000"/>
          </a:bodyPr>
          <a:lstStyle/>
          <a:p>
            <a:r>
              <a:rPr lang="en-US" dirty="0" smtClean="0"/>
              <a:t>Systems Development Life Cycle (SDLC).</a:t>
            </a:r>
          </a:p>
          <a:p>
            <a:r>
              <a:rPr lang="en-US" dirty="0" smtClean="0"/>
              <a:t>Prototyping – risk of getting into endless loop of prototyping revisions.</a:t>
            </a:r>
          </a:p>
          <a:p>
            <a:r>
              <a:rPr lang="en-US" dirty="0" smtClean="0"/>
              <a:t>Web 2.0 or Application 2.0 methodology – involves quick, incremental updates with close user involvement.</a:t>
            </a:r>
          </a:p>
          <a:p>
            <a:r>
              <a:rPr lang="en-US" dirty="0" smtClean="0"/>
              <a:t>End-user development – developed by people outside IS department.  Includes users in all functional areas at all skill levels &amp; organizational levels.</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Other Acquisition Options</a:t>
            </a:r>
            <a:endParaRPr lang="en-US" sz="3200" b="1" dirty="0"/>
          </a:p>
        </p:txBody>
      </p:sp>
      <p:sp>
        <p:nvSpPr>
          <p:cNvPr id="3" name="Content Placeholder 2"/>
          <p:cNvSpPr>
            <a:spLocks noGrp="1"/>
          </p:cNvSpPr>
          <p:nvPr>
            <p:ph idx="1"/>
          </p:nvPr>
        </p:nvSpPr>
        <p:spPr/>
        <p:txBody>
          <a:bodyPr/>
          <a:lstStyle/>
          <a:p>
            <a:r>
              <a:rPr lang="en-US" dirty="0" smtClean="0"/>
              <a:t>Join e-marketplace or e-exchange.</a:t>
            </a:r>
          </a:p>
          <a:p>
            <a:r>
              <a:rPr lang="en-US" dirty="0" smtClean="0"/>
              <a:t>Join third-party auction or reverse auction.</a:t>
            </a:r>
          </a:p>
          <a:p>
            <a:r>
              <a:rPr lang="en-US" dirty="0" smtClean="0"/>
              <a:t>Engage in joint venture.</a:t>
            </a:r>
          </a:p>
          <a:p>
            <a:r>
              <a:rPr lang="en-US" dirty="0" smtClean="0"/>
              <a:t>Join public exchange or consortium.</a:t>
            </a:r>
          </a:p>
          <a:p>
            <a:r>
              <a:rPr lang="en-US" dirty="0" smtClean="0"/>
              <a:t>Hybrid approach.</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24</a:t>
            </a:fld>
            <a:endParaRPr lang="en-US" dirty="0"/>
          </a:p>
        </p:txBody>
      </p:sp>
      <p:sp>
        <p:nvSpPr>
          <p:cNvPr id="6" name="TextBox 5"/>
          <p:cNvSpPr txBox="1"/>
          <p:nvPr/>
        </p:nvSpPr>
        <p:spPr>
          <a:xfrm>
            <a:off x="609600" y="4876800"/>
            <a:ext cx="5410200" cy="430887"/>
          </a:xfrm>
          <a:prstGeom prst="rect">
            <a:avLst/>
          </a:prstGeom>
          <a:noFill/>
        </p:spPr>
        <p:txBody>
          <a:bodyPr wrap="square" rtlCol="0">
            <a:spAutoFit/>
          </a:bodyPr>
          <a:lstStyle/>
          <a:p>
            <a:r>
              <a:rPr lang="en-US" sz="2200" b="1" i="1" dirty="0" smtClean="0">
                <a:hlinkClick r:id="rId3" action="ppaction://program"/>
              </a:rPr>
              <a:t>Project Manager Roles in IT Outsourcing</a:t>
            </a:r>
            <a:endParaRPr lang="en-US" sz="2200" b="1"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25</a:t>
            </a:fld>
            <a:endParaRPr lang="en-US" dirty="0"/>
          </a:p>
        </p:txBody>
      </p:sp>
      <p:sp>
        <p:nvSpPr>
          <p:cNvPr id="6" name="TextBox 5"/>
          <p:cNvSpPr txBox="1"/>
          <p:nvPr/>
        </p:nvSpPr>
        <p:spPr>
          <a:xfrm>
            <a:off x="1143000" y="2691825"/>
            <a:ext cx="7315200" cy="1077218"/>
          </a:xfrm>
          <a:prstGeom prst="rect">
            <a:avLst/>
          </a:prstGeom>
          <a:noFill/>
        </p:spPr>
        <p:txBody>
          <a:bodyPr wrap="square" rtlCol="0">
            <a:spAutoFit/>
          </a:bodyPr>
          <a:lstStyle/>
          <a:p>
            <a:r>
              <a:rPr lang="en-US" sz="3200" b="1" i="1" dirty="0" smtClean="0"/>
              <a:t>16.4 Selecting an Acquisition Approach and Other Implementation Issues</a:t>
            </a:r>
            <a:endParaRPr lang="en-US" sz="3200" b="1" i="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16.2</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26</a:t>
            </a:fld>
            <a:endParaRPr lang="en-US" dirty="0"/>
          </a:p>
        </p:txBody>
      </p:sp>
      <p:pic>
        <p:nvPicPr>
          <p:cNvPr id="4098" name="Picture 2"/>
          <p:cNvPicPr>
            <a:picLocks noChangeAspect="1" noChangeArrowheads="1"/>
          </p:cNvPicPr>
          <p:nvPr/>
        </p:nvPicPr>
        <p:blipFill>
          <a:blip r:embed="rId3"/>
          <a:srcRect/>
          <a:stretch>
            <a:fillRect/>
          </a:stretch>
        </p:blipFill>
        <p:spPr bwMode="auto">
          <a:xfrm>
            <a:off x="1905000" y="1371600"/>
            <a:ext cx="6096000"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16.3</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27</a:t>
            </a:fld>
            <a:endParaRPr lang="en-US" dirty="0"/>
          </a:p>
        </p:txBody>
      </p:sp>
      <p:pic>
        <p:nvPicPr>
          <p:cNvPr id="5122" name="Picture 2"/>
          <p:cNvPicPr>
            <a:picLocks noChangeAspect="1" noChangeArrowheads="1"/>
          </p:cNvPicPr>
          <p:nvPr/>
        </p:nvPicPr>
        <p:blipFill>
          <a:blip r:embed="rId3"/>
          <a:srcRect/>
          <a:stretch>
            <a:fillRect/>
          </a:stretch>
        </p:blipFill>
        <p:spPr bwMode="auto">
          <a:xfrm>
            <a:off x="1905000" y="1676400"/>
            <a:ext cx="5410200" cy="4114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16.3</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28</a:t>
            </a:fld>
            <a:endParaRPr lang="en-US" dirty="0"/>
          </a:p>
        </p:txBody>
      </p:sp>
      <p:pic>
        <p:nvPicPr>
          <p:cNvPr id="6146" name="Picture 2"/>
          <p:cNvPicPr>
            <a:picLocks noChangeAspect="1" noChangeArrowheads="1"/>
          </p:cNvPicPr>
          <p:nvPr/>
        </p:nvPicPr>
        <p:blipFill>
          <a:blip r:embed="rId3"/>
          <a:srcRect/>
          <a:stretch>
            <a:fillRect/>
          </a:stretch>
        </p:blipFill>
        <p:spPr bwMode="auto">
          <a:xfrm>
            <a:off x="2667000" y="1447800"/>
            <a:ext cx="4267200" cy="4114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29</a:t>
            </a:fld>
            <a:endParaRPr lang="en-US" dirty="0"/>
          </a:p>
        </p:txBody>
      </p:sp>
      <p:sp>
        <p:nvSpPr>
          <p:cNvPr id="6" name="TextBox 5"/>
          <p:cNvSpPr txBox="1"/>
          <p:nvPr/>
        </p:nvSpPr>
        <p:spPr>
          <a:xfrm>
            <a:off x="1295400" y="2819400"/>
            <a:ext cx="6934200" cy="1569660"/>
          </a:xfrm>
          <a:prstGeom prst="rect">
            <a:avLst/>
          </a:prstGeom>
          <a:noFill/>
        </p:spPr>
        <p:txBody>
          <a:bodyPr wrap="square" rtlCol="0">
            <a:spAutoFit/>
          </a:bodyPr>
          <a:lstStyle/>
          <a:p>
            <a:r>
              <a:rPr lang="en-US" sz="3200" b="1" i="1" dirty="0" smtClean="0"/>
              <a:t>16.5 Connecting to Databases, Enterprise Systems, and Business Partners:  Integration (Step 4)</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 – cont’d</a:t>
            </a:r>
            <a:endParaRPr lang="en-US" sz="3200" b="1" dirty="0"/>
          </a:p>
        </p:txBody>
      </p:sp>
      <p:sp>
        <p:nvSpPr>
          <p:cNvPr id="3" name="Content Placeholder 2"/>
          <p:cNvSpPr>
            <a:spLocks noGrp="1"/>
          </p:cNvSpPr>
          <p:nvPr>
            <p:ph idx="1"/>
          </p:nvPr>
        </p:nvSpPr>
        <p:spPr/>
        <p:txBody>
          <a:bodyPr/>
          <a:lstStyle/>
          <a:p>
            <a:r>
              <a:rPr lang="en-US" dirty="0" smtClean="0"/>
              <a:t>16.5 Connecting to Databases, Enterprise Systems, and Business Partners:  Integration (Step 4)</a:t>
            </a:r>
          </a:p>
          <a:p>
            <a:r>
              <a:rPr lang="en-US" dirty="0" smtClean="0"/>
              <a:t>16.6 Business Process Redesign</a:t>
            </a:r>
          </a:p>
          <a:p>
            <a:r>
              <a:rPr lang="en-US" dirty="0" smtClean="0"/>
              <a:t>16.7 Managerial Issues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Connecting – Step 4</a:t>
            </a:r>
            <a:endParaRPr lang="en-US" sz="3200" b="1" dirty="0"/>
          </a:p>
        </p:txBody>
      </p:sp>
      <p:sp>
        <p:nvSpPr>
          <p:cNvPr id="3" name="Content Placeholder 2"/>
          <p:cNvSpPr>
            <a:spLocks noGrp="1"/>
          </p:cNvSpPr>
          <p:nvPr>
            <p:ph idx="1"/>
          </p:nvPr>
        </p:nvSpPr>
        <p:spPr/>
        <p:txBody>
          <a:bodyPr/>
          <a:lstStyle/>
          <a:p>
            <a:r>
              <a:rPr lang="en-US" dirty="0" smtClean="0"/>
              <a:t>Databases – most common.</a:t>
            </a:r>
          </a:p>
          <a:p>
            <a:r>
              <a:rPr lang="en-US" dirty="0" smtClean="0"/>
              <a:t>Back-end systems – requires integration with variety of systems such as ERP, CRM, KM, SCM, EDI, data warehouses, etc.</a:t>
            </a:r>
            <a:br>
              <a:rPr lang="en-US" dirty="0" smtClean="0"/>
            </a:br>
            <a:r>
              <a:rPr lang="en-US" dirty="0" smtClean="0"/>
              <a:t/>
            </a:r>
            <a:br>
              <a:rPr lang="en-US" dirty="0" smtClean="0"/>
            </a:br>
            <a:endParaRPr lang="en-US" dirty="0" smtClean="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30</a:t>
            </a:fld>
            <a:endParaRPr lang="en-US" dirty="0"/>
          </a:p>
        </p:txBody>
      </p:sp>
      <p:pic>
        <p:nvPicPr>
          <p:cNvPr id="6" name="Picture 5" descr="tibco.gif">
            <a:hlinkClick r:id="rId3"/>
          </p:cNvPr>
          <p:cNvPicPr>
            <a:picLocks noChangeAspect="1"/>
          </p:cNvPicPr>
          <p:nvPr/>
        </p:nvPicPr>
        <p:blipFill>
          <a:blip r:embed="rId4"/>
          <a:stretch>
            <a:fillRect/>
          </a:stretch>
        </p:blipFill>
        <p:spPr>
          <a:xfrm>
            <a:off x="914400" y="4724400"/>
            <a:ext cx="1228725" cy="533400"/>
          </a:xfrm>
          <a:prstGeom prst="rect">
            <a:avLst/>
          </a:prstGeom>
        </p:spPr>
      </p:pic>
      <p:pic>
        <p:nvPicPr>
          <p:cNvPr id="7" name="Picture 6" descr="webmethods.gif">
            <a:hlinkClick r:id="rId5"/>
          </p:cNvPr>
          <p:cNvPicPr>
            <a:picLocks noChangeAspect="1"/>
          </p:cNvPicPr>
          <p:nvPr/>
        </p:nvPicPr>
        <p:blipFill>
          <a:blip r:embed="rId6"/>
          <a:stretch>
            <a:fillRect/>
          </a:stretch>
        </p:blipFill>
        <p:spPr>
          <a:xfrm>
            <a:off x="3124200" y="4381500"/>
            <a:ext cx="2228850" cy="876300"/>
          </a:xfrm>
          <a:prstGeom prst="rect">
            <a:avLst/>
          </a:prstGeom>
        </p:spPr>
      </p:pic>
      <p:sp>
        <p:nvSpPr>
          <p:cNvPr id="8" name="TextBox 7"/>
          <p:cNvSpPr txBox="1"/>
          <p:nvPr/>
        </p:nvSpPr>
        <p:spPr>
          <a:xfrm>
            <a:off x="1066800" y="5715000"/>
            <a:ext cx="5029200" cy="646331"/>
          </a:xfrm>
          <a:prstGeom prst="rect">
            <a:avLst/>
          </a:prstGeom>
          <a:noFill/>
        </p:spPr>
        <p:txBody>
          <a:bodyPr wrap="square" rtlCol="0">
            <a:spAutoFit/>
          </a:bodyPr>
          <a:lstStyle/>
          <a:p>
            <a:r>
              <a:rPr lang="en-US" b="1" dirty="0" smtClean="0">
                <a:hlinkClick r:id="rId7"/>
              </a:rPr>
              <a:t>WebSphere InterChange Server Support</a:t>
            </a:r>
            <a:endParaRPr lang="en-US" b="1" dirty="0" smtClean="0"/>
          </a:p>
          <a:p>
            <a:endParaRPr lang="en-US" dirty="0"/>
          </a:p>
        </p:txBody>
      </p:sp>
      <p:pic>
        <p:nvPicPr>
          <p:cNvPr id="9" name="Picture 8" descr="IBM.png"/>
          <p:cNvPicPr>
            <a:picLocks noChangeAspect="1"/>
          </p:cNvPicPr>
          <p:nvPr/>
        </p:nvPicPr>
        <p:blipFill>
          <a:blip r:embed="rId8"/>
          <a:stretch>
            <a:fillRect/>
          </a:stretch>
        </p:blipFill>
        <p:spPr>
          <a:xfrm>
            <a:off x="4953000" y="5553075"/>
            <a:ext cx="1905000" cy="771525"/>
          </a:xfrm>
          <a:prstGeom prst="rect">
            <a:avLst/>
          </a:prstGeom>
        </p:spPr>
      </p:pic>
      <p:sp>
        <p:nvSpPr>
          <p:cNvPr id="10" name="TextBox 9"/>
          <p:cNvSpPr txBox="1"/>
          <p:nvPr/>
        </p:nvSpPr>
        <p:spPr>
          <a:xfrm>
            <a:off x="533400" y="3821668"/>
            <a:ext cx="8153400" cy="430887"/>
          </a:xfrm>
          <a:prstGeom prst="rect">
            <a:avLst/>
          </a:prstGeom>
          <a:noFill/>
        </p:spPr>
        <p:txBody>
          <a:bodyPr wrap="square" rtlCol="0">
            <a:spAutoFit/>
          </a:bodyPr>
          <a:lstStyle/>
          <a:p>
            <a:r>
              <a:rPr lang="en-US" sz="2200" b="1" dirty="0" smtClean="0">
                <a:solidFill>
                  <a:srgbClr val="FF0000"/>
                </a:solidFill>
              </a:rPr>
              <a:t>Companies that offer </a:t>
            </a:r>
            <a:r>
              <a:rPr lang="en-US" sz="2200" b="1" dirty="0" smtClean="0">
                <a:solidFill>
                  <a:srgbClr val="FF0000"/>
                </a:solidFill>
              </a:rPr>
              <a:t>EAI (enterprise application integration):</a:t>
            </a:r>
            <a:endParaRPr lang="en-US" sz="2200" b="1" dirty="0">
              <a:solidFill>
                <a:srgbClr val="FF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Connecting – cont’d</a:t>
            </a:r>
            <a:endParaRPr lang="en-US" sz="3200" b="1" dirty="0"/>
          </a:p>
        </p:txBody>
      </p:sp>
      <p:sp>
        <p:nvSpPr>
          <p:cNvPr id="3" name="Content Placeholder 2"/>
          <p:cNvSpPr>
            <a:spLocks noGrp="1"/>
          </p:cNvSpPr>
          <p:nvPr>
            <p:ph idx="1"/>
          </p:nvPr>
        </p:nvSpPr>
        <p:spPr/>
        <p:txBody>
          <a:bodyPr/>
          <a:lstStyle/>
          <a:p>
            <a:r>
              <a:rPr lang="en-US" dirty="0" smtClean="0"/>
              <a:t>Business partners – via EDI, EDI/Internet, XML &amp; extranets.  Security &amp; scalability become major issues.</a:t>
            </a:r>
          </a:p>
          <a:p>
            <a:r>
              <a:rPr lang="en-US" dirty="0" smtClean="0"/>
              <a:t>Web services – applications delivered over the Internet.</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16.4</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32</a:t>
            </a:fld>
            <a:endParaRPr lang="en-US" dirty="0"/>
          </a:p>
        </p:txBody>
      </p:sp>
      <p:pic>
        <p:nvPicPr>
          <p:cNvPr id="7170" name="Picture 2"/>
          <p:cNvPicPr>
            <a:picLocks noChangeAspect="1" noChangeArrowheads="1"/>
          </p:cNvPicPr>
          <p:nvPr/>
        </p:nvPicPr>
        <p:blipFill>
          <a:blip r:embed="rId3"/>
          <a:srcRect/>
          <a:stretch>
            <a:fillRect/>
          </a:stretch>
        </p:blipFill>
        <p:spPr bwMode="auto">
          <a:xfrm>
            <a:off x="1828800" y="1447800"/>
            <a:ext cx="5562600" cy="3886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33</a:t>
            </a:fld>
            <a:endParaRPr lang="en-US" dirty="0"/>
          </a:p>
        </p:txBody>
      </p:sp>
      <p:sp>
        <p:nvSpPr>
          <p:cNvPr id="6" name="TextBox 5"/>
          <p:cNvSpPr txBox="1"/>
          <p:nvPr/>
        </p:nvSpPr>
        <p:spPr>
          <a:xfrm>
            <a:off x="1905000" y="2491026"/>
            <a:ext cx="6248400" cy="861774"/>
          </a:xfrm>
          <a:prstGeom prst="rect">
            <a:avLst/>
          </a:prstGeom>
          <a:noFill/>
        </p:spPr>
        <p:txBody>
          <a:bodyPr wrap="square" rtlCol="0">
            <a:spAutoFit/>
          </a:bodyPr>
          <a:lstStyle/>
          <a:p>
            <a:r>
              <a:rPr lang="en-US" sz="3200" b="1" i="1" dirty="0" smtClean="0"/>
              <a:t>16.6 Business Process Redesign</a:t>
            </a:r>
            <a:endParaRPr lang="en-US" sz="3200"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Drivers of Process Redesign</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34</a:t>
            </a:fld>
            <a:endParaRPr lang="en-US" dirty="0"/>
          </a:p>
        </p:txBody>
      </p:sp>
      <p:graphicFrame>
        <p:nvGraphicFramePr>
          <p:cNvPr id="6" name="Table 5"/>
          <p:cNvGraphicFramePr>
            <a:graphicFrameLocks noGrp="1"/>
          </p:cNvGraphicFramePr>
          <p:nvPr/>
        </p:nvGraphicFramePr>
        <p:xfrm>
          <a:off x="1524000" y="1397000"/>
          <a:ext cx="6096000" cy="4348480"/>
        </p:xfrm>
        <a:graphic>
          <a:graphicData uri="http://schemas.openxmlformats.org/drawingml/2006/table">
            <a:tbl>
              <a:tblPr firstRow="1" bandRow="1">
                <a:tableStyleId>{5C22544A-7EE6-4342-B048-85BDC9FD1C3A}</a:tableStyleId>
              </a:tblPr>
              <a:tblGrid>
                <a:gridCol w="6096000"/>
              </a:tblGrid>
              <a:tr h="370840">
                <a:tc>
                  <a:txBody>
                    <a:bodyPr/>
                    <a:lstStyle/>
                    <a:p>
                      <a:r>
                        <a:rPr lang="en-US" b="1" dirty="0" smtClean="0"/>
                        <a:t>Adding commercial software.</a:t>
                      </a:r>
                    </a:p>
                  </a:txBody>
                  <a:tcPr/>
                </a:tc>
              </a:tr>
              <a:tr h="370840">
                <a:tc>
                  <a:txBody>
                    <a:bodyPr/>
                    <a:lstStyle/>
                    <a:p>
                      <a:r>
                        <a:rPr lang="en-US" b="1" dirty="0" smtClean="0"/>
                        <a:t>Restructuring or eliminating</a:t>
                      </a:r>
                      <a:r>
                        <a:rPr lang="en-US" b="1" baseline="0" dirty="0" smtClean="0"/>
                        <a:t> old processes prior to automation.</a:t>
                      </a:r>
                      <a:endParaRPr lang="en-US" b="1" dirty="0"/>
                    </a:p>
                  </a:txBody>
                  <a:tcPr/>
                </a:tc>
              </a:tr>
              <a:tr h="370840">
                <a:tc>
                  <a:txBody>
                    <a:bodyPr/>
                    <a:lstStyle/>
                    <a:p>
                      <a:r>
                        <a:rPr lang="en-US" b="1" dirty="0" smtClean="0"/>
                        <a:t>Need for information integration.</a:t>
                      </a:r>
                      <a:endParaRPr lang="en-US" b="1" dirty="0"/>
                    </a:p>
                  </a:txBody>
                  <a:tcPr/>
                </a:tc>
              </a:tr>
              <a:tr h="370840">
                <a:tc>
                  <a:txBody>
                    <a:bodyPr/>
                    <a:lstStyle/>
                    <a:p>
                      <a:r>
                        <a:rPr lang="en-US" b="1" dirty="0" smtClean="0"/>
                        <a:t>Reducing cycle time.</a:t>
                      </a:r>
                      <a:endParaRPr lang="en-US" b="1" dirty="0"/>
                    </a:p>
                  </a:txBody>
                  <a:tcPr/>
                </a:tc>
              </a:tr>
              <a:tr h="370840">
                <a:tc>
                  <a:txBody>
                    <a:bodyPr/>
                    <a:lstStyle/>
                    <a:p>
                      <a:r>
                        <a:rPr lang="en-US" b="1" dirty="0" smtClean="0"/>
                        <a:t>Need for customization.</a:t>
                      </a:r>
                      <a:endParaRPr lang="en-US" b="1" dirty="0"/>
                    </a:p>
                  </a:txBody>
                  <a:tcPr/>
                </a:tc>
              </a:tr>
              <a:tr h="370840">
                <a:tc>
                  <a:txBody>
                    <a:bodyPr/>
                    <a:lstStyle/>
                    <a:p>
                      <a:r>
                        <a:rPr lang="en-US" b="1" dirty="0" smtClean="0"/>
                        <a:t>Streamlining the supply chain.</a:t>
                      </a:r>
                      <a:endParaRPr lang="en-US" b="1" dirty="0"/>
                    </a:p>
                  </a:txBody>
                  <a:tcPr/>
                </a:tc>
              </a:tr>
              <a:tr h="370840">
                <a:tc>
                  <a:txBody>
                    <a:bodyPr/>
                    <a:lstStyle/>
                    <a:p>
                      <a:r>
                        <a:rPr lang="en-US" b="1" dirty="0" smtClean="0"/>
                        <a:t>Improving customer service &amp; implementing CRM.</a:t>
                      </a:r>
                      <a:endParaRPr lang="en-US" b="1" dirty="0"/>
                    </a:p>
                  </a:txBody>
                  <a:tcPr/>
                </a:tc>
              </a:tr>
              <a:tr h="370840">
                <a:tc>
                  <a:txBody>
                    <a:bodyPr/>
                    <a:lstStyle/>
                    <a:p>
                      <a:r>
                        <a:rPr lang="en-US" b="1" dirty="0" smtClean="0"/>
                        <a:t>Participating in private or public e-marketplaces.</a:t>
                      </a:r>
                      <a:endParaRPr lang="en-US" b="1" dirty="0"/>
                    </a:p>
                  </a:txBody>
                  <a:tcPr/>
                </a:tc>
              </a:tr>
              <a:tr h="370840">
                <a:tc>
                  <a:txBody>
                    <a:bodyPr/>
                    <a:lstStyle/>
                    <a:p>
                      <a:r>
                        <a:rPr lang="en-US" b="1" dirty="0" smtClean="0"/>
                        <a:t>Conducting e-procurement.</a:t>
                      </a:r>
                      <a:endParaRPr lang="en-US" b="1" dirty="0"/>
                    </a:p>
                  </a:txBody>
                  <a:tcPr/>
                </a:tc>
              </a:tr>
              <a:tr h="370840">
                <a:tc>
                  <a:txBody>
                    <a:bodyPr/>
                    <a:lstStyle/>
                    <a:p>
                      <a:r>
                        <a:rPr lang="en-US" b="1" dirty="0" smtClean="0"/>
                        <a:t>Enabling direct online marketing.</a:t>
                      </a:r>
                      <a:endParaRPr lang="en-US" b="1" dirty="0"/>
                    </a:p>
                  </a:txBody>
                  <a:tcPr/>
                </a:tc>
              </a:tr>
              <a:tr h="370840">
                <a:tc>
                  <a:txBody>
                    <a:bodyPr/>
                    <a:lstStyle/>
                    <a:p>
                      <a:r>
                        <a:rPr lang="en-US" b="1" dirty="0" smtClean="0"/>
                        <a:t>Transforming to e-business.</a:t>
                      </a:r>
                      <a:endParaRPr lang="en-US" b="1" dirty="0"/>
                    </a:p>
                  </a:txBody>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Methods for Restructuring</a:t>
            </a:r>
            <a:endParaRPr lang="en-US" sz="3200" b="1" dirty="0"/>
          </a:p>
        </p:txBody>
      </p:sp>
      <p:sp>
        <p:nvSpPr>
          <p:cNvPr id="3" name="Content Placeholder 2"/>
          <p:cNvSpPr>
            <a:spLocks noGrp="1"/>
          </p:cNvSpPr>
          <p:nvPr>
            <p:ph idx="1"/>
          </p:nvPr>
        </p:nvSpPr>
        <p:spPr/>
        <p:txBody>
          <a:bodyPr>
            <a:normAutofit fontScale="92500"/>
          </a:bodyPr>
          <a:lstStyle/>
          <a:p>
            <a:r>
              <a:rPr lang="en-US" dirty="0" smtClean="0"/>
              <a:t>BPR – may include one or more processes.  Can be anything from redesign of individual process to redesign of group of processes to design of entire enterprise.</a:t>
            </a:r>
          </a:p>
          <a:p>
            <a:r>
              <a:rPr lang="en-US" dirty="0" smtClean="0"/>
              <a:t>BPM – combines workflow systems &amp; redesign methods.  Covers:  people-to-people, systems-to-systems, &amp; systems-to-people interactions.  Process-centered perspective.  Blends workflow, process management &amp; applications integration.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Role of IT in BPR</a:t>
            </a:r>
            <a:endParaRPr lang="en-US" sz="3200" b="1" dirty="0"/>
          </a:p>
        </p:txBody>
      </p:sp>
      <p:sp>
        <p:nvSpPr>
          <p:cNvPr id="3" name="Content Placeholder 2"/>
          <p:cNvSpPr>
            <a:spLocks noGrp="1"/>
          </p:cNvSpPr>
          <p:nvPr>
            <p:ph idx="1"/>
          </p:nvPr>
        </p:nvSpPr>
        <p:spPr/>
        <p:txBody>
          <a:bodyPr/>
          <a:lstStyle/>
          <a:p>
            <a:r>
              <a:rPr lang="en-US" dirty="0" smtClean="0"/>
              <a:t>Recognize powerful solutions that make redesign &amp; BPR possible; then seek processes that can be helped by such solutions.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36</a:t>
            </a:fld>
            <a:endParaRPr lang="en-US" dirty="0"/>
          </a:p>
        </p:txBody>
      </p:sp>
      <p:sp>
        <p:nvSpPr>
          <p:cNvPr id="6" name="TextBox 5"/>
          <p:cNvSpPr txBox="1"/>
          <p:nvPr/>
        </p:nvSpPr>
        <p:spPr>
          <a:xfrm>
            <a:off x="457200" y="3497759"/>
            <a:ext cx="7924800" cy="430887"/>
          </a:xfrm>
          <a:prstGeom prst="rect">
            <a:avLst/>
          </a:prstGeom>
          <a:noFill/>
        </p:spPr>
        <p:txBody>
          <a:bodyPr wrap="square" rtlCol="0">
            <a:spAutoFit/>
          </a:bodyPr>
          <a:lstStyle/>
          <a:p>
            <a:r>
              <a:rPr lang="en-US" sz="2200" b="1" i="1" dirty="0" smtClean="0">
                <a:hlinkClick r:id="rId3" action="ppaction://program"/>
              </a:rPr>
              <a:t>The One-Minute Risk Assessment Tool</a:t>
            </a:r>
            <a:r>
              <a:rPr lang="en-US" sz="2200" b="1" i="1" dirty="0" smtClean="0"/>
              <a:t> (Tiwana &amp; Keil, 2004).</a:t>
            </a:r>
            <a:endParaRPr lang="en-US" sz="2200" b="1" i="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Some Reasons for BPR Failures</a:t>
            </a:r>
            <a:endParaRPr lang="en-US" sz="3200" b="1" dirty="0"/>
          </a:p>
        </p:txBody>
      </p:sp>
      <p:sp>
        <p:nvSpPr>
          <p:cNvPr id="3" name="Content Placeholder 2"/>
          <p:cNvSpPr>
            <a:spLocks noGrp="1"/>
          </p:cNvSpPr>
          <p:nvPr>
            <p:ph idx="1"/>
          </p:nvPr>
        </p:nvSpPr>
        <p:spPr/>
        <p:txBody>
          <a:bodyPr>
            <a:normAutofit fontScale="85000" lnSpcReduction="20000"/>
          </a:bodyPr>
          <a:lstStyle/>
          <a:p>
            <a:r>
              <a:rPr lang="en-US" dirty="0" smtClean="0"/>
              <a:t>High risk.</a:t>
            </a:r>
          </a:p>
          <a:p>
            <a:r>
              <a:rPr lang="en-US" dirty="0" smtClean="0"/>
              <a:t>Inappropriate change management.</a:t>
            </a:r>
          </a:p>
          <a:p>
            <a:r>
              <a:rPr lang="en-US" dirty="0" smtClean="0"/>
              <a:t>Failure to plan.</a:t>
            </a:r>
          </a:p>
          <a:p>
            <a:r>
              <a:rPr lang="en-US" dirty="0" smtClean="0"/>
              <a:t>Internal politics.</a:t>
            </a:r>
          </a:p>
          <a:p>
            <a:r>
              <a:rPr lang="en-US" dirty="0" smtClean="0"/>
              <a:t>Lack of participation &amp; leadership.</a:t>
            </a:r>
          </a:p>
          <a:p>
            <a:r>
              <a:rPr lang="en-US" dirty="0" smtClean="0"/>
              <a:t>Insufficient stakeholder involvement.</a:t>
            </a:r>
          </a:p>
          <a:p>
            <a:r>
              <a:rPr lang="en-US" dirty="0" smtClean="0"/>
              <a:t>Poor analyses of business processes.</a:t>
            </a:r>
          </a:p>
          <a:p>
            <a:r>
              <a:rPr lang="en-US" dirty="0" smtClean="0"/>
              <a:t>Inflexible software.</a:t>
            </a:r>
          </a:p>
          <a:p>
            <a:r>
              <a:rPr lang="en-US" dirty="0" smtClean="0"/>
              <a:t>Lack of motivation</a:t>
            </a:r>
          </a:p>
          <a:p>
            <a:r>
              <a:rPr lang="en-US" dirty="0" smtClean="0"/>
              <a:t>Lack of top management support.</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37</a:t>
            </a:fld>
            <a:endParaRPr lang="en-US" dirty="0"/>
          </a:p>
        </p:txBody>
      </p:sp>
      <p:sp>
        <p:nvSpPr>
          <p:cNvPr id="6" name="TextBox 5"/>
          <p:cNvSpPr txBox="1"/>
          <p:nvPr/>
        </p:nvSpPr>
        <p:spPr>
          <a:xfrm>
            <a:off x="457200" y="5754469"/>
            <a:ext cx="6705600" cy="707886"/>
          </a:xfrm>
          <a:prstGeom prst="rect">
            <a:avLst/>
          </a:prstGeom>
          <a:noFill/>
        </p:spPr>
        <p:txBody>
          <a:bodyPr wrap="square" rtlCol="0">
            <a:spAutoFit/>
          </a:bodyPr>
          <a:lstStyle/>
          <a:p>
            <a:r>
              <a:rPr lang="en-US" sz="2200" b="1" i="1" dirty="0" smtClean="0">
                <a:hlinkClick r:id="rId3"/>
              </a:rPr>
              <a:t>Acquiring Executive Support for Infrastructure Processes</a:t>
            </a:r>
            <a:endParaRPr lang="en-US" sz="2200" b="1" i="1" dirty="0" smtClean="0"/>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BPR Successes</a:t>
            </a:r>
            <a:endParaRPr lang="en-US" sz="3200" b="1" dirty="0"/>
          </a:p>
        </p:txBody>
      </p:sp>
      <p:sp>
        <p:nvSpPr>
          <p:cNvPr id="3" name="Content Placeholder 2"/>
          <p:cNvSpPr>
            <a:spLocks noGrp="1"/>
          </p:cNvSpPr>
          <p:nvPr>
            <p:ph idx="1"/>
          </p:nvPr>
        </p:nvSpPr>
        <p:spPr/>
        <p:txBody>
          <a:bodyPr/>
          <a:lstStyle/>
          <a:p>
            <a:r>
              <a:rPr lang="en-US" dirty="0" smtClean="0"/>
              <a:t>Higher success rate when less than entire organization undergoes restructure.</a:t>
            </a:r>
          </a:p>
          <a:p>
            <a:r>
              <a:rPr lang="en-US" dirty="0" smtClean="0"/>
              <a:t>Published most often in trade &amp; academic journals.</a:t>
            </a:r>
          </a:p>
          <a:p>
            <a:r>
              <a:rPr lang="en-US" dirty="0" smtClean="0"/>
              <a:t>Great potential to improve organization’s competitive position.</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39</a:t>
            </a:fld>
            <a:endParaRPr lang="en-US" dirty="0"/>
          </a:p>
        </p:txBody>
      </p:sp>
      <p:sp>
        <p:nvSpPr>
          <p:cNvPr id="6" name="TextBox 5"/>
          <p:cNvSpPr txBox="1"/>
          <p:nvPr/>
        </p:nvSpPr>
        <p:spPr>
          <a:xfrm>
            <a:off x="2590800" y="2338626"/>
            <a:ext cx="5791200" cy="861774"/>
          </a:xfrm>
          <a:prstGeom prst="rect">
            <a:avLst/>
          </a:prstGeom>
          <a:noFill/>
        </p:spPr>
        <p:txBody>
          <a:bodyPr wrap="square" rtlCol="0">
            <a:spAutoFit/>
          </a:bodyPr>
          <a:lstStyle/>
          <a:p>
            <a:r>
              <a:rPr lang="en-US" sz="3200" b="1" i="1" dirty="0" smtClean="0"/>
              <a:t>16.7 Managerial Issues</a:t>
            </a:r>
            <a:endParaRPr lang="en-US" sz="3200"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Learning Objectives</a:t>
            </a:r>
            <a:endParaRPr lang="en-US" sz="3600" b="1"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Describe the process of IT systems acquisition.</a:t>
            </a:r>
          </a:p>
          <a:p>
            <a:pPr marL="514350" indent="-514350">
              <a:buFont typeface="+mj-lt"/>
              <a:buAutoNum type="arabicPeriod"/>
            </a:pPr>
            <a:r>
              <a:rPr lang="en-US" dirty="0" smtClean="0"/>
              <a:t>Describe IT project identification, justification, and planning.</a:t>
            </a:r>
          </a:p>
          <a:p>
            <a:pPr marL="514350" indent="-514350">
              <a:buFont typeface="+mj-lt"/>
              <a:buAutoNum type="arabicPeriod"/>
            </a:pPr>
            <a:r>
              <a:rPr lang="en-US" dirty="0" smtClean="0"/>
              <a:t>List the major IT acquisition options and criteria for option selection.</a:t>
            </a:r>
          </a:p>
          <a:p>
            <a:pPr marL="514350" indent="-514350">
              <a:buFont typeface="+mj-lt"/>
              <a:buAutoNum type="arabicPeriod"/>
            </a:pPr>
            <a:r>
              <a:rPr lang="en-US" dirty="0" smtClean="0"/>
              <a:t>Describe the process of vendor and software selection.</a:t>
            </a:r>
          </a:p>
          <a:p>
            <a:pPr marL="514350" indent="-514350">
              <a:buNone/>
            </a:pPr>
            <a:endParaRPr lang="en-US" sz="2800" dirty="0" smtClean="0"/>
          </a:p>
          <a:p>
            <a:endParaRPr lang="en-US" sz="2800" dirty="0" smtClean="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4</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Major Managerial Issues</a:t>
            </a:r>
            <a:endParaRPr lang="en-US" sz="3200" b="1" dirty="0"/>
          </a:p>
        </p:txBody>
      </p:sp>
      <p:sp>
        <p:nvSpPr>
          <p:cNvPr id="3" name="Content Placeholder 2"/>
          <p:cNvSpPr>
            <a:spLocks noGrp="1"/>
          </p:cNvSpPr>
          <p:nvPr>
            <p:ph idx="1"/>
          </p:nvPr>
        </p:nvSpPr>
        <p:spPr/>
        <p:txBody>
          <a:bodyPr/>
          <a:lstStyle/>
          <a:p>
            <a:r>
              <a:rPr lang="en-US" dirty="0" smtClean="0"/>
              <a:t>Global &amp; cultural</a:t>
            </a:r>
            <a:r>
              <a:rPr lang="en-US" dirty="0" smtClean="0"/>
              <a:t>.</a:t>
            </a:r>
            <a:br>
              <a:rPr lang="en-US" dirty="0" smtClean="0"/>
            </a:br>
            <a:r>
              <a:rPr lang="en-US" dirty="0" smtClean="0"/>
              <a:t/>
            </a:r>
            <a:br>
              <a:rPr lang="en-US" dirty="0" smtClean="0"/>
            </a:br>
            <a:r>
              <a:rPr lang="en-US" dirty="0" smtClean="0"/>
              <a:t/>
            </a:r>
            <a:br>
              <a:rPr lang="en-US" dirty="0" smtClean="0"/>
            </a:br>
            <a:endParaRPr lang="en-US" dirty="0" smtClean="0"/>
          </a:p>
          <a:p>
            <a:r>
              <a:rPr lang="en-US" dirty="0" smtClean="0"/>
              <a:t>Ethical &amp; legal issues.</a:t>
            </a:r>
          </a:p>
          <a:p>
            <a:r>
              <a:rPr lang="en-US" dirty="0" smtClean="0"/>
              <a:t>User involvement is critical.</a:t>
            </a:r>
          </a:p>
          <a:p>
            <a:r>
              <a:rPr lang="en-US" dirty="0" smtClean="0"/>
              <a:t>Change management.</a:t>
            </a:r>
          </a:p>
          <a:p>
            <a:r>
              <a:rPr lang="en-US" dirty="0" smtClean="0"/>
              <a:t>Risk management.</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40</a:t>
            </a:fld>
            <a:endParaRPr lang="en-US" dirty="0"/>
          </a:p>
        </p:txBody>
      </p:sp>
      <p:sp>
        <p:nvSpPr>
          <p:cNvPr id="6" name="TextBox 5"/>
          <p:cNvSpPr txBox="1"/>
          <p:nvPr/>
        </p:nvSpPr>
        <p:spPr>
          <a:xfrm>
            <a:off x="1143000" y="2397204"/>
            <a:ext cx="6705600" cy="1107996"/>
          </a:xfrm>
          <a:prstGeom prst="rect">
            <a:avLst/>
          </a:prstGeom>
          <a:noFill/>
        </p:spPr>
        <p:txBody>
          <a:bodyPr wrap="square" rtlCol="0">
            <a:spAutoFit/>
          </a:bodyPr>
          <a:lstStyle/>
          <a:p>
            <a:r>
              <a:rPr lang="en-US" sz="2200" b="1" i="1" dirty="0" smtClean="0">
                <a:hlinkClick r:id="rId3" action="ppaction://program"/>
              </a:rPr>
              <a:t>A THREE-PERSPECTIVE MODEL OF </a:t>
            </a:r>
            <a:r>
              <a:rPr lang="en-US" sz="2200" b="1" i="1" dirty="0" smtClean="0">
                <a:hlinkClick r:id="rId3" action="ppaction://program"/>
              </a:rPr>
              <a:t>CULTURE, INFORMATION </a:t>
            </a:r>
            <a:r>
              <a:rPr lang="en-US" sz="2200" b="1" i="1" dirty="0" smtClean="0">
                <a:hlinkClick r:id="rId3" action="ppaction://program"/>
              </a:rPr>
              <a:t>SYSTEMS, AND </a:t>
            </a:r>
            <a:r>
              <a:rPr lang="en-US" sz="2200" b="1" i="1" dirty="0" smtClean="0">
                <a:hlinkClick r:id="rId3" action="ppaction://program"/>
              </a:rPr>
              <a:t>THEIR DEVELOPMENT </a:t>
            </a:r>
            <a:r>
              <a:rPr lang="en-US" sz="2200" b="1" i="1" dirty="0" smtClean="0">
                <a:hlinkClick r:id="rId3" action="ppaction://program"/>
              </a:rPr>
              <a:t>AND </a:t>
            </a:r>
            <a:r>
              <a:rPr lang="en-US" sz="2200" b="1" i="1" dirty="0" smtClean="0">
                <a:hlinkClick r:id="rId3" action="ppaction://program"/>
              </a:rPr>
              <a:t>USE.</a:t>
            </a:r>
            <a:endParaRPr lang="en-US" sz="2200" i="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Copyright 2010 John Wiley &amp; Sons, Inc.</a:t>
            </a:r>
            <a:endParaRPr lang="en-US" sz="3600" b="1"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All rights reserved.  Reproduction or translation of this work beyond that permitted in section 117 of the 1976 United States Copyright Act without express permission of the copyright owner is unlawful.  Request for further information should be addressed to the Permission Department, John Wiley &amp; Sons, Inc.  The purchaser may make back-up copies for his/her own use only and not for distribution or resale.  The Publisher assumes no responsibility for errors, omissions, or damages caused by the use of these programs or from the use of the Information herein.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41</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Learning Objectives – cont’d</a:t>
            </a:r>
            <a:endParaRPr lang="en-US" sz="3200" b="1" dirty="0"/>
          </a:p>
        </p:txBody>
      </p:sp>
      <p:sp>
        <p:nvSpPr>
          <p:cNvPr id="3" name="Content Placeholder 2"/>
          <p:cNvSpPr>
            <a:spLocks noGrp="1"/>
          </p:cNvSpPr>
          <p:nvPr>
            <p:ph idx="1"/>
          </p:nvPr>
        </p:nvSpPr>
        <p:spPr/>
        <p:txBody>
          <a:bodyPr>
            <a:normAutofit/>
          </a:bodyPr>
          <a:lstStyle/>
          <a:p>
            <a:pPr marL="514350" indent="-514350">
              <a:buNone/>
            </a:pPr>
            <a:r>
              <a:rPr lang="en-US" dirty="0" smtClean="0"/>
              <a:t>5.  Understand some major implementation issues.</a:t>
            </a:r>
          </a:p>
          <a:p>
            <a:pPr marL="514350" indent="-514350">
              <a:buAutoNum type="arabicPeriod" startAt="6"/>
            </a:pPr>
            <a:r>
              <a:rPr lang="en-US" dirty="0" smtClean="0"/>
              <a:t>Understand the issue of connecting IT applications to databases, other applications, networks, and business partners.</a:t>
            </a:r>
          </a:p>
          <a:p>
            <a:pPr marL="514350" indent="-514350">
              <a:buAutoNum type="arabicPeriod" startAt="6"/>
            </a:pPr>
            <a:r>
              <a:rPr lang="en-US" dirty="0" smtClean="0"/>
              <a:t>Describe business process redesign and its importance to new application development.</a:t>
            </a:r>
          </a:p>
          <a:p>
            <a:pPr marL="514350" indent="-514350">
              <a:buAutoNum type="arabicPeriod" startAt="6"/>
            </a:pPr>
            <a:endParaRPr lang="en-US" dirty="0" smtClean="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6</a:t>
            </a:fld>
            <a:endParaRPr lang="en-US" dirty="0"/>
          </a:p>
        </p:txBody>
      </p:sp>
      <p:pic>
        <p:nvPicPr>
          <p:cNvPr id="6" name="Picture 8" descr="Figure_IT7eU"/>
          <p:cNvPicPr>
            <a:picLocks noChangeAspect="1" noChangeArrowheads="1"/>
          </p:cNvPicPr>
          <p:nvPr/>
        </p:nvPicPr>
        <p:blipFill>
          <a:blip r:embed="rId3"/>
          <a:srcRect/>
          <a:stretch>
            <a:fillRect/>
          </a:stretch>
        </p:blipFill>
        <p:spPr bwMode="auto">
          <a:xfrm>
            <a:off x="1012825" y="609600"/>
            <a:ext cx="7116763" cy="5135563"/>
          </a:xfrm>
          <a:prstGeom prst="rect">
            <a:avLst/>
          </a:prstGeom>
          <a:noFill/>
          <a:ln w="9525">
            <a:noFill/>
            <a:miter lim="800000"/>
            <a:headEnd/>
            <a:tailEnd/>
          </a:ln>
        </p:spPr>
      </p:pic>
      <p:sp>
        <p:nvSpPr>
          <p:cNvPr id="7" name="TextBox 6"/>
          <p:cNvSpPr txBox="1"/>
          <p:nvPr/>
        </p:nvSpPr>
        <p:spPr>
          <a:xfrm>
            <a:off x="457200" y="5638800"/>
            <a:ext cx="2286000" cy="646331"/>
          </a:xfrm>
          <a:prstGeom prst="rect">
            <a:avLst/>
          </a:prstGeom>
          <a:noFill/>
        </p:spPr>
        <p:txBody>
          <a:bodyPr wrap="square" rtlCol="0">
            <a:spAutoFit/>
          </a:bodyPr>
          <a:lstStyle/>
          <a:p>
            <a:r>
              <a:rPr lang="en-US" b="1" dirty="0" smtClean="0">
                <a:solidFill>
                  <a:srgbClr val="FF0000"/>
                </a:solidFill>
              </a:rPr>
              <a:t>Figure IT7eU</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i="1" dirty="0" smtClean="0"/>
              <a:t>Problems</a:t>
            </a:r>
            <a:r>
              <a:rPr lang="en-US" dirty="0" smtClean="0"/>
              <a:t> – 36 new releases within 1 week where 627 changes had been made.  User involvement needed throughout.</a:t>
            </a:r>
          </a:p>
          <a:p>
            <a:r>
              <a:rPr lang="en-US" b="1" i="1" dirty="0" smtClean="0"/>
              <a:t>Solution</a:t>
            </a:r>
            <a:r>
              <a:rPr lang="en-US" dirty="0" smtClean="0"/>
              <a:t> – Application development 2.0 (Web 2.0) is an agile &amp; fast development method during which designers &amp; users interact &amp; participate.  Applications are better with direct involvement by both groups.</a:t>
            </a:r>
          </a:p>
          <a:p>
            <a:r>
              <a:rPr lang="en-US" b="1" i="1" dirty="0" smtClean="0"/>
              <a:t>Results</a:t>
            </a:r>
            <a:r>
              <a:rPr lang="en-US" dirty="0" smtClean="0"/>
              <a:t> – Bugs fixed quicker; discipline is built into design.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7</a:t>
            </a:fld>
            <a:endParaRPr lang="en-US" dirty="0"/>
          </a:p>
        </p:txBody>
      </p:sp>
      <p:pic>
        <p:nvPicPr>
          <p:cNvPr id="6" name="Picture 5" descr="flickr.png">
            <a:hlinkClick r:id="rId2"/>
          </p:cNvPr>
          <p:cNvPicPr>
            <a:picLocks noChangeAspect="1"/>
          </p:cNvPicPr>
          <p:nvPr/>
        </p:nvPicPr>
        <p:blipFill>
          <a:blip r:embed="rId3"/>
          <a:stretch>
            <a:fillRect/>
          </a:stretch>
        </p:blipFill>
        <p:spPr>
          <a:xfrm>
            <a:off x="3962400" y="533400"/>
            <a:ext cx="1543050" cy="6096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8</a:t>
            </a:fld>
            <a:endParaRPr lang="en-US" dirty="0"/>
          </a:p>
        </p:txBody>
      </p:sp>
      <p:sp>
        <p:nvSpPr>
          <p:cNvPr id="6" name="TextBox 5"/>
          <p:cNvSpPr txBox="1"/>
          <p:nvPr/>
        </p:nvSpPr>
        <p:spPr>
          <a:xfrm>
            <a:off x="762000" y="2057400"/>
            <a:ext cx="7924800" cy="1077218"/>
          </a:xfrm>
          <a:prstGeom prst="rect">
            <a:avLst/>
          </a:prstGeom>
          <a:noFill/>
        </p:spPr>
        <p:txBody>
          <a:bodyPr wrap="square" rtlCol="0">
            <a:spAutoFit/>
          </a:bodyPr>
          <a:lstStyle/>
          <a:p>
            <a:r>
              <a:rPr lang="en-US" sz="3200" b="1" i="1" dirty="0" smtClean="0"/>
              <a:t>16.1 The Framework of IT Application Acquisition</a:t>
            </a:r>
            <a:endParaRPr lang="en-US" sz="3200" b="1"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Application Acquisition Issues</a:t>
            </a:r>
            <a:endParaRPr lang="en-US" sz="3200" b="1" dirty="0"/>
          </a:p>
        </p:txBody>
      </p:sp>
      <p:sp>
        <p:nvSpPr>
          <p:cNvPr id="3" name="Content Placeholder 2"/>
          <p:cNvSpPr>
            <a:spLocks noGrp="1"/>
          </p:cNvSpPr>
          <p:nvPr>
            <p:ph idx="1"/>
          </p:nvPr>
        </p:nvSpPr>
        <p:spPr/>
        <p:txBody>
          <a:bodyPr/>
          <a:lstStyle/>
          <a:p>
            <a:r>
              <a:rPr lang="en-US" dirty="0" smtClean="0"/>
              <a:t>Wide range of sizes &amp; types.</a:t>
            </a:r>
          </a:p>
          <a:p>
            <a:r>
              <a:rPr lang="en-US" dirty="0" smtClean="0"/>
              <a:t>Applications keep changing over time.</a:t>
            </a:r>
          </a:p>
          <a:p>
            <a:r>
              <a:rPr lang="en-US" dirty="0" smtClean="0"/>
              <a:t>Applications may involve several business partners.</a:t>
            </a:r>
          </a:p>
          <a:p>
            <a:r>
              <a:rPr lang="en-US" dirty="0" smtClean="0"/>
              <a:t>No single way to acquire IT applications.</a:t>
            </a:r>
          </a:p>
          <a:p>
            <a:r>
              <a:rPr lang="en-US" dirty="0" smtClean="0"/>
              <a:t>Diversity of IT applications requires variety of acquisition methodologies &amp; approaches.</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16-</a:t>
            </a:r>
            <a:fld id="{DBB3DA93-E592-46D0-AE1F-D154A72783BC}"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35488</TotalTime>
  <Words>2973</Words>
  <Application>Microsoft Office PowerPoint</Application>
  <PresentationFormat>On-screen Show (4:3)</PresentationFormat>
  <Paragraphs>342</Paragraphs>
  <Slides>41</Slides>
  <Notes>31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  Chapter 16  Acquiring and Developing Business Applications and Infrastructure   Information Technology for Management Improving Performance in the Digital Economy  7th edition John Wiley &amp; Sons, Inc.  Slides contributed by Dr. Sandra Reid Chair, Graduate School of Business &amp; Professor, Technology Dallas Baptist University</vt:lpstr>
      <vt:lpstr>Chapter Outline</vt:lpstr>
      <vt:lpstr>Chapter Outline – cont’d</vt:lpstr>
      <vt:lpstr>Learning Objectives</vt:lpstr>
      <vt:lpstr>Learning Objectives – cont’d</vt:lpstr>
      <vt:lpstr>Slide 6</vt:lpstr>
      <vt:lpstr>Slide 7</vt:lpstr>
      <vt:lpstr>Slide 8</vt:lpstr>
      <vt:lpstr>Application Acquisition Issues</vt:lpstr>
      <vt:lpstr>Acquisition Process of IT Application</vt:lpstr>
      <vt:lpstr>Acquisition Process of IT Application – cont’d</vt:lpstr>
      <vt:lpstr>Figure 16.1 The process of IT application acquisition.</vt:lpstr>
      <vt:lpstr>Figure 16.2 Triple constraints of IT project management.</vt:lpstr>
      <vt:lpstr>Slide 14</vt:lpstr>
      <vt:lpstr>Identifying IT Systems Applications</vt:lpstr>
      <vt:lpstr>IT Project Justification</vt:lpstr>
      <vt:lpstr>Planning IT Applications</vt:lpstr>
      <vt:lpstr>Slide 18</vt:lpstr>
      <vt:lpstr>Buy vs. Lease Options</vt:lpstr>
      <vt:lpstr>Table 16.1</vt:lpstr>
      <vt:lpstr>Software-as-a-service (SaaS)</vt:lpstr>
      <vt:lpstr>In-House Development (Insourcing)</vt:lpstr>
      <vt:lpstr>Methods Used in In-House Development</vt:lpstr>
      <vt:lpstr>Other Acquisition Options</vt:lpstr>
      <vt:lpstr>Slide 25</vt:lpstr>
      <vt:lpstr>Table 16.2</vt:lpstr>
      <vt:lpstr>Table 16.3</vt:lpstr>
      <vt:lpstr>Figure 16.3</vt:lpstr>
      <vt:lpstr>Slide 29</vt:lpstr>
      <vt:lpstr>Connecting – Step 4</vt:lpstr>
      <vt:lpstr>Connecting – cont’d</vt:lpstr>
      <vt:lpstr>Figure 16.4</vt:lpstr>
      <vt:lpstr>Slide 33</vt:lpstr>
      <vt:lpstr>Drivers of Process Redesign</vt:lpstr>
      <vt:lpstr>Methods for Restructuring</vt:lpstr>
      <vt:lpstr>Role of IT in BPR</vt:lpstr>
      <vt:lpstr>Some Reasons for BPR Failures</vt:lpstr>
      <vt:lpstr>BPR Successes</vt:lpstr>
      <vt:lpstr>Slide 39</vt:lpstr>
      <vt:lpstr>Major Managerial Issues</vt:lpstr>
      <vt:lpstr>Copyright 2010 John Wiley &amp; Sons, Inc.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Networks and Collaboration As Business Solutions        Information Technology for Management Transforming Organizations in the Digital Economy  7th edition</dc:title>
  <dc:creator>Sandi</dc:creator>
  <cp:lastModifiedBy>Sandi</cp:lastModifiedBy>
  <cp:revision>2173</cp:revision>
  <dcterms:created xsi:type="dcterms:W3CDTF">2008-09-25T15:39:43Z</dcterms:created>
  <dcterms:modified xsi:type="dcterms:W3CDTF">2009-04-14T06:25:19Z</dcterms:modified>
</cp:coreProperties>
</file>