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40"/>
  </p:notesMasterIdLst>
  <p:sldIdLst>
    <p:sldId id="256" r:id="rId2"/>
    <p:sldId id="289" r:id="rId3"/>
    <p:sldId id="257" r:id="rId4"/>
    <p:sldId id="500" r:id="rId5"/>
    <p:sldId id="415" r:id="rId6"/>
    <p:sldId id="566" r:id="rId7"/>
    <p:sldId id="540" r:id="rId8"/>
    <p:sldId id="433" r:id="rId9"/>
    <p:sldId id="541" r:id="rId10"/>
    <p:sldId id="542" r:id="rId11"/>
    <p:sldId id="543" r:id="rId12"/>
    <p:sldId id="544" r:id="rId13"/>
    <p:sldId id="545" r:id="rId14"/>
    <p:sldId id="546" r:id="rId15"/>
    <p:sldId id="547" r:id="rId16"/>
    <p:sldId id="548" r:id="rId17"/>
    <p:sldId id="549" r:id="rId18"/>
    <p:sldId id="550" r:id="rId19"/>
    <p:sldId id="434" r:id="rId20"/>
    <p:sldId id="551" r:id="rId21"/>
    <p:sldId id="552" r:id="rId22"/>
    <p:sldId id="438" r:id="rId23"/>
    <p:sldId id="553" r:id="rId24"/>
    <p:sldId id="554" r:id="rId25"/>
    <p:sldId id="555" r:id="rId26"/>
    <p:sldId id="443" r:id="rId27"/>
    <p:sldId id="556" r:id="rId28"/>
    <p:sldId id="557" r:id="rId29"/>
    <p:sldId id="558" r:id="rId30"/>
    <p:sldId id="559" r:id="rId31"/>
    <p:sldId id="560" r:id="rId32"/>
    <p:sldId id="561" r:id="rId33"/>
    <p:sldId id="562" r:id="rId34"/>
    <p:sldId id="539" r:id="rId35"/>
    <p:sldId id="563" r:id="rId36"/>
    <p:sldId id="564" r:id="rId37"/>
    <p:sldId id="565" r:id="rId38"/>
    <p:sldId id="384" r:id="rId39"/>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849" autoAdjust="0"/>
    <p:restoredTop sz="86726" autoAdjust="0"/>
  </p:normalViewPr>
  <p:slideViewPr>
    <p:cSldViewPr>
      <p:cViewPr varScale="1">
        <p:scale>
          <a:sx n="80" d="100"/>
          <a:sy n="80" d="100"/>
        </p:scale>
        <p:origin x="-165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13FDFE3E-648B-4073-8E38-820D2ECDE55F}" type="datetimeFigureOut">
              <a:rPr lang="en-US" smtClean="0"/>
              <a:pPr/>
              <a:t>4/15/2009</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9FE05574-1D68-479B-8F33-2AA349DB469B}"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Technologies used in telemedicine/health typically are videoconferencing, store</a:t>
            </a:r>
            <a:r>
              <a:rPr lang="en-US" b="1" baseline="0" dirty="0" smtClean="0"/>
              <a:t> &amp; forward imaging, streaming media &amp; wired &amp; mobile communications.</a:t>
            </a:r>
          </a:p>
          <a:p>
            <a:endParaRPr lang="en-US" b="1" baseline="0" dirty="0" smtClean="0"/>
          </a:p>
          <a:p>
            <a:r>
              <a:rPr lang="en-US" b="1" baseline="0" dirty="0" smtClean="0"/>
              <a:t>$2.0 trillion healthcare market.</a:t>
            </a:r>
          </a:p>
          <a:p>
            <a:endParaRPr lang="en-US" b="1" baseline="0" dirty="0" smtClean="0"/>
          </a:p>
          <a:p>
            <a:r>
              <a:rPr lang="en-US" b="1" baseline="0" dirty="0" smtClean="0"/>
              <a:t>In 2007, European telemedicine market generated revenues of $118 million, estimated to reach $236 million by 2014.</a:t>
            </a:r>
          </a:p>
          <a:p>
            <a:endParaRPr lang="en-US" b="1" baseline="0" dirty="0" smtClean="0"/>
          </a:p>
          <a:p>
            <a:r>
              <a:rPr lang="en-US" b="1" baseline="0" dirty="0" smtClean="0"/>
              <a:t>Security is issue, always, which adds to the cost &amp; may constrain growth.  Issues include cost of encryption, secure transmission &amp;</a:t>
            </a:r>
          </a:p>
          <a:p>
            <a:r>
              <a:rPr lang="en-US" b="1" baseline="0" dirty="0" smtClean="0"/>
              <a:t>     secure storage.</a:t>
            </a:r>
          </a:p>
          <a:p>
            <a:endParaRPr lang="en-US" b="1" baseline="0" dirty="0" smtClean="0"/>
          </a:p>
          <a:p>
            <a:r>
              <a:rPr lang="en-US" b="1" baseline="0" dirty="0" smtClean="0"/>
              <a:t>Data loss can result in federal investigation, reduce shareholder value &amp; damage company’s goodwill &amp; reputation.</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13</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Person in San Francisco stabbed to death in 2006 over fight for parking space.</a:t>
            </a:r>
          </a:p>
          <a:p>
            <a:endParaRPr lang="en-US" dirty="0" smtClean="0"/>
          </a:p>
          <a:p>
            <a:r>
              <a:rPr lang="en-US" b="1" dirty="0" smtClean="0"/>
              <a:t>Study by Transportation Alternatives reported that 28</a:t>
            </a:r>
            <a:r>
              <a:rPr lang="en-US" b="1" baseline="0" dirty="0" smtClean="0"/>
              <a:t> to 45% of traffic on NYC streets is generated by people looking for parking.  Traffic</a:t>
            </a:r>
          </a:p>
          <a:p>
            <a:r>
              <a:rPr lang="en-US" b="1" baseline="0" dirty="0" smtClean="0"/>
              <a:t>     congestion costs $13 billion in lost revenue &amp; 50,000 jobs in the city for workers who are late for work once too often.</a:t>
            </a:r>
          </a:p>
          <a:p>
            <a:endParaRPr lang="en-US" b="1" baseline="0" dirty="0" smtClean="0"/>
          </a:p>
          <a:p>
            <a:r>
              <a:rPr lang="en-US" b="1" baseline="0" dirty="0" smtClean="0"/>
              <a:t>Donald Shoup, UCLA urban planning professor, found that over a year, the search for curbside parking in a 15-block business district</a:t>
            </a:r>
          </a:p>
          <a:p>
            <a:r>
              <a:rPr lang="en-US" b="1" baseline="0" dirty="0" smtClean="0"/>
              <a:t>     resulted in 950,000 excess vehicle miles of travel.  This equates to 38 trips around the earth, 47,000 gallons of gas &amp; produce 730</a:t>
            </a:r>
          </a:p>
          <a:p>
            <a:r>
              <a:rPr lang="en-US" b="1" baseline="0" dirty="0" smtClean="0"/>
              <a:t>     tons of greenhouse gas carbon dioxide.</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15</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 pros &amp; cons of outsourcing</a:t>
            </a:r>
            <a:r>
              <a:rPr lang="en-US" b="1" dirty="0" smtClean="0"/>
              <a:t>.  Can be more cost-effective (</a:t>
            </a:r>
            <a:r>
              <a:rPr lang="en-US" b="1" baseline="0" dirty="0" smtClean="0"/>
              <a:t>at least initially, although this will disappear over time as the standard</a:t>
            </a:r>
          </a:p>
          <a:p>
            <a:r>
              <a:rPr lang="en-US" b="1" baseline="0" dirty="0" smtClean="0"/>
              <a:t>     of living increases within the communities where outsourcing resides).  If the function is not a core competence, it can increase overall</a:t>
            </a:r>
          </a:p>
          <a:p>
            <a:r>
              <a:rPr lang="en-US" b="1" baseline="0" dirty="0" smtClean="0"/>
              <a:t>     efficiency by outsourcing.</a:t>
            </a:r>
          </a:p>
          <a:p>
            <a:endParaRPr lang="en-US" b="1" baseline="0" dirty="0" smtClean="0"/>
          </a:p>
          <a:p>
            <a:r>
              <a:rPr lang="en-US" b="1" baseline="0" dirty="0" smtClean="0"/>
              <a:t>Caution is important as nothing should be outsourced that puts a company at a competitive disadvantage such as patents, copyrights, etc.</a:t>
            </a:r>
          </a:p>
          <a:p>
            <a:endParaRPr lang="en-US" b="1" baseline="0" dirty="0" smtClean="0"/>
          </a:p>
          <a:p>
            <a:r>
              <a:rPr lang="en-US" b="1" baseline="0" dirty="0" smtClean="0"/>
              <a:t>Costs may escalate once contract is locked in, similar to what is happening in China currently making the contract a huge disadvantage.</a:t>
            </a:r>
          </a:p>
          <a:p>
            <a:endParaRPr lang="en-US" b="1" baseline="0" dirty="0" smtClean="0"/>
          </a:p>
          <a:p>
            <a:r>
              <a:rPr lang="en-US" b="1" baseline="0" dirty="0" smtClean="0"/>
              <a:t>Students should be tasked to bring a comparison for class discussion.</a:t>
            </a:r>
          </a:p>
        </p:txBody>
      </p:sp>
      <p:sp>
        <p:nvSpPr>
          <p:cNvPr id="4" name="Slide Number Placeholder 3"/>
          <p:cNvSpPr>
            <a:spLocks noGrp="1"/>
          </p:cNvSpPr>
          <p:nvPr>
            <p:ph type="sldNum" sz="quarter" idx="10"/>
          </p:nvPr>
        </p:nvSpPr>
        <p:spPr/>
        <p:txBody>
          <a:bodyPr/>
          <a:lstStyle/>
          <a:p>
            <a:fld id="{9FE05574-1D68-479B-8F33-2AA349DB469B}" type="slidenum">
              <a:rPr lang="en-US" smtClean="0"/>
              <a:pPr/>
              <a:t>16</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General purpose of outsourcing is to increase efficiency, reduce costs &amp; to acquire innovative capabilities quickly-by buying the capabilities</a:t>
            </a:r>
          </a:p>
          <a:p>
            <a:r>
              <a:rPr lang="en-US" b="1" dirty="0" smtClean="0"/>
              <a:t>     instead</a:t>
            </a:r>
            <a:r>
              <a:rPr lang="en-US" b="1" baseline="0" dirty="0" smtClean="0"/>
              <a:t> of developing them.</a:t>
            </a:r>
          </a:p>
          <a:p>
            <a:endParaRPr lang="en-US" b="1" baseline="0" dirty="0" smtClean="0"/>
          </a:p>
          <a:p>
            <a:r>
              <a:rPr lang="en-US" b="1" baseline="0" dirty="0" smtClean="0"/>
              <a:t>Outsourcing can be a source of strategic advantage</a:t>
            </a:r>
            <a:r>
              <a:rPr lang="en-US" b="1" baseline="0" dirty="0" smtClean="0"/>
              <a:t>.  It can be a disadvantage if cost begins to spiral upward.</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17</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Common trend is delivery of IT services that limit amount of responsibility &amp; risk businesses must shoulder in acquiring &amp; maintaining technology</a:t>
            </a:r>
          </a:p>
          <a:p>
            <a:r>
              <a:rPr lang="en-US" b="1" dirty="0" smtClean="0"/>
              <a:t>     that enables core business functions.</a:t>
            </a:r>
          </a:p>
          <a:p>
            <a:endParaRPr lang="en-US" b="1" dirty="0" smtClean="0"/>
          </a:p>
          <a:p>
            <a:r>
              <a:rPr lang="en-US" b="1" dirty="0" smtClean="0"/>
              <a:t>Coty’s success of their growth strategy  depended upon IT implementations.</a:t>
            </a:r>
          </a:p>
          <a:p>
            <a:endParaRPr lang="en-US" b="1" dirty="0" smtClean="0"/>
          </a:p>
          <a:p>
            <a:r>
              <a:rPr lang="en-US" b="1" dirty="0" smtClean="0"/>
              <a:t>Trend is away from large numbers of IT staff who support internally developed applications,</a:t>
            </a:r>
            <a:r>
              <a:rPr lang="en-US" b="1" baseline="0" dirty="0" smtClean="0"/>
              <a:t> networks, Pcs, &amp; infrastructures of data centers.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18</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The </a:t>
            </a:r>
            <a:r>
              <a:rPr lang="en-US" b="1" dirty="0" smtClean="0"/>
              <a:t>application of Web 2.0 technologies in the enterprise.</a:t>
            </a:r>
          </a:p>
          <a:p>
            <a:endParaRPr lang="en-US" b="1" dirty="0" smtClean="0"/>
          </a:p>
          <a:p>
            <a:r>
              <a:rPr lang="en-US" b="1" dirty="0" smtClean="0"/>
              <a:t>Major software providers are Microsoft &amp; IBM (no surprise here!).</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19</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Apple</a:t>
            </a:r>
            <a:r>
              <a:rPr lang="en-US" b="1" baseline="0" dirty="0" smtClean="0"/>
              <a:t> introduced the revolutionary iPhone &amp; iPod Touch to revolutionize the business landscape with social networking for business purposes</a:t>
            </a:r>
            <a:r>
              <a:rPr lang="en-US" b="1" baseline="0" dirty="0" smtClean="0"/>
              <a:t>.</a:t>
            </a:r>
          </a:p>
          <a:p>
            <a:endParaRPr lang="en-US" b="1" baseline="0" dirty="0" smtClean="0"/>
          </a:p>
          <a:p>
            <a:r>
              <a:rPr lang="en-US" b="1" baseline="0" dirty="0" smtClean="0"/>
              <a:t>This was innovative because it radically changed the way we do business with the total connectivity versus small, incremental changes.</a:t>
            </a:r>
          </a:p>
          <a:p>
            <a:endParaRPr lang="en-US" b="1" baseline="0" dirty="0" smtClean="0"/>
          </a:p>
          <a:p>
            <a:r>
              <a:rPr lang="en-US" b="1" baseline="0" dirty="0" smtClean="0"/>
              <a:t>Use this opportunity to discuss importance of innovation for competitive advantage.  Some cultures will be innovation-producing ones such</a:t>
            </a:r>
          </a:p>
          <a:p>
            <a:r>
              <a:rPr lang="en-US" b="1" baseline="0" dirty="0" smtClean="0"/>
              <a:t>     as is Apple; others will not be.</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20</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There is a social aspect of knowing where a loved one is physically at any point in time.</a:t>
            </a:r>
          </a:p>
          <a:p>
            <a:endParaRPr lang="en-US" b="1" dirty="0" smtClean="0"/>
          </a:p>
          <a:p>
            <a:r>
              <a:rPr lang="en-US" b="1" dirty="0" smtClean="0"/>
              <a:t>There are many examples of the dark side of social networks</a:t>
            </a:r>
            <a:r>
              <a:rPr lang="en-US" b="1" baseline="0" dirty="0" smtClean="0"/>
              <a:t>.  Such as pedophiles able to stalk our children with GPS capability;</a:t>
            </a:r>
          </a:p>
          <a:p>
            <a:r>
              <a:rPr lang="en-US" b="1" baseline="0" dirty="0" smtClean="0"/>
              <a:t>     social networks, etc.</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21</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Green computing is a mindset</a:t>
            </a:r>
            <a:r>
              <a:rPr lang="en-US" b="1" baseline="0" dirty="0" smtClean="0"/>
              <a:t> that asks how we can satisfy growing demand for network computing without putting undo stress on environment.</a:t>
            </a:r>
          </a:p>
          <a:p>
            <a:endParaRPr lang="en-US" b="1" baseline="0" dirty="0" smtClean="0"/>
          </a:p>
          <a:p>
            <a:r>
              <a:rPr lang="en-US" b="1" baseline="0" dirty="0" smtClean="0"/>
              <a:t>Can start with common sense savings at home such as turning off lights when one leaves a room.  Power management can be applied to servers,</a:t>
            </a:r>
          </a:p>
          <a:p>
            <a:r>
              <a:rPr lang="en-US" b="1" baseline="0" dirty="0" smtClean="0"/>
              <a:t>     workstations, &amp; data centers.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23</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Eco friendly practices reduce costs &amp; improve public relations in the long run.</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24</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Comment on the social disenfranchisement potential of telecommuniting.</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25</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26</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 what employees can do to guard against</a:t>
            </a:r>
            <a:r>
              <a:rPr lang="en-US" b="1" baseline="0" dirty="0" smtClean="0"/>
              <a:t> spam.  Many have mail-filtering software installed such as SpamAssassin, Symantec, Network</a:t>
            </a:r>
          </a:p>
          <a:p>
            <a:r>
              <a:rPr lang="en-US" b="1" baseline="0" dirty="0" smtClean="0"/>
              <a:t>     Associates, McAfee, TrendMicro, GFI, SurfControl &amp; Sophos.</a:t>
            </a:r>
          </a:p>
          <a:p>
            <a:endParaRPr lang="en-US" b="1" baseline="0" dirty="0" smtClean="0"/>
          </a:p>
          <a:p>
            <a:r>
              <a:rPr lang="en-US" b="1" baseline="0" dirty="0" smtClean="0"/>
              <a:t>Opportunity missed cost when new customer order is incorrectly discarded as spam.</a:t>
            </a:r>
          </a:p>
          <a:p>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29</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Comment</a:t>
            </a:r>
            <a:r>
              <a:rPr lang="en-US" b="1" baseline="0" dirty="0" smtClean="0"/>
              <a:t> on the impact &amp; effect.</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30</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 counter</a:t>
            </a:r>
            <a:r>
              <a:rPr lang="en-US" b="1" baseline="0" dirty="0" smtClean="0"/>
              <a:t> behaviors</a:t>
            </a:r>
            <a:r>
              <a:rPr lang="en-US" b="1" dirty="0" smtClean="0"/>
              <a:t> to each of </a:t>
            </a:r>
            <a:r>
              <a:rPr lang="en-US" b="1" dirty="0" smtClean="0"/>
              <a:t>these</a:t>
            </a:r>
            <a:r>
              <a:rPr lang="en-US" b="1" baseline="0" dirty="0" smtClean="0"/>
              <a:t> such as:</a:t>
            </a:r>
            <a:endParaRPr lang="en-US" b="1" dirty="0" smtClean="0"/>
          </a:p>
          <a:p>
            <a:endParaRPr lang="en-US" b="1" dirty="0" smtClean="0"/>
          </a:p>
          <a:p>
            <a:r>
              <a:rPr lang="en-US" b="1" dirty="0" smtClean="0"/>
              <a:t>Involve</a:t>
            </a:r>
            <a:r>
              <a:rPr lang="en-US" b="1" baseline="0" dirty="0" smtClean="0"/>
              <a:t> users &amp; all those with need to know at the outset &amp; throughout the process.</a:t>
            </a:r>
          </a:p>
          <a:p>
            <a:endParaRPr lang="en-US" b="1" baseline="0" dirty="0" smtClean="0"/>
          </a:p>
          <a:p>
            <a:r>
              <a:rPr lang="en-US" b="1" baseline="0" dirty="0" smtClean="0"/>
              <a:t>Reward employees for involvement &amp; thereby increase acceptance.</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31</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a:t>
            </a:r>
            <a:r>
              <a:rPr lang="en-US" b="1" baseline="0" dirty="0" smtClean="0"/>
              <a:t> the impact upon careers of shorter career ladders.  What do we do with people ready for expanded responsibilities with nothing to expand to?</a:t>
            </a:r>
          </a:p>
          <a:p>
            <a:r>
              <a:rPr lang="en-US" b="1" baseline="0" dirty="0" smtClean="0"/>
              <a:t>     Increases turnover, discontent, lower morale.</a:t>
            </a:r>
          </a:p>
          <a:p>
            <a:endParaRPr lang="en-US" b="1" baseline="0" dirty="0" smtClean="0"/>
          </a:p>
          <a:p>
            <a:r>
              <a:rPr lang="en-US" b="1" baseline="0" dirty="0" smtClean="0"/>
              <a:t>Discuss the other impact / effect.</a:t>
            </a:r>
          </a:p>
        </p:txBody>
      </p:sp>
      <p:sp>
        <p:nvSpPr>
          <p:cNvPr id="4" name="Slide Number Placeholder 3"/>
          <p:cNvSpPr>
            <a:spLocks noGrp="1"/>
          </p:cNvSpPr>
          <p:nvPr>
            <p:ph type="sldNum" sz="quarter" idx="10"/>
          </p:nvPr>
        </p:nvSpPr>
        <p:spPr/>
        <p:txBody>
          <a:bodyPr/>
          <a:lstStyle/>
          <a:p>
            <a:fld id="{9FE05574-1D68-479B-8F33-2AA349DB469B}" type="slidenum">
              <a:rPr lang="en-US" smtClean="0"/>
              <a:pPr/>
              <a:t>33</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38</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Figure IT 7eU</a:t>
            </a:r>
            <a:r>
              <a:rPr lang="en-US" sz="1200" kern="1200" dirty="0" smtClean="0">
                <a:solidFill>
                  <a:schemeClr val="tx1"/>
                </a:solidFill>
                <a:latin typeface="+mn-lt"/>
                <a:ea typeface="+mn-ea"/>
                <a:cs typeface="+mn-cs"/>
              </a:rPr>
              <a:t> provides opportunity to discuss overview of IT’s role in corporate strategy setting and its intricate importance to performance as business solutions and the resulting profitability.   Throughout the “semester” student learning will be evolving surrounding this chart</a:t>
            </a:r>
            <a:r>
              <a:rPr lang="en-US" sz="1200" kern="1200" baseline="0" dirty="0" smtClean="0">
                <a:solidFill>
                  <a:schemeClr val="tx1"/>
                </a:solidFill>
                <a:latin typeface="+mn-lt"/>
                <a:ea typeface="+mn-ea"/>
                <a:cs typeface="+mn-cs"/>
              </a:rPr>
              <a:t> making it good to begin by going back to it to integrate learning.</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FE05574-1D68-479B-8F33-2AA349DB469B}"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The world’s most powerful X-ray</a:t>
            </a:r>
            <a:r>
              <a:rPr lang="en-US" b="1" baseline="0" dirty="0" smtClean="0"/>
              <a:t> microscope.  Nanoscale materials are slightly larger than the size of atoms &amp; need to be studies with the CNM’s</a:t>
            </a:r>
          </a:p>
          <a:p>
            <a:r>
              <a:rPr lang="en-US" b="1" baseline="0" dirty="0" smtClean="0"/>
              <a:t>     nanoscope.  Research mission is to find new energy technologies &amp; to understand &amp; mitigate the environmental impacts of energy use.</a:t>
            </a:r>
          </a:p>
          <a:p>
            <a:r>
              <a:rPr lang="en-US" b="1" baseline="0" dirty="0" smtClean="0"/>
              <a:t>     Researchers study nanoscale materials &amp; devices to learn about harvesting solar energy more efficiently, providing more efficient lighting,</a:t>
            </a:r>
          </a:p>
          <a:p>
            <a:r>
              <a:rPr lang="en-US" b="1" baseline="0" dirty="0" smtClean="0"/>
              <a:t>     &amp; enabling next-generation computing.</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smtClean="0"/>
          </a:p>
        </p:txBody>
      </p:sp>
      <p:sp>
        <p:nvSpPr>
          <p:cNvPr id="4" name="Slide Number Placeholder 3"/>
          <p:cNvSpPr>
            <a:spLocks noGrp="1"/>
          </p:cNvSpPr>
          <p:nvPr>
            <p:ph type="sldNum" sz="quarter" idx="10"/>
          </p:nvPr>
        </p:nvSpPr>
        <p:spPr/>
        <p:txBody>
          <a:bodyPr/>
          <a:lstStyle/>
          <a:p>
            <a:fld id="{9FE05574-1D68-479B-8F33-2AA349DB469B}" type="slidenum">
              <a:rPr lang="en-US" smtClean="0"/>
              <a:pPr/>
              <a:t>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 2008, Polaris was launched as an AI project.</a:t>
            </a:r>
            <a:r>
              <a:rPr lang="en-US" b="1" baseline="0" dirty="0" smtClean="0"/>
              <a:t>  Polaris had outperformed several of world’s top Texas Hold’em poker players in Las Vegas.</a:t>
            </a:r>
          </a:p>
          <a:p>
            <a:r>
              <a:rPr lang="en-US" b="1" baseline="0" dirty="0" smtClean="0"/>
              <a:t>     Polaris won 3, humans 2, with 1 draw.  Not unlike Deep Blue playing chess and beating champion, Gary Kasparov.  Polaris dealt with</a:t>
            </a:r>
          </a:p>
          <a:p>
            <a:r>
              <a:rPr lang="en-US" b="1" baseline="0" dirty="0" smtClean="0"/>
              <a:t>     a lot more complexity than did Deep Blue.  Chess has certainty, Texas Hold’em does not</a:t>
            </a:r>
            <a:r>
              <a:rPr lang="en-US" b="1" baseline="0" dirty="0" smtClean="0"/>
              <a:t>.</a:t>
            </a:r>
          </a:p>
          <a:p>
            <a:endParaRPr lang="en-US" b="1" baseline="0" dirty="0" smtClean="0"/>
          </a:p>
          <a:p>
            <a:r>
              <a:rPr lang="en-US" b="1" baseline="0" dirty="0" smtClean="0"/>
              <a:t>The article is further explanation for clarity.</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This chapter allows for interesting</a:t>
            </a:r>
            <a:r>
              <a:rPr lang="en-US" b="1" baseline="0" dirty="0" smtClean="0"/>
              <a:t> discussion throughout of the ethical dilemmas associated with IT trends &amp; initiatives.</a:t>
            </a:r>
          </a:p>
          <a:p>
            <a:endParaRPr lang="en-US" b="1" baseline="0" dirty="0" smtClean="0"/>
          </a:p>
          <a:p>
            <a:r>
              <a:rPr lang="en-US" b="1" baseline="0" dirty="0" smtClean="0"/>
              <a:t>Some initiatives will save lives as machines are substituted for humans doing dangerous jobs currently.</a:t>
            </a:r>
          </a:p>
          <a:p>
            <a:endParaRPr lang="en-US" b="1" baseline="0" dirty="0" smtClean="0"/>
          </a:p>
          <a:p>
            <a:r>
              <a:rPr lang="en-US" b="1" baseline="0" dirty="0" smtClean="0"/>
              <a:t>Some initiatives will eliminate jobs &amp; cause major disruption in peoples’ lives.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11</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Consumers compare prices &amp; read</a:t>
            </a:r>
            <a:r>
              <a:rPr lang="en-US" b="1" baseline="0" dirty="0" smtClean="0"/>
              <a:t> reviews before making their buying decisions.</a:t>
            </a:r>
          </a:p>
          <a:p>
            <a:endParaRPr lang="en-US" b="1" dirty="0" smtClean="0"/>
          </a:p>
          <a:p>
            <a:r>
              <a:rPr lang="en-US" b="1" dirty="0" smtClean="0"/>
              <a:t>Internet has become preeminent means of communicating, conducting business,</a:t>
            </a:r>
            <a:r>
              <a:rPr lang="en-US" b="1" baseline="0" dirty="0" smtClean="0"/>
              <a:t> socializing, entertaining, just living.</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9510E9A-EE2C-44A3-95D0-5A1A60366C6B}" type="datetime1">
              <a:rPr lang="en-US" smtClean="0"/>
              <a:pPr/>
              <a:t>4/15/2009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4066CB-7533-4392-B474-49D1EB92589C}" type="datetime1">
              <a:rPr lang="en-US" smtClean="0"/>
              <a:pPr/>
              <a:t>4/15/2009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1B7794-6B84-4DDD-9274-D4A777B39171}" type="datetime1">
              <a:rPr lang="en-US" smtClean="0"/>
              <a:pPr/>
              <a:t>4/15/2009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E4479-2BBE-4345-BEFD-FDEAA22D5CA4}" type="datetime1">
              <a:rPr lang="en-US" smtClean="0"/>
              <a:pPr/>
              <a:t>4/15/2009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52B75A-87C0-44D2-8770-6E3737DE4395}" type="datetime1">
              <a:rPr lang="en-US" smtClean="0"/>
              <a:pPr/>
              <a:t>4/15/2009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A7B15E9-471A-4CB1-835C-57B10F4E2F08}" type="datetime1">
              <a:rPr lang="en-US" smtClean="0"/>
              <a:pPr/>
              <a:t>4/15/2009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1DD2D1-A9A6-4675-B31B-825FA7C63BA0}" type="datetime1">
              <a:rPr lang="en-US" smtClean="0"/>
              <a:pPr/>
              <a:t>4/15/2009</a:t>
            </a:fld>
            <a:endParaRPr lang="en-US" dirty="0"/>
          </a:p>
        </p:txBody>
      </p:sp>
      <p:sp>
        <p:nvSpPr>
          <p:cNvPr id="8" name="Footer Placeholder 7"/>
          <p:cNvSpPr>
            <a:spLocks noGrp="1"/>
          </p:cNvSpPr>
          <p:nvPr>
            <p:ph type="ftr" sz="quarter" idx="11"/>
          </p:nvPr>
        </p:nvSpPr>
        <p:spPr/>
        <p:txBody>
          <a:bodyPr/>
          <a:lstStyle/>
          <a:p>
            <a:r>
              <a:rPr lang="en-US" dirty="0" smtClean="0"/>
              <a:t>Copyright 2010 John Wiley &amp; Sons, Inc.</a:t>
            </a:r>
            <a:endParaRPr lang="en-US" dirty="0"/>
          </a:p>
        </p:txBody>
      </p:sp>
      <p:sp>
        <p:nvSpPr>
          <p:cNvPr id="9" name="Slide Number Placeholder 8"/>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61280E-CD63-42CC-AB53-3E2403F7A183}" type="datetime1">
              <a:rPr lang="en-US" smtClean="0"/>
              <a:pPr/>
              <a:t>4/15/2009</a:t>
            </a:fld>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B67F93-5255-4988-94BD-4CF00BD7312B}" type="datetime1">
              <a:rPr lang="en-US" smtClean="0"/>
              <a:pPr/>
              <a:t>4/15/2009</a:t>
            </a:fld>
            <a:endParaRPr lang="en-US" dirty="0"/>
          </a:p>
        </p:txBody>
      </p:sp>
      <p:sp>
        <p:nvSpPr>
          <p:cNvPr id="3" name="Footer Placeholder 2"/>
          <p:cNvSpPr>
            <a:spLocks noGrp="1"/>
          </p:cNvSpPr>
          <p:nvPr>
            <p:ph type="ftr" sz="quarter" idx="11"/>
          </p:nvPr>
        </p:nvSpPr>
        <p:spPr/>
        <p:txBody>
          <a:bodyPr/>
          <a:lstStyle/>
          <a:p>
            <a:r>
              <a:rPr lang="en-US" dirty="0" smtClean="0"/>
              <a:t>Copyright 2010 John Wiley &amp; Sons, Inc.</a:t>
            </a:r>
            <a:endParaRPr lang="en-US" dirty="0"/>
          </a:p>
        </p:txBody>
      </p:sp>
      <p:sp>
        <p:nvSpPr>
          <p:cNvPr id="4" name="Slide Number Placeholder 3"/>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1F877E-774E-4F94-BC8C-CB951C606B38}" type="datetime1">
              <a:rPr lang="en-US" smtClean="0"/>
              <a:pPr/>
              <a:t>4/15/2009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FD6B4F-556D-48AA-9EDD-89D6C268AC98}" type="datetime1">
              <a:rPr lang="en-US" smtClean="0"/>
              <a:pPr/>
              <a:t>4/15/2009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D1291A-2C72-460F-8C91-6C6FE2D5222F}" type="datetime1">
              <a:rPr lang="en-US" smtClean="0"/>
              <a:pPr/>
              <a:t>4/15/2009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2010 John Wiley &amp; Sons,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B3DA93-E592-46D0-AE1F-D154A72783B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sourcingmag.com/content/what_is_bpo.asp"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ibm.com/developerworks/rational/library/oct06/dutta/"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news.zdnet.com/2422-13569_22-155248.html"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thecaq.aicpa.org/Resources/Sarbanes+Oxley/Summary+of+the+Provisions+of+the+Sarbanes-Oxley+Act+of+2002.htm"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nanoscalecorp.co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kurzweilai.net/articles/art0134.html?printable=1"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www.kurzweilai.net/bios/frame.html?main=/bios/bio0005.html" TargetMode="External"/><Relationship Id="rId4" Type="http://schemas.openxmlformats.org/officeDocument/2006/relationships/image" Target="../media/image4.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838200" y="2133600"/>
            <a:ext cx="7772400" cy="1470025"/>
          </a:xfrm>
        </p:spPr>
        <p:txBody>
          <a:bodyPr>
            <a:noAutofit/>
          </a:bodyPr>
          <a:lstStyle/>
          <a:p>
            <a:pPr algn="r"/>
            <a:r>
              <a:rPr lang="en-US" sz="2000" dirty="0" smtClean="0"/>
              <a:t> </a:t>
            </a:r>
            <a:br>
              <a:rPr lang="en-US" sz="2000" dirty="0" smtClean="0"/>
            </a:br>
            <a:r>
              <a:rPr lang="en-US" sz="2000" b="1" dirty="0" smtClean="0"/>
              <a:t>Chapter 15</a:t>
            </a:r>
            <a:r>
              <a:rPr lang="en-US" sz="2000" dirty="0"/>
              <a:t/>
            </a:r>
            <a:br>
              <a:rPr lang="en-US" sz="2000" dirty="0"/>
            </a:br>
            <a:r>
              <a:rPr lang="en-US" sz="2000" dirty="0"/>
              <a:t/>
            </a:r>
            <a:br>
              <a:rPr lang="en-US" sz="2000" dirty="0"/>
            </a:br>
            <a:r>
              <a:rPr lang="en-US" sz="2500" b="1" dirty="0" smtClean="0"/>
              <a:t>Impact of IT on Enterprises, Users,</a:t>
            </a:r>
            <a:br>
              <a:rPr lang="en-US" sz="2500" b="1" dirty="0" smtClean="0"/>
            </a:br>
            <a:r>
              <a:rPr lang="en-US" sz="2500" b="1" dirty="0" smtClean="0"/>
              <a:t>and the Environment</a:t>
            </a:r>
            <a:r>
              <a:rPr lang="en-US" sz="2000" dirty="0" smtClean="0"/>
              <a:t/>
            </a:r>
            <a:br>
              <a:rPr lang="en-US" sz="2000" dirty="0" smtClean="0"/>
            </a:br>
            <a:r>
              <a:rPr lang="en-US" sz="2000" dirty="0" smtClean="0"/>
              <a:t/>
            </a:r>
            <a:br>
              <a:rPr lang="en-US" sz="2000" dirty="0" smtClean="0"/>
            </a:br>
            <a:r>
              <a:rPr lang="en-US" sz="2500" b="1" dirty="0" smtClean="0"/>
              <a:t>Information Technology for Management</a:t>
            </a:r>
            <a:br>
              <a:rPr lang="en-US" sz="2500" b="1" dirty="0" smtClean="0"/>
            </a:br>
            <a:r>
              <a:rPr lang="en-US" sz="2500" b="1" i="1" dirty="0" smtClean="0"/>
              <a:t>Improving Performance in the Digital Economy</a:t>
            </a:r>
            <a:br>
              <a:rPr lang="en-US" sz="2500" b="1" i="1" dirty="0" smtClean="0"/>
            </a:br>
            <a:r>
              <a:rPr lang="en-US" sz="2500" b="1" dirty="0"/>
              <a:t/>
            </a:r>
            <a:br>
              <a:rPr lang="en-US" sz="2500" b="1" dirty="0"/>
            </a:br>
            <a:r>
              <a:rPr lang="en-US" sz="2500" b="1" dirty="0" smtClean="0"/>
              <a:t>7</a:t>
            </a:r>
            <a:r>
              <a:rPr lang="en-US" sz="2500" b="1" baseline="30000" dirty="0" smtClean="0"/>
              <a:t>th</a:t>
            </a:r>
            <a:r>
              <a:rPr lang="en-US" sz="2500" b="1" dirty="0" smtClean="0"/>
              <a:t> edition</a:t>
            </a:r>
            <a:br>
              <a:rPr lang="en-US" sz="2500" b="1" dirty="0" smtClean="0"/>
            </a:br>
            <a:r>
              <a:rPr lang="en-US" sz="2500" b="1" dirty="0" smtClean="0"/>
              <a:t>John Wiley &amp; Sons, Inc.</a:t>
            </a:r>
            <a:br>
              <a:rPr lang="en-US" sz="2500" b="1" dirty="0" smtClean="0"/>
            </a:br>
            <a:r>
              <a:rPr lang="en-US" sz="2500" b="1" dirty="0" smtClean="0"/>
              <a:t/>
            </a:r>
            <a:br>
              <a:rPr lang="en-US" sz="2500" b="1" dirty="0" smtClean="0"/>
            </a:br>
            <a:r>
              <a:rPr lang="en-US" sz="2000" b="1" dirty="0" smtClean="0"/>
              <a:t>Slides contributed by Dr. Sandra Reid</a:t>
            </a:r>
            <a:br>
              <a:rPr lang="en-US" sz="2000" b="1" dirty="0" smtClean="0"/>
            </a:br>
            <a:r>
              <a:rPr lang="en-US" sz="2000" b="1" dirty="0" smtClean="0"/>
              <a:t>Chair, Graduate School of Business &amp; Professor, Technology</a:t>
            </a:r>
            <a:br>
              <a:rPr lang="en-US" sz="2000" b="1" dirty="0" smtClean="0"/>
            </a:br>
            <a:r>
              <a:rPr lang="en-US" sz="2000" b="1" dirty="0" smtClean="0"/>
              <a:t>Dallas Baptist University</a:t>
            </a:r>
          </a:p>
        </p:txBody>
      </p:sp>
      <p:sp>
        <p:nvSpPr>
          <p:cNvPr id="8" name="Text Placeholder 7"/>
          <p:cNvSpPr>
            <a:spLocks noGrp="1"/>
          </p:cNvSpPr>
          <p:nvPr>
            <p:ph type="subTitle" idx="1"/>
          </p:nvPr>
        </p:nvSpPr>
        <p:spPr>
          <a:xfrm>
            <a:off x="304800" y="990600"/>
            <a:ext cx="685800" cy="5181600"/>
          </a:xfrm>
          <a:solidFill>
            <a:schemeClr val="accent5"/>
          </a:solidFill>
        </p:spPr>
        <p:txBody>
          <a:bodyPr vert="vert270">
            <a:normAutofit fontScale="70000" lnSpcReduction="20000"/>
          </a:bodyPr>
          <a:lstStyle/>
          <a:p>
            <a:r>
              <a:rPr lang="en-US" sz="5400" b="1" dirty="0" smtClean="0">
                <a:solidFill>
                  <a:schemeClr val="tx1"/>
                </a:solidFill>
              </a:rPr>
              <a:t>Turban and Volonino</a:t>
            </a:r>
            <a:endParaRPr lang="en-US" sz="5400" b="1" dirty="0">
              <a:solidFill>
                <a:schemeClr val="tx1"/>
              </a:solidFill>
            </a:endParaRPr>
          </a:p>
        </p:txBody>
      </p:sp>
      <p:sp>
        <p:nvSpPr>
          <p:cNvPr id="5" name="Slide Number Placeholder 4"/>
          <p:cNvSpPr>
            <a:spLocks noGrp="1"/>
          </p:cNvSpPr>
          <p:nvPr>
            <p:ph type="sldNum" sz="quarter" idx="12"/>
          </p:nvPr>
        </p:nvSpPr>
        <p:spPr/>
        <p:txBody>
          <a:bodyPr/>
          <a:lstStyle/>
          <a:p>
            <a:r>
              <a:rPr lang="en-US" dirty="0" smtClean="0"/>
              <a:t>15-1</a:t>
            </a:r>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Robotics</a:t>
            </a:r>
            <a:endParaRPr lang="en-US" sz="3200" b="1" dirty="0"/>
          </a:p>
        </p:txBody>
      </p:sp>
      <p:sp>
        <p:nvSpPr>
          <p:cNvPr id="3" name="Content Placeholder 2"/>
          <p:cNvSpPr>
            <a:spLocks noGrp="1"/>
          </p:cNvSpPr>
          <p:nvPr>
            <p:ph idx="1"/>
          </p:nvPr>
        </p:nvSpPr>
        <p:spPr/>
        <p:txBody>
          <a:bodyPr/>
          <a:lstStyle/>
          <a:p>
            <a:r>
              <a:rPr lang="en-US" dirty="0" smtClean="0"/>
              <a:t>Engaged in sports, war, medicine, business, entertainment, leisure &amp; home care.</a:t>
            </a:r>
          </a:p>
          <a:p>
            <a:r>
              <a:rPr lang="en-US" dirty="0" smtClean="0"/>
              <a:t>Nanobots will be highly intelligent &amp; make smart decisions in many areas of applications.</a:t>
            </a:r>
          </a:p>
          <a:p>
            <a:r>
              <a:rPr lang="en-US" dirty="0" smtClean="0"/>
              <a:t>Increasingly substitute for humans.</a:t>
            </a:r>
          </a:p>
          <a:p>
            <a:r>
              <a:rPr lang="en-US" dirty="0" smtClean="0"/>
              <a:t>U.S. Department of Defense is working on creating robot armies that will operate autonomously.</a:t>
            </a:r>
          </a:p>
          <a:p>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Robotics – cont’d</a:t>
            </a:r>
            <a:endParaRPr lang="en-US" sz="3200" b="1" dirty="0"/>
          </a:p>
        </p:txBody>
      </p:sp>
      <p:sp>
        <p:nvSpPr>
          <p:cNvPr id="3" name="Content Placeholder 2"/>
          <p:cNvSpPr>
            <a:spLocks noGrp="1"/>
          </p:cNvSpPr>
          <p:nvPr>
            <p:ph idx="1"/>
          </p:nvPr>
        </p:nvSpPr>
        <p:spPr/>
        <p:txBody>
          <a:bodyPr/>
          <a:lstStyle/>
          <a:p>
            <a:r>
              <a:rPr lang="en-US" dirty="0" smtClean="0"/>
              <a:t>IBM Consulting uses software programs that choose &amp; allocate resources for projects better &amp; faster than humans can.</a:t>
            </a:r>
          </a:p>
          <a:p>
            <a:r>
              <a:rPr lang="en-US" dirty="0" smtClean="0"/>
              <a:t>Cisco is using software programs to replace humans in HR, finance, customer services &amp; other staff areas.</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Quantum Leaps Driven by IT</a:t>
            </a:r>
            <a:endParaRPr lang="en-US" sz="3200" b="1" dirty="0"/>
          </a:p>
        </p:txBody>
      </p:sp>
      <p:sp>
        <p:nvSpPr>
          <p:cNvPr id="3" name="Content Placeholder 2"/>
          <p:cNvSpPr>
            <a:spLocks noGrp="1"/>
          </p:cNvSpPr>
          <p:nvPr>
            <p:ph idx="1"/>
          </p:nvPr>
        </p:nvSpPr>
        <p:spPr/>
        <p:txBody>
          <a:bodyPr>
            <a:normAutofit lnSpcReduction="10000"/>
          </a:bodyPr>
          <a:lstStyle/>
          <a:p>
            <a:r>
              <a:rPr lang="en-US" dirty="0" smtClean="0"/>
              <a:t>In mid-1990s – emerged the Web, with it the Internet &amp; e-commerce; enterprise information systems such as CRM, SCM &amp; ERP developed to improve performance.</a:t>
            </a:r>
          </a:p>
          <a:p>
            <a:r>
              <a:rPr lang="en-US" dirty="0" smtClean="0"/>
              <a:t>End-user driven technologies such as Web 2.0 and social networking, &amp; social media.</a:t>
            </a:r>
          </a:p>
          <a:p>
            <a:r>
              <a:rPr lang="en-US" dirty="0" smtClean="0"/>
              <a:t>Shift away from centralized IT to business units &amp; giving consumers an active role via social marketing &amp; feedback.</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Telemedicine &amp; Telehealth</a:t>
            </a:r>
            <a:endParaRPr lang="en-US" sz="3200" b="1" dirty="0"/>
          </a:p>
        </p:txBody>
      </p:sp>
      <p:sp>
        <p:nvSpPr>
          <p:cNvPr id="3" name="Content Placeholder 2"/>
          <p:cNvSpPr>
            <a:spLocks noGrp="1"/>
          </p:cNvSpPr>
          <p:nvPr>
            <p:ph idx="1"/>
          </p:nvPr>
        </p:nvSpPr>
        <p:spPr/>
        <p:txBody>
          <a:bodyPr>
            <a:normAutofit fontScale="85000" lnSpcReduction="10000"/>
          </a:bodyPr>
          <a:lstStyle/>
          <a:p>
            <a:r>
              <a:rPr lang="en-US" dirty="0" smtClean="0"/>
              <a:t>Telemedicine or telehealth technologies will help in increasing number of patients who physicians treat remotely &amp; in lowering costs &amp; travel times associated with treatment.</a:t>
            </a:r>
          </a:p>
          <a:p>
            <a:r>
              <a:rPr lang="en-US" dirty="0" smtClean="0"/>
              <a:t>Telemedicine is use of telecommunication networks to provide medical information &amp; services.</a:t>
            </a:r>
          </a:p>
          <a:p>
            <a:r>
              <a:rPr lang="en-US" dirty="0" smtClean="0"/>
              <a:t>Telehealth is use of electronic information &amp; telecommunications technologies to support preventative &amp; curative long-distance clinical health care, education, public health &amp; health administration.</a:t>
            </a:r>
          </a:p>
          <a:p>
            <a:r>
              <a:rPr lang="en-US" dirty="0" smtClean="0"/>
              <a:t>Patients may be monitored remotely.</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Mobile Technology in Medicine</a:t>
            </a:r>
            <a:endParaRPr lang="en-US" sz="3200" b="1" dirty="0"/>
          </a:p>
        </p:txBody>
      </p:sp>
      <p:sp>
        <p:nvSpPr>
          <p:cNvPr id="3" name="Content Placeholder 2"/>
          <p:cNvSpPr>
            <a:spLocks noGrp="1"/>
          </p:cNvSpPr>
          <p:nvPr>
            <p:ph idx="1"/>
          </p:nvPr>
        </p:nvSpPr>
        <p:spPr/>
        <p:txBody>
          <a:bodyPr/>
          <a:lstStyle/>
          <a:p>
            <a:r>
              <a:rPr lang="en-US" dirty="0" smtClean="0"/>
              <a:t>Allows specialist to triage, diagnose, &amp; monitor remote medical cases by viewing data &amp; images conveyed wirelessly to their locations.</a:t>
            </a:r>
          </a:p>
          <a:p>
            <a:r>
              <a:rPr lang="en-US" dirty="0" smtClean="0"/>
              <a:t>Allows access to medical records &amp; reference materials related to a specific patient’s case.</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Urban Planning with Wireless Sensor Networks</a:t>
            </a:r>
            <a:endParaRPr lang="en-US" sz="3200" b="1" dirty="0"/>
          </a:p>
        </p:txBody>
      </p:sp>
      <p:sp>
        <p:nvSpPr>
          <p:cNvPr id="3" name="Content Placeholder 2"/>
          <p:cNvSpPr>
            <a:spLocks noGrp="1"/>
          </p:cNvSpPr>
          <p:nvPr>
            <p:ph idx="1"/>
          </p:nvPr>
        </p:nvSpPr>
        <p:spPr/>
        <p:txBody>
          <a:bodyPr>
            <a:normAutofit fontScale="92500"/>
          </a:bodyPr>
          <a:lstStyle/>
          <a:p>
            <a:r>
              <a:rPr lang="en-US" dirty="0" smtClean="0"/>
              <a:t>Adverse effects associated with traffic congestion can be alleviated with deployment of sensors &amp; wireless networks.</a:t>
            </a:r>
          </a:p>
          <a:p>
            <a:r>
              <a:rPr lang="en-US" dirty="0" smtClean="0"/>
              <a:t>System will alert drivers to empty parking spaces.</a:t>
            </a:r>
          </a:p>
          <a:p>
            <a:r>
              <a:rPr lang="en-US" dirty="0" smtClean="0"/>
              <a:t>IT solutions will have series of positive effects on transportation, economy &amp; environment.</a:t>
            </a:r>
          </a:p>
          <a:p>
            <a:r>
              <a:rPr lang="en-US" dirty="0" smtClean="0"/>
              <a:t>Dozen major cities are in discussions currently with technology companies to deploy smart parking systems.</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Offshore Outsourcing</a:t>
            </a:r>
            <a:endParaRPr lang="en-US" sz="3200" b="1" dirty="0"/>
          </a:p>
        </p:txBody>
      </p:sp>
      <p:sp>
        <p:nvSpPr>
          <p:cNvPr id="3" name="Content Placeholder 2"/>
          <p:cNvSpPr>
            <a:spLocks noGrp="1"/>
          </p:cNvSpPr>
          <p:nvPr>
            <p:ph idx="1"/>
          </p:nvPr>
        </p:nvSpPr>
        <p:spPr/>
        <p:txBody>
          <a:bodyPr>
            <a:normAutofit fontScale="85000" lnSpcReduction="10000"/>
          </a:bodyPr>
          <a:lstStyle/>
          <a:p>
            <a:r>
              <a:rPr lang="en-US" dirty="0" smtClean="0"/>
              <a:t>Software development &amp; call center operations are most prevalent.</a:t>
            </a:r>
          </a:p>
          <a:p>
            <a:r>
              <a:rPr lang="en-US" dirty="0" smtClean="0"/>
              <a:t>Expanding into such activities as processing insurance claims, transcribing medical records, engineering &amp; design work, financial analysis, market research among others.</a:t>
            </a:r>
          </a:p>
          <a:p>
            <a:r>
              <a:rPr lang="en-US" dirty="0" smtClean="0"/>
              <a:t>Concerns surrounding identity theft &amp; privacy issues with confidential data. Standards in one country may vary extensively with the contracted offshore country.</a:t>
            </a:r>
          </a:p>
          <a:p>
            <a:r>
              <a:rPr lang="en-US" dirty="0" smtClean="0"/>
              <a:t>Ethical issues continue to be of major concern to U.S. workers.</a:t>
            </a:r>
          </a:p>
          <a:p>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Business Process Outsourcing</a:t>
            </a:r>
            <a:endParaRPr lang="en-US" sz="3200" b="1" dirty="0"/>
          </a:p>
        </p:txBody>
      </p:sp>
      <p:sp>
        <p:nvSpPr>
          <p:cNvPr id="3" name="Content Placeholder 2"/>
          <p:cNvSpPr>
            <a:spLocks noGrp="1"/>
          </p:cNvSpPr>
          <p:nvPr>
            <p:ph idx="1"/>
          </p:nvPr>
        </p:nvSpPr>
        <p:spPr>
          <a:xfrm>
            <a:off x="457200" y="1066800"/>
            <a:ext cx="8229600" cy="4525963"/>
          </a:xfrm>
        </p:spPr>
        <p:txBody>
          <a:bodyPr>
            <a:normAutofit fontScale="92500" lnSpcReduction="10000"/>
          </a:bodyPr>
          <a:lstStyle/>
          <a:p>
            <a:r>
              <a:rPr lang="en-US" dirty="0" smtClean="0"/>
              <a:t>Entire business processes are being outsourced to greater extents similar to way manufacturing has been outsourced for decades.</a:t>
            </a:r>
          </a:p>
          <a:p>
            <a:r>
              <a:rPr lang="en-US" dirty="0" smtClean="0"/>
              <a:t>BPO is process of hiring another company to handle business activities.  Distinct from IT outsourcing which focuses on hiring third-party company or provider to do IT-related activities such as application management &amp; development, data center operations, or testing &amp; quality assurance.</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17</a:t>
            </a:fld>
            <a:endParaRPr lang="en-US" dirty="0"/>
          </a:p>
        </p:txBody>
      </p:sp>
      <p:sp>
        <p:nvSpPr>
          <p:cNvPr id="6" name="TextBox 5"/>
          <p:cNvSpPr txBox="1"/>
          <p:nvPr/>
        </p:nvSpPr>
        <p:spPr>
          <a:xfrm>
            <a:off x="457200" y="5354360"/>
            <a:ext cx="8001000" cy="707886"/>
          </a:xfrm>
          <a:prstGeom prst="rect">
            <a:avLst/>
          </a:prstGeom>
          <a:noFill/>
        </p:spPr>
        <p:txBody>
          <a:bodyPr wrap="square" rtlCol="0">
            <a:spAutoFit/>
          </a:bodyPr>
          <a:lstStyle/>
          <a:p>
            <a:r>
              <a:rPr lang="en-US" sz="2200" b="1" i="1" dirty="0" smtClean="0"/>
              <a:t>Article for more - </a:t>
            </a:r>
            <a:r>
              <a:rPr lang="en-US" sz="2200" b="1" i="1" dirty="0" smtClean="0">
                <a:hlinkClick r:id="rId3"/>
              </a:rPr>
              <a:t>BPO - What is Business Process Outsourcing?</a:t>
            </a:r>
            <a:endParaRPr lang="en-US" sz="2200" b="1" i="1" dirty="0" smtClean="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SOA Delivery Models</a:t>
            </a:r>
            <a:endParaRPr lang="en-US" sz="3200" b="1" dirty="0"/>
          </a:p>
        </p:txBody>
      </p:sp>
      <p:sp>
        <p:nvSpPr>
          <p:cNvPr id="3" name="Content Placeholder 2"/>
          <p:cNvSpPr>
            <a:spLocks noGrp="1"/>
          </p:cNvSpPr>
          <p:nvPr>
            <p:ph idx="1"/>
          </p:nvPr>
        </p:nvSpPr>
        <p:spPr>
          <a:xfrm>
            <a:off x="457200" y="1066800"/>
            <a:ext cx="8229600" cy="4525963"/>
          </a:xfrm>
        </p:spPr>
        <p:txBody>
          <a:bodyPr>
            <a:normAutofit lnSpcReduction="10000"/>
          </a:bodyPr>
          <a:lstStyle/>
          <a:p>
            <a:r>
              <a:rPr lang="en-US" dirty="0" smtClean="0"/>
              <a:t>SOA is infrastructure in which software applications are broken into modular components called services.</a:t>
            </a:r>
          </a:p>
          <a:p>
            <a:r>
              <a:rPr lang="en-US" dirty="0" smtClean="0"/>
              <a:t>Example - Installing an SOA helped NYC-based Coty, Inc., accomplish 3 major business goals in less than 6 months: absorb IT infrastructure of newly acquired company; connect to new procurement system; &amp; to implement new SAP system in Western Europe.</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18</a:t>
            </a:fld>
            <a:endParaRPr lang="en-US" dirty="0"/>
          </a:p>
        </p:txBody>
      </p:sp>
      <p:sp>
        <p:nvSpPr>
          <p:cNvPr id="7" name="TextBox 6"/>
          <p:cNvSpPr txBox="1"/>
          <p:nvPr/>
        </p:nvSpPr>
        <p:spPr>
          <a:xfrm>
            <a:off x="457200" y="5354360"/>
            <a:ext cx="7696200" cy="1046440"/>
          </a:xfrm>
          <a:prstGeom prst="rect">
            <a:avLst/>
          </a:prstGeom>
          <a:noFill/>
        </p:spPr>
        <p:txBody>
          <a:bodyPr wrap="square" rtlCol="0">
            <a:spAutoFit/>
          </a:bodyPr>
          <a:lstStyle/>
          <a:p>
            <a:r>
              <a:rPr lang="en-US" sz="2200" b="1" i="1" dirty="0" smtClean="0"/>
              <a:t>Article for more - </a:t>
            </a:r>
            <a:r>
              <a:rPr lang="en-US" sz="2200" b="1" i="1" dirty="0" smtClean="0">
                <a:hlinkClick r:id="rId3"/>
              </a:rPr>
              <a:t>The future of SOA -- A service-based delivery model with Web 2.0 capabilities</a:t>
            </a:r>
            <a:endParaRPr lang="en-US" sz="2200" b="1" i="1" dirty="0" smtClean="0"/>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19</a:t>
            </a:fld>
            <a:endParaRPr lang="en-US" dirty="0"/>
          </a:p>
        </p:txBody>
      </p:sp>
      <p:sp>
        <p:nvSpPr>
          <p:cNvPr id="6" name="TextBox 5"/>
          <p:cNvSpPr txBox="1"/>
          <p:nvPr/>
        </p:nvSpPr>
        <p:spPr>
          <a:xfrm>
            <a:off x="914400" y="2539425"/>
            <a:ext cx="7620000" cy="1077218"/>
          </a:xfrm>
          <a:prstGeom prst="rect">
            <a:avLst/>
          </a:prstGeom>
          <a:noFill/>
        </p:spPr>
        <p:txBody>
          <a:bodyPr wrap="square" rtlCol="0">
            <a:spAutoFit/>
          </a:bodyPr>
          <a:lstStyle/>
          <a:p>
            <a:r>
              <a:rPr lang="en-US" sz="3200" b="1" i="1" dirty="0" smtClean="0"/>
              <a:t>15.2 Current Perspectives on the Enterprise Web 2.0</a:t>
            </a:r>
            <a:endParaRPr lang="en-US" sz="3200" b="1" i="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Chapter Outline</a:t>
            </a:r>
            <a:endParaRPr lang="en-US" sz="3600" b="1" dirty="0"/>
          </a:p>
        </p:txBody>
      </p:sp>
      <p:sp>
        <p:nvSpPr>
          <p:cNvPr id="3" name="Content Placeholder 2"/>
          <p:cNvSpPr>
            <a:spLocks noGrp="1"/>
          </p:cNvSpPr>
          <p:nvPr>
            <p:ph idx="1"/>
          </p:nvPr>
        </p:nvSpPr>
        <p:spPr/>
        <p:txBody>
          <a:bodyPr>
            <a:normAutofit/>
          </a:bodyPr>
          <a:lstStyle/>
          <a:p>
            <a:r>
              <a:rPr lang="en-US" dirty="0" smtClean="0"/>
              <a:t>15.1 New and Accelerating Trends in IT</a:t>
            </a:r>
          </a:p>
          <a:p>
            <a:r>
              <a:rPr lang="en-US" dirty="0" smtClean="0"/>
              <a:t>15.2 Current Perspectives on the Enterprise Web 2.0</a:t>
            </a:r>
          </a:p>
          <a:p>
            <a:r>
              <a:rPr lang="en-US" dirty="0" smtClean="0"/>
              <a:t>15.3 Operating Greener Businesses and Eco-Friendly Data Centers</a:t>
            </a:r>
          </a:p>
          <a:p>
            <a:r>
              <a:rPr lang="en-US" dirty="0" smtClean="0"/>
              <a:t>15.4 Impacts of Too Much Information and Connectivity</a:t>
            </a:r>
          </a:p>
          <a:p>
            <a:r>
              <a:rPr lang="en-US" dirty="0" smtClean="0"/>
              <a:t>15.4 Managerial Issues</a:t>
            </a:r>
          </a:p>
        </p:txBody>
      </p:sp>
      <p:sp>
        <p:nvSpPr>
          <p:cNvPr id="5" name="Slide Number Placeholder 4"/>
          <p:cNvSpPr>
            <a:spLocks noGrp="1"/>
          </p:cNvSpPr>
          <p:nvPr>
            <p:ph type="sldNum" sz="quarter" idx="12"/>
          </p:nvPr>
        </p:nvSpPr>
        <p:spPr/>
        <p:txBody>
          <a:bodyPr/>
          <a:lstStyle/>
          <a:p>
            <a:r>
              <a:rPr lang="en-US" dirty="0" smtClean="0"/>
              <a:t>15-2</a:t>
            </a:r>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Enterprise 2.0 &amp; What It Can Do For You</a:t>
            </a:r>
            <a:endParaRPr lang="en-US" sz="3200" b="1" dirty="0"/>
          </a:p>
        </p:txBody>
      </p:sp>
      <p:sp>
        <p:nvSpPr>
          <p:cNvPr id="3" name="Content Placeholder 2"/>
          <p:cNvSpPr>
            <a:spLocks noGrp="1"/>
          </p:cNvSpPr>
          <p:nvPr>
            <p:ph idx="1"/>
          </p:nvPr>
        </p:nvSpPr>
        <p:spPr/>
        <p:txBody>
          <a:bodyPr>
            <a:normAutofit lnSpcReduction="10000"/>
          </a:bodyPr>
          <a:lstStyle/>
          <a:p>
            <a:r>
              <a:rPr lang="en-US" dirty="0" smtClean="0"/>
              <a:t>Began as a way to collaborate using blogs, or comment forums, within companies, or between, &amp; with partners or customers.</a:t>
            </a:r>
          </a:p>
          <a:p>
            <a:r>
              <a:rPr lang="en-US" dirty="0" smtClean="0"/>
              <a:t>Builds business intelligence.  KM becomes more decentralized.</a:t>
            </a:r>
          </a:p>
          <a:p>
            <a:r>
              <a:rPr lang="en-US" dirty="0" smtClean="0"/>
              <a:t>Provides users with critical customer information instantly.</a:t>
            </a:r>
          </a:p>
          <a:p>
            <a:r>
              <a:rPr lang="en-US" dirty="0" smtClean="0"/>
              <a:t>Real-time, secure access to business performance information on mobile devices.</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Presence, Location &amp; Privacy</a:t>
            </a:r>
            <a:endParaRPr lang="en-US" sz="3200" b="1" dirty="0"/>
          </a:p>
        </p:txBody>
      </p:sp>
      <p:sp>
        <p:nvSpPr>
          <p:cNvPr id="3" name="Content Placeholder 2"/>
          <p:cNvSpPr>
            <a:spLocks noGrp="1"/>
          </p:cNvSpPr>
          <p:nvPr>
            <p:ph idx="1"/>
          </p:nvPr>
        </p:nvSpPr>
        <p:spPr/>
        <p:txBody>
          <a:bodyPr>
            <a:normAutofit fontScale="92500"/>
          </a:bodyPr>
          <a:lstStyle/>
          <a:p>
            <a:r>
              <a:rPr lang="en-US" dirty="0" smtClean="0"/>
              <a:t>Social networking capability such as IM on facebook enables users to know when friends are online.  iPhone built-in location awareness capabilities expand the concept to exact physical location.</a:t>
            </a:r>
          </a:p>
          <a:p>
            <a:r>
              <a:rPr lang="en-US" dirty="0" smtClean="0"/>
              <a:t>Provides audit trail to track people’s movements.</a:t>
            </a:r>
          </a:p>
          <a:p>
            <a:r>
              <a:rPr lang="en-US" dirty="0" smtClean="0"/>
              <a:t>Many privacy &amp; legal issues arise when harm results from so much awareness &amp; connectivity.</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22</a:t>
            </a:fld>
            <a:endParaRPr lang="en-US" dirty="0"/>
          </a:p>
        </p:txBody>
      </p:sp>
      <p:sp>
        <p:nvSpPr>
          <p:cNvPr id="6" name="TextBox 5"/>
          <p:cNvSpPr txBox="1"/>
          <p:nvPr/>
        </p:nvSpPr>
        <p:spPr>
          <a:xfrm>
            <a:off x="1752600" y="2590800"/>
            <a:ext cx="6248400" cy="1077218"/>
          </a:xfrm>
          <a:prstGeom prst="rect">
            <a:avLst/>
          </a:prstGeom>
          <a:noFill/>
        </p:spPr>
        <p:txBody>
          <a:bodyPr wrap="square" rtlCol="0">
            <a:spAutoFit/>
          </a:bodyPr>
          <a:lstStyle/>
          <a:p>
            <a:r>
              <a:rPr lang="en-US" sz="3200" b="1" i="1" dirty="0" smtClean="0"/>
              <a:t>15.3 Operating Greener Businesses and Eco-Friendly Data Centers</a:t>
            </a:r>
            <a:endParaRPr lang="en-US" sz="3200" b="1" i="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Green Computing – Enterprises Need To…</a:t>
            </a:r>
            <a:endParaRPr lang="en-US" sz="3200" b="1" dirty="0"/>
          </a:p>
        </p:txBody>
      </p:sp>
      <p:sp>
        <p:nvSpPr>
          <p:cNvPr id="3" name="Content Placeholder 2"/>
          <p:cNvSpPr>
            <a:spLocks noGrp="1"/>
          </p:cNvSpPr>
          <p:nvPr>
            <p:ph idx="1"/>
          </p:nvPr>
        </p:nvSpPr>
        <p:spPr/>
        <p:txBody>
          <a:bodyPr>
            <a:normAutofit fontScale="92500" lnSpcReduction="10000"/>
          </a:bodyPr>
          <a:lstStyle/>
          <a:p>
            <a:r>
              <a:rPr lang="en-US" dirty="0" smtClean="0"/>
              <a:t>Identify desktops to virtualize.  Results in savings in energy, space &amp; recycling.  </a:t>
            </a:r>
            <a:r>
              <a:rPr lang="en-US" dirty="0" smtClean="0">
                <a:hlinkClick r:id="rId3"/>
              </a:rPr>
              <a:t>Video</a:t>
            </a:r>
            <a:r>
              <a:rPr lang="en-US" dirty="0" smtClean="0"/>
              <a:t> on virtualization.</a:t>
            </a:r>
          </a:p>
          <a:p>
            <a:r>
              <a:rPr lang="en-US" dirty="0" smtClean="0"/>
              <a:t>Identify &amp; turn off unused computers.</a:t>
            </a:r>
          </a:p>
          <a:p>
            <a:r>
              <a:rPr lang="en-US" dirty="0" smtClean="0"/>
              <a:t>Enable power management features.</a:t>
            </a:r>
          </a:p>
          <a:p>
            <a:r>
              <a:rPr lang="en-US" dirty="0" smtClean="0"/>
              <a:t>Replace old technologies</a:t>
            </a:r>
          </a:p>
          <a:p>
            <a:r>
              <a:rPr lang="en-US" dirty="0" smtClean="0"/>
              <a:t>Institute green supply chain to include procurement, manufacturing, warehousing, distribution, etc.</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Global Green Initiatives</a:t>
            </a:r>
            <a:endParaRPr lang="en-US" sz="3200" b="1" dirty="0"/>
          </a:p>
        </p:txBody>
      </p:sp>
      <p:sp>
        <p:nvSpPr>
          <p:cNvPr id="3" name="Content Placeholder 2"/>
          <p:cNvSpPr>
            <a:spLocks noGrp="1"/>
          </p:cNvSpPr>
          <p:nvPr>
            <p:ph idx="1"/>
          </p:nvPr>
        </p:nvSpPr>
        <p:spPr/>
        <p:txBody>
          <a:bodyPr/>
          <a:lstStyle/>
          <a:p>
            <a:r>
              <a:rPr lang="en-US" dirty="0" smtClean="0"/>
              <a:t>RoHS Directive in European Union – restricts use of certain hazardous substances in electrical &amp; electronic equipment.  China has passed its own initiative to RoHS legislation.</a:t>
            </a:r>
          </a:p>
          <a:p>
            <a:r>
              <a:rPr lang="en-US" dirty="0" smtClean="0"/>
              <a:t>California’s Electronic Waste Recycling Act – prohibits sale of electronic devices banned by EU’s RoHS.</a:t>
            </a:r>
          </a:p>
          <a:p>
            <a:r>
              <a:rPr lang="en-US" dirty="0" smtClean="0"/>
              <a:t>States have enacted mercury &amp; PBDE bans.</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Table 15.1</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25</a:t>
            </a:fld>
            <a:endParaRPr lang="en-US" dirty="0"/>
          </a:p>
        </p:txBody>
      </p:sp>
      <p:pic>
        <p:nvPicPr>
          <p:cNvPr id="1027" name="Picture 3"/>
          <p:cNvPicPr>
            <a:picLocks noChangeAspect="1" noChangeArrowheads="1"/>
          </p:cNvPicPr>
          <p:nvPr/>
        </p:nvPicPr>
        <p:blipFill>
          <a:blip r:embed="rId3"/>
          <a:srcRect/>
          <a:stretch>
            <a:fillRect/>
          </a:stretch>
        </p:blipFill>
        <p:spPr bwMode="auto">
          <a:xfrm>
            <a:off x="1524000" y="1447800"/>
            <a:ext cx="6477000" cy="3962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26</a:t>
            </a:fld>
            <a:endParaRPr lang="en-US" dirty="0"/>
          </a:p>
        </p:txBody>
      </p:sp>
      <p:sp>
        <p:nvSpPr>
          <p:cNvPr id="6" name="TextBox 5"/>
          <p:cNvSpPr txBox="1"/>
          <p:nvPr/>
        </p:nvSpPr>
        <p:spPr>
          <a:xfrm>
            <a:off x="1143000" y="2691825"/>
            <a:ext cx="7315200" cy="1077218"/>
          </a:xfrm>
          <a:prstGeom prst="rect">
            <a:avLst/>
          </a:prstGeom>
          <a:noFill/>
        </p:spPr>
        <p:txBody>
          <a:bodyPr wrap="square" rtlCol="0">
            <a:spAutoFit/>
          </a:bodyPr>
          <a:lstStyle/>
          <a:p>
            <a:r>
              <a:rPr lang="en-US" sz="3200" b="1" i="1" dirty="0" smtClean="0"/>
              <a:t>15.4 Impacts of Too Much Information and Connectivity</a:t>
            </a:r>
            <a:endParaRPr lang="en-US" sz="3200" b="1" i="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Information Overload</a:t>
            </a:r>
            <a:endParaRPr lang="en-US" sz="3200" b="1" dirty="0"/>
          </a:p>
        </p:txBody>
      </p:sp>
      <p:sp>
        <p:nvSpPr>
          <p:cNvPr id="3" name="Content Placeholder 2"/>
          <p:cNvSpPr>
            <a:spLocks noGrp="1"/>
          </p:cNvSpPr>
          <p:nvPr>
            <p:ph idx="1"/>
          </p:nvPr>
        </p:nvSpPr>
        <p:spPr/>
        <p:txBody>
          <a:bodyPr/>
          <a:lstStyle/>
          <a:p>
            <a:r>
              <a:rPr lang="en-US" dirty="0" smtClean="0"/>
              <a:t>Huge amounts of data can be collected almost instantly.</a:t>
            </a:r>
          </a:p>
          <a:p>
            <a:r>
              <a:rPr lang="en-US" dirty="0" smtClean="0"/>
              <a:t>Possible to penetrate virtually every barrier.</a:t>
            </a:r>
          </a:p>
          <a:p>
            <a:r>
              <a:rPr lang="en-US" dirty="0" smtClean="0"/>
              <a:t>Intelligent software to process data.</a:t>
            </a:r>
          </a:p>
          <a:p>
            <a:r>
              <a:rPr lang="en-US" dirty="0" smtClean="0"/>
              <a:t>Exponential increase in speed.</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Information Quality</a:t>
            </a:r>
            <a:endParaRPr lang="en-US" sz="3200" b="1" dirty="0"/>
          </a:p>
        </p:txBody>
      </p:sp>
      <p:sp>
        <p:nvSpPr>
          <p:cNvPr id="3" name="Content Placeholder 2"/>
          <p:cNvSpPr>
            <a:spLocks noGrp="1"/>
          </p:cNvSpPr>
          <p:nvPr>
            <p:ph idx="1"/>
          </p:nvPr>
        </p:nvSpPr>
        <p:spPr/>
        <p:txBody>
          <a:bodyPr>
            <a:normAutofit fontScale="92500"/>
          </a:bodyPr>
          <a:lstStyle/>
          <a:p>
            <a:r>
              <a:rPr lang="en-US" dirty="0" smtClean="0"/>
              <a:t>Mandated by Data Quality Act of 2001 &amp; Sarbanes-Oxley Act of 2002</a:t>
            </a:r>
            <a:r>
              <a:rPr lang="en-US" dirty="0" smtClean="0"/>
              <a:t>.</a:t>
            </a:r>
            <a:br>
              <a:rPr lang="en-US" dirty="0" smtClean="0"/>
            </a:br>
            <a:r>
              <a:rPr lang="en-US" dirty="0" smtClean="0"/>
              <a:t>(</a:t>
            </a:r>
            <a:r>
              <a:rPr lang="en-US" b="1" i="1" dirty="0" smtClean="0">
                <a:hlinkClick r:id="rId2"/>
              </a:rPr>
              <a:t>Summary </a:t>
            </a:r>
            <a:r>
              <a:rPr lang="en-US" b="1" i="1" dirty="0" smtClean="0">
                <a:hlinkClick r:id="rId2"/>
              </a:rPr>
              <a:t>of the Provisions of the Sarbanes-Oxley Act of </a:t>
            </a:r>
            <a:r>
              <a:rPr lang="en-US" b="1" i="1" dirty="0" smtClean="0">
                <a:hlinkClick r:id="rId2"/>
              </a:rPr>
              <a:t>2002</a:t>
            </a:r>
            <a:r>
              <a:rPr lang="en-US" b="1" i="1" dirty="0" smtClean="0"/>
              <a:t>)</a:t>
            </a:r>
            <a:endParaRPr lang="en-US" b="1" i="1" dirty="0" smtClean="0"/>
          </a:p>
          <a:p>
            <a:r>
              <a:rPr lang="en-US" dirty="0" smtClean="0"/>
              <a:t>Acts </a:t>
            </a:r>
            <a:r>
              <a:rPr lang="en-US" dirty="0" smtClean="0"/>
              <a:t>make CEO &amp; CFO personally responsible &amp; liable for quality of financial information that firms release to stockholders or file with SEC.</a:t>
            </a:r>
          </a:p>
          <a:p>
            <a:r>
              <a:rPr lang="en-US" dirty="0" smtClean="0"/>
              <a:t>Lots of relevant &amp; important data may be omitted.</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28</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Spam</a:t>
            </a:r>
            <a:endParaRPr lang="en-US" sz="3200" b="1" dirty="0"/>
          </a:p>
        </p:txBody>
      </p:sp>
      <p:sp>
        <p:nvSpPr>
          <p:cNvPr id="3" name="Content Placeholder 2"/>
          <p:cNvSpPr>
            <a:spLocks noGrp="1"/>
          </p:cNvSpPr>
          <p:nvPr>
            <p:ph idx="1"/>
          </p:nvPr>
        </p:nvSpPr>
        <p:spPr/>
        <p:txBody>
          <a:bodyPr/>
          <a:lstStyle/>
          <a:p>
            <a:r>
              <a:rPr lang="en-US" dirty="0" smtClean="0"/>
              <a:t>Indiscriminately broadcasting unsolicited messages via e-mail &amp; over Internet.</a:t>
            </a:r>
          </a:p>
          <a:p>
            <a:r>
              <a:rPr lang="en-US" dirty="0" smtClean="0"/>
              <a:t>Cost U.S. businesses $42 billion in 2008; $140 billion worldwide in 2008 .</a:t>
            </a:r>
          </a:p>
          <a:p>
            <a:r>
              <a:rPr lang="en-US" dirty="0" smtClean="0"/>
              <a:t>Lowers productivity by employees who have to deal with these unwanted messages.</a:t>
            </a:r>
          </a:p>
          <a:p>
            <a:r>
              <a:rPr lang="en-US" dirty="0" smtClean="0"/>
              <a:t>Anti-green as it wastes computing power.</a:t>
            </a:r>
          </a:p>
          <a:p>
            <a:r>
              <a:rPr lang="en-US" dirty="0" smtClean="0"/>
              <a:t>Profitable to originators.</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Learning Objectives</a:t>
            </a:r>
            <a:endParaRPr lang="en-US" sz="3600" b="1" dirty="0"/>
          </a:p>
        </p:txBody>
      </p:sp>
      <p:sp>
        <p:nvSpPr>
          <p:cNvPr id="3" name="Content Placeholder 2"/>
          <p:cNvSpPr>
            <a:spLocks noGrp="1"/>
          </p:cNvSpPr>
          <p:nvPr>
            <p:ph idx="1"/>
          </p:nvPr>
        </p:nvSpPr>
        <p:spPr/>
        <p:txBody>
          <a:bodyPr>
            <a:normAutofit fontScale="92500"/>
          </a:bodyPr>
          <a:lstStyle/>
          <a:p>
            <a:pPr marL="514350" indent="-514350">
              <a:buFont typeface="+mj-lt"/>
              <a:buAutoNum type="arabicPeriod"/>
            </a:pPr>
            <a:r>
              <a:rPr lang="en-US" dirty="0" smtClean="0"/>
              <a:t>Recognize trends in IT that are affecting business processes, competition, and workers.</a:t>
            </a:r>
          </a:p>
          <a:p>
            <a:pPr marL="514350" indent="-514350">
              <a:buFont typeface="+mj-lt"/>
              <a:buAutoNum type="arabicPeriod"/>
            </a:pPr>
            <a:r>
              <a:rPr lang="en-US" dirty="0" smtClean="0"/>
              <a:t>Describe ways that IT can help conserve natural resources and protect the environment.</a:t>
            </a:r>
          </a:p>
          <a:p>
            <a:pPr marL="514350" indent="-514350">
              <a:buFont typeface="+mj-lt"/>
              <a:buAutoNum type="arabicPeriod"/>
            </a:pPr>
            <a:r>
              <a:rPr lang="en-US" dirty="0" smtClean="0"/>
              <a:t>Identify key uses of Web 2.0 technologies that gave rise to the concept of Enterprise 2.0.</a:t>
            </a:r>
          </a:p>
          <a:p>
            <a:pPr marL="514350" indent="-514350">
              <a:buFont typeface="+mj-lt"/>
              <a:buAutoNum type="arabicPeriod"/>
            </a:pPr>
            <a:r>
              <a:rPr lang="en-US" dirty="0" smtClean="0"/>
              <a:t>Understand green business practices and data center designs.</a:t>
            </a:r>
          </a:p>
          <a:p>
            <a:pPr marL="514350" indent="-514350">
              <a:buNone/>
            </a:pPr>
            <a:endParaRPr lang="en-US" sz="2800" dirty="0" smtClean="0"/>
          </a:p>
          <a:p>
            <a:endParaRPr lang="en-US" sz="2800" dirty="0" smtClean="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3</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Table 15.2</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30</a:t>
            </a:fld>
            <a:endParaRPr lang="en-US" dirty="0"/>
          </a:p>
        </p:txBody>
      </p:sp>
      <p:pic>
        <p:nvPicPr>
          <p:cNvPr id="2050" name="Picture 2"/>
          <p:cNvPicPr>
            <a:picLocks noChangeAspect="1" noChangeArrowheads="1"/>
          </p:cNvPicPr>
          <p:nvPr/>
        </p:nvPicPr>
        <p:blipFill>
          <a:blip r:embed="rId3"/>
          <a:srcRect/>
          <a:stretch>
            <a:fillRect/>
          </a:stretch>
        </p:blipFill>
        <p:spPr bwMode="auto">
          <a:xfrm>
            <a:off x="1524000" y="1371600"/>
            <a:ext cx="6324600" cy="4419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Dehumanization &amp; Other Psychological Impacts</a:t>
            </a:r>
            <a:endParaRPr lang="en-US" sz="3200" b="1" dirty="0"/>
          </a:p>
        </p:txBody>
      </p:sp>
      <p:sp>
        <p:nvSpPr>
          <p:cNvPr id="3" name="Content Placeholder 2"/>
          <p:cNvSpPr>
            <a:spLocks noGrp="1"/>
          </p:cNvSpPr>
          <p:nvPr>
            <p:ph idx="1"/>
          </p:nvPr>
        </p:nvSpPr>
        <p:spPr/>
        <p:txBody>
          <a:bodyPr/>
          <a:lstStyle/>
          <a:p>
            <a:r>
              <a:rPr lang="en-US" dirty="0" smtClean="0"/>
              <a:t>Many feel loss of identity.</a:t>
            </a:r>
          </a:p>
          <a:p>
            <a:r>
              <a:rPr lang="en-US" dirty="0" smtClean="0"/>
              <a:t>Many have increased productivity.</a:t>
            </a:r>
          </a:p>
          <a:p>
            <a:r>
              <a:rPr lang="en-US" dirty="0" smtClean="0"/>
              <a:t>Many have created personalization through blogs &amp; wikis.</a:t>
            </a:r>
          </a:p>
          <a:p>
            <a:r>
              <a:rPr lang="en-US" dirty="0" smtClean="0"/>
              <a:t>May cause depression &amp; loneliness due to isolation.</a:t>
            </a:r>
          </a:p>
          <a:p>
            <a:r>
              <a:rPr lang="en-US" dirty="0" smtClean="0"/>
              <a:t>May damage social, moral &amp; cognitive development of school-age children.</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31</a:t>
            </a:fld>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Impacts on Health &amp; Safety</a:t>
            </a:r>
            <a:endParaRPr lang="en-US" sz="3200" b="1" dirty="0"/>
          </a:p>
        </p:txBody>
      </p:sp>
      <p:sp>
        <p:nvSpPr>
          <p:cNvPr id="3" name="Content Placeholder 2"/>
          <p:cNvSpPr>
            <a:spLocks noGrp="1"/>
          </p:cNvSpPr>
          <p:nvPr>
            <p:ph idx="1"/>
          </p:nvPr>
        </p:nvSpPr>
        <p:spPr/>
        <p:txBody>
          <a:bodyPr/>
          <a:lstStyle/>
          <a:p>
            <a:r>
              <a:rPr lang="en-US" dirty="0" smtClean="0"/>
              <a:t>Job stress can occur with demand for increased productivity.  Managers must provide training, redistribute workload &amp; add employees.</a:t>
            </a:r>
          </a:p>
          <a:p>
            <a:r>
              <a:rPr lang="en-US" dirty="0" smtClean="0"/>
              <a:t>Carpal Tunnel Syndrome may become increasingly common, but may be diminished with ergonomically well designed equipment.</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32</a:t>
            </a:fld>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Table 15.3</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33</a:t>
            </a:fld>
            <a:endParaRPr lang="en-US" dirty="0"/>
          </a:p>
        </p:txBody>
      </p:sp>
      <p:pic>
        <p:nvPicPr>
          <p:cNvPr id="3074" name="Picture 2"/>
          <p:cNvPicPr>
            <a:picLocks noChangeAspect="1" noChangeArrowheads="1"/>
          </p:cNvPicPr>
          <p:nvPr/>
        </p:nvPicPr>
        <p:blipFill>
          <a:blip r:embed="rId3"/>
          <a:srcRect/>
          <a:stretch>
            <a:fillRect/>
          </a:stretch>
        </p:blipFill>
        <p:spPr bwMode="auto">
          <a:xfrm>
            <a:off x="1600200" y="1371600"/>
            <a:ext cx="6248400" cy="3581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34</a:t>
            </a:fld>
            <a:endParaRPr lang="en-US" dirty="0"/>
          </a:p>
        </p:txBody>
      </p:sp>
      <p:sp>
        <p:nvSpPr>
          <p:cNvPr id="6" name="TextBox 5"/>
          <p:cNvSpPr txBox="1"/>
          <p:nvPr/>
        </p:nvSpPr>
        <p:spPr>
          <a:xfrm>
            <a:off x="1295400" y="2819400"/>
            <a:ext cx="6934200" cy="584775"/>
          </a:xfrm>
          <a:prstGeom prst="rect">
            <a:avLst/>
          </a:prstGeom>
          <a:noFill/>
        </p:spPr>
        <p:txBody>
          <a:bodyPr wrap="square" rtlCol="0">
            <a:spAutoFit/>
          </a:bodyPr>
          <a:lstStyle/>
          <a:p>
            <a:r>
              <a:rPr lang="en-US" sz="3200" b="1" i="1" dirty="0" smtClean="0"/>
              <a:t>15.5 Managerial Issues</a:t>
            </a:r>
            <a:endParaRPr lang="en-US" sz="32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Managerial Issues</a:t>
            </a:r>
            <a:endParaRPr lang="en-US" sz="3200" b="1" dirty="0"/>
          </a:p>
        </p:txBody>
      </p:sp>
      <p:sp>
        <p:nvSpPr>
          <p:cNvPr id="3" name="Content Placeholder 2"/>
          <p:cNvSpPr>
            <a:spLocks noGrp="1"/>
          </p:cNvSpPr>
          <p:nvPr>
            <p:ph idx="1"/>
          </p:nvPr>
        </p:nvSpPr>
        <p:spPr/>
        <p:txBody>
          <a:bodyPr>
            <a:normAutofit lnSpcReduction="10000"/>
          </a:bodyPr>
          <a:lstStyle/>
          <a:p>
            <a:r>
              <a:rPr lang="en-US" dirty="0" smtClean="0"/>
              <a:t>Offshore IT &amp; business process outsourcing – legal &amp; ethical considerations as well as impact upon morale.</a:t>
            </a:r>
          </a:p>
          <a:p>
            <a:r>
              <a:rPr lang="en-US" dirty="0" smtClean="0"/>
              <a:t>Managing &amp; evaluating nonpresent workers – may save billions of gallons &amp; dollars associated with fuel.  Requires communications &amp; secure network connections.  Effective performance evaluations is different yet critical.</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35</a:t>
            </a:fld>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Managerial Issues – cont’d</a:t>
            </a:r>
            <a:endParaRPr lang="en-US" sz="3200" b="1" dirty="0"/>
          </a:p>
        </p:txBody>
      </p:sp>
      <p:sp>
        <p:nvSpPr>
          <p:cNvPr id="3" name="Content Placeholder 2"/>
          <p:cNvSpPr>
            <a:spLocks noGrp="1"/>
          </p:cNvSpPr>
          <p:nvPr>
            <p:ph idx="1"/>
          </p:nvPr>
        </p:nvSpPr>
        <p:spPr/>
        <p:txBody>
          <a:bodyPr>
            <a:normAutofit fontScale="92500"/>
          </a:bodyPr>
          <a:lstStyle/>
          <a:p>
            <a:r>
              <a:rPr lang="en-US" dirty="0" smtClean="0"/>
              <a:t>Information overload – stress can negatively impact employees &amp; productivity.  Greater investment in filtering software, DSS &amp; expert systems may help.</a:t>
            </a:r>
          </a:p>
          <a:p>
            <a:r>
              <a:rPr lang="en-US" dirty="0" smtClean="0"/>
              <a:t>High quality information – critical to business operations.  Governed by regulations such as Sarbanes-Oxley Act.</a:t>
            </a:r>
          </a:p>
          <a:p>
            <a:r>
              <a:rPr lang="en-US" dirty="0" smtClean="0"/>
              <a:t>Displacement of employees with IT – potentially disruptive technologies that may displace.</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Managerial Issues – cont’d</a:t>
            </a:r>
            <a:endParaRPr lang="en-US" sz="3200" b="1" dirty="0"/>
          </a:p>
        </p:txBody>
      </p:sp>
      <p:sp>
        <p:nvSpPr>
          <p:cNvPr id="3" name="Content Placeholder 2"/>
          <p:cNvSpPr>
            <a:spLocks noGrp="1"/>
          </p:cNvSpPr>
          <p:nvPr>
            <p:ph idx="1"/>
          </p:nvPr>
        </p:nvSpPr>
        <p:spPr/>
        <p:txBody>
          <a:bodyPr/>
          <a:lstStyle/>
          <a:p>
            <a:r>
              <a:rPr lang="en-US" dirty="0" smtClean="0"/>
              <a:t>Electronic surveillance – may reduce exposure to crime, but may result in employee resentment.  May erode individual privacy.</a:t>
            </a:r>
          </a:p>
          <a:p>
            <a:r>
              <a:rPr lang="en-US" dirty="0" smtClean="0"/>
              <a:t>Social &amp; ethical – lack of common framework for deciding what is &amp; what is not ethical.  Globalization &amp; Internet may undermine moral responsibility.</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37</a:t>
            </a:fld>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Copyright 2010 John Wiley &amp; Sons, Inc.</a:t>
            </a:r>
            <a:endParaRPr lang="en-US" sz="3600" b="1"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All rights reserved.  Reproduction or translation of this work beyond that permitted in section 117 of the 1976 United States Copyright Act without express permission of the copyright owner is unlawful.  Request for further information should be addressed to the Permission Department, John Wiley &amp; Sons, Inc.  The purchaser may make back-up copies for his/her own use only and not for distribution or resale.  The Publisher assumes no responsibility for errors, omissions, or damages caused by the use of these programs or from the use of the Information herein.</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38</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Learning Objectives – cont’d</a:t>
            </a:r>
            <a:endParaRPr lang="en-US" sz="3200" b="1" dirty="0"/>
          </a:p>
        </p:txBody>
      </p:sp>
      <p:sp>
        <p:nvSpPr>
          <p:cNvPr id="3" name="Content Placeholder 2"/>
          <p:cNvSpPr>
            <a:spLocks noGrp="1"/>
          </p:cNvSpPr>
          <p:nvPr>
            <p:ph idx="1"/>
          </p:nvPr>
        </p:nvSpPr>
        <p:spPr/>
        <p:txBody>
          <a:bodyPr>
            <a:normAutofit/>
          </a:bodyPr>
          <a:lstStyle/>
          <a:p>
            <a:pPr marL="514350" indent="-514350">
              <a:buNone/>
            </a:pPr>
            <a:r>
              <a:rPr lang="en-US" dirty="0" smtClean="0"/>
              <a:t>5.  Understand the complexity of the effects of technological progress on labor markets and individual employees.</a:t>
            </a:r>
          </a:p>
          <a:p>
            <a:pPr marL="514350" indent="-514350">
              <a:buAutoNum type="arabicPeriod" startAt="6"/>
            </a:pPr>
            <a:r>
              <a:rPr lang="en-US" dirty="0" smtClean="0"/>
              <a:t>Discuss the impacts of IT on the quality of life and interpersonal relationships.</a:t>
            </a:r>
          </a:p>
          <a:p>
            <a:pPr marL="514350" indent="-514350">
              <a:buAutoNum type="arabicPeriod" startAt="6"/>
            </a:pPr>
            <a:r>
              <a:rPr lang="en-US" dirty="0" smtClean="0"/>
              <a:t>Recognize the physical and emotional issues related to the proliferation of IT.</a:t>
            </a:r>
          </a:p>
          <a:p>
            <a:pPr marL="514350" indent="-514350">
              <a:buAutoNum type="arabicPeriod" startAt="6"/>
            </a:pPr>
            <a:endParaRPr lang="en-US" dirty="0" smtClean="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5</a:t>
            </a:fld>
            <a:endParaRPr lang="en-US" dirty="0"/>
          </a:p>
        </p:txBody>
      </p:sp>
      <p:pic>
        <p:nvPicPr>
          <p:cNvPr id="6" name="Picture 8" descr="Figure_IT7eU"/>
          <p:cNvPicPr>
            <a:picLocks noChangeAspect="1" noChangeArrowheads="1"/>
          </p:cNvPicPr>
          <p:nvPr/>
        </p:nvPicPr>
        <p:blipFill>
          <a:blip r:embed="rId3"/>
          <a:srcRect/>
          <a:stretch>
            <a:fillRect/>
          </a:stretch>
        </p:blipFill>
        <p:spPr bwMode="auto">
          <a:xfrm>
            <a:off x="1012825" y="609600"/>
            <a:ext cx="7116763" cy="5135563"/>
          </a:xfrm>
          <a:prstGeom prst="rect">
            <a:avLst/>
          </a:prstGeom>
          <a:noFill/>
          <a:ln w="9525">
            <a:noFill/>
            <a:miter lim="800000"/>
            <a:headEnd/>
            <a:tailEnd/>
          </a:ln>
        </p:spPr>
      </p:pic>
      <p:sp>
        <p:nvSpPr>
          <p:cNvPr id="7" name="TextBox 6"/>
          <p:cNvSpPr txBox="1"/>
          <p:nvPr/>
        </p:nvSpPr>
        <p:spPr>
          <a:xfrm>
            <a:off x="457200" y="5638800"/>
            <a:ext cx="2286000" cy="646331"/>
          </a:xfrm>
          <a:prstGeom prst="rect">
            <a:avLst/>
          </a:prstGeom>
          <a:noFill/>
        </p:spPr>
        <p:txBody>
          <a:bodyPr wrap="square" rtlCol="0">
            <a:spAutoFit/>
          </a:bodyPr>
          <a:lstStyle/>
          <a:p>
            <a:r>
              <a:rPr lang="en-US" b="1" dirty="0" smtClean="0">
                <a:solidFill>
                  <a:srgbClr val="FF0000"/>
                </a:solidFill>
              </a:rPr>
              <a:t>Figure IT7eU</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15.1</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6</a:t>
            </a:fld>
            <a:endParaRPr lang="en-US" dirty="0"/>
          </a:p>
        </p:txBody>
      </p:sp>
      <p:pic>
        <p:nvPicPr>
          <p:cNvPr id="1026" name="Picture 2"/>
          <p:cNvPicPr>
            <a:picLocks noChangeAspect="1" noChangeArrowheads="1"/>
          </p:cNvPicPr>
          <p:nvPr/>
        </p:nvPicPr>
        <p:blipFill>
          <a:blip r:embed="rId3"/>
          <a:srcRect/>
          <a:stretch>
            <a:fillRect/>
          </a:stretch>
        </p:blipFill>
        <p:spPr bwMode="auto">
          <a:xfrm>
            <a:off x="2743200" y="1219200"/>
            <a:ext cx="4114800" cy="3886200"/>
          </a:xfrm>
          <a:prstGeom prst="rect">
            <a:avLst/>
          </a:prstGeom>
          <a:noFill/>
          <a:ln w="9525">
            <a:noFill/>
            <a:miter lim="800000"/>
            <a:headEnd/>
            <a:tailEnd/>
          </a:ln>
          <a:effectLst/>
        </p:spPr>
      </p:pic>
      <p:sp>
        <p:nvSpPr>
          <p:cNvPr id="6" name="TextBox 5"/>
          <p:cNvSpPr txBox="1"/>
          <p:nvPr/>
        </p:nvSpPr>
        <p:spPr>
          <a:xfrm>
            <a:off x="838200" y="5257800"/>
            <a:ext cx="7696200" cy="923330"/>
          </a:xfrm>
          <a:prstGeom prst="rect">
            <a:avLst/>
          </a:prstGeom>
          <a:noFill/>
        </p:spPr>
        <p:txBody>
          <a:bodyPr wrap="square" rtlCol="0">
            <a:spAutoFit/>
          </a:bodyPr>
          <a:lstStyle/>
          <a:p>
            <a:r>
              <a:rPr lang="en-US" b="1" dirty="0" smtClean="0"/>
              <a:t>The Center for Nanoscale Materials’ nanoscope, the world’s most powerful X-ray microscope.  (Courtesy of U.S. Department of Energy’s Argonne National Laboratory.)</a:t>
            </a:r>
            <a:endParaRPr lang="en-US"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b="1" i="1" dirty="0" smtClean="0"/>
              <a:t>Problems</a:t>
            </a:r>
            <a:r>
              <a:rPr lang="en-US" dirty="0" smtClean="0"/>
              <a:t> – lab &amp; computing facilities needed extensive processing power which would consume huge amounts of energy &amp; generate extreme heat.</a:t>
            </a:r>
          </a:p>
          <a:p>
            <a:r>
              <a:rPr lang="en-US" b="1" i="1" dirty="0" smtClean="0"/>
              <a:t>Solution</a:t>
            </a:r>
            <a:r>
              <a:rPr lang="en-US" dirty="0" smtClean="0"/>
              <a:t> – high performance computer cluster with Intel processors.</a:t>
            </a:r>
          </a:p>
          <a:p>
            <a:r>
              <a:rPr lang="en-US" b="1" i="1" dirty="0" smtClean="0"/>
              <a:t>Results</a:t>
            </a:r>
            <a:r>
              <a:rPr lang="en-US" dirty="0" smtClean="0"/>
              <a:t> – computing infrastructure delivers computing power &amp; data transfer rate required to capture &amp; analyze large amounts of data in real time.</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7</a:t>
            </a:fld>
            <a:endParaRPr lang="en-US" dirty="0"/>
          </a:p>
        </p:txBody>
      </p:sp>
      <p:pic>
        <p:nvPicPr>
          <p:cNvPr id="6" name="Picture 5" descr="nanoscale.png">
            <a:hlinkClick r:id="rId2"/>
          </p:cNvPr>
          <p:cNvPicPr>
            <a:picLocks noChangeAspect="1"/>
          </p:cNvPicPr>
          <p:nvPr/>
        </p:nvPicPr>
        <p:blipFill>
          <a:blip r:embed="rId3"/>
          <a:stretch>
            <a:fillRect/>
          </a:stretch>
        </p:blipFill>
        <p:spPr>
          <a:xfrm>
            <a:off x="3429000" y="457200"/>
            <a:ext cx="2540579" cy="762174"/>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8</a:t>
            </a:fld>
            <a:endParaRPr lang="en-US" dirty="0"/>
          </a:p>
        </p:txBody>
      </p:sp>
      <p:sp>
        <p:nvSpPr>
          <p:cNvPr id="6" name="TextBox 5"/>
          <p:cNvSpPr txBox="1"/>
          <p:nvPr/>
        </p:nvSpPr>
        <p:spPr>
          <a:xfrm>
            <a:off x="762000" y="2057400"/>
            <a:ext cx="7924800" cy="584775"/>
          </a:xfrm>
          <a:prstGeom prst="rect">
            <a:avLst/>
          </a:prstGeom>
          <a:noFill/>
        </p:spPr>
        <p:txBody>
          <a:bodyPr wrap="square" rtlCol="0">
            <a:spAutoFit/>
          </a:bodyPr>
          <a:lstStyle/>
          <a:p>
            <a:r>
              <a:rPr lang="en-US" sz="3200" b="1" i="1" dirty="0" smtClean="0"/>
              <a:t>15.1 New and Accelerating Trends in IT</a:t>
            </a:r>
            <a:endParaRPr lang="en-US" sz="3200" b="1" i="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Kurzweil’s Law of Accelerating Returns</a:t>
            </a:r>
            <a:endParaRPr lang="en-US" sz="3200" b="1" dirty="0"/>
          </a:p>
        </p:txBody>
      </p:sp>
      <p:sp>
        <p:nvSpPr>
          <p:cNvPr id="3" name="Content Placeholder 2"/>
          <p:cNvSpPr>
            <a:spLocks noGrp="1"/>
          </p:cNvSpPr>
          <p:nvPr>
            <p:ph idx="1"/>
          </p:nvPr>
        </p:nvSpPr>
        <p:spPr>
          <a:xfrm>
            <a:off x="457200" y="1143000"/>
            <a:ext cx="8229600" cy="4525963"/>
          </a:xfrm>
        </p:spPr>
        <p:txBody>
          <a:bodyPr/>
          <a:lstStyle/>
          <a:p>
            <a:r>
              <a:rPr lang="en-US" dirty="0" smtClean="0"/>
              <a:t>During this century, there will be roughly 20,000 years of progress based on today’s rate.</a:t>
            </a:r>
          </a:p>
          <a:p>
            <a:r>
              <a:rPr lang="en-US" dirty="0" smtClean="0"/>
              <a:t>Equivalent of 4,000 years of technological advancement will occur from 2000 to 2010.</a:t>
            </a:r>
          </a:p>
          <a:p>
            <a:r>
              <a:rPr lang="en-US" dirty="0" smtClean="0"/>
              <a:t>By 2020, we will have workable artificially intelligent brain that can recognize patterns the way human brains do.</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15-</a:t>
            </a:r>
            <a:fld id="{DBB3DA93-E592-46D0-AE1F-D154A72783BC}" type="slidenum">
              <a:rPr lang="en-US" smtClean="0"/>
              <a:pPr/>
              <a:t>9</a:t>
            </a:fld>
            <a:endParaRPr lang="en-US" dirty="0"/>
          </a:p>
        </p:txBody>
      </p:sp>
      <p:pic>
        <p:nvPicPr>
          <p:cNvPr id="6" name="Picture 5" descr="kurzweil AI.gif">
            <a:hlinkClick r:id="rId3"/>
          </p:cNvPr>
          <p:cNvPicPr>
            <a:picLocks noChangeAspect="1"/>
          </p:cNvPicPr>
          <p:nvPr/>
        </p:nvPicPr>
        <p:blipFill>
          <a:blip r:embed="rId4"/>
          <a:stretch>
            <a:fillRect/>
          </a:stretch>
        </p:blipFill>
        <p:spPr>
          <a:xfrm>
            <a:off x="152400" y="5562600"/>
            <a:ext cx="3810000" cy="590550"/>
          </a:xfrm>
          <a:prstGeom prst="rect">
            <a:avLst/>
          </a:prstGeom>
        </p:spPr>
      </p:pic>
      <p:sp>
        <p:nvSpPr>
          <p:cNvPr id="7" name="TextBox 6"/>
          <p:cNvSpPr txBox="1"/>
          <p:nvPr/>
        </p:nvSpPr>
        <p:spPr>
          <a:xfrm>
            <a:off x="4267200" y="5410200"/>
            <a:ext cx="4876800" cy="1107996"/>
          </a:xfrm>
          <a:prstGeom prst="rect">
            <a:avLst/>
          </a:prstGeom>
          <a:noFill/>
        </p:spPr>
        <p:txBody>
          <a:bodyPr wrap="square" rtlCol="0">
            <a:spAutoFit/>
          </a:bodyPr>
          <a:lstStyle/>
          <a:p>
            <a:r>
              <a:rPr lang="en-US" sz="2200" b="1" i="1" dirty="0" smtClean="0">
                <a:hlinkClick r:id="rId3"/>
              </a:rPr>
              <a:t>The Law of Accelerating Returns </a:t>
            </a:r>
            <a:r>
              <a:rPr lang="en-US" sz="2200" b="1" i="1" dirty="0" smtClean="0"/>
              <a:t/>
            </a:r>
            <a:br>
              <a:rPr lang="en-US" sz="2200" b="1" i="1" dirty="0" smtClean="0"/>
            </a:br>
            <a:r>
              <a:rPr lang="en-US" sz="2200" b="1" i="1" dirty="0" smtClean="0"/>
              <a:t>by   </a:t>
            </a:r>
            <a:r>
              <a:rPr lang="en-US" sz="2200" b="1" i="1" dirty="0" smtClean="0">
                <a:hlinkClick r:id="rId5" action="ppaction://hlinkfile"/>
              </a:rPr>
              <a:t>Ray </a:t>
            </a:r>
            <a:r>
              <a:rPr lang="en-US" sz="2200" b="1" i="1" dirty="0" err="1" smtClean="0">
                <a:hlinkClick r:id="rId5" action="ppaction://hlinkfile"/>
              </a:rPr>
              <a:t>Kurzweil</a:t>
            </a:r>
            <a:r>
              <a:rPr lang="en-US" sz="2200" b="1" i="1" dirty="0" smtClean="0"/>
              <a:t/>
            </a:r>
            <a:br>
              <a:rPr lang="en-US" sz="2200" b="1" i="1" dirty="0" smtClean="0"/>
            </a:br>
            <a:endParaRPr lang="en-US" sz="2200" b="1" i="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35119</TotalTime>
  <Words>3099</Words>
  <Application>Microsoft Office PowerPoint</Application>
  <PresentationFormat>On-screen Show (4:3)</PresentationFormat>
  <Paragraphs>319</Paragraphs>
  <Slides>38</Slides>
  <Notes>26</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  Chapter 15  Impact of IT on Enterprises, Users, and the Environment  Information Technology for Management Improving Performance in the Digital Economy  7th edition John Wiley &amp; Sons, Inc.  Slides contributed by Dr. Sandra Reid Chair, Graduate School of Business &amp; Professor, Technology Dallas Baptist University</vt:lpstr>
      <vt:lpstr>Chapter Outline</vt:lpstr>
      <vt:lpstr>Learning Objectives</vt:lpstr>
      <vt:lpstr>Learning Objectives – cont’d</vt:lpstr>
      <vt:lpstr>Slide 5</vt:lpstr>
      <vt:lpstr>Figure 15.1</vt:lpstr>
      <vt:lpstr>Slide 7</vt:lpstr>
      <vt:lpstr>Slide 8</vt:lpstr>
      <vt:lpstr>Kurzweil’s Law of Accelerating Returns</vt:lpstr>
      <vt:lpstr>Robotics</vt:lpstr>
      <vt:lpstr>Robotics – cont’d</vt:lpstr>
      <vt:lpstr>Quantum Leaps Driven by IT</vt:lpstr>
      <vt:lpstr>Telemedicine &amp; Telehealth</vt:lpstr>
      <vt:lpstr>Mobile Technology in Medicine</vt:lpstr>
      <vt:lpstr>Urban Planning with Wireless Sensor Networks</vt:lpstr>
      <vt:lpstr>Offshore Outsourcing</vt:lpstr>
      <vt:lpstr>Business Process Outsourcing</vt:lpstr>
      <vt:lpstr>SOA Delivery Models</vt:lpstr>
      <vt:lpstr>Slide 19</vt:lpstr>
      <vt:lpstr>Enterprise 2.0 &amp; What It Can Do For You</vt:lpstr>
      <vt:lpstr>Presence, Location &amp; Privacy</vt:lpstr>
      <vt:lpstr>Slide 22</vt:lpstr>
      <vt:lpstr>Green Computing – Enterprises Need To…</vt:lpstr>
      <vt:lpstr>Global Green Initiatives</vt:lpstr>
      <vt:lpstr>Table 15.1</vt:lpstr>
      <vt:lpstr>Slide 26</vt:lpstr>
      <vt:lpstr>Information Overload</vt:lpstr>
      <vt:lpstr>Information Quality</vt:lpstr>
      <vt:lpstr>Spam</vt:lpstr>
      <vt:lpstr>Table 15.2</vt:lpstr>
      <vt:lpstr>Dehumanization &amp; Other Psychological Impacts</vt:lpstr>
      <vt:lpstr>Impacts on Health &amp; Safety</vt:lpstr>
      <vt:lpstr>Table 15.3</vt:lpstr>
      <vt:lpstr>Slide 34</vt:lpstr>
      <vt:lpstr>Managerial Issues</vt:lpstr>
      <vt:lpstr>Managerial Issues – cont’d</vt:lpstr>
      <vt:lpstr>Managerial Issues – cont’d</vt:lpstr>
      <vt:lpstr>Copyright 2010 John Wiley &amp; Sons, Inc.</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    Networks and Collaboration As Business Solutions        Information Technology for Management Transforming Organizations in the Digital Economy  7th edition</dc:title>
  <dc:creator>Sandi</dc:creator>
  <cp:lastModifiedBy>Sandi</cp:lastModifiedBy>
  <cp:revision>2100</cp:revision>
  <dcterms:created xsi:type="dcterms:W3CDTF">2008-09-25T15:39:43Z</dcterms:created>
  <dcterms:modified xsi:type="dcterms:W3CDTF">2009-04-16T05:22:51Z</dcterms:modified>
</cp:coreProperties>
</file>