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7"/>
  </p:notesMasterIdLst>
  <p:sldIdLst>
    <p:sldId id="256" r:id="rId2"/>
    <p:sldId id="289" r:id="rId3"/>
    <p:sldId id="414" r:id="rId4"/>
    <p:sldId id="257" r:id="rId5"/>
    <p:sldId id="500" r:id="rId6"/>
    <p:sldId id="415" r:id="rId7"/>
    <p:sldId id="459" r:id="rId8"/>
    <p:sldId id="433" r:id="rId9"/>
    <p:sldId id="502" r:id="rId10"/>
    <p:sldId id="503" r:id="rId11"/>
    <p:sldId id="505" r:id="rId12"/>
    <p:sldId id="434" r:id="rId13"/>
    <p:sldId id="506" r:id="rId14"/>
    <p:sldId id="507" r:id="rId15"/>
    <p:sldId id="438" r:id="rId16"/>
    <p:sldId id="508" r:id="rId17"/>
    <p:sldId id="509" r:id="rId18"/>
    <p:sldId id="443" r:id="rId19"/>
    <p:sldId id="510" r:id="rId20"/>
    <p:sldId id="512" r:id="rId21"/>
    <p:sldId id="513" r:id="rId22"/>
    <p:sldId id="514" r:id="rId23"/>
    <p:sldId id="515" r:id="rId24"/>
    <p:sldId id="516" r:id="rId25"/>
    <p:sldId id="517" r:id="rId26"/>
    <p:sldId id="518" r:id="rId27"/>
    <p:sldId id="519" r:id="rId28"/>
    <p:sldId id="447" r:id="rId29"/>
    <p:sldId id="521" r:id="rId30"/>
    <p:sldId id="452" r:id="rId31"/>
    <p:sldId id="522" r:id="rId32"/>
    <p:sldId id="523" r:id="rId33"/>
    <p:sldId id="501" r:id="rId34"/>
    <p:sldId id="524" r:id="rId35"/>
    <p:sldId id="384" r:id="rId3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49" autoAdjust="0"/>
    <p:restoredTop sz="86726" autoAdjust="0"/>
  </p:normalViewPr>
  <p:slideViewPr>
    <p:cSldViewPr>
      <p:cViewPr varScale="1">
        <p:scale>
          <a:sx n="80" d="100"/>
          <a:sy n="80" d="100"/>
        </p:scale>
        <p:origin x="-165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3FDFE3E-648B-4073-8E38-820D2ECDE55F}" type="datetimeFigureOut">
              <a:rPr lang="en-US" smtClean="0"/>
              <a:pPr/>
              <a:t>4/12/2009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FE05574-1D68-479B-8F33-2AA349DB469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baseline="0" dirty="0" smtClean="0"/>
              <a:t>Task students to come with examples.</a:t>
            </a:r>
          </a:p>
        </p:txBody>
      </p:sp>
      <p:sp>
        <p:nvSpPr>
          <p:cNvPr id="4" name="Slide Number Placeholder 3"/>
          <p:cNvSpPr>
            <a:spLocks noGrp="1"/>
          </p:cNvSpPr>
          <p:nvPr>
            <p:ph type="sldNum" sz="quarter" idx="10"/>
          </p:nvPr>
        </p:nvSpPr>
        <p:spPr/>
        <p:txBody>
          <a:bodyPr/>
          <a:lstStyle/>
          <a:p>
            <a:fld id="{9FE05574-1D68-479B-8F33-2AA349DB469B}" type="slidenum">
              <a:rPr lang="en-US" smtClean="0"/>
              <a:pPr/>
              <a:t>14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These are examples of multinational companies that use global information systems.  Companies operate in several countries,</a:t>
            </a:r>
          </a:p>
          <a:p>
            <a:r>
              <a:rPr lang="en-US" b="1" dirty="0" smtClean="0"/>
              <a:t>     have headquarters</a:t>
            </a:r>
            <a:r>
              <a:rPr lang="en-US" b="1" baseline="0" dirty="0" smtClean="0"/>
              <a:t> in home country, and manufacture/sales/research in other countries.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16</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18</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19</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All parts in the partnership must be focused on the goals, profit, strategy for</a:t>
            </a:r>
            <a:r>
              <a:rPr lang="en-US" b="1" baseline="0" dirty="0" smtClean="0"/>
              <a:t> the collaborative body; not just be internally focused.  One must not</a:t>
            </a:r>
          </a:p>
          <a:p>
            <a:r>
              <a:rPr lang="en-US" b="1" baseline="0" dirty="0" smtClean="0"/>
              <a:t>     benefit while another does not for total effectiveness &amp; potential competitive advantage.  Discuss the reality of it for most supply chain</a:t>
            </a:r>
          </a:p>
          <a:p>
            <a:r>
              <a:rPr lang="en-US" b="1" baseline="0" dirty="0" smtClean="0"/>
              <a:t>     agreements</a:t>
            </a:r>
            <a:r>
              <a:rPr lang="en-US" b="1" baseline="0" dirty="0" smtClean="0"/>
              <a:t>.  There is almost always one component that will benefit over another.</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22</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How might RFID</a:t>
            </a:r>
            <a:r>
              <a:rPr lang="en-US" b="1" baseline="0" dirty="0" smtClean="0"/>
              <a:t> improve the supply chain?  Because RFID are used by all companies, automatic alerts can be sent within each company</a:t>
            </a:r>
          </a:p>
          <a:p>
            <a:r>
              <a:rPr lang="en-US" b="1" baseline="0" dirty="0" smtClean="0"/>
              <a:t>     &amp; between companies.  No longer need to count inventories.  Benefits can go down several tiers within the supply chain.</a:t>
            </a:r>
          </a:p>
          <a:p>
            <a:r>
              <a:rPr lang="en-US" b="1" baseline="0" dirty="0" smtClean="0"/>
              <a:t>     Rapid checkout in a retail store, eliminating need to scan each item will be future availability.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23</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RFID transmits real time information</a:t>
            </a:r>
            <a:r>
              <a:rPr lang="en-US" b="1" baseline="0" dirty="0" smtClean="0"/>
              <a:t> about location of merchandise.</a:t>
            </a:r>
          </a:p>
          <a:p>
            <a:endParaRPr lang="en-US" b="1" baseline="0" dirty="0" smtClean="0"/>
          </a:p>
          <a:p>
            <a:r>
              <a:rPr lang="en-US" b="1" baseline="0" dirty="0" smtClean="0"/>
              <a:t>RFID at retailers used to locate merchandise, control inventory, prevent theft, &amp; expedite processing of relevant information.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24</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Links are to YouTube</a:t>
            </a:r>
            <a:r>
              <a:rPr lang="en-US" b="1" baseline="0" dirty="0" smtClean="0"/>
              <a:t> videos that give visual examples of RFID applications &amp; uses.  These are helpful to stimulate discussion &amp; critical thinking</a:t>
            </a:r>
          </a:p>
          <a:p>
            <a:r>
              <a:rPr lang="en-US" b="1" baseline="0" dirty="0" smtClean="0"/>
              <a:t>     by students.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25</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a:t>
            </a:r>
            <a:r>
              <a:rPr lang="en-US" b="1" dirty="0" smtClean="0"/>
              <a:t>.  A system of several interconnected public exchanges is shown in this figure.</a:t>
            </a:r>
            <a:r>
              <a:rPr lang="en-US" b="1" baseline="0" dirty="0" smtClean="0"/>
              <a:t>  In this example, there are 3</a:t>
            </a:r>
          </a:p>
          <a:p>
            <a:r>
              <a:rPr lang="en-US" b="1" baseline="0" dirty="0" smtClean="0"/>
              <a:t>     interconnected exchanges.  In other cases there may be only 1 exchange for an entire industry.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26</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Refer to IT at Work, 11.3.  Asite</a:t>
            </a:r>
            <a:r>
              <a:rPr lang="en-US" b="1" baseline="0" dirty="0" smtClean="0"/>
              <a:t> is organizational example of electronic hub</a:t>
            </a:r>
            <a:r>
              <a:rPr lang="en-US" b="1" baseline="0" dirty="0" smtClean="0"/>
              <a:t>.  A structure of an electronic hub is shown in this figure.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28</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30</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E-supply chain is based on integration &amp; collaboration</a:t>
            </a:r>
            <a:r>
              <a:rPr lang="en-US" b="1" dirty="0" smtClean="0"/>
              <a:t>.  The core idea of</a:t>
            </a:r>
            <a:r>
              <a:rPr lang="en-US" b="1" baseline="0" dirty="0" smtClean="0"/>
              <a:t> this model is that an e-supply chain is based on integration</a:t>
            </a:r>
          </a:p>
          <a:p>
            <a:r>
              <a:rPr lang="en-US" b="1" baseline="0" dirty="0" smtClean="0"/>
              <a:t>     &amp; collaboration.  The supply chain processes are connected, decisions are made collectively, performance metrics are based on</a:t>
            </a:r>
          </a:p>
          <a:p>
            <a:r>
              <a:rPr lang="en-US" b="1" baseline="0" dirty="0" smtClean="0"/>
              <a:t>     common understanding, information flows in real time &amp; the only thing a new partner needs in order to join the SRM system is</a:t>
            </a:r>
          </a:p>
          <a:p>
            <a:r>
              <a:rPr lang="en-US" b="1" baseline="0" dirty="0" smtClean="0"/>
              <a:t>     a Web browser.</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31</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 for hot link to home page</a:t>
            </a:r>
            <a:r>
              <a:rPr lang="en-US" b="1" dirty="0" smtClean="0"/>
              <a:t>.</a:t>
            </a:r>
            <a:r>
              <a:rPr lang="en-US" b="1" baseline="0" dirty="0" smtClean="0"/>
              <a:t>  Refers to IT At Work, 11.4.</a:t>
            </a:r>
            <a:endParaRPr lang="en-US" b="1" dirty="0" smtClean="0"/>
          </a:p>
          <a:p>
            <a:endParaRPr lang="en-US" b="1" dirty="0" smtClean="0"/>
          </a:p>
          <a:p>
            <a:r>
              <a:rPr lang="en-US" b="1" dirty="0" smtClean="0"/>
              <a:t>Why does the company need such an elaborate</a:t>
            </a:r>
            <a:r>
              <a:rPr lang="en-US" b="1" baseline="0" dirty="0" smtClean="0"/>
              <a:t> program?  How would you justify it?  Describe the major features of the CRM/PRM program.</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32</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Figure IT 7eU</a:t>
            </a:r>
            <a:r>
              <a:rPr lang="en-US" sz="1200" kern="1200" dirty="0" smtClean="0">
                <a:solidFill>
                  <a:schemeClr val="tx1"/>
                </a:solidFill>
                <a:latin typeface="+mn-lt"/>
                <a:ea typeface="+mn-ea"/>
                <a:cs typeface="+mn-cs"/>
              </a:rPr>
              <a:t> provides opportunity to discuss overview of IT’s role in corporate strategy setting and its intricate importance to performance as business solutions and the resulting profitability.   Throughout the “semester” student learning will be evolving surrounding this chart</a:t>
            </a:r>
            <a:r>
              <a:rPr lang="en-US" sz="1200" kern="1200" baseline="0" dirty="0" smtClean="0">
                <a:solidFill>
                  <a:schemeClr val="tx1"/>
                </a:solidFill>
                <a:latin typeface="+mn-lt"/>
                <a:ea typeface="+mn-ea"/>
                <a:cs typeface="+mn-cs"/>
              </a:rPr>
              <a:t> making it good to begin by going back to it to integrate learning.</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FE05574-1D68-479B-8F33-2AA349DB469B}"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 for homepage.</a:t>
            </a:r>
          </a:p>
          <a:p>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On demand enterprise – order began when received.  Build to order, mass customization.</a:t>
            </a:r>
          </a:p>
          <a:p>
            <a:endParaRPr lang="en-US" b="1" dirty="0" smtClean="0"/>
          </a:p>
          <a:p>
            <a:r>
              <a:rPr lang="en-US" b="1" dirty="0" smtClean="0"/>
              <a:t>On demand &amp; real time – entire fulfillment cycle would be primed to respond to real-time conditions.</a:t>
            </a:r>
          </a:p>
        </p:txBody>
      </p:sp>
      <p:sp>
        <p:nvSpPr>
          <p:cNvPr id="4" name="Slide Number Placeholder 3"/>
          <p:cNvSpPr>
            <a:spLocks noGrp="1"/>
          </p:cNvSpPr>
          <p:nvPr>
            <p:ph type="sldNum" sz="quarter" idx="10"/>
          </p:nvPr>
        </p:nvSpPr>
        <p:spPr/>
        <p:txBody>
          <a:bodyPr/>
          <a:lstStyle/>
          <a:p>
            <a:fld id="{9FE05574-1D68-479B-8F33-2AA349DB469B}"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Includes inbound, outbound, internal &amp; external movement; return of materials &amp; goods.</a:t>
            </a:r>
          </a:p>
          <a:p>
            <a:endParaRPr lang="en-US" b="1" dirty="0" smtClean="0"/>
          </a:p>
          <a:p>
            <a:r>
              <a:rPr lang="en-US" b="1" dirty="0" smtClean="0"/>
              <a:t>Includes</a:t>
            </a:r>
            <a:r>
              <a:rPr lang="en-US" b="1" baseline="0" dirty="0" smtClean="0"/>
              <a:t> order fulfillment.  Key aspects are delivery of materials or products at the right time, to the right place, &amp; at right </a:t>
            </a:r>
            <a:r>
              <a:rPr lang="en-US" b="1" baseline="0" dirty="0" smtClean="0"/>
              <a:t>cost.</a:t>
            </a:r>
          </a:p>
          <a:p>
            <a:endParaRPr lang="en-US" b="1" baseline="0" dirty="0" smtClean="0"/>
          </a:p>
          <a:p>
            <a:r>
              <a:rPr lang="en-US" b="1" baseline="0" dirty="0" smtClean="0"/>
              <a:t>Article can aid to facilitate discussion of improved productivity &amp; reduced costs thru automation of order fulfillment activities.</a:t>
            </a:r>
          </a:p>
          <a:p>
            <a:endParaRPr lang="en-US" b="1" baseline="0" dirty="0" smtClean="0"/>
          </a:p>
          <a:p>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a:t>
            </a:r>
            <a:r>
              <a:rPr lang="en-US" b="1" dirty="0" smtClean="0"/>
              <a:t>.  Typical order fulfillment process is illustrated in this figure.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Automation will increase speed, reduce</a:t>
            </a:r>
            <a:r>
              <a:rPr lang="en-US" b="1" baseline="0" dirty="0" smtClean="0"/>
              <a:t> (or eliminate) errors, reduce cost, minimize delays, reduce inventories.</a:t>
            </a:r>
          </a:p>
          <a:p>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510E9A-EE2C-44A3-95D0-5A1A60366C6B}"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066CB-7533-4392-B474-49D1EB92589C}"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B7794-6B84-4DDD-9274-D4A777B39171}"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4479-2BBE-4345-BEFD-FDEAA22D5CA4}"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52B75A-87C0-44D2-8770-6E3737DE4395}"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B15E9-471A-4CB1-835C-57B10F4E2F08}" type="datetime1">
              <a:rPr lang="en-US" smtClean="0"/>
              <a:pPr/>
              <a:t>4/12/2009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DD2D1-A9A6-4675-B31B-825FA7C63BA0}" type="datetime1">
              <a:rPr lang="en-US" smtClean="0"/>
              <a:pPr/>
              <a:t>4/12/2009</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
        <p:nvSpPr>
          <p:cNvPr id="9" name="Slide Number Placeholder 8"/>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1280E-CD63-42CC-AB53-3E2403F7A183}" type="datetime1">
              <a:rPr lang="en-US" smtClean="0"/>
              <a:pPr/>
              <a:t>4/12/2009</a:t>
            </a:fld>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67F93-5255-4988-94BD-4CF00BD7312B}" type="datetime1">
              <a:rPr lang="en-US" smtClean="0"/>
              <a:pPr/>
              <a:t>4/12/2009</a:t>
            </a:fld>
            <a:endParaRPr lang="en-US" dirty="0"/>
          </a:p>
        </p:txBody>
      </p:sp>
      <p:sp>
        <p:nvSpPr>
          <p:cNvPr id="3" name="Footer Placeholder 2"/>
          <p:cNvSpPr>
            <a:spLocks noGrp="1"/>
          </p:cNvSpPr>
          <p:nvPr>
            <p:ph type="ftr" sz="quarter" idx="11"/>
          </p:nvPr>
        </p:nvSpPr>
        <p:spPr/>
        <p:txBody>
          <a:bodyPr/>
          <a:lstStyle/>
          <a:p>
            <a:r>
              <a:rPr lang="en-US" dirty="0" smtClean="0"/>
              <a:t>Copyright 2010 John Wiley &amp; Sons, Inc.</a:t>
            </a:r>
            <a:endParaRPr lang="en-US" dirty="0"/>
          </a:p>
        </p:txBody>
      </p:sp>
      <p:sp>
        <p:nvSpPr>
          <p:cNvPr id="4" name="Slide Number Placeholder 3"/>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F877E-774E-4F94-BC8C-CB951C606B38}" type="datetime1">
              <a:rPr lang="en-US" smtClean="0"/>
              <a:pPr/>
              <a:t>4/12/2009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D6B4F-556D-48AA-9EDD-89D6C268AC98}" type="datetime1">
              <a:rPr lang="en-US" smtClean="0"/>
              <a:pPr/>
              <a:t>4/12/2009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D1291A-2C72-460F-8C91-6C6FE2D5222F}" type="datetime1">
              <a:rPr lang="en-US" smtClean="0"/>
              <a:pPr/>
              <a:t>4/12/2009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2010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DA93-E592-46D0-AE1F-D154A72783B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coca-cola.com/index.jsp" TargetMode="External"/><Relationship Id="rId7" Type="http://schemas.openxmlformats.org/officeDocument/2006/relationships/hyperlink" Target="http://www.ibm.com/us/en/"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mcdonalds.com/" TargetMode="External"/><Relationship Id="rId10" Type="http://schemas.openxmlformats.org/officeDocument/2006/relationships/image" Target="../media/image8.jpeg"/><Relationship Id="rId4" Type="http://schemas.openxmlformats.org/officeDocument/2006/relationships/image" Target="../media/image5.png"/><Relationship Id="rId9" Type="http://schemas.openxmlformats.org/officeDocument/2006/relationships/hyperlink" Target="http://w1.siemens.com/entry/cc/en/"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bikeworld.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youtube.com/watch?v=yNPDgudPmX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www.youtube.com/watch?v=9Om7TtgNlwM"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newpiper.com/aircraft/default.asp"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boeing.com/commercial/787family/"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logisticsworld.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www.mhia.org/industrygroups/as-rs/casestudies/8219/automated-order-fulfillment-increases-distribution-center-productivity-by-80-" TargetMode="External"/><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838200" y="2133600"/>
            <a:ext cx="7772400" cy="1470025"/>
          </a:xfrm>
        </p:spPr>
        <p:txBody>
          <a:bodyPr>
            <a:noAutofit/>
          </a:bodyPr>
          <a:lstStyle/>
          <a:p>
            <a:pPr algn="r"/>
            <a:r>
              <a:rPr lang="en-US" sz="2000" dirty="0" smtClean="0"/>
              <a:t> </a:t>
            </a:r>
            <a:br>
              <a:rPr lang="en-US" sz="2000" dirty="0" smtClean="0"/>
            </a:br>
            <a:r>
              <a:rPr lang="en-US" sz="2000" b="1" dirty="0" smtClean="0"/>
              <a:t>Chapter 11</a:t>
            </a:r>
            <a:r>
              <a:rPr lang="en-US" sz="2000" dirty="0"/>
              <a:t/>
            </a:r>
            <a:br>
              <a:rPr lang="en-US" sz="2000" dirty="0"/>
            </a:br>
            <a:r>
              <a:rPr lang="en-US" sz="2000" dirty="0"/>
              <a:t/>
            </a:r>
            <a:br>
              <a:rPr lang="en-US" sz="2000" dirty="0"/>
            </a:br>
            <a:r>
              <a:rPr lang="en-US" sz="2500" b="1" dirty="0" smtClean="0"/>
              <a:t>Interorganizational, Large-Scale</a:t>
            </a:r>
            <a:br>
              <a:rPr lang="en-US" sz="2500" b="1" dirty="0" smtClean="0"/>
            </a:br>
            <a:r>
              <a:rPr lang="en-US" sz="2500" b="1" dirty="0" smtClean="0"/>
              <a:t>and Global Information Systems</a:t>
            </a:r>
            <a:r>
              <a:rPr lang="en-US" sz="2000" dirty="0"/>
              <a:t/>
            </a:r>
            <a:br>
              <a:rPr lang="en-US" sz="2000" dirty="0"/>
            </a:br>
            <a:r>
              <a:rPr lang="en-US" sz="2000" dirty="0" smtClean="0"/>
              <a:t/>
            </a:r>
            <a:br>
              <a:rPr lang="en-US" sz="2000" dirty="0" smtClean="0"/>
            </a:br>
            <a:r>
              <a:rPr lang="en-US" sz="2500" b="1" dirty="0" smtClean="0"/>
              <a:t>Information Technology for Management</a:t>
            </a:r>
            <a:br>
              <a:rPr lang="en-US" sz="2500" b="1" dirty="0" smtClean="0"/>
            </a:br>
            <a:r>
              <a:rPr lang="en-US" sz="2500" b="1" i="1" dirty="0" smtClean="0"/>
              <a:t>Improving Performance in the Digital Economy</a:t>
            </a:r>
            <a:br>
              <a:rPr lang="en-US" sz="2500" b="1" i="1" dirty="0" smtClean="0"/>
            </a:br>
            <a:r>
              <a:rPr lang="en-US" sz="2500" b="1" dirty="0"/>
              <a:t/>
            </a:r>
            <a:br>
              <a:rPr lang="en-US" sz="2500" b="1" dirty="0"/>
            </a:br>
            <a:r>
              <a:rPr lang="en-US" sz="2500" b="1" dirty="0" smtClean="0"/>
              <a:t>7</a:t>
            </a:r>
            <a:r>
              <a:rPr lang="en-US" sz="2500" b="1" baseline="30000" dirty="0" smtClean="0"/>
              <a:t>th</a:t>
            </a:r>
            <a:r>
              <a:rPr lang="en-US" sz="2500" b="1" dirty="0" smtClean="0"/>
              <a:t> edition</a:t>
            </a:r>
            <a:br>
              <a:rPr lang="en-US" sz="2500" b="1" dirty="0" smtClean="0"/>
            </a:br>
            <a:r>
              <a:rPr lang="en-US" sz="2500" b="1" dirty="0" smtClean="0"/>
              <a:t>John Wiley &amp; Sons, Inc.</a:t>
            </a:r>
            <a:br>
              <a:rPr lang="en-US" sz="2500" b="1" dirty="0" smtClean="0"/>
            </a:br>
            <a:r>
              <a:rPr lang="en-US" sz="2500" b="1" dirty="0" smtClean="0"/>
              <a:t/>
            </a:r>
            <a:br>
              <a:rPr lang="en-US" sz="2500" b="1" dirty="0" smtClean="0"/>
            </a:br>
            <a:r>
              <a:rPr lang="en-US" sz="2000" b="1" dirty="0" smtClean="0"/>
              <a:t>Slides contributed by Dr. Sandra Reid</a:t>
            </a:r>
            <a:br>
              <a:rPr lang="en-US" sz="2000" b="1" dirty="0" smtClean="0"/>
            </a:br>
            <a:r>
              <a:rPr lang="en-US" sz="2000" b="1" dirty="0" smtClean="0"/>
              <a:t>Chair, Graduate School of Business &amp; Professor, Technology</a:t>
            </a:r>
            <a:br>
              <a:rPr lang="en-US" sz="2000" b="1" dirty="0" smtClean="0"/>
            </a:br>
            <a:r>
              <a:rPr lang="en-US" sz="2000" b="1" dirty="0" smtClean="0"/>
              <a:t>Dallas Baptist University</a:t>
            </a:r>
          </a:p>
        </p:txBody>
      </p:sp>
      <p:sp>
        <p:nvSpPr>
          <p:cNvPr id="8" name="Text Placeholder 7"/>
          <p:cNvSpPr>
            <a:spLocks noGrp="1"/>
          </p:cNvSpPr>
          <p:nvPr>
            <p:ph type="subTitle" idx="1"/>
          </p:nvPr>
        </p:nvSpPr>
        <p:spPr>
          <a:xfrm>
            <a:off x="304800" y="990600"/>
            <a:ext cx="685800" cy="5181600"/>
          </a:xfrm>
          <a:solidFill>
            <a:schemeClr val="accent5"/>
          </a:solidFill>
        </p:spPr>
        <p:txBody>
          <a:bodyPr vert="vert270">
            <a:normAutofit fontScale="70000" lnSpcReduction="20000"/>
          </a:bodyPr>
          <a:lstStyle/>
          <a:p>
            <a:r>
              <a:rPr lang="en-US" sz="5400" b="1" dirty="0" smtClean="0">
                <a:solidFill>
                  <a:schemeClr val="tx1"/>
                </a:solidFill>
              </a:rPr>
              <a:t>Turban and Volonino</a:t>
            </a:r>
            <a:endParaRPr lang="en-US" sz="5400" b="1" dirty="0">
              <a:solidFill>
                <a:schemeClr val="tx1"/>
              </a:solidFill>
            </a:endParaRPr>
          </a:p>
        </p:txBody>
      </p:sp>
      <p:sp>
        <p:nvSpPr>
          <p:cNvPr id="5" name="Slide Number Placeholder 4"/>
          <p:cNvSpPr>
            <a:spLocks noGrp="1"/>
          </p:cNvSpPr>
          <p:nvPr>
            <p:ph type="sldNum" sz="quarter" idx="12"/>
          </p:nvPr>
        </p:nvSpPr>
        <p:spPr/>
        <p:txBody>
          <a:bodyPr/>
          <a:lstStyle/>
          <a:p>
            <a:r>
              <a:rPr lang="en-US" dirty="0" smtClean="0"/>
              <a:t>11-1</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11.1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10</a:t>
            </a:fld>
            <a:endParaRPr lang="en-US" dirty="0"/>
          </a:p>
        </p:txBody>
      </p:sp>
      <p:pic>
        <p:nvPicPr>
          <p:cNvPr id="11266" name="Picture 2"/>
          <p:cNvPicPr>
            <a:picLocks noChangeAspect="1" noChangeArrowheads="1"/>
          </p:cNvPicPr>
          <p:nvPr/>
        </p:nvPicPr>
        <p:blipFill>
          <a:blip r:embed="rId3"/>
          <a:srcRect/>
          <a:stretch>
            <a:fillRect/>
          </a:stretch>
        </p:blipFill>
        <p:spPr bwMode="auto">
          <a:xfrm>
            <a:off x="1752600" y="1143000"/>
            <a:ext cx="6400800" cy="4267200"/>
          </a:xfrm>
          <a:prstGeom prst="rect">
            <a:avLst/>
          </a:prstGeom>
          <a:noFill/>
          <a:ln w="9525">
            <a:noFill/>
            <a:miter lim="800000"/>
            <a:headEnd/>
            <a:tailEnd/>
          </a:ln>
          <a:effectLst/>
        </p:spPr>
      </p:pic>
      <p:sp>
        <p:nvSpPr>
          <p:cNvPr id="6" name="TextBox 5"/>
          <p:cNvSpPr txBox="1"/>
          <p:nvPr/>
        </p:nvSpPr>
        <p:spPr>
          <a:xfrm>
            <a:off x="2667000" y="5650468"/>
            <a:ext cx="4724400" cy="369332"/>
          </a:xfrm>
          <a:prstGeom prst="rect">
            <a:avLst/>
          </a:prstGeom>
          <a:noFill/>
        </p:spPr>
        <p:txBody>
          <a:bodyPr wrap="square" rtlCol="0">
            <a:spAutoFit/>
          </a:bodyPr>
          <a:lstStyle/>
          <a:p>
            <a:r>
              <a:rPr lang="en-US" b="1" dirty="0" smtClean="0"/>
              <a:t>Order fulfillment and the logistics system.</a:t>
            </a: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Problems – Solutions Involve Automation</a:t>
            </a:r>
            <a:endParaRPr lang="en-US" sz="3200" b="1" dirty="0"/>
          </a:p>
        </p:txBody>
      </p:sp>
      <p:sp>
        <p:nvSpPr>
          <p:cNvPr id="3" name="Content Placeholder 2"/>
          <p:cNvSpPr>
            <a:spLocks noGrp="1"/>
          </p:cNvSpPr>
          <p:nvPr>
            <p:ph idx="1"/>
          </p:nvPr>
        </p:nvSpPr>
        <p:spPr/>
        <p:txBody>
          <a:bodyPr>
            <a:normAutofit fontScale="92500" lnSpcReduction="20000"/>
          </a:bodyPr>
          <a:lstStyle/>
          <a:p>
            <a:r>
              <a:rPr lang="en-US" dirty="0" smtClean="0"/>
              <a:t>Delays in transportation / shipments</a:t>
            </a:r>
          </a:p>
          <a:p>
            <a:r>
              <a:rPr lang="en-US" dirty="0" smtClean="0"/>
              <a:t>Human errors in information sending</a:t>
            </a:r>
          </a:p>
          <a:p>
            <a:r>
              <a:rPr lang="en-US" dirty="0" smtClean="0"/>
              <a:t>Over-or-under stocked inventories</a:t>
            </a:r>
          </a:p>
          <a:p>
            <a:r>
              <a:rPr lang="en-US" dirty="0" smtClean="0"/>
              <a:t>Shipments to wrong places or wrong quantities</a:t>
            </a:r>
          </a:p>
          <a:p>
            <a:r>
              <a:rPr lang="en-US" dirty="0" smtClean="0"/>
              <a:t>Late or wrong reporting on delivery</a:t>
            </a:r>
          </a:p>
          <a:p>
            <a:r>
              <a:rPr lang="en-US" dirty="0" smtClean="0"/>
              <a:t>Slow or incorrect billing</a:t>
            </a:r>
          </a:p>
          <a:p>
            <a:r>
              <a:rPr lang="en-US" dirty="0" smtClean="0"/>
              <a:t>Difficult product/part configuration</a:t>
            </a:r>
          </a:p>
          <a:p>
            <a:r>
              <a:rPr lang="en-US" dirty="0" smtClean="0"/>
              <a:t>Inability of IT systems of 2 organizations to “talk” to each other</a:t>
            </a:r>
          </a:p>
          <a:p>
            <a:r>
              <a:rPr lang="en-US" dirty="0" smtClean="0"/>
              <a:t>High cost of expedited shipments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12</a:t>
            </a:fld>
            <a:endParaRPr lang="en-US" dirty="0"/>
          </a:p>
        </p:txBody>
      </p:sp>
      <p:sp>
        <p:nvSpPr>
          <p:cNvPr id="6" name="TextBox 5"/>
          <p:cNvSpPr txBox="1"/>
          <p:nvPr/>
        </p:nvSpPr>
        <p:spPr>
          <a:xfrm>
            <a:off x="914400" y="2539425"/>
            <a:ext cx="7620000" cy="1569660"/>
          </a:xfrm>
          <a:prstGeom prst="rect">
            <a:avLst/>
          </a:prstGeom>
          <a:noFill/>
        </p:spPr>
        <p:txBody>
          <a:bodyPr wrap="square" rtlCol="0">
            <a:spAutoFit/>
          </a:bodyPr>
          <a:lstStyle/>
          <a:p>
            <a:r>
              <a:rPr lang="en-US" sz="3200" b="1" i="1" dirty="0" smtClean="0"/>
              <a:t>11.2 Interorganizational Information Systems and Large-Scale Information Systems</a:t>
            </a:r>
            <a:endParaRPr lang="en-US" sz="3200" b="1" i="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IOSs Enable BOTH Partners to….</a:t>
            </a:r>
            <a:endParaRPr lang="en-US" sz="3200" b="1" dirty="0"/>
          </a:p>
        </p:txBody>
      </p:sp>
      <p:sp>
        <p:nvSpPr>
          <p:cNvPr id="3" name="Content Placeholder 2"/>
          <p:cNvSpPr>
            <a:spLocks noGrp="1"/>
          </p:cNvSpPr>
          <p:nvPr>
            <p:ph idx="1"/>
          </p:nvPr>
        </p:nvSpPr>
        <p:spPr/>
        <p:txBody>
          <a:bodyPr/>
          <a:lstStyle/>
          <a:p>
            <a:r>
              <a:rPr lang="en-US" dirty="0" smtClean="0"/>
              <a:t>Reduce costs of routine transactions</a:t>
            </a:r>
          </a:p>
          <a:p>
            <a:r>
              <a:rPr lang="en-US" dirty="0" smtClean="0"/>
              <a:t>Improve quality of information flow by reducing/eliminating errors</a:t>
            </a:r>
          </a:p>
          <a:p>
            <a:r>
              <a:rPr lang="en-US" dirty="0" smtClean="0"/>
              <a:t>Compress cycle times</a:t>
            </a:r>
          </a:p>
          <a:p>
            <a:r>
              <a:rPr lang="en-US" dirty="0" smtClean="0"/>
              <a:t>Eliminate paper processing &amp; associated inefficiencies/costs</a:t>
            </a:r>
          </a:p>
          <a:p>
            <a:r>
              <a:rPr lang="en-US" dirty="0" smtClean="0"/>
              <a:t>Transfer &amp; processing of information made easier for users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Types of IOS</a:t>
            </a:r>
            <a:endParaRPr lang="en-US" sz="3200" b="1" dirty="0"/>
          </a:p>
        </p:txBody>
      </p:sp>
      <p:sp>
        <p:nvSpPr>
          <p:cNvPr id="3" name="Content Placeholder 2"/>
          <p:cNvSpPr>
            <a:spLocks noGrp="1"/>
          </p:cNvSpPr>
          <p:nvPr>
            <p:ph idx="1"/>
          </p:nvPr>
        </p:nvSpPr>
        <p:spPr/>
        <p:txBody>
          <a:bodyPr/>
          <a:lstStyle/>
          <a:p>
            <a:r>
              <a:rPr lang="en-US" dirty="0" smtClean="0"/>
              <a:t>B2B trading systems</a:t>
            </a:r>
          </a:p>
          <a:p>
            <a:r>
              <a:rPr lang="en-US" dirty="0" smtClean="0"/>
              <a:t>B2B support systems</a:t>
            </a:r>
          </a:p>
          <a:p>
            <a:r>
              <a:rPr lang="en-US" dirty="0" smtClean="0"/>
              <a:t>Global systems</a:t>
            </a:r>
          </a:p>
          <a:p>
            <a:r>
              <a:rPr lang="en-US" dirty="0" smtClean="0"/>
              <a:t>Electronic funds transfer (EFT)</a:t>
            </a:r>
          </a:p>
          <a:p>
            <a:r>
              <a:rPr lang="en-US" dirty="0" smtClean="0"/>
              <a:t>Groupware</a:t>
            </a:r>
          </a:p>
          <a:p>
            <a:r>
              <a:rPr lang="en-US" dirty="0" smtClean="0"/>
              <a:t>Shared databases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15</a:t>
            </a:fld>
            <a:endParaRPr lang="en-US" dirty="0"/>
          </a:p>
        </p:txBody>
      </p:sp>
      <p:sp>
        <p:nvSpPr>
          <p:cNvPr id="6" name="TextBox 5"/>
          <p:cNvSpPr txBox="1"/>
          <p:nvPr/>
        </p:nvSpPr>
        <p:spPr>
          <a:xfrm>
            <a:off x="1752600" y="2590800"/>
            <a:ext cx="6248400" cy="584775"/>
          </a:xfrm>
          <a:prstGeom prst="rect">
            <a:avLst/>
          </a:prstGeom>
          <a:noFill/>
        </p:spPr>
        <p:txBody>
          <a:bodyPr wrap="square" rtlCol="0">
            <a:spAutoFit/>
          </a:bodyPr>
          <a:lstStyle/>
          <a:p>
            <a:r>
              <a:rPr lang="en-US" sz="3200" b="1" i="1" dirty="0" smtClean="0"/>
              <a:t>11.3 Global Information Systems</a:t>
            </a:r>
            <a:endParaRPr lang="en-US" sz="3200" b="1"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Multinational Companies Use Global Information Systems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16</a:t>
            </a:fld>
            <a:endParaRPr lang="en-US" dirty="0"/>
          </a:p>
        </p:txBody>
      </p:sp>
      <p:pic>
        <p:nvPicPr>
          <p:cNvPr id="6" name="Picture 5" descr="Coca-Cola_logo_svg.png">
            <a:hlinkClick r:id="rId3"/>
          </p:cNvPr>
          <p:cNvPicPr>
            <a:picLocks noChangeAspect="1"/>
          </p:cNvPicPr>
          <p:nvPr/>
        </p:nvPicPr>
        <p:blipFill>
          <a:blip r:embed="rId4"/>
          <a:stretch>
            <a:fillRect/>
          </a:stretch>
        </p:blipFill>
        <p:spPr>
          <a:xfrm>
            <a:off x="304800" y="1600200"/>
            <a:ext cx="1905000" cy="628650"/>
          </a:xfrm>
          <a:prstGeom prst="rect">
            <a:avLst/>
          </a:prstGeom>
        </p:spPr>
      </p:pic>
      <p:pic>
        <p:nvPicPr>
          <p:cNvPr id="8" name="Picture 7" descr="200px-McDonald%27s_Corporate_Logo_svg.png">
            <a:hlinkClick r:id="rId5"/>
          </p:cNvPr>
          <p:cNvPicPr>
            <a:picLocks noChangeAspect="1"/>
          </p:cNvPicPr>
          <p:nvPr/>
        </p:nvPicPr>
        <p:blipFill>
          <a:blip r:embed="rId6"/>
          <a:stretch>
            <a:fillRect/>
          </a:stretch>
        </p:blipFill>
        <p:spPr>
          <a:xfrm>
            <a:off x="5410200" y="2438400"/>
            <a:ext cx="1905000" cy="1447800"/>
          </a:xfrm>
          <a:prstGeom prst="rect">
            <a:avLst/>
          </a:prstGeom>
        </p:spPr>
      </p:pic>
      <p:pic>
        <p:nvPicPr>
          <p:cNvPr id="9" name="Picture 8" descr="IBM.png">
            <a:hlinkClick r:id="rId7"/>
          </p:cNvPr>
          <p:cNvPicPr>
            <a:picLocks noChangeAspect="1"/>
          </p:cNvPicPr>
          <p:nvPr/>
        </p:nvPicPr>
        <p:blipFill>
          <a:blip r:embed="rId8"/>
          <a:stretch>
            <a:fillRect/>
          </a:stretch>
        </p:blipFill>
        <p:spPr>
          <a:xfrm>
            <a:off x="2895600" y="3733800"/>
            <a:ext cx="1905000" cy="771525"/>
          </a:xfrm>
          <a:prstGeom prst="rect">
            <a:avLst/>
          </a:prstGeom>
        </p:spPr>
      </p:pic>
      <p:pic>
        <p:nvPicPr>
          <p:cNvPr id="10" name="Picture 9" descr="siemens ag.jpg">
            <a:hlinkClick r:id="rId9"/>
          </p:cNvPr>
          <p:cNvPicPr>
            <a:picLocks noChangeAspect="1"/>
          </p:cNvPicPr>
          <p:nvPr/>
        </p:nvPicPr>
        <p:blipFill>
          <a:blip r:embed="rId10"/>
          <a:stretch>
            <a:fillRect/>
          </a:stretch>
        </p:blipFill>
        <p:spPr>
          <a:xfrm>
            <a:off x="685800" y="3886200"/>
            <a:ext cx="1295400" cy="914400"/>
          </a:xfrm>
          <a:prstGeom prst="rect">
            <a:avLst/>
          </a:prstGeom>
        </p:spPr>
      </p:pic>
      <p:sp>
        <p:nvSpPr>
          <p:cNvPr id="11" name="TextBox 10"/>
          <p:cNvSpPr txBox="1"/>
          <p:nvPr/>
        </p:nvSpPr>
        <p:spPr>
          <a:xfrm>
            <a:off x="3886200" y="1764268"/>
            <a:ext cx="4953000" cy="369332"/>
          </a:xfrm>
          <a:prstGeom prst="rect">
            <a:avLst/>
          </a:prstGeom>
          <a:noFill/>
        </p:spPr>
        <p:txBody>
          <a:bodyPr wrap="square" rtlCol="0">
            <a:spAutoFit/>
          </a:bodyPr>
          <a:lstStyle/>
          <a:p>
            <a:r>
              <a:rPr lang="en-US" b="1" i="1" dirty="0" smtClean="0">
                <a:solidFill>
                  <a:srgbClr val="003399"/>
                </a:solidFill>
              </a:rPr>
              <a:t>Companies that operate in several countries….</a:t>
            </a:r>
            <a:endParaRPr lang="en-US" b="1" i="1" dirty="0">
              <a:solidFill>
                <a:srgbClr val="003399"/>
              </a:solidFill>
            </a:endParaRPr>
          </a:p>
        </p:txBody>
      </p:sp>
      <p:sp>
        <p:nvSpPr>
          <p:cNvPr id="13" name="TextBox 12"/>
          <p:cNvSpPr txBox="1"/>
          <p:nvPr/>
        </p:nvSpPr>
        <p:spPr>
          <a:xfrm>
            <a:off x="228600" y="2590800"/>
            <a:ext cx="3048000" cy="646331"/>
          </a:xfrm>
          <a:prstGeom prst="rect">
            <a:avLst/>
          </a:prstGeom>
          <a:noFill/>
        </p:spPr>
        <p:txBody>
          <a:bodyPr wrap="square" rtlCol="0">
            <a:spAutoFit/>
          </a:bodyPr>
          <a:lstStyle/>
          <a:p>
            <a:r>
              <a:rPr lang="en-US" b="1" i="1" dirty="0" smtClean="0">
                <a:solidFill>
                  <a:srgbClr val="FF0000"/>
                </a:solidFill>
              </a:rPr>
              <a:t>Headquarters in home country……</a:t>
            </a:r>
            <a:endParaRPr lang="en-US" b="1" i="1" dirty="0">
              <a:solidFill>
                <a:srgbClr val="FF0000"/>
              </a:solidFill>
            </a:endParaRPr>
          </a:p>
        </p:txBody>
      </p:sp>
      <p:sp>
        <p:nvSpPr>
          <p:cNvPr id="14" name="TextBox 13"/>
          <p:cNvSpPr txBox="1"/>
          <p:nvPr/>
        </p:nvSpPr>
        <p:spPr>
          <a:xfrm>
            <a:off x="1143000" y="5525869"/>
            <a:ext cx="7315200" cy="369332"/>
          </a:xfrm>
          <a:prstGeom prst="rect">
            <a:avLst/>
          </a:prstGeom>
          <a:noFill/>
        </p:spPr>
        <p:txBody>
          <a:bodyPr wrap="square" rtlCol="0">
            <a:spAutoFit/>
          </a:bodyPr>
          <a:lstStyle/>
          <a:p>
            <a:r>
              <a:rPr lang="en-US" b="1" i="1" dirty="0" smtClean="0"/>
              <a:t>And……manufacturing........sales……….&amp; research in other countries….</a:t>
            </a:r>
            <a:endParaRPr lang="en-US" b="1"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Benefits of Global Information Systems</a:t>
            </a:r>
            <a:endParaRPr lang="en-US" sz="3200" b="1" dirty="0"/>
          </a:p>
        </p:txBody>
      </p:sp>
      <p:sp>
        <p:nvSpPr>
          <p:cNvPr id="3" name="Content Placeholder 2"/>
          <p:cNvSpPr>
            <a:spLocks noGrp="1"/>
          </p:cNvSpPr>
          <p:nvPr>
            <p:ph idx="1"/>
          </p:nvPr>
        </p:nvSpPr>
        <p:spPr/>
        <p:txBody>
          <a:bodyPr>
            <a:normAutofit lnSpcReduction="10000"/>
          </a:bodyPr>
          <a:lstStyle/>
          <a:p>
            <a:r>
              <a:rPr lang="en-US" dirty="0" smtClean="0"/>
              <a:t>Partners make decisions, monitor transactions &amp; provide controls at a reasonable cost utilizing email, EDI, web, &amp; extranets.</a:t>
            </a:r>
          </a:p>
          <a:p>
            <a:r>
              <a:rPr lang="en-US" dirty="0" smtClean="0"/>
              <a:t>ERP can help standardize routine information world-wide.</a:t>
            </a:r>
          </a:p>
          <a:p>
            <a:r>
              <a:rPr lang="en-US" dirty="0" smtClean="0"/>
              <a:t>Collaboration enhanced with groupware software.</a:t>
            </a:r>
          </a:p>
          <a:p>
            <a:r>
              <a:rPr lang="en-US" dirty="0" smtClean="0"/>
              <a:t>Video teleconferencing &amp; screen sharing are useful for successful project management.</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18</a:t>
            </a:fld>
            <a:endParaRPr lang="en-US" dirty="0"/>
          </a:p>
        </p:txBody>
      </p:sp>
      <p:sp>
        <p:nvSpPr>
          <p:cNvPr id="6" name="TextBox 5"/>
          <p:cNvSpPr txBox="1"/>
          <p:nvPr/>
        </p:nvSpPr>
        <p:spPr>
          <a:xfrm>
            <a:off x="1143000" y="2691825"/>
            <a:ext cx="7315200" cy="1077218"/>
          </a:xfrm>
          <a:prstGeom prst="rect">
            <a:avLst/>
          </a:prstGeom>
          <a:noFill/>
        </p:spPr>
        <p:txBody>
          <a:bodyPr wrap="square" rtlCol="0">
            <a:spAutoFit/>
          </a:bodyPr>
          <a:lstStyle/>
          <a:p>
            <a:r>
              <a:rPr lang="en-US" sz="3200" b="1" i="1" dirty="0" smtClean="0"/>
              <a:t>11.4 Facilitating IOS and Global Systems:  From Demand-Driven Networks to RFID</a:t>
            </a:r>
            <a:endParaRPr lang="en-US" sz="3200" b="1"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19</a:t>
            </a:fld>
            <a:endParaRPr lang="en-US" dirty="0"/>
          </a:p>
        </p:txBody>
      </p:sp>
      <p:sp>
        <p:nvSpPr>
          <p:cNvPr id="7" name="Content Placeholder 6"/>
          <p:cNvSpPr>
            <a:spLocks noGrp="1"/>
          </p:cNvSpPr>
          <p:nvPr>
            <p:ph idx="1"/>
          </p:nvPr>
        </p:nvSpPr>
        <p:spPr>
          <a:xfrm>
            <a:off x="457200" y="1874837"/>
            <a:ext cx="8229600" cy="4525963"/>
          </a:xfrm>
        </p:spPr>
        <p:txBody>
          <a:bodyPr/>
          <a:lstStyle/>
          <a:p>
            <a:r>
              <a:rPr lang="en-US" b="1" i="1" dirty="0" smtClean="0"/>
              <a:t>Problem</a:t>
            </a:r>
            <a:r>
              <a:rPr lang="en-US" dirty="0" smtClean="0"/>
              <a:t> – increased internet sales made order fulfillment &amp; after-sale customer service overwhelming for a small company.</a:t>
            </a:r>
          </a:p>
          <a:p>
            <a:r>
              <a:rPr lang="en-US" b="1" i="1" dirty="0" smtClean="0"/>
              <a:t>Solution</a:t>
            </a:r>
            <a:r>
              <a:rPr lang="en-US" dirty="0" smtClean="0"/>
              <a:t> – outsource delivery to FedEx &amp; automation of order fulfillment process.</a:t>
            </a:r>
          </a:p>
          <a:p>
            <a:r>
              <a:rPr lang="en-US" b="1" i="1" dirty="0" smtClean="0"/>
              <a:t>Results</a:t>
            </a:r>
            <a:r>
              <a:rPr lang="en-US" dirty="0" smtClean="0"/>
              <a:t> – greater customer satisfaction &amp; retention.</a:t>
            </a:r>
            <a:endParaRPr lang="en-US" dirty="0"/>
          </a:p>
        </p:txBody>
      </p:sp>
      <p:pic>
        <p:nvPicPr>
          <p:cNvPr id="8" name="Picture 7" descr="bikeworld.jpg">
            <a:hlinkClick r:id="rId3"/>
          </p:cNvPr>
          <p:cNvPicPr>
            <a:picLocks noChangeAspect="1"/>
          </p:cNvPicPr>
          <p:nvPr/>
        </p:nvPicPr>
        <p:blipFill>
          <a:blip r:embed="rId4"/>
          <a:stretch>
            <a:fillRect/>
          </a:stretch>
        </p:blipFill>
        <p:spPr>
          <a:xfrm>
            <a:off x="304800" y="76200"/>
            <a:ext cx="8572500" cy="15430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a:t>
            </a:r>
            <a:endParaRPr lang="en-US" sz="3200" b="1" dirty="0"/>
          </a:p>
        </p:txBody>
      </p:sp>
      <p:sp>
        <p:nvSpPr>
          <p:cNvPr id="3" name="Content Placeholder 2"/>
          <p:cNvSpPr>
            <a:spLocks noGrp="1"/>
          </p:cNvSpPr>
          <p:nvPr>
            <p:ph idx="1"/>
          </p:nvPr>
        </p:nvSpPr>
        <p:spPr/>
        <p:txBody>
          <a:bodyPr>
            <a:normAutofit/>
          </a:bodyPr>
          <a:lstStyle/>
          <a:p>
            <a:r>
              <a:rPr lang="en-US" dirty="0" smtClean="0"/>
              <a:t>11.1 Interorganizational Activities and Order Fulfillment</a:t>
            </a:r>
          </a:p>
          <a:p>
            <a:r>
              <a:rPr lang="en-US" dirty="0" smtClean="0"/>
              <a:t>11.2 Interorganizational Information Systems and Large-Scale Information Systems</a:t>
            </a:r>
          </a:p>
          <a:p>
            <a:r>
              <a:rPr lang="en-US" dirty="0" smtClean="0"/>
              <a:t>11.3 Global Information Systems</a:t>
            </a:r>
          </a:p>
          <a:p>
            <a:r>
              <a:rPr lang="en-US" dirty="0" smtClean="0"/>
              <a:t>11.4 Facilitating IOS and Global systems: From Demand-Driven Networks to RFID</a:t>
            </a:r>
          </a:p>
        </p:txBody>
      </p:sp>
      <p:sp>
        <p:nvSpPr>
          <p:cNvPr id="5" name="Slide Number Placeholder 4"/>
          <p:cNvSpPr>
            <a:spLocks noGrp="1"/>
          </p:cNvSpPr>
          <p:nvPr>
            <p:ph type="sldNum" sz="quarter" idx="12"/>
          </p:nvPr>
        </p:nvSpPr>
        <p:spPr/>
        <p:txBody>
          <a:bodyPr/>
          <a:lstStyle/>
          <a:p>
            <a:r>
              <a:rPr lang="en-US" dirty="0" smtClean="0"/>
              <a:t>11-2</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Benefits of Demand-Driven Supply Networks</a:t>
            </a:r>
            <a:endParaRPr lang="en-US" sz="3200" b="1" dirty="0"/>
          </a:p>
        </p:txBody>
      </p:sp>
      <p:sp>
        <p:nvSpPr>
          <p:cNvPr id="3" name="Content Placeholder 2"/>
          <p:cNvSpPr>
            <a:spLocks noGrp="1"/>
          </p:cNvSpPr>
          <p:nvPr>
            <p:ph idx="1"/>
          </p:nvPr>
        </p:nvSpPr>
        <p:spPr/>
        <p:txBody>
          <a:bodyPr/>
          <a:lstStyle/>
          <a:p>
            <a:r>
              <a:rPr lang="en-US" dirty="0" smtClean="0"/>
              <a:t>Lower supply chain costs</a:t>
            </a:r>
          </a:p>
          <a:p>
            <a:r>
              <a:rPr lang="en-US" dirty="0" smtClean="0"/>
              <a:t>Improved perfect-order performance</a:t>
            </a:r>
          </a:p>
          <a:p>
            <a:r>
              <a:rPr lang="en-US" dirty="0" smtClean="0"/>
              <a:t>Reduced days of inventory</a:t>
            </a:r>
          </a:p>
          <a:p>
            <a:r>
              <a:rPr lang="en-US" dirty="0" smtClean="0"/>
              <a:t>Improved cash-to-cash performance</a:t>
            </a:r>
          </a:p>
          <a:p>
            <a:r>
              <a:rPr lang="en-US" dirty="0" smtClean="0"/>
              <a:t>Customer-centric approach</a:t>
            </a:r>
          </a:p>
          <a:p>
            <a:r>
              <a:rPr lang="en-US" dirty="0" smtClean="0"/>
              <a:t>Bullwhip effect is minimized</a:t>
            </a:r>
          </a:p>
          <a:p>
            <a:r>
              <a:rPr lang="en-US" dirty="0" smtClean="0"/>
              <a:t>Probabilistic optimization is used</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Real-Time Demand-Driven Manufacturing</a:t>
            </a:r>
            <a:endParaRPr lang="en-US" sz="3200" b="1" dirty="0"/>
          </a:p>
        </p:txBody>
      </p:sp>
      <p:sp>
        <p:nvSpPr>
          <p:cNvPr id="3" name="Content Placeholder 2"/>
          <p:cNvSpPr>
            <a:spLocks noGrp="1"/>
          </p:cNvSpPr>
          <p:nvPr>
            <p:ph idx="1"/>
          </p:nvPr>
        </p:nvSpPr>
        <p:spPr/>
        <p:txBody>
          <a:bodyPr/>
          <a:lstStyle/>
          <a:p>
            <a:r>
              <a:rPr lang="en-US" dirty="0" smtClean="0"/>
              <a:t>Quick &amp; efficient response to demand.</a:t>
            </a:r>
          </a:p>
          <a:p>
            <a:r>
              <a:rPr lang="en-US" dirty="0" smtClean="0"/>
              <a:t>Provides customers with what they want, when &amp; where they want it.</a:t>
            </a:r>
          </a:p>
          <a:p>
            <a:r>
              <a:rPr lang="en-US" dirty="0" smtClean="0"/>
              <a:t>Effective communication is essential.</a:t>
            </a:r>
          </a:p>
          <a:p>
            <a:r>
              <a:rPr lang="en-US" dirty="0" smtClean="0"/>
              <a:t>Partnerships share profit goals, design responsibility, on-time deliveries &amp; continuous performance reviews.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11.2</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22</a:t>
            </a:fld>
            <a:endParaRPr lang="en-US" dirty="0"/>
          </a:p>
        </p:txBody>
      </p:sp>
      <p:pic>
        <p:nvPicPr>
          <p:cNvPr id="2051" name="Picture 3"/>
          <p:cNvPicPr>
            <a:picLocks noChangeAspect="1" noChangeArrowheads="1"/>
          </p:cNvPicPr>
          <p:nvPr/>
        </p:nvPicPr>
        <p:blipFill>
          <a:blip r:embed="rId3"/>
          <a:srcRect/>
          <a:stretch>
            <a:fillRect/>
          </a:stretch>
        </p:blipFill>
        <p:spPr bwMode="auto">
          <a:xfrm>
            <a:off x="1524000" y="1143000"/>
            <a:ext cx="6172200" cy="4343400"/>
          </a:xfrm>
          <a:prstGeom prst="rect">
            <a:avLst/>
          </a:prstGeom>
          <a:noFill/>
          <a:ln w="9525">
            <a:noFill/>
            <a:miter lim="800000"/>
            <a:headEnd/>
            <a:tailEnd/>
          </a:ln>
          <a:effectLst/>
        </p:spPr>
      </p:pic>
      <p:sp>
        <p:nvSpPr>
          <p:cNvPr id="6" name="TextBox 5"/>
          <p:cNvSpPr txBox="1"/>
          <p:nvPr/>
        </p:nvSpPr>
        <p:spPr>
          <a:xfrm>
            <a:off x="0" y="5562600"/>
            <a:ext cx="9144000" cy="923330"/>
          </a:xfrm>
          <a:prstGeom prst="rect">
            <a:avLst/>
          </a:prstGeom>
          <a:noFill/>
        </p:spPr>
        <p:txBody>
          <a:bodyPr wrap="square" rtlCol="0">
            <a:spAutoFit/>
          </a:bodyPr>
          <a:lstStyle/>
          <a:p>
            <a:r>
              <a:rPr lang="en-US" b="1" dirty="0" smtClean="0"/>
              <a:t>Real-time demand-driven manufacturing.  (Source:  People Talk, “Real Time Demand Driven Manufacturing,” 15(3), July-Sept. 2004, pp. 14-15.  XXPLANATIONS@ by XPLANE@, 2005,  XXPLANE.com, courtesy of Oracle.)</a:t>
            </a:r>
            <a:endParaRPr lang="en-US"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11.3</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23</a:t>
            </a:fld>
            <a:endParaRPr lang="en-US" dirty="0"/>
          </a:p>
        </p:txBody>
      </p:sp>
      <p:pic>
        <p:nvPicPr>
          <p:cNvPr id="3074" name="Picture 2"/>
          <p:cNvPicPr>
            <a:picLocks noChangeAspect="1" noChangeArrowheads="1"/>
          </p:cNvPicPr>
          <p:nvPr/>
        </p:nvPicPr>
        <p:blipFill>
          <a:blip r:embed="rId3"/>
          <a:srcRect/>
          <a:stretch>
            <a:fillRect/>
          </a:stretch>
        </p:blipFill>
        <p:spPr bwMode="auto">
          <a:xfrm>
            <a:off x="2133600" y="1371600"/>
            <a:ext cx="5334000" cy="3657600"/>
          </a:xfrm>
          <a:prstGeom prst="rect">
            <a:avLst/>
          </a:prstGeom>
          <a:noFill/>
          <a:ln w="9525">
            <a:noFill/>
            <a:miter lim="800000"/>
            <a:headEnd/>
            <a:tailEnd/>
          </a:ln>
          <a:effectLst/>
        </p:spPr>
      </p:pic>
      <p:sp>
        <p:nvSpPr>
          <p:cNvPr id="6" name="TextBox 5"/>
          <p:cNvSpPr txBox="1"/>
          <p:nvPr/>
        </p:nvSpPr>
        <p:spPr>
          <a:xfrm>
            <a:off x="2057400" y="5410200"/>
            <a:ext cx="5867400" cy="381000"/>
          </a:xfrm>
          <a:prstGeom prst="rect">
            <a:avLst/>
          </a:prstGeom>
          <a:noFill/>
        </p:spPr>
        <p:txBody>
          <a:bodyPr wrap="square" rtlCol="0">
            <a:spAutoFit/>
          </a:bodyPr>
          <a:lstStyle/>
          <a:p>
            <a:r>
              <a:rPr lang="en-US" b="1" dirty="0" smtClean="0"/>
              <a:t>How radio frequency ID tags smooth supply chains.</a:t>
            </a:r>
            <a:endParaRPr lang="en-US"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11.4</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24</a:t>
            </a:fld>
            <a:endParaRPr lang="en-US" dirty="0"/>
          </a:p>
        </p:txBody>
      </p:sp>
      <p:pic>
        <p:nvPicPr>
          <p:cNvPr id="4098" name="Picture 2"/>
          <p:cNvPicPr>
            <a:picLocks noChangeAspect="1" noChangeArrowheads="1"/>
          </p:cNvPicPr>
          <p:nvPr/>
        </p:nvPicPr>
        <p:blipFill>
          <a:blip r:embed="rId3"/>
          <a:srcRect/>
          <a:stretch>
            <a:fillRect/>
          </a:stretch>
        </p:blipFill>
        <p:spPr bwMode="auto">
          <a:xfrm>
            <a:off x="1752600" y="1295400"/>
            <a:ext cx="5715000" cy="4191000"/>
          </a:xfrm>
          <a:prstGeom prst="rect">
            <a:avLst/>
          </a:prstGeom>
          <a:noFill/>
          <a:ln w="9525">
            <a:noFill/>
            <a:miter lim="800000"/>
            <a:headEnd/>
            <a:tailEnd/>
          </a:ln>
          <a:effectLst/>
        </p:spPr>
      </p:pic>
      <p:sp>
        <p:nvSpPr>
          <p:cNvPr id="6" name="TextBox 5"/>
          <p:cNvSpPr txBox="1"/>
          <p:nvPr/>
        </p:nvSpPr>
        <p:spPr>
          <a:xfrm>
            <a:off x="2133600" y="5602069"/>
            <a:ext cx="5943600" cy="646331"/>
          </a:xfrm>
          <a:prstGeom prst="rect">
            <a:avLst/>
          </a:prstGeom>
          <a:noFill/>
        </p:spPr>
        <p:txBody>
          <a:bodyPr wrap="square" rtlCol="0">
            <a:spAutoFit/>
          </a:bodyPr>
          <a:lstStyle/>
          <a:p>
            <a:r>
              <a:rPr lang="en-US" b="1" dirty="0" smtClean="0"/>
              <a:t>How RFID works in a manufacturer-retailer supply chain.  (Source:  Drawn by E. Turban.)</a:t>
            </a:r>
            <a:endParaRPr lang="en-US"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RFID</a:t>
            </a:r>
            <a:endParaRPr lang="en-US" sz="3200" b="1" dirty="0"/>
          </a:p>
        </p:txBody>
      </p:sp>
      <p:sp>
        <p:nvSpPr>
          <p:cNvPr id="3" name="Content Placeholder 2"/>
          <p:cNvSpPr>
            <a:spLocks noGrp="1"/>
          </p:cNvSpPr>
          <p:nvPr>
            <p:ph idx="1"/>
          </p:nvPr>
        </p:nvSpPr>
        <p:spPr/>
        <p:txBody>
          <a:bodyPr/>
          <a:lstStyle/>
          <a:p>
            <a:r>
              <a:rPr lang="en-US" dirty="0" smtClean="0"/>
              <a:t>Size of pinhead, or grain of sand.</a:t>
            </a:r>
          </a:p>
          <a:p>
            <a:r>
              <a:rPr lang="en-US" dirty="0" smtClean="0"/>
              <a:t>Includes an antenna &amp; chip that contains an electronic product code (EPC).</a:t>
            </a:r>
          </a:p>
          <a:p>
            <a:r>
              <a:rPr lang="en-US" dirty="0" smtClean="0"/>
              <a:t>EPC stores more than a barcode.</a:t>
            </a:r>
          </a:p>
          <a:p>
            <a:r>
              <a:rPr lang="en-US" dirty="0" smtClean="0"/>
              <a:t>Passive tracking device.</a:t>
            </a:r>
          </a:p>
          <a:p>
            <a:r>
              <a:rPr lang="en-US" dirty="0" smtClean="0"/>
              <a:t>Cost may be too high.</a:t>
            </a:r>
          </a:p>
          <a:p>
            <a:r>
              <a:rPr lang="en-US" dirty="0" smtClean="0"/>
              <a:t>Atmospheric interference.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25</a:t>
            </a:fld>
            <a:endParaRPr lang="en-US" dirty="0"/>
          </a:p>
        </p:txBody>
      </p:sp>
      <p:sp>
        <p:nvSpPr>
          <p:cNvPr id="6" name="TextBox 5"/>
          <p:cNvSpPr txBox="1"/>
          <p:nvPr/>
        </p:nvSpPr>
        <p:spPr>
          <a:xfrm>
            <a:off x="457200" y="5741313"/>
            <a:ext cx="4038600" cy="430887"/>
          </a:xfrm>
          <a:prstGeom prst="rect">
            <a:avLst/>
          </a:prstGeom>
          <a:noFill/>
        </p:spPr>
        <p:txBody>
          <a:bodyPr wrap="square" rtlCol="0">
            <a:spAutoFit/>
          </a:bodyPr>
          <a:lstStyle/>
          <a:p>
            <a:r>
              <a:rPr lang="en-US" sz="2200" b="1" dirty="0" smtClean="0">
                <a:hlinkClick r:id="rId3"/>
              </a:rPr>
              <a:t>How RFID works</a:t>
            </a:r>
            <a:endParaRPr lang="en-US" sz="2200" dirty="0"/>
          </a:p>
        </p:txBody>
      </p:sp>
      <p:sp>
        <p:nvSpPr>
          <p:cNvPr id="7" name="TextBox 6"/>
          <p:cNvSpPr txBox="1"/>
          <p:nvPr/>
        </p:nvSpPr>
        <p:spPr>
          <a:xfrm>
            <a:off x="4114800" y="5769114"/>
            <a:ext cx="3657600" cy="707886"/>
          </a:xfrm>
          <a:prstGeom prst="rect">
            <a:avLst/>
          </a:prstGeom>
          <a:noFill/>
        </p:spPr>
        <p:txBody>
          <a:bodyPr wrap="square" rtlCol="0">
            <a:spAutoFit/>
          </a:bodyPr>
          <a:lstStyle/>
          <a:p>
            <a:r>
              <a:rPr lang="en-US" sz="2200" b="1" dirty="0" smtClean="0">
                <a:hlinkClick r:id="rId4"/>
              </a:rPr>
              <a:t>RFID Chips-how they work</a:t>
            </a:r>
            <a:endParaRPr lang="en-US" sz="2200" b="1"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11.5</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26</a:t>
            </a:fld>
            <a:endParaRPr lang="en-US" dirty="0"/>
          </a:p>
        </p:txBody>
      </p:sp>
      <p:pic>
        <p:nvPicPr>
          <p:cNvPr id="5122" name="Picture 2"/>
          <p:cNvPicPr>
            <a:picLocks noChangeAspect="1" noChangeArrowheads="1"/>
          </p:cNvPicPr>
          <p:nvPr/>
        </p:nvPicPr>
        <p:blipFill>
          <a:blip r:embed="rId3"/>
          <a:srcRect/>
          <a:stretch>
            <a:fillRect/>
          </a:stretch>
        </p:blipFill>
        <p:spPr bwMode="auto">
          <a:xfrm>
            <a:off x="1676400" y="1447800"/>
            <a:ext cx="5867400" cy="4419600"/>
          </a:xfrm>
          <a:prstGeom prst="rect">
            <a:avLst/>
          </a:prstGeom>
          <a:noFill/>
          <a:ln w="9525">
            <a:noFill/>
            <a:miter lim="800000"/>
            <a:headEnd/>
            <a:tailEnd/>
          </a:ln>
          <a:effectLst/>
        </p:spPr>
      </p:pic>
      <p:sp>
        <p:nvSpPr>
          <p:cNvPr id="6" name="TextBox 5"/>
          <p:cNvSpPr txBox="1"/>
          <p:nvPr/>
        </p:nvSpPr>
        <p:spPr>
          <a:xfrm>
            <a:off x="4876800" y="5638800"/>
            <a:ext cx="3505200" cy="646331"/>
          </a:xfrm>
          <a:prstGeom prst="rect">
            <a:avLst/>
          </a:prstGeom>
          <a:noFill/>
        </p:spPr>
        <p:txBody>
          <a:bodyPr wrap="square" rtlCol="0">
            <a:spAutoFit/>
          </a:bodyPr>
          <a:lstStyle/>
          <a:p>
            <a:r>
              <a:rPr lang="en-US" b="1" dirty="0" smtClean="0"/>
              <a:t>Web-based supply chain involving public exchanges.</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11.6</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27</a:t>
            </a:fld>
            <a:endParaRPr lang="en-US" dirty="0"/>
          </a:p>
        </p:txBody>
      </p:sp>
      <p:pic>
        <p:nvPicPr>
          <p:cNvPr id="6146" name="Picture 2"/>
          <p:cNvPicPr>
            <a:picLocks noChangeAspect="1" noChangeArrowheads="1"/>
          </p:cNvPicPr>
          <p:nvPr/>
        </p:nvPicPr>
        <p:blipFill>
          <a:blip r:embed="rId3"/>
          <a:srcRect/>
          <a:stretch>
            <a:fillRect/>
          </a:stretch>
        </p:blipFill>
        <p:spPr bwMode="auto">
          <a:xfrm>
            <a:off x="2438400" y="1219200"/>
            <a:ext cx="4876800" cy="4114800"/>
          </a:xfrm>
          <a:prstGeom prst="rect">
            <a:avLst/>
          </a:prstGeom>
          <a:noFill/>
          <a:ln w="9525">
            <a:noFill/>
            <a:miter lim="800000"/>
            <a:headEnd/>
            <a:tailEnd/>
          </a:ln>
          <a:effectLst/>
        </p:spPr>
      </p:pic>
      <p:sp>
        <p:nvSpPr>
          <p:cNvPr id="6" name="TextBox 5"/>
          <p:cNvSpPr txBox="1"/>
          <p:nvPr/>
        </p:nvSpPr>
        <p:spPr>
          <a:xfrm>
            <a:off x="1752600" y="5562600"/>
            <a:ext cx="6629400" cy="646331"/>
          </a:xfrm>
          <a:prstGeom prst="rect">
            <a:avLst/>
          </a:prstGeom>
          <a:noFill/>
        </p:spPr>
        <p:txBody>
          <a:bodyPr wrap="square" rtlCol="0">
            <a:spAutoFit/>
          </a:bodyPr>
          <a:lstStyle/>
          <a:p>
            <a:r>
              <a:rPr lang="en-US" b="1" dirty="0" smtClean="0"/>
              <a:t>Electronic hub (bottom) compared to traditional intermediaries (top).  (Source:  Drawn by J. Lee &amp; E. Turban.)</a:t>
            </a:r>
            <a:endParaRPr lang="en-US"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28</a:t>
            </a:fld>
            <a:endParaRPr lang="en-US" dirty="0"/>
          </a:p>
        </p:txBody>
      </p:sp>
      <p:sp>
        <p:nvSpPr>
          <p:cNvPr id="6" name="TextBox 5"/>
          <p:cNvSpPr txBox="1"/>
          <p:nvPr/>
        </p:nvSpPr>
        <p:spPr>
          <a:xfrm>
            <a:off x="1676400" y="2286000"/>
            <a:ext cx="6553200" cy="1077218"/>
          </a:xfrm>
          <a:prstGeom prst="rect">
            <a:avLst/>
          </a:prstGeom>
          <a:noFill/>
        </p:spPr>
        <p:txBody>
          <a:bodyPr wrap="square" rtlCol="0">
            <a:spAutoFit/>
          </a:bodyPr>
          <a:lstStyle/>
          <a:p>
            <a:r>
              <a:rPr lang="en-US" sz="3200" b="1" i="1" dirty="0" smtClean="0"/>
              <a:t>11.5 Interorganizational Information Integration and Connectivity</a:t>
            </a:r>
            <a:endParaRPr lang="en-US" sz="3200" b="1" i="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Integrating IS of Merging Companies</a:t>
            </a:r>
            <a:endParaRPr lang="en-US" sz="3200" b="1" dirty="0"/>
          </a:p>
        </p:txBody>
      </p:sp>
      <p:sp>
        <p:nvSpPr>
          <p:cNvPr id="3" name="Content Placeholder 2"/>
          <p:cNvSpPr>
            <a:spLocks noGrp="1"/>
          </p:cNvSpPr>
          <p:nvPr>
            <p:ph idx="1"/>
          </p:nvPr>
        </p:nvSpPr>
        <p:spPr/>
        <p:txBody>
          <a:bodyPr/>
          <a:lstStyle/>
          <a:p>
            <a:r>
              <a:rPr lang="en-US" dirty="0" smtClean="0"/>
              <a:t>Establish IT leadership team</a:t>
            </a:r>
          </a:p>
          <a:p>
            <a:r>
              <a:rPr lang="en-US" dirty="0" smtClean="0"/>
              <a:t>Select option with lowest integration risks</a:t>
            </a:r>
          </a:p>
          <a:p>
            <a:r>
              <a:rPr lang="en-US" dirty="0" smtClean="0"/>
              <a:t>Customer-facing applications must have priority</a:t>
            </a:r>
          </a:p>
          <a:p>
            <a:r>
              <a:rPr lang="en-US" dirty="0" smtClean="0"/>
              <a:t>Offer generous incentives to retain top talent</a:t>
            </a:r>
          </a:p>
          <a:p>
            <a:r>
              <a:rPr lang="en-US" dirty="0" smtClean="0"/>
              <a:t>Maintain high morale</a:t>
            </a:r>
          </a:p>
          <a:p>
            <a:r>
              <a:rPr lang="en-US" dirty="0" smtClean="0"/>
              <a:t>Use rich communication media to read emotions &amp; recognize successes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 (cont’d)</a:t>
            </a:r>
            <a:endParaRPr lang="en-US" sz="3200" b="1" dirty="0"/>
          </a:p>
        </p:txBody>
      </p:sp>
      <p:sp>
        <p:nvSpPr>
          <p:cNvPr id="3" name="Content Placeholder 2"/>
          <p:cNvSpPr>
            <a:spLocks noGrp="1"/>
          </p:cNvSpPr>
          <p:nvPr>
            <p:ph idx="1"/>
          </p:nvPr>
        </p:nvSpPr>
        <p:spPr/>
        <p:txBody>
          <a:bodyPr/>
          <a:lstStyle/>
          <a:p>
            <a:r>
              <a:rPr lang="en-US" dirty="0" smtClean="0"/>
              <a:t>11.5 Interorganizational Information Integration and Connectivity</a:t>
            </a:r>
          </a:p>
          <a:p>
            <a:r>
              <a:rPr lang="en-US" dirty="0" smtClean="0"/>
              <a:t>11.6 Partner Relationship Management and Collaborative Commerce</a:t>
            </a:r>
          </a:p>
          <a:p>
            <a:r>
              <a:rPr lang="en-US" dirty="0" smtClean="0"/>
              <a:t>11.7 Managerial Issues</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30</a:t>
            </a:fld>
            <a:endParaRPr lang="en-US" dirty="0"/>
          </a:p>
        </p:txBody>
      </p:sp>
      <p:sp>
        <p:nvSpPr>
          <p:cNvPr id="6" name="TextBox 5"/>
          <p:cNvSpPr txBox="1"/>
          <p:nvPr/>
        </p:nvSpPr>
        <p:spPr>
          <a:xfrm>
            <a:off x="838200" y="2615625"/>
            <a:ext cx="7696200" cy="1077218"/>
          </a:xfrm>
          <a:prstGeom prst="rect">
            <a:avLst/>
          </a:prstGeom>
          <a:noFill/>
        </p:spPr>
        <p:txBody>
          <a:bodyPr wrap="square" rtlCol="0">
            <a:spAutoFit/>
          </a:bodyPr>
          <a:lstStyle/>
          <a:p>
            <a:r>
              <a:rPr lang="en-US" sz="3200" b="1" i="1" dirty="0" smtClean="0"/>
              <a:t>11.6 Partner Relationship Management and Collaborative Commerce</a:t>
            </a:r>
            <a:endParaRPr lang="en-US" sz="3200" b="1" i="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11.7</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31</a:t>
            </a:fld>
            <a:endParaRPr lang="en-US" dirty="0"/>
          </a:p>
        </p:txBody>
      </p:sp>
      <p:pic>
        <p:nvPicPr>
          <p:cNvPr id="8194" name="Picture 2"/>
          <p:cNvPicPr>
            <a:picLocks noChangeAspect="1" noChangeArrowheads="1"/>
          </p:cNvPicPr>
          <p:nvPr/>
        </p:nvPicPr>
        <p:blipFill>
          <a:blip r:embed="rId3"/>
          <a:srcRect/>
          <a:stretch>
            <a:fillRect/>
          </a:stretch>
        </p:blipFill>
        <p:spPr bwMode="auto">
          <a:xfrm>
            <a:off x="1447800" y="1066800"/>
            <a:ext cx="6400800" cy="4572000"/>
          </a:xfrm>
          <a:prstGeom prst="rect">
            <a:avLst/>
          </a:prstGeom>
          <a:noFill/>
          <a:ln w="9525">
            <a:noFill/>
            <a:miter lim="800000"/>
            <a:headEnd/>
            <a:tailEnd/>
          </a:ln>
          <a:effectLst/>
        </p:spPr>
      </p:pic>
      <p:sp>
        <p:nvSpPr>
          <p:cNvPr id="6" name="TextBox 5"/>
          <p:cNvSpPr txBox="1"/>
          <p:nvPr/>
        </p:nvSpPr>
        <p:spPr>
          <a:xfrm>
            <a:off x="381000" y="5791200"/>
            <a:ext cx="7696200" cy="923330"/>
          </a:xfrm>
          <a:prstGeom prst="rect">
            <a:avLst/>
          </a:prstGeom>
          <a:noFill/>
        </p:spPr>
        <p:txBody>
          <a:bodyPr wrap="square" rtlCol="0">
            <a:spAutoFit/>
          </a:bodyPr>
          <a:lstStyle/>
          <a:p>
            <a:r>
              <a:rPr lang="en-US" b="1" dirty="0" smtClean="0"/>
              <a:t>Supplier relationship management (SRM).  (Source:  B. Schecterle, “Managing and Extending Supplier Relationships, “ People Talk, April-June 2003, courtesy of Oracle Corp.)</a:t>
            </a:r>
            <a:endParaRPr lang="en-US"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i="1" dirty="0" smtClean="0"/>
              <a:t>Problem</a:t>
            </a:r>
            <a:r>
              <a:rPr lang="en-US" dirty="0" smtClean="0"/>
              <a:t> – low sales &amp; heavy debt</a:t>
            </a:r>
          </a:p>
          <a:p>
            <a:r>
              <a:rPr lang="en-US" b="1" i="1" dirty="0" smtClean="0"/>
              <a:t>Solution</a:t>
            </a:r>
            <a:r>
              <a:rPr lang="en-US" dirty="0" smtClean="0"/>
              <a:t> – CRM software tool customized for PRM that would track contacts &amp; communications between Piper &amp; its dealers &amp; customers.</a:t>
            </a:r>
          </a:p>
          <a:p>
            <a:r>
              <a:rPr lang="en-US" b="1" i="1" dirty="0" smtClean="0"/>
              <a:t>Results</a:t>
            </a:r>
            <a:r>
              <a:rPr lang="en-US" dirty="0" smtClean="0"/>
              <a:t> – industry leader in quality, excellence, &amp; customer care. </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32</a:t>
            </a:fld>
            <a:endParaRPr lang="en-US" dirty="0"/>
          </a:p>
        </p:txBody>
      </p:sp>
      <p:pic>
        <p:nvPicPr>
          <p:cNvPr id="6" name="Picture 5" descr="piper aircraft.gif">
            <a:hlinkClick r:id="rId3"/>
          </p:cNvPr>
          <p:cNvPicPr>
            <a:picLocks noChangeAspect="1"/>
          </p:cNvPicPr>
          <p:nvPr/>
        </p:nvPicPr>
        <p:blipFill>
          <a:blip r:embed="rId4"/>
          <a:stretch>
            <a:fillRect/>
          </a:stretch>
        </p:blipFill>
        <p:spPr>
          <a:xfrm>
            <a:off x="3810000" y="457200"/>
            <a:ext cx="1600200" cy="1009650"/>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33</a:t>
            </a:fld>
            <a:endParaRPr lang="en-US" dirty="0"/>
          </a:p>
        </p:txBody>
      </p:sp>
      <p:sp>
        <p:nvSpPr>
          <p:cNvPr id="6" name="TextBox 5"/>
          <p:cNvSpPr txBox="1"/>
          <p:nvPr/>
        </p:nvSpPr>
        <p:spPr>
          <a:xfrm>
            <a:off x="1676400" y="2819400"/>
            <a:ext cx="5791200" cy="584775"/>
          </a:xfrm>
          <a:prstGeom prst="rect">
            <a:avLst/>
          </a:prstGeom>
          <a:noFill/>
        </p:spPr>
        <p:txBody>
          <a:bodyPr wrap="square" rtlCol="0">
            <a:spAutoFit/>
          </a:bodyPr>
          <a:lstStyle/>
          <a:p>
            <a:r>
              <a:rPr lang="en-US" sz="3200" b="1" i="1" dirty="0" smtClean="0"/>
              <a:t>11.7 Managerial Issues</a:t>
            </a:r>
            <a:endParaRPr lang="en-US" sz="3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Top Managerial Issues</a:t>
            </a:r>
            <a:endParaRPr lang="en-US" sz="3200" b="1" dirty="0"/>
          </a:p>
        </p:txBody>
      </p:sp>
      <p:sp>
        <p:nvSpPr>
          <p:cNvPr id="3" name="Content Placeholder 2"/>
          <p:cNvSpPr>
            <a:spLocks noGrp="1"/>
          </p:cNvSpPr>
          <p:nvPr>
            <p:ph idx="1"/>
          </p:nvPr>
        </p:nvSpPr>
        <p:spPr/>
        <p:txBody>
          <a:bodyPr/>
          <a:lstStyle/>
          <a:p>
            <a:r>
              <a:rPr lang="en-US" dirty="0" smtClean="0"/>
              <a:t>Web pages require language translation</a:t>
            </a:r>
          </a:p>
          <a:p>
            <a:r>
              <a:rPr lang="en-US" dirty="0" smtClean="0"/>
              <a:t>System selection</a:t>
            </a:r>
          </a:p>
          <a:p>
            <a:r>
              <a:rPr lang="en-US" dirty="0" smtClean="0"/>
              <a:t>Partners’ collaboration</a:t>
            </a:r>
          </a:p>
          <a:p>
            <a:r>
              <a:rPr lang="en-US" dirty="0" smtClean="0"/>
              <a:t>New infrastructures</a:t>
            </a:r>
          </a:p>
          <a:p>
            <a:r>
              <a:rPr lang="en-US" dirty="0" smtClean="0"/>
              <a:t>Globalization</a:t>
            </a:r>
          </a:p>
          <a:p>
            <a:r>
              <a:rPr lang="en-US" dirty="0" smtClean="0"/>
              <a:t>Partner &amp; supplier relationship management</a:t>
            </a:r>
          </a:p>
          <a:p>
            <a:r>
              <a:rPr lang="en-US" dirty="0" smtClean="0"/>
              <a:t>Using ERP</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34</a:t>
            </a:fld>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Copyright 2010 John Wiley &amp; Sons, Inc.</a:t>
            </a:r>
            <a:endParaRPr lang="en-US" sz="3600" b="1"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All rights reserved.  Reproduction or translation of this work beyond that permitted in section 117 of the 1976 United States Copyright Act without express permission of the copyright owner is unlawful.  Request for further information should be addressed to the Permission Department, John Wiley &amp; Sons, Inc.  The purchaser may make back-up copies for his/her own use only and not for distribution or resale.  The Publisher assumes no responsibility for errors, omissions, or damages caused by the use of these programs or from the use of the Information herein.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35</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Learning Objectives</a:t>
            </a:r>
            <a:endParaRPr lang="en-US" sz="3200" b="1"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800" dirty="0" smtClean="0"/>
              <a:t>Describe interorganizational activities, particularly order fulfillment.</a:t>
            </a:r>
          </a:p>
          <a:p>
            <a:pPr marL="514350" indent="-514350">
              <a:buFont typeface="+mj-lt"/>
              <a:buAutoNum type="arabicPeriod"/>
            </a:pPr>
            <a:r>
              <a:rPr lang="en-US" sz="2800" dirty="0" smtClean="0"/>
              <a:t>Define and classify interorganizational information systems.</a:t>
            </a:r>
          </a:p>
          <a:p>
            <a:pPr marL="514350" indent="-514350">
              <a:buFont typeface="+mj-lt"/>
              <a:buAutoNum type="arabicPeriod"/>
            </a:pPr>
            <a:r>
              <a:rPr lang="en-US" sz="2800" dirty="0" smtClean="0"/>
              <a:t>Define and classify global information systems.</a:t>
            </a:r>
          </a:p>
          <a:p>
            <a:pPr marL="514350" indent="-514350">
              <a:buFont typeface="+mj-lt"/>
              <a:buAutoNum type="arabicPeriod"/>
            </a:pPr>
            <a:r>
              <a:rPr lang="en-US" sz="2800" dirty="0" smtClean="0"/>
              <a:t>Identify the major issues surrounding global information systems.</a:t>
            </a:r>
          </a:p>
          <a:p>
            <a:pPr marL="514350" indent="-514350">
              <a:buFont typeface="+mj-lt"/>
              <a:buAutoNum type="arabicPeriod"/>
            </a:pPr>
            <a:r>
              <a:rPr lang="en-US" sz="2800" dirty="0" smtClean="0"/>
              <a:t>Present demand-driven networks and RFID as supply chain facilitators.</a:t>
            </a:r>
          </a:p>
          <a:p>
            <a:pPr marL="514350" indent="-514350">
              <a:buNone/>
            </a:pPr>
            <a:endParaRPr lang="en-US" sz="2800" dirty="0" smtClean="0"/>
          </a:p>
          <a:p>
            <a:endParaRPr lang="en-US" sz="2800" dirty="0" smtClean="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4</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Learning Objectives – cont’d</a:t>
            </a:r>
            <a:endParaRPr lang="en-US" sz="3200" b="1" dirty="0"/>
          </a:p>
        </p:txBody>
      </p:sp>
      <p:sp>
        <p:nvSpPr>
          <p:cNvPr id="3" name="Content Placeholder 2"/>
          <p:cNvSpPr>
            <a:spLocks noGrp="1"/>
          </p:cNvSpPr>
          <p:nvPr>
            <p:ph idx="1"/>
          </p:nvPr>
        </p:nvSpPr>
        <p:spPr/>
        <p:txBody>
          <a:bodyPr/>
          <a:lstStyle/>
          <a:p>
            <a:pPr marL="514350" indent="-514350">
              <a:buAutoNum type="arabicPeriod" startAt="6"/>
            </a:pPr>
            <a:r>
              <a:rPr lang="en-US" dirty="0" smtClean="0"/>
              <a:t>Explain B2B exchanges, hubs, and directories.</a:t>
            </a:r>
          </a:p>
          <a:p>
            <a:pPr marL="514350" indent="-514350">
              <a:buAutoNum type="arabicPeriod" startAt="6"/>
            </a:pPr>
            <a:r>
              <a:rPr lang="en-US" dirty="0" smtClean="0"/>
              <a:t>Describe interorganizational integration issues and solutions.</a:t>
            </a:r>
          </a:p>
          <a:p>
            <a:pPr marL="514350" indent="-514350">
              <a:buAutoNum type="arabicPeriod" startAt="6"/>
            </a:pPr>
            <a:r>
              <a:rPr lang="en-US" dirty="0" smtClean="0"/>
              <a:t>Understand Partner Relationship management and its relationship to collaborative commerce.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6</a:t>
            </a:fld>
            <a:endParaRPr lang="en-US" dirty="0"/>
          </a:p>
        </p:txBody>
      </p:sp>
      <p:pic>
        <p:nvPicPr>
          <p:cNvPr id="6" name="Picture 8" descr="Figure_IT7eU"/>
          <p:cNvPicPr>
            <a:picLocks noChangeAspect="1" noChangeArrowheads="1"/>
          </p:cNvPicPr>
          <p:nvPr/>
        </p:nvPicPr>
        <p:blipFill>
          <a:blip r:embed="rId3"/>
          <a:srcRect/>
          <a:stretch>
            <a:fillRect/>
          </a:stretch>
        </p:blipFill>
        <p:spPr bwMode="auto">
          <a:xfrm>
            <a:off x="1012825" y="609600"/>
            <a:ext cx="7116763" cy="5135563"/>
          </a:xfrm>
          <a:prstGeom prst="rect">
            <a:avLst/>
          </a:prstGeom>
          <a:noFill/>
          <a:ln w="9525">
            <a:noFill/>
            <a:miter lim="800000"/>
            <a:headEnd/>
            <a:tailEnd/>
          </a:ln>
        </p:spPr>
      </p:pic>
      <p:sp>
        <p:nvSpPr>
          <p:cNvPr id="7" name="TextBox 6"/>
          <p:cNvSpPr txBox="1"/>
          <p:nvPr/>
        </p:nvSpPr>
        <p:spPr>
          <a:xfrm>
            <a:off x="457200" y="5638800"/>
            <a:ext cx="2286000" cy="646331"/>
          </a:xfrm>
          <a:prstGeom prst="rect">
            <a:avLst/>
          </a:prstGeom>
          <a:noFill/>
        </p:spPr>
        <p:txBody>
          <a:bodyPr wrap="square" rtlCol="0">
            <a:spAutoFit/>
          </a:bodyPr>
          <a:lstStyle/>
          <a:p>
            <a:r>
              <a:rPr lang="en-US" b="1" dirty="0" smtClean="0">
                <a:solidFill>
                  <a:srgbClr val="FF0000"/>
                </a:solidFill>
              </a:rPr>
              <a:t>Figure IT7eU</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437"/>
            <a:ext cx="8229600" cy="4525963"/>
          </a:xfrm>
        </p:spPr>
        <p:txBody>
          <a:bodyPr>
            <a:normAutofit fontScale="92500" lnSpcReduction="20000"/>
          </a:bodyPr>
          <a:lstStyle/>
          <a:p>
            <a:endParaRPr lang="en-US" b="1" i="1" dirty="0" smtClean="0"/>
          </a:p>
          <a:p>
            <a:endParaRPr lang="en-US" b="1" i="1" dirty="0" smtClean="0"/>
          </a:p>
          <a:p>
            <a:r>
              <a:rPr lang="en-US" b="1" i="1" dirty="0" smtClean="0"/>
              <a:t>Problems</a:t>
            </a:r>
            <a:r>
              <a:rPr lang="en-US" dirty="0" smtClean="0"/>
              <a:t> – Losing market share to major competitors. Economic recession world-wide.</a:t>
            </a:r>
          </a:p>
          <a:p>
            <a:r>
              <a:rPr lang="en-US" b="1" i="1" dirty="0" smtClean="0"/>
              <a:t>Solution</a:t>
            </a:r>
            <a:r>
              <a:rPr lang="en-US" dirty="0" smtClean="0"/>
              <a:t> – IT to expedite design, reduce problems, reduce costs, cycle time &amp; assembly time. Implemented technologies to facilitate access, sharing, &amp; storage of critical information.</a:t>
            </a:r>
          </a:p>
          <a:p>
            <a:r>
              <a:rPr lang="en-US" b="1" i="1" dirty="0" smtClean="0"/>
              <a:t>Results</a:t>
            </a:r>
            <a:r>
              <a:rPr lang="en-US" dirty="0" smtClean="0"/>
              <a:t> – May be most successful commercial airplane launch in history.</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7</a:t>
            </a:fld>
            <a:endParaRPr lang="en-US" dirty="0"/>
          </a:p>
        </p:txBody>
      </p:sp>
      <p:pic>
        <p:nvPicPr>
          <p:cNvPr id="6" name="Picture 5" descr="boeing 787.jpg">
            <a:hlinkClick r:id="rId3"/>
          </p:cNvPr>
          <p:cNvPicPr>
            <a:picLocks noChangeAspect="1"/>
          </p:cNvPicPr>
          <p:nvPr/>
        </p:nvPicPr>
        <p:blipFill>
          <a:blip r:embed="rId4"/>
          <a:stretch>
            <a:fillRect/>
          </a:stretch>
        </p:blipFill>
        <p:spPr>
          <a:xfrm>
            <a:off x="3276600" y="152400"/>
            <a:ext cx="2997200" cy="2247900"/>
          </a:xfrm>
          <a:prstGeom prst="rect">
            <a:avLst/>
          </a:prstGeom>
        </p:spPr>
      </p:pic>
      <p:sp>
        <p:nvSpPr>
          <p:cNvPr id="8" name="TextBox 7"/>
          <p:cNvSpPr txBox="1"/>
          <p:nvPr/>
        </p:nvSpPr>
        <p:spPr>
          <a:xfrm>
            <a:off x="457200" y="609600"/>
            <a:ext cx="2514600" cy="369332"/>
          </a:xfrm>
          <a:prstGeom prst="rect">
            <a:avLst/>
          </a:prstGeom>
          <a:noFill/>
        </p:spPr>
        <p:txBody>
          <a:bodyPr wrap="square" rtlCol="0">
            <a:spAutoFit/>
          </a:bodyPr>
          <a:lstStyle/>
          <a:p>
            <a:r>
              <a:rPr lang="en-US" b="1" i="1" dirty="0" smtClean="0"/>
              <a:t>Boeing’s 787 Dreamliner</a:t>
            </a:r>
            <a:endParaRPr lang="en-US" b="1"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8</a:t>
            </a:fld>
            <a:endParaRPr lang="en-US" dirty="0"/>
          </a:p>
        </p:txBody>
      </p:sp>
      <p:sp>
        <p:nvSpPr>
          <p:cNvPr id="6" name="TextBox 5"/>
          <p:cNvSpPr txBox="1"/>
          <p:nvPr/>
        </p:nvSpPr>
        <p:spPr>
          <a:xfrm>
            <a:off x="762000" y="2057400"/>
            <a:ext cx="7924800" cy="1077218"/>
          </a:xfrm>
          <a:prstGeom prst="rect">
            <a:avLst/>
          </a:prstGeom>
          <a:noFill/>
        </p:spPr>
        <p:txBody>
          <a:bodyPr wrap="square" rtlCol="0">
            <a:spAutoFit/>
          </a:bodyPr>
          <a:lstStyle/>
          <a:p>
            <a:r>
              <a:rPr lang="en-US" sz="3200" b="1" i="1" dirty="0" smtClean="0"/>
              <a:t>11.1 Interorganizational Activities and Order Fulfillment</a:t>
            </a:r>
            <a:endParaRPr lang="en-US" sz="3200" b="1"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Logistics</a:t>
            </a:r>
            <a:endParaRPr lang="en-US" sz="3200" b="1" dirty="0"/>
          </a:p>
        </p:txBody>
      </p:sp>
      <p:sp>
        <p:nvSpPr>
          <p:cNvPr id="3" name="Content Placeholder 2"/>
          <p:cNvSpPr>
            <a:spLocks noGrp="1"/>
          </p:cNvSpPr>
          <p:nvPr>
            <p:ph idx="1"/>
          </p:nvPr>
        </p:nvSpPr>
        <p:spPr/>
        <p:txBody>
          <a:bodyPr/>
          <a:lstStyle/>
          <a:p>
            <a:r>
              <a:rPr lang="en-US" dirty="0" smtClean="0"/>
              <a:t>Process of planning, implementing, &amp; controlling the efficient &amp; effective flow &amp; storage of goods, services, &amp; related information from point of origin to point of consumption.</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11-</a:t>
            </a:r>
            <a:fld id="{DBB3DA93-E592-46D0-AE1F-D154A72783BC}" type="slidenum">
              <a:rPr lang="en-US" smtClean="0"/>
              <a:pPr/>
              <a:t>9</a:t>
            </a:fld>
            <a:endParaRPr lang="en-US" dirty="0"/>
          </a:p>
        </p:txBody>
      </p:sp>
      <p:sp>
        <p:nvSpPr>
          <p:cNvPr id="7" name="TextBox 6"/>
          <p:cNvSpPr txBox="1"/>
          <p:nvPr/>
        </p:nvSpPr>
        <p:spPr>
          <a:xfrm>
            <a:off x="457200" y="4369713"/>
            <a:ext cx="7543800" cy="430887"/>
          </a:xfrm>
          <a:prstGeom prst="rect">
            <a:avLst/>
          </a:prstGeom>
          <a:noFill/>
        </p:spPr>
        <p:txBody>
          <a:bodyPr wrap="square" rtlCol="0">
            <a:spAutoFit/>
          </a:bodyPr>
          <a:lstStyle/>
          <a:p>
            <a:r>
              <a:rPr lang="en-US" sz="2200" b="1" dirty="0" smtClean="0"/>
              <a:t>For much more &amp; an overview on this topic – click the image:</a:t>
            </a:r>
            <a:endParaRPr lang="en-US" sz="2200" b="1" dirty="0"/>
          </a:p>
        </p:txBody>
      </p:sp>
      <p:pic>
        <p:nvPicPr>
          <p:cNvPr id="8" name="Picture 7" descr="logisticsworld.gif">
            <a:hlinkClick r:id="rId3"/>
          </p:cNvPr>
          <p:cNvPicPr>
            <a:picLocks noChangeAspect="1"/>
          </p:cNvPicPr>
          <p:nvPr/>
        </p:nvPicPr>
        <p:blipFill>
          <a:blip r:embed="rId4"/>
          <a:stretch>
            <a:fillRect/>
          </a:stretch>
        </p:blipFill>
        <p:spPr>
          <a:xfrm>
            <a:off x="5715000" y="4876800"/>
            <a:ext cx="1619250" cy="238125"/>
          </a:xfrm>
          <a:prstGeom prst="rect">
            <a:avLst/>
          </a:prstGeom>
        </p:spPr>
      </p:pic>
      <p:sp>
        <p:nvSpPr>
          <p:cNvPr id="9" name="TextBox 8"/>
          <p:cNvSpPr txBox="1"/>
          <p:nvPr/>
        </p:nvSpPr>
        <p:spPr>
          <a:xfrm>
            <a:off x="457200" y="5410200"/>
            <a:ext cx="6934200" cy="769441"/>
          </a:xfrm>
          <a:prstGeom prst="rect">
            <a:avLst/>
          </a:prstGeom>
          <a:noFill/>
        </p:spPr>
        <p:txBody>
          <a:bodyPr wrap="square" rtlCol="0">
            <a:spAutoFit/>
          </a:bodyPr>
          <a:lstStyle/>
          <a:p>
            <a:r>
              <a:rPr lang="en-US" sz="2200" b="1" i="1" dirty="0" smtClean="0">
                <a:hlinkClick r:id="rId5"/>
              </a:rPr>
              <a:t>Automated Order Fulfillment Increases Distribution Center Productivity by 80%</a:t>
            </a:r>
            <a:endParaRPr lang="en-US" sz="2200" b="1"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31143</TotalTime>
  <Words>2002</Words>
  <Application>Microsoft Office PowerPoint</Application>
  <PresentationFormat>On-screen Show (4:3)</PresentationFormat>
  <Paragraphs>260</Paragraphs>
  <Slides>35</Slides>
  <Notes>24</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  Chapter 11  Interorganizational, Large-Scale and Global Information Systems  Information Technology for Management Improving Performance in the Digital Economy  7th edition John Wiley &amp; Sons, Inc.  Slides contributed by Dr. Sandra Reid Chair, Graduate School of Business &amp; Professor, Technology Dallas Baptist University</vt:lpstr>
      <vt:lpstr>Chapter Outline</vt:lpstr>
      <vt:lpstr>Chapter Outline (cont’d)</vt:lpstr>
      <vt:lpstr>Learning Objectives</vt:lpstr>
      <vt:lpstr>Learning Objectives – cont’d</vt:lpstr>
      <vt:lpstr>Slide 6</vt:lpstr>
      <vt:lpstr>Slide 7</vt:lpstr>
      <vt:lpstr>Slide 8</vt:lpstr>
      <vt:lpstr>Logistics</vt:lpstr>
      <vt:lpstr>Figure 11.1</vt:lpstr>
      <vt:lpstr>Problems – Solutions Involve Automation</vt:lpstr>
      <vt:lpstr>Slide 12</vt:lpstr>
      <vt:lpstr>IOSs Enable BOTH Partners to….</vt:lpstr>
      <vt:lpstr>Types of IOS</vt:lpstr>
      <vt:lpstr>Slide 15</vt:lpstr>
      <vt:lpstr>Multinational Companies Use Global Information Systems</vt:lpstr>
      <vt:lpstr>Benefits of Global Information Systems</vt:lpstr>
      <vt:lpstr>Slide 18</vt:lpstr>
      <vt:lpstr>Slide 19</vt:lpstr>
      <vt:lpstr>Benefits of Demand-Driven Supply Networks</vt:lpstr>
      <vt:lpstr>Real-Time Demand-Driven Manufacturing</vt:lpstr>
      <vt:lpstr>Figure 11.2</vt:lpstr>
      <vt:lpstr>Figure 11.3</vt:lpstr>
      <vt:lpstr>Figure 11.4</vt:lpstr>
      <vt:lpstr>RFID</vt:lpstr>
      <vt:lpstr>Figure 11.5</vt:lpstr>
      <vt:lpstr>Figure 11.6</vt:lpstr>
      <vt:lpstr>Slide 28</vt:lpstr>
      <vt:lpstr>Integrating IS of Merging Companies</vt:lpstr>
      <vt:lpstr>Slide 30</vt:lpstr>
      <vt:lpstr>Figure 11.7</vt:lpstr>
      <vt:lpstr>Slide 32</vt:lpstr>
      <vt:lpstr>Slide 33</vt:lpstr>
      <vt:lpstr>Top Managerial Issues</vt:lpstr>
      <vt:lpstr>Copyright 2010 John Wiley &amp; Sons, Inc.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Networks and Collaboration As Business Solutions        Information Technology for Management Transforming Organizations in the Digital Economy  7th edition</dc:title>
  <dc:creator>Sandi</dc:creator>
  <cp:lastModifiedBy>Sandi</cp:lastModifiedBy>
  <cp:revision>1756</cp:revision>
  <dcterms:created xsi:type="dcterms:W3CDTF">2008-09-25T15:39:43Z</dcterms:created>
  <dcterms:modified xsi:type="dcterms:W3CDTF">2009-04-13T05:42:16Z</dcterms:modified>
</cp:coreProperties>
</file>