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8"/>
  </p:notesMasterIdLst>
  <p:sldIdLst>
    <p:sldId id="256" r:id="rId2"/>
    <p:sldId id="289" r:id="rId3"/>
    <p:sldId id="257" r:id="rId4"/>
    <p:sldId id="500" r:id="rId5"/>
    <p:sldId id="415" r:id="rId6"/>
    <p:sldId id="433" r:id="rId7"/>
    <p:sldId id="501" r:id="rId8"/>
    <p:sldId id="502" r:id="rId9"/>
    <p:sldId id="503" r:id="rId10"/>
    <p:sldId id="504" r:id="rId11"/>
    <p:sldId id="505" r:id="rId12"/>
    <p:sldId id="506" r:id="rId13"/>
    <p:sldId id="507" r:id="rId14"/>
    <p:sldId id="508" r:id="rId15"/>
    <p:sldId id="434" r:id="rId16"/>
    <p:sldId id="509" r:id="rId17"/>
    <p:sldId id="510" r:id="rId18"/>
    <p:sldId id="511" r:id="rId19"/>
    <p:sldId id="512" r:id="rId20"/>
    <p:sldId id="513" r:id="rId21"/>
    <p:sldId id="514" r:id="rId22"/>
    <p:sldId id="515" r:id="rId23"/>
    <p:sldId id="516" r:id="rId24"/>
    <p:sldId id="438" r:id="rId25"/>
    <p:sldId id="517" r:id="rId26"/>
    <p:sldId id="518" r:id="rId27"/>
    <p:sldId id="519" r:id="rId28"/>
    <p:sldId id="520" r:id="rId29"/>
    <p:sldId id="521" r:id="rId30"/>
    <p:sldId id="522" r:id="rId31"/>
    <p:sldId id="523" r:id="rId32"/>
    <p:sldId id="524" r:id="rId33"/>
    <p:sldId id="525" r:id="rId34"/>
    <p:sldId id="526" r:id="rId35"/>
    <p:sldId id="527" r:id="rId36"/>
    <p:sldId id="528" r:id="rId37"/>
    <p:sldId id="443" r:id="rId38"/>
    <p:sldId id="529" r:id="rId39"/>
    <p:sldId id="530" r:id="rId40"/>
    <p:sldId id="531" r:id="rId41"/>
    <p:sldId id="532" r:id="rId42"/>
    <p:sldId id="533" r:id="rId43"/>
    <p:sldId id="534" r:id="rId44"/>
    <p:sldId id="447" r:id="rId45"/>
    <p:sldId id="535" r:id="rId46"/>
    <p:sldId id="384" r:id="rId47"/>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49" autoAdjust="0"/>
    <p:restoredTop sz="86726" autoAdjust="0"/>
  </p:normalViewPr>
  <p:slideViewPr>
    <p:cSldViewPr>
      <p:cViewPr varScale="1">
        <p:scale>
          <a:sx n="80" d="100"/>
          <a:sy n="80" d="100"/>
        </p:scale>
        <p:origin x="-165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13FDFE3E-648B-4073-8E38-820D2ECDE55F}" type="datetimeFigureOut">
              <a:rPr lang="en-US" smtClean="0"/>
              <a:pPr/>
              <a:t>4/13/2009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FE05574-1D68-479B-8F33-2AA349DB46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IT should be a critical “go to” point; not a bottleneck.</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At any</a:t>
            </a:r>
            <a:r>
              <a:rPr lang="en-US" b="1" baseline="0" dirty="0" smtClean="0"/>
              <a:t> one point in time, one characteristic is most important.  All are critical to success of the organization.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is at least one underlying critical skill?  Ability to communicate effectively.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 IT</a:t>
            </a:r>
            <a:r>
              <a:rPr lang="en-US" b="1" baseline="0" dirty="0" smtClean="0"/>
              <a:t> “product” is no different than any other.  These resource attributes are critical for any competitive advantage; inside (to avoid</a:t>
            </a:r>
          </a:p>
          <a:p>
            <a:r>
              <a:rPr lang="en-US" b="1" baseline="0" dirty="0" smtClean="0"/>
              <a:t>     outsourcing), or outside.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19</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Is there ever a real “sustained” competitive advantage?  No, it’s always just a matter of time before advantage is eroded, or lost.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20</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Table provides definitions for IS resources &amp; capabilities, &amp; suggests the degree to which they embody the attributes</a:t>
            </a:r>
          </a:p>
          <a:p>
            <a:r>
              <a:rPr lang="en-US" b="1" dirty="0" smtClean="0"/>
              <a:t>     described in the table.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21</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Ask</a:t>
            </a:r>
            <a:r>
              <a:rPr lang="en-US" b="1" baseline="0" dirty="0" smtClean="0"/>
              <a:t> students to provide “other.”</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22</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It is NO surprise that 36% of the CIO time is spent on relationships/</a:t>
            </a:r>
            <a:r>
              <a:rPr lang="en-US" b="1" baseline="0" dirty="0" smtClean="0"/>
              <a:t> 24% on operations &amp; strategy.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23</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Use the article for discussion</a:t>
            </a:r>
            <a:r>
              <a:rPr lang="en-US" b="1" baseline="0" dirty="0" smtClean="0"/>
              <a:t> for best practices such as listen from both up &amp; below the CIO level; often there is no planning at all; don’t</a:t>
            </a:r>
          </a:p>
          <a:p>
            <a:r>
              <a:rPr lang="en-US" b="1" baseline="0" dirty="0" smtClean="0"/>
              <a:t>     just start with the business plan, participate in the building of the business plan as a strategic force within &amp; for the company.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25</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Effective strategy is no accident.  It must be planned, implemented,</a:t>
            </a:r>
            <a:r>
              <a:rPr lang="en-US" b="1" baseline="0" dirty="0" smtClean="0"/>
              <a:t> evaluated, adjusted, etc.</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27</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Intelligence throughout the organization of how</a:t>
            </a:r>
            <a:r>
              <a:rPr lang="en-US" b="1" baseline="0" dirty="0" smtClean="0"/>
              <a:t> we are doing versus goals &amp; objectives, made possible with the use of dashboards, is critical.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29</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Illustrated here, from the architecture, planners can</a:t>
            </a:r>
            <a:r>
              <a:rPr lang="en-US" b="1" baseline="0" dirty="0" smtClean="0"/>
              <a:t> define organizational databases &amp; identify applications that</a:t>
            </a:r>
          </a:p>
          <a:p>
            <a:r>
              <a:rPr lang="en-US" b="1" baseline="0" dirty="0" smtClean="0"/>
              <a:t>     support business strategies.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30</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Good example</a:t>
            </a:r>
            <a:r>
              <a:rPr lang="en-US" b="1" dirty="0" smtClean="0"/>
              <a:t>.  If critical success factors are not</a:t>
            </a:r>
            <a:r>
              <a:rPr lang="en-US" b="1" baseline="0" dirty="0" smtClean="0"/>
              <a:t> met, it is necessary to build appropriate applications.  The critical success factor</a:t>
            </a:r>
          </a:p>
          <a:p>
            <a:r>
              <a:rPr lang="en-US" b="1" baseline="0" dirty="0" smtClean="0"/>
              <a:t>     approach encourages managers to identify what is important to their performance &amp; then develop good indicators of performance</a:t>
            </a:r>
          </a:p>
          <a:p>
            <a:r>
              <a:rPr lang="en-US" b="1" baseline="0" dirty="0" smtClean="0"/>
              <a:t>     in those areas.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31</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Drilling</a:t>
            </a:r>
            <a:r>
              <a:rPr lang="en-US" b="1" baseline="0" dirty="0" smtClean="0"/>
              <a:t> down the balanced scorecard so that it is really a tool for improving performance.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Scenario planning is critical to minimize</a:t>
            </a:r>
            <a:r>
              <a:rPr lang="en-US" b="1" baseline="0" dirty="0" smtClean="0"/>
              <a:t> risk of the unexpected.</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37</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a:t>
            </a:r>
            <a:r>
              <a:rPr lang="en-US" b="1" baseline="0" dirty="0" smtClean="0"/>
              <a:t> potential ethical dilemmas associated with outsourcing.</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Is it possible to write outsourcing performance clauses in such a way as to avoid these risks</a:t>
            </a:r>
            <a:r>
              <a:rPr lang="en-US" b="1" dirty="0" smtClean="0"/>
              <a:t>?  Yes, but very difficult to enforce, monitor, etc.</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40</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 text states that after</a:t>
            </a:r>
            <a:r>
              <a:rPr lang="en-US" b="1" baseline="0" dirty="0" smtClean="0"/>
              <a:t> all is considered, the benefits of outsourcing may be small.  Do </a:t>
            </a:r>
            <a:r>
              <a:rPr lang="en-US" b="1" baseline="0" dirty="0" smtClean="0"/>
              <a:t>students </a:t>
            </a:r>
            <a:r>
              <a:rPr lang="en-US" b="1" baseline="0" dirty="0" smtClean="0"/>
              <a:t>think the trend will move back internal to the organization?</a:t>
            </a:r>
          </a:p>
          <a:p>
            <a:r>
              <a:rPr lang="en-US" b="1" baseline="0" dirty="0" smtClean="0"/>
              <a:t>     What about on-shore sourcing rather than off-shore?  How might some of these strategies be implemented?  Strong employee involvement;</a:t>
            </a:r>
          </a:p>
          <a:p>
            <a:r>
              <a:rPr lang="en-US" b="1" baseline="0" dirty="0" smtClean="0"/>
              <a:t>     trust is key.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41</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Facilitate discussion of risks of offshore outsourcing.  Task students</a:t>
            </a:r>
            <a:r>
              <a:rPr lang="en-US" b="1" baseline="0" dirty="0" smtClean="0"/>
              <a:t> to come up with ways to minimize these risks.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a:t>
            </a:r>
            <a:r>
              <a:rPr lang="en-US" b="1" baseline="0" dirty="0" smtClean="0"/>
              <a:t> article focuses thought around the potential loss of intellectual property in outsource arrangements.  Students should be guided</a:t>
            </a:r>
          </a:p>
          <a:p>
            <a:r>
              <a:rPr lang="en-US" b="1" baseline="0" dirty="0" smtClean="0"/>
              <a:t>     to think critically about this risk &amp; ways to minimize it, if that is even possible.  For instance, don’t outsource what can be stolen</a:t>
            </a:r>
          </a:p>
          <a:p>
            <a:r>
              <a:rPr lang="en-US" b="1" baseline="0" dirty="0" smtClean="0"/>
              <a:t>     such as intellectual property.  Instead, outsource things that are routine &amp; that can be automated.</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43</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44</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Figure IT 7eU</a:t>
            </a:r>
            <a:r>
              <a:rPr lang="en-US" sz="1200" kern="1200" dirty="0" smtClean="0">
                <a:solidFill>
                  <a:schemeClr val="tx1"/>
                </a:solidFill>
                <a:latin typeface="+mn-lt"/>
                <a:ea typeface="+mn-ea"/>
                <a:cs typeface="+mn-cs"/>
              </a:rPr>
              <a:t> provides opportunity to discuss overview of IT’s role in corporate strategy setting and its intricate importance to performance as business solutions and the resulting profitability.   Throughout the “semester” student learning will be evolving surrounding this chart</a:t>
            </a:r>
            <a:r>
              <a:rPr lang="en-US" sz="1200" kern="1200" baseline="0" dirty="0" smtClean="0">
                <a:solidFill>
                  <a:schemeClr val="tx1"/>
                </a:solidFill>
                <a:latin typeface="+mn-lt"/>
                <a:ea typeface="+mn-ea"/>
                <a:cs typeface="+mn-cs"/>
              </a:rPr>
              <a:t> making it good to begin by going back to it to integrate learning.</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FE05574-1D68-479B-8F33-2AA349DB469B}"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a:t>
            </a:r>
            <a:r>
              <a:rPr lang="en-US" b="1" baseline="0" dirty="0" smtClean="0"/>
              <a:t> advice would you give management to better align strategy &amp; IT?  Communication is key success factor.  IT should present</a:t>
            </a:r>
          </a:p>
          <a:p>
            <a:r>
              <a:rPr lang="en-US" b="1" baseline="0" dirty="0" smtClean="0"/>
              <a:t>     “here’s what’s in it for you” sort of approach to the organization’s leaders.  They should be seen as a strategic necessity by</a:t>
            </a:r>
          </a:p>
          <a:p>
            <a:r>
              <a:rPr lang="en-US" b="1" baseline="0" dirty="0" smtClean="0"/>
              <a:t>     being one.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Figure illustrates the relationship among businesses, IS, &amp; IT strategy.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opportunities </a:t>
            </a:r>
            <a:r>
              <a:rPr lang="en-US" b="1" baseline="0" dirty="0" smtClean="0"/>
              <a:t>associated with each issue.  Success stories in any category will be success potential in the others.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IT personnel must be business-savvy.</a:t>
            </a:r>
            <a:r>
              <a:rPr lang="en-US" b="1" baseline="0" dirty="0" smtClean="0"/>
              <a:t>  They must demonstrate their business expertise with their involvement.  People outside</a:t>
            </a:r>
          </a:p>
          <a:p>
            <a:r>
              <a:rPr lang="en-US" b="1" baseline="0" dirty="0" smtClean="0"/>
              <a:t>     IT typically don’t care about IT….they just know they need it.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10E9A-EE2C-44A3-95D0-5A1A60366C6B}"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4066CB-7533-4392-B474-49D1EB92589C}"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1B7794-6B84-4DDD-9274-D4A777B39171}"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EE4479-2BBE-4345-BEFD-FDEAA22D5CA4}"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2B75A-87C0-44D2-8770-6E3737DE4395}"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B15E9-471A-4CB1-835C-57B10F4E2F08}" type="datetime1">
              <a:rPr lang="en-US" smtClean="0"/>
              <a:pPr/>
              <a:t>4/13/2009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1DD2D1-A9A6-4675-B31B-825FA7C63BA0}" type="datetime1">
              <a:rPr lang="en-US" smtClean="0"/>
              <a:pPr/>
              <a:t>4/13/2009</a:t>
            </a:fld>
            <a:endParaRPr lang="en-US" dirty="0"/>
          </a:p>
        </p:txBody>
      </p:sp>
      <p:sp>
        <p:nvSpPr>
          <p:cNvPr id="8" name="Footer Placeholder 7"/>
          <p:cNvSpPr>
            <a:spLocks noGrp="1"/>
          </p:cNvSpPr>
          <p:nvPr>
            <p:ph type="ftr" sz="quarter" idx="11"/>
          </p:nvPr>
        </p:nvSpPr>
        <p:spPr/>
        <p:txBody>
          <a:bodyPr/>
          <a:lstStyle/>
          <a:p>
            <a:r>
              <a:rPr lang="en-US" dirty="0" smtClean="0"/>
              <a:t>Copyright 2010 John Wiley &amp; Sons, Inc.</a:t>
            </a:r>
            <a:endParaRPr lang="en-US" dirty="0"/>
          </a:p>
        </p:txBody>
      </p:sp>
      <p:sp>
        <p:nvSpPr>
          <p:cNvPr id="9" name="Slide Number Placeholder 8"/>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61280E-CD63-42CC-AB53-3E2403F7A183}" type="datetime1">
              <a:rPr lang="en-US" smtClean="0"/>
              <a:pPr/>
              <a:t>4/13/2009</a:t>
            </a:fld>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7F93-5255-4988-94BD-4CF00BD7312B}" type="datetime1">
              <a:rPr lang="en-US" smtClean="0"/>
              <a:pPr/>
              <a:t>4/13/2009</a:t>
            </a:fld>
            <a:endParaRPr lang="en-US" dirty="0"/>
          </a:p>
        </p:txBody>
      </p:sp>
      <p:sp>
        <p:nvSpPr>
          <p:cNvPr id="3" name="Footer Placeholder 2"/>
          <p:cNvSpPr>
            <a:spLocks noGrp="1"/>
          </p:cNvSpPr>
          <p:nvPr>
            <p:ph type="ftr" sz="quarter" idx="11"/>
          </p:nvPr>
        </p:nvSpPr>
        <p:spPr/>
        <p:txBody>
          <a:bodyPr/>
          <a:lstStyle/>
          <a:p>
            <a:r>
              <a:rPr lang="en-US" dirty="0" smtClean="0"/>
              <a:t>Copyright 2010 John Wiley &amp; Sons, Inc.</a:t>
            </a:r>
            <a:endParaRPr lang="en-US" dirty="0"/>
          </a:p>
        </p:txBody>
      </p:sp>
      <p:sp>
        <p:nvSpPr>
          <p:cNvPr id="4" name="Slide Number Placeholder 3"/>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F877E-774E-4F94-BC8C-CB951C606B38}" type="datetime1">
              <a:rPr lang="en-US" smtClean="0"/>
              <a:pPr/>
              <a:t>4/13/2009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FD6B4F-556D-48AA-9EDD-89D6C268AC98}" type="datetime1">
              <a:rPr lang="en-US" smtClean="0"/>
              <a:pPr/>
              <a:t>4/13/2009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1291A-2C72-460F-8C91-6C6FE2D5222F}" type="datetime1">
              <a:rPr lang="en-US" smtClean="0"/>
              <a:pPr/>
              <a:t>4/13/2009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2010 John Wiley &amp; Sons,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3DA93-E592-46D0-AE1F-D154A72783B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peterthomas.wordpress.com/2009/03/17/the-top-business-issues-facing-cios-it-directors-result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cio.com/article/31106/Mistakes_Strategic_Planning_Don_ts_and_Dos_"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techupdate.zdnet.com/techupdate/stories/main/Top_10_Risks_Offshore_Outsourcing.html"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news.cnet.com/The-hidden-risk-in-outsourcing-overseas/2010-1071_3-5842317.htm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IS_strategic_alignment.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838200" y="2133600"/>
            <a:ext cx="7772400" cy="1470025"/>
          </a:xfrm>
        </p:spPr>
        <p:txBody>
          <a:bodyPr>
            <a:noAutofit/>
          </a:bodyPr>
          <a:lstStyle/>
          <a:p>
            <a:pPr algn="r"/>
            <a:r>
              <a:rPr lang="en-US" sz="2000" dirty="0" smtClean="0"/>
              <a:t> </a:t>
            </a:r>
            <a:br>
              <a:rPr lang="en-US" sz="2000" dirty="0" smtClean="0"/>
            </a:br>
            <a:r>
              <a:rPr lang="en-US" sz="2000" b="1" dirty="0" smtClean="0"/>
              <a:t>Chapter 13</a:t>
            </a:r>
            <a:r>
              <a:rPr lang="en-US" sz="2000" dirty="0"/>
              <a:t/>
            </a:r>
            <a:br>
              <a:rPr lang="en-US" sz="2000" dirty="0"/>
            </a:br>
            <a:r>
              <a:rPr lang="en-US" sz="2000" dirty="0"/>
              <a:t/>
            </a:r>
            <a:br>
              <a:rPr lang="en-US" sz="2000" dirty="0"/>
            </a:br>
            <a:r>
              <a:rPr lang="en-US" sz="2500" b="1" dirty="0" smtClean="0"/>
              <a:t>IT Strategy and Planning</a:t>
            </a:r>
            <a:r>
              <a:rPr lang="en-US" sz="2000" dirty="0"/>
              <a:t/>
            </a:r>
            <a:br>
              <a:rPr lang="en-US" sz="2000" dirty="0"/>
            </a:br>
            <a:r>
              <a:rPr lang="en-US" sz="2000" dirty="0" smtClean="0"/>
              <a:t/>
            </a:r>
            <a:br>
              <a:rPr lang="en-US" sz="2000" dirty="0" smtClean="0"/>
            </a:br>
            <a:r>
              <a:rPr lang="en-US" sz="2500" b="1" dirty="0" smtClean="0"/>
              <a:t>Information Technology for Management</a:t>
            </a:r>
            <a:br>
              <a:rPr lang="en-US" sz="2500" b="1" dirty="0" smtClean="0"/>
            </a:br>
            <a:r>
              <a:rPr lang="en-US" sz="2500" b="1" i="1" dirty="0" smtClean="0"/>
              <a:t>Improving Performance in the Digital Economy</a:t>
            </a:r>
            <a:br>
              <a:rPr lang="en-US" sz="2500" b="1" i="1" dirty="0" smtClean="0"/>
            </a:br>
            <a:r>
              <a:rPr lang="en-US" sz="2500" b="1" dirty="0"/>
              <a:t/>
            </a:r>
            <a:br>
              <a:rPr lang="en-US" sz="2500" b="1" dirty="0"/>
            </a:br>
            <a:r>
              <a:rPr lang="en-US" sz="2500" b="1" dirty="0" smtClean="0"/>
              <a:t>7</a:t>
            </a:r>
            <a:r>
              <a:rPr lang="en-US" sz="2500" b="1" baseline="30000" dirty="0" smtClean="0"/>
              <a:t>th</a:t>
            </a:r>
            <a:r>
              <a:rPr lang="en-US" sz="2500" b="1" dirty="0" smtClean="0"/>
              <a:t> edition</a:t>
            </a:r>
            <a:br>
              <a:rPr lang="en-US" sz="2500" b="1" dirty="0" smtClean="0"/>
            </a:br>
            <a:r>
              <a:rPr lang="en-US" sz="2500" b="1" dirty="0" smtClean="0"/>
              <a:t>John Wiley &amp; Sons, Inc.</a:t>
            </a:r>
            <a:br>
              <a:rPr lang="en-US" sz="2500" b="1" dirty="0" smtClean="0"/>
            </a:br>
            <a:r>
              <a:rPr lang="en-US" sz="2500" b="1" dirty="0" smtClean="0"/>
              <a:t/>
            </a:r>
            <a:br>
              <a:rPr lang="en-US" sz="2500" b="1" dirty="0" smtClean="0"/>
            </a:br>
            <a:r>
              <a:rPr lang="en-US" sz="2000" b="1" dirty="0" smtClean="0"/>
              <a:t>Slides contributed by Dr. Sandra Reid</a:t>
            </a:r>
            <a:br>
              <a:rPr lang="en-US" sz="2000" b="1" dirty="0" smtClean="0"/>
            </a:br>
            <a:r>
              <a:rPr lang="en-US" sz="2000" b="1" dirty="0" smtClean="0"/>
              <a:t>Chair, Graduate School of Business &amp; Professor, Technology</a:t>
            </a:r>
            <a:br>
              <a:rPr lang="en-US" sz="2000" b="1" dirty="0" smtClean="0"/>
            </a:br>
            <a:r>
              <a:rPr lang="en-US" sz="2000" b="1" dirty="0" smtClean="0"/>
              <a:t>Dallas Baptist University</a:t>
            </a:r>
          </a:p>
        </p:txBody>
      </p:sp>
      <p:sp>
        <p:nvSpPr>
          <p:cNvPr id="8" name="Text Placeholder 7"/>
          <p:cNvSpPr>
            <a:spLocks noGrp="1"/>
          </p:cNvSpPr>
          <p:nvPr>
            <p:ph type="subTitle" idx="1"/>
          </p:nvPr>
        </p:nvSpPr>
        <p:spPr>
          <a:xfrm>
            <a:off x="304800" y="990600"/>
            <a:ext cx="685800" cy="5181600"/>
          </a:xfrm>
          <a:solidFill>
            <a:schemeClr val="accent5"/>
          </a:solidFill>
        </p:spPr>
        <p:txBody>
          <a:bodyPr vert="vert270">
            <a:normAutofit fontScale="70000" lnSpcReduction="20000"/>
          </a:bodyPr>
          <a:lstStyle/>
          <a:p>
            <a:r>
              <a:rPr lang="en-US" sz="5400" b="1" dirty="0" smtClean="0">
                <a:solidFill>
                  <a:schemeClr val="tx1"/>
                </a:solidFill>
              </a:rPr>
              <a:t>Turban and Volonino</a:t>
            </a:r>
            <a:endParaRPr lang="en-US" sz="5400" b="1" dirty="0">
              <a:solidFill>
                <a:schemeClr val="tx1"/>
              </a:solidFill>
            </a:endParaRPr>
          </a:p>
        </p:txBody>
      </p:sp>
      <p:sp>
        <p:nvSpPr>
          <p:cNvPr id="5" name="Slide Number Placeholder 4"/>
          <p:cNvSpPr>
            <a:spLocks noGrp="1"/>
          </p:cNvSpPr>
          <p:nvPr>
            <p:ph type="sldNum" sz="quarter" idx="12"/>
          </p:nvPr>
        </p:nvSpPr>
        <p:spPr/>
        <p:txBody>
          <a:bodyPr/>
          <a:lstStyle/>
          <a:p>
            <a:r>
              <a:rPr lang="en-US" dirty="0" smtClean="0"/>
              <a:t>13-1</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13.1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10</a:t>
            </a:fld>
            <a:endParaRPr lang="en-US" dirty="0"/>
          </a:p>
        </p:txBody>
      </p:sp>
      <p:pic>
        <p:nvPicPr>
          <p:cNvPr id="2050" name="Picture 2"/>
          <p:cNvPicPr>
            <a:picLocks noChangeAspect="1" noChangeArrowheads="1"/>
          </p:cNvPicPr>
          <p:nvPr/>
        </p:nvPicPr>
        <p:blipFill>
          <a:blip r:embed="rId3"/>
          <a:srcRect/>
          <a:stretch>
            <a:fillRect/>
          </a:stretch>
        </p:blipFill>
        <p:spPr bwMode="auto">
          <a:xfrm>
            <a:off x="1143000" y="1447800"/>
            <a:ext cx="6629400" cy="4343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Activities Central to Alignment</a:t>
            </a: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t>Understanding IT &amp; corporate planning.</a:t>
            </a:r>
          </a:p>
          <a:p>
            <a:r>
              <a:rPr lang="en-US" dirty="0" smtClean="0"/>
              <a:t>CIO is member of senior management.</a:t>
            </a:r>
          </a:p>
          <a:p>
            <a:r>
              <a:rPr lang="en-US" dirty="0" smtClean="0"/>
              <a:t>Shared culture &amp; good communication.</a:t>
            </a:r>
          </a:p>
          <a:p>
            <a:r>
              <a:rPr lang="en-US" dirty="0" smtClean="0"/>
              <a:t>Deep commitment to IT planning by senior management.</a:t>
            </a:r>
          </a:p>
          <a:p>
            <a:r>
              <a:rPr lang="en-US" dirty="0" smtClean="0"/>
              <a:t>Shared plan goals.</a:t>
            </a:r>
          </a:p>
          <a:p>
            <a:r>
              <a:rPr lang="en-US" dirty="0" smtClean="0"/>
              <a:t>Deep end-user involvement.</a:t>
            </a:r>
          </a:p>
          <a:p>
            <a:r>
              <a:rPr lang="en-US" dirty="0" smtClean="0"/>
              <a:t>Joint architecture/portfolio selection.</a:t>
            </a:r>
          </a:p>
          <a:p>
            <a:r>
              <a:rPr lang="en-US" dirty="0" smtClean="0"/>
              <a:t>Identity of plan factors.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Challenges in Achieving IT-Business Alignment</a:t>
            </a:r>
            <a:endParaRPr lang="en-US" sz="3200" b="1" dirty="0"/>
          </a:p>
        </p:txBody>
      </p:sp>
      <p:sp>
        <p:nvSpPr>
          <p:cNvPr id="3" name="Content Placeholder 2"/>
          <p:cNvSpPr>
            <a:spLocks noGrp="1"/>
          </p:cNvSpPr>
          <p:nvPr>
            <p:ph idx="1"/>
          </p:nvPr>
        </p:nvSpPr>
        <p:spPr/>
        <p:txBody>
          <a:bodyPr>
            <a:normAutofit fontScale="92500" lnSpcReduction="20000"/>
          </a:bodyPr>
          <a:lstStyle/>
          <a:p>
            <a:r>
              <a:rPr lang="en-US" dirty="0" smtClean="0"/>
              <a:t>Promoting collaboration between IT &amp; organizational business units.</a:t>
            </a:r>
          </a:p>
          <a:p>
            <a:r>
              <a:rPr lang="en-US" dirty="0" smtClean="0"/>
              <a:t>Persuading senior management about importance of IT to business.</a:t>
            </a:r>
          </a:p>
          <a:p>
            <a:r>
              <a:rPr lang="en-US" dirty="0" smtClean="0"/>
              <a:t>Contributing to strategic planning &amp; business growth initiatives.</a:t>
            </a:r>
          </a:p>
          <a:p>
            <a:r>
              <a:rPr lang="en-US" dirty="0" smtClean="0"/>
              <a:t>Identifying opportunities for business process automation &amp; improvement.</a:t>
            </a:r>
          </a:p>
          <a:p>
            <a:r>
              <a:rPr lang="en-US" dirty="0" smtClean="0"/>
              <a:t>Improving internal &amp; external user experience &amp; satisfaction.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12</a:t>
            </a:fld>
            <a:endParaRPr lang="en-US" dirty="0"/>
          </a:p>
        </p:txBody>
      </p:sp>
      <p:sp>
        <p:nvSpPr>
          <p:cNvPr id="6" name="TextBox 5"/>
          <p:cNvSpPr txBox="1"/>
          <p:nvPr/>
        </p:nvSpPr>
        <p:spPr>
          <a:xfrm>
            <a:off x="457200" y="5631359"/>
            <a:ext cx="5715000" cy="769441"/>
          </a:xfrm>
          <a:prstGeom prst="rect">
            <a:avLst/>
          </a:prstGeom>
          <a:noFill/>
        </p:spPr>
        <p:txBody>
          <a:bodyPr wrap="square" rtlCol="0">
            <a:spAutoFit/>
          </a:bodyPr>
          <a:lstStyle/>
          <a:p>
            <a:r>
              <a:rPr lang="en-US" sz="2200" b="1" i="1" dirty="0" smtClean="0">
                <a:hlinkClick r:id="rId3"/>
              </a:rPr>
              <a:t>Top Business Issues Facing CIOs &amp; IT Directors</a:t>
            </a:r>
            <a:r>
              <a:rPr lang="en-US" sz="2200" b="1" i="1" dirty="0" smtClean="0"/>
              <a:t> for what industry leaders forecast….</a:t>
            </a:r>
            <a:endParaRPr lang="en-US" sz="2200" b="1" i="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Strong CIO Characteristics</a:t>
            </a:r>
            <a:endParaRPr lang="en-US" sz="3200" b="1" dirty="0"/>
          </a:p>
        </p:txBody>
      </p:sp>
      <p:sp>
        <p:nvSpPr>
          <p:cNvPr id="3" name="Content Placeholder 2"/>
          <p:cNvSpPr>
            <a:spLocks noGrp="1"/>
          </p:cNvSpPr>
          <p:nvPr>
            <p:ph idx="1"/>
          </p:nvPr>
        </p:nvSpPr>
        <p:spPr/>
        <p:txBody>
          <a:bodyPr/>
          <a:lstStyle/>
          <a:p>
            <a:r>
              <a:rPr lang="en-US" dirty="0" smtClean="0"/>
              <a:t>Political savvy.</a:t>
            </a:r>
          </a:p>
          <a:p>
            <a:r>
              <a:rPr lang="en-US" dirty="0" smtClean="0"/>
              <a:t>Influence leadership &amp; power.</a:t>
            </a:r>
          </a:p>
          <a:p>
            <a:r>
              <a:rPr lang="en-US" dirty="0" smtClean="0"/>
              <a:t>Relationship management.</a:t>
            </a:r>
          </a:p>
          <a:p>
            <a:r>
              <a:rPr lang="en-US" dirty="0" smtClean="0"/>
              <a:t>Resourceful.</a:t>
            </a:r>
          </a:p>
          <a:p>
            <a:r>
              <a:rPr lang="en-US" dirty="0" smtClean="0"/>
              <a:t>Strategic planner.</a:t>
            </a:r>
          </a:p>
          <a:p>
            <a:r>
              <a:rPr lang="en-US" dirty="0" smtClean="0"/>
              <a:t>Does what it takes.</a:t>
            </a:r>
          </a:p>
          <a:p>
            <a:r>
              <a:rPr lang="en-US" dirty="0" smtClean="0"/>
              <a:t>Leads employees effectively.</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13.2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14</a:t>
            </a:fld>
            <a:endParaRPr lang="en-US" dirty="0"/>
          </a:p>
        </p:txBody>
      </p:sp>
      <p:pic>
        <p:nvPicPr>
          <p:cNvPr id="3074" name="Picture 2"/>
          <p:cNvPicPr>
            <a:picLocks noChangeAspect="1" noChangeArrowheads="1"/>
          </p:cNvPicPr>
          <p:nvPr/>
        </p:nvPicPr>
        <p:blipFill>
          <a:blip r:embed="rId3"/>
          <a:srcRect/>
          <a:stretch>
            <a:fillRect/>
          </a:stretch>
        </p:blipFill>
        <p:spPr bwMode="auto">
          <a:xfrm>
            <a:off x="990600" y="1524000"/>
            <a:ext cx="7010400" cy="3657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15</a:t>
            </a:fld>
            <a:endParaRPr lang="en-US" dirty="0"/>
          </a:p>
        </p:txBody>
      </p:sp>
      <p:sp>
        <p:nvSpPr>
          <p:cNvPr id="6" name="TextBox 5"/>
          <p:cNvSpPr txBox="1"/>
          <p:nvPr/>
        </p:nvSpPr>
        <p:spPr>
          <a:xfrm>
            <a:off x="914400" y="2539425"/>
            <a:ext cx="7620000" cy="584775"/>
          </a:xfrm>
          <a:prstGeom prst="rect">
            <a:avLst/>
          </a:prstGeom>
          <a:noFill/>
        </p:spPr>
        <p:txBody>
          <a:bodyPr wrap="square" rtlCol="0">
            <a:spAutoFit/>
          </a:bodyPr>
          <a:lstStyle/>
          <a:p>
            <a:r>
              <a:rPr lang="en-US" sz="3200" b="1" i="1" dirty="0" smtClean="0"/>
              <a:t>13.2 IT Strategy Initiation</a:t>
            </a:r>
            <a:endParaRPr lang="en-US" sz="3200" b="1"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Critical Strategic Role of IT</a:t>
            </a:r>
            <a:endParaRPr lang="en-US" sz="3200" b="1" dirty="0"/>
          </a:p>
        </p:txBody>
      </p:sp>
      <p:sp>
        <p:nvSpPr>
          <p:cNvPr id="3" name="Content Placeholder 2"/>
          <p:cNvSpPr>
            <a:spLocks noGrp="1"/>
          </p:cNvSpPr>
          <p:nvPr>
            <p:ph idx="1"/>
          </p:nvPr>
        </p:nvSpPr>
        <p:spPr/>
        <p:txBody>
          <a:bodyPr/>
          <a:lstStyle/>
          <a:p>
            <a:r>
              <a:rPr lang="en-US" dirty="0" smtClean="0"/>
              <a:t>Global economy is defined by innovate use of IT.</a:t>
            </a:r>
          </a:p>
          <a:p>
            <a:r>
              <a:rPr lang="en-US" dirty="0" smtClean="0"/>
              <a:t>Companies must determine use, value &amp; impact of IT to identify opportunities &amp; create value which supports overall strategic vision.</a:t>
            </a:r>
          </a:p>
          <a:p>
            <a:r>
              <a:rPr lang="en-US" dirty="0" smtClean="0"/>
              <a:t>CIO is key mover in upper management.</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Value Add by IT</a:t>
            </a:r>
            <a:endParaRPr lang="en-US" sz="3200" b="1" dirty="0"/>
          </a:p>
        </p:txBody>
      </p:sp>
      <p:sp>
        <p:nvSpPr>
          <p:cNvPr id="3" name="Content Placeholder 2"/>
          <p:cNvSpPr>
            <a:spLocks noGrp="1"/>
          </p:cNvSpPr>
          <p:nvPr>
            <p:ph idx="1"/>
          </p:nvPr>
        </p:nvSpPr>
        <p:spPr/>
        <p:txBody>
          <a:bodyPr/>
          <a:lstStyle/>
          <a:p>
            <a:r>
              <a:rPr lang="en-US" dirty="0" smtClean="0"/>
              <a:t>Direct – by reducing cost through efficiencies.</a:t>
            </a:r>
          </a:p>
          <a:p>
            <a:r>
              <a:rPr lang="en-US" dirty="0" smtClean="0"/>
              <a:t>Indirect – increased revenue through improved productivity and/or reduction in employees.</a:t>
            </a:r>
          </a:p>
          <a:p>
            <a:r>
              <a:rPr lang="en-US" dirty="0" smtClean="0"/>
              <a:t>Enabling temporary or sustained competitive advantage.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Competitive Advantage Thru IT</a:t>
            </a:r>
            <a:endParaRPr lang="en-US" sz="3200" b="1" dirty="0"/>
          </a:p>
        </p:txBody>
      </p:sp>
      <p:sp>
        <p:nvSpPr>
          <p:cNvPr id="3" name="Content Placeholder 2"/>
          <p:cNvSpPr>
            <a:spLocks noGrp="1"/>
          </p:cNvSpPr>
          <p:nvPr>
            <p:ph idx="1"/>
          </p:nvPr>
        </p:nvSpPr>
        <p:spPr/>
        <p:txBody>
          <a:bodyPr/>
          <a:lstStyle/>
          <a:p>
            <a:r>
              <a:rPr lang="en-US" dirty="0" smtClean="0"/>
              <a:t>Gained by providing real or perceived value to customers.</a:t>
            </a:r>
          </a:p>
          <a:p>
            <a:r>
              <a:rPr lang="en-US" dirty="0" smtClean="0"/>
              <a:t>Resources must be considered valuable by customers.</a:t>
            </a:r>
          </a:p>
          <a:p>
            <a:r>
              <a:rPr lang="en-US" dirty="0" smtClean="0"/>
              <a:t>Resources must be considered as rare.</a:t>
            </a:r>
          </a:p>
          <a:p>
            <a:r>
              <a:rPr lang="en-US" dirty="0" smtClean="0"/>
              <a:t>Resources must be appropriable.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13.3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19</a:t>
            </a:fld>
            <a:endParaRPr lang="en-US" dirty="0"/>
          </a:p>
        </p:txBody>
      </p:sp>
      <p:pic>
        <p:nvPicPr>
          <p:cNvPr id="4098" name="Picture 2"/>
          <p:cNvPicPr>
            <a:picLocks noChangeAspect="1" noChangeArrowheads="1"/>
          </p:cNvPicPr>
          <p:nvPr/>
        </p:nvPicPr>
        <p:blipFill>
          <a:blip r:embed="rId3"/>
          <a:srcRect/>
          <a:stretch>
            <a:fillRect/>
          </a:stretch>
        </p:blipFill>
        <p:spPr bwMode="auto">
          <a:xfrm>
            <a:off x="1600200" y="1295400"/>
            <a:ext cx="6400800"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Chapter Outline</a:t>
            </a:r>
            <a:endParaRPr lang="en-US" sz="3600" b="1" dirty="0"/>
          </a:p>
        </p:txBody>
      </p:sp>
      <p:sp>
        <p:nvSpPr>
          <p:cNvPr id="3" name="Content Placeholder 2"/>
          <p:cNvSpPr>
            <a:spLocks noGrp="1"/>
          </p:cNvSpPr>
          <p:nvPr>
            <p:ph idx="1"/>
          </p:nvPr>
        </p:nvSpPr>
        <p:spPr/>
        <p:txBody>
          <a:bodyPr>
            <a:normAutofit/>
          </a:bodyPr>
          <a:lstStyle/>
          <a:p>
            <a:r>
              <a:rPr lang="en-US" dirty="0" smtClean="0"/>
              <a:t>13.1 Alignment of Business and IT Strategies</a:t>
            </a:r>
          </a:p>
          <a:p>
            <a:r>
              <a:rPr lang="en-US" dirty="0" smtClean="0"/>
              <a:t>13.2 IT Strategy Initiation</a:t>
            </a:r>
          </a:p>
          <a:p>
            <a:r>
              <a:rPr lang="en-US" dirty="0" smtClean="0"/>
              <a:t>13.3 IT Strategic Planning</a:t>
            </a:r>
          </a:p>
          <a:p>
            <a:r>
              <a:rPr lang="en-US" dirty="0" smtClean="0"/>
              <a:t>13.4 Outsourcing, Offshoring and IT as a Subsidiary</a:t>
            </a:r>
          </a:p>
          <a:p>
            <a:r>
              <a:rPr lang="en-US" dirty="0" smtClean="0"/>
              <a:t>13.5  Managerial Issues</a:t>
            </a:r>
          </a:p>
        </p:txBody>
      </p:sp>
      <p:sp>
        <p:nvSpPr>
          <p:cNvPr id="5" name="Slide Number Placeholder 4"/>
          <p:cNvSpPr>
            <a:spLocks noGrp="1"/>
          </p:cNvSpPr>
          <p:nvPr>
            <p:ph type="sldNum" sz="quarter" idx="12"/>
          </p:nvPr>
        </p:nvSpPr>
        <p:spPr/>
        <p:txBody>
          <a:bodyPr/>
          <a:lstStyle/>
          <a:p>
            <a:r>
              <a:rPr lang="en-US" dirty="0" smtClean="0"/>
              <a:t>13-2</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Sustained Competitive Advantage</a:t>
            </a:r>
            <a:endParaRPr lang="en-US" sz="3200" b="1" dirty="0"/>
          </a:p>
        </p:txBody>
      </p:sp>
      <p:sp>
        <p:nvSpPr>
          <p:cNvPr id="3" name="Content Placeholder 2"/>
          <p:cNvSpPr>
            <a:spLocks noGrp="1"/>
          </p:cNvSpPr>
          <p:nvPr>
            <p:ph idx="1"/>
          </p:nvPr>
        </p:nvSpPr>
        <p:spPr/>
        <p:txBody>
          <a:bodyPr/>
          <a:lstStyle/>
          <a:p>
            <a:r>
              <a:rPr lang="en-US" dirty="0" smtClean="0"/>
              <a:t>Imitability – can another firm copy the resource?</a:t>
            </a:r>
          </a:p>
          <a:p>
            <a:r>
              <a:rPr lang="en-US" dirty="0" smtClean="0"/>
              <a:t>Mobility – easily acquired resource?</a:t>
            </a:r>
          </a:p>
          <a:p>
            <a:r>
              <a:rPr lang="en-US" dirty="0" smtClean="0"/>
              <a:t>Substitutability – is an acceptable alternative available?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13.4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21</a:t>
            </a:fld>
            <a:endParaRPr lang="en-US" dirty="0"/>
          </a:p>
        </p:txBody>
      </p:sp>
      <p:pic>
        <p:nvPicPr>
          <p:cNvPr id="5122" name="Picture 2"/>
          <p:cNvPicPr>
            <a:picLocks noChangeAspect="1" noChangeArrowheads="1"/>
          </p:cNvPicPr>
          <p:nvPr/>
        </p:nvPicPr>
        <p:blipFill>
          <a:blip r:embed="rId3"/>
          <a:srcRect/>
          <a:stretch>
            <a:fillRect/>
          </a:stretch>
        </p:blipFill>
        <p:spPr bwMode="auto">
          <a:xfrm>
            <a:off x="1447800" y="1371600"/>
            <a:ext cx="6172200"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13.5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22</a:t>
            </a:fld>
            <a:endParaRPr lang="en-US" dirty="0"/>
          </a:p>
        </p:txBody>
      </p:sp>
      <p:pic>
        <p:nvPicPr>
          <p:cNvPr id="6146" name="Picture 2"/>
          <p:cNvPicPr>
            <a:picLocks noChangeAspect="1" noChangeArrowheads="1"/>
          </p:cNvPicPr>
          <p:nvPr/>
        </p:nvPicPr>
        <p:blipFill>
          <a:blip r:embed="rId3"/>
          <a:srcRect/>
          <a:stretch>
            <a:fillRect/>
          </a:stretch>
        </p:blipFill>
        <p:spPr bwMode="auto">
          <a:xfrm>
            <a:off x="1676400" y="1295400"/>
            <a:ext cx="6019800" cy="3886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13.2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23</a:t>
            </a:fld>
            <a:endParaRPr lang="en-US" dirty="0"/>
          </a:p>
        </p:txBody>
      </p:sp>
      <p:pic>
        <p:nvPicPr>
          <p:cNvPr id="7170" name="Picture 2"/>
          <p:cNvPicPr>
            <a:picLocks noChangeAspect="1" noChangeArrowheads="1"/>
          </p:cNvPicPr>
          <p:nvPr/>
        </p:nvPicPr>
        <p:blipFill>
          <a:blip r:embed="rId3"/>
          <a:srcRect/>
          <a:stretch>
            <a:fillRect/>
          </a:stretch>
        </p:blipFill>
        <p:spPr bwMode="auto">
          <a:xfrm>
            <a:off x="1524000" y="1219200"/>
            <a:ext cx="5943600" cy="4267200"/>
          </a:xfrm>
          <a:prstGeom prst="rect">
            <a:avLst/>
          </a:prstGeom>
          <a:noFill/>
          <a:ln w="9525">
            <a:noFill/>
            <a:miter lim="800000"/>
            <a:headEnd/>
            <a:tailEnd/>
          </a:ln>
          <a:effectLst/>
        </p:spPr>
      </p:pic>
      <p:sp>
        <p:nvSpPr>
          <p:cNvPr id="6" name="TextBox 5"/>
          <p:cNvSpPr txBox="1"/>
          <p:nvPr/>
        </p:nvSpPr>
        <p:spPr>
          <a:xfrm>
            <a:off x="2057400" y="5879068"/>
            <a:ext cx="5334000" cy="369332"/>
          </a:xfrm>
          <a:prstGeom prst="rect">
            <a:avLst/>
          </a:prstGeom>
          <a:noFill/>
        </p:spPr>
        <p:txBody>
          <a:bodyPr wrap="square" rtlCol="0">
            <a:spAutoFit/>
          </a:bodyPr>
          <a:lstStyle/>
          <a:p>
            <a:r>
              <a:rPr lang="en-US" b="1" dirty="0" smtClean="0"/>
              <a:t>How CIOs spend their time.  (Source:  Luftman, 2007.)</a:t>
            </a:r>
            <a:endParaRPr lang="en-US"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24</a:t>
            </a:fld>
            <a:endParaRPr lang="en-US" dirty="0"/>
          </a:p>
        </p:txBody>
      </p:sp>
      <p:sp>
        <p:nvSpPr>
          <p:cNvPr id="6" name="TextBox 5"/>
          <p:cNvSpPr txBox="1"/>
          <p:nvPr/>
        </p:nvSpPr>
        <p:spPr>
          <a:xfrm>
            <a:off x="1752600" y="2590800"/>
            <a:ext cx="6248400" cy="584775"/>
          </a:xfrm>
          <a:prstGeom prst="rect">
            <a:avLst/>
          </a:prstGeom>
          <a:noFill/>
        </p:spPr>
        <p:txBody>
          <a:bodyPr wrap="square" rtlCol="0">
            <a:spAutoFit/>
          </a:bodyPr>
          <a:lstStyle/>
          <a:p>
            <a:r>
              <a:rPr lang="en-US" sz="3200" b="1" i="1" dirty="0" smtClean="0"/>
              <a:t>13.3 IT Strategic Planning</a:t>
            </a:r>
            <a:endParaRPr lang="en-US" sz="3200" b="1" i="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Good IT Planning Processes</a:t>
            </a:r>
            <a:endParaRPr lang="en-US" sz="3200" b="1" dirty="0"/>
          </a:p>
        </p:txBody>
      </p:sp>
      <p:sp>
        <p:nvSpPr>
          <p:cNvPr id="3" name="Content Placeholder 2"/>
          <p:cNvSpPr>
            <a:spLocks noGrp="1"/>
          </p:cNvSpPr>
          <p:nvPr>
            <p:ph idx="1"/>
          </p:nvPr>
        </p:nvSpPr>
        <p:spPr/>
        <p:txBody>
          <a:bodyPr/>
          <a:lstStyle/>
          <a:p>
            <a:r>
              <a:rPr lang="en-US" dirty="0" smtClean="0"/>
              <a:t>Yearly, quarterly, monthly.</a:t>
            </a:r>
          </a:p>
          <a:p>
            <a:r>
              <a:rPr lang="en-US" dirty="0" smtClean="0"/>
              <a:t>Planning is continual, not one-time.</a:t>
            </a:r>
          </a:p>
          <a:p>
            <a:r>
              <a:rPr lang="en-US" dirty="0" smtClean="0"/>
              <a:t>May result in formal IT strategy, or annual reevaluation.</a:t>
            </a:r>
          </a:p>
          <a:p>
            <a:r>
              <a:rPr lang="en-US" dirty="0" smtClean="0"/>
              <a:t>Organizational planning of IT resources done throughout the organization.</a:t>
            </a:r>
          </a:p>
          <a:p>
            <a:r>
              <a:rPr lang="en-US" dirty="0" smtClean="0"/>
              <a:t>End-users must understand.</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25</a:t>
            </a:fld>
            <a:endParaRPr lang="en-US" dirty="0"/>
          </a:p>
        </p:txBody>
      </p:sp>
      <p:sp>
        <p:nvSpPr>
          <p:cNvPr id="6" name="TextBox 5"/>
          <p:cNvSpPr txBox="1"/>
          <p:nvPr/>
        </p:nvSpPr>
        <p:spPr>
          <a:xfrm>
            <a:off x="457200" y="5692914"/>
            <a:ext cx="5638800" cy="707886"/>
          </a:xfrm>
          <a:prstGeom prst="rect">
            <a:avLst/>
          </a:prstGeom>
          <a:noFill/>
        </p:spPr>
        <p:txBody>
          <a:bodyPr wrap="square" rtlCol="0">
            <a:spAutoFit/>
          </a:bodyPr>
          <a:lstStyle/>
          <a:p>
            <a:r>
              <a:rPr lang="en-US" sz="2200" b="1" i="1" dirty="0" smtClean="0">
                <a:hlinkClick r:id="rId3"/>
              </a:rPr>
              <a:t>Mistakes: Strategic Planning Don'ts (and Dos)</a:t>
            </a:r>
            <a:endParaRPr lang="en-US" sz="2200" b="1" i="1" dirty="0" smtClean="0"/>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Steering Committees</a:t>
            </a:r>
            <a:endParaRPr lang="en-US" sz="3200" b="1" dirty="0"/>
          </a:p>
        </p:txBody>
      </p:sp>
      <p:sp>
        <p:nvSpPr>
          <p:cNvPr id="3" name="Content Placeholder 2"/>
          <p:cNvSpPr>
            <a:spLocks noGrp="1"/>
          </p:cNvSpPr>
          <p:nvPr>
            <p:ph idx="1"/>
          </p:nvPr>
        </p:nvSpPr>
        <p:spPr/>
        <p:txBody>
          <a:bodyPr/>
          <a:lstStyle/>
          <a:p>
            <a:r>
              <a:rPr lang="en-US" dirty="0" smtClean="0"/>
              <a:t>Direction setting</a:t>
            </a:r>
          </a:p>
          <a:p>
            <a:r>
              <a:rPr lang="en-US" dirty="0" smtClean="0"/>
              <a:t>Rationing</a:t>
            </a:r>
          </a:p>
          <a:p>
            <a:r>
              <a:rPr lang="en-US" dirty="0" smtClean="0"/>
              <a:t>Structuring</a:t>
            </a:r>
          </a:p>
          <a:p>
            <a:r>
              <a:rPr lang="en-US" dirty="0" smtClean="0"/>
              <a:t>Staffing</a:t>
            </a:r>
          </a:p>
          <a:p>
            <a:r>
              <a:rPr lang="en-US" dirty="0" smtClean="0"/>
              <a:t>Communicating</a:t>
            </a:r>
          </a:p>
          <a:p>
            <a:r>
              <a:rPr lang="en-US" dirty="0" smtClean="0"/>
              <a:t>Evaluating</a:t>
            </a:r>
          </a:p>
          <a:p>
            <a:r>
              <a:rPr lang="en-US" dirty="0" smtClean="0"/>
              <a:t>Governing</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13.3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27</a:t>
            </a:fld>
            <a:endParaRPr lang="en-US" dirty="0"/>
          </a:p>
        </p:txBody>
      </p:sp>
      <p:pic>
        <p:nvPicPr>
          <p:cNvPr id="8194" name="Picture 2"/>
          <p:cNvPicPr>
            <a:picLocks noChangeAspect="1" noChangeArrowheads="1"/>
          </p:cNvPicPr>
          <p:nvPr/>
        </p:nvPicPr>
        <p:blipFill>
          <a:blip r:embed="rId3"/>
          <a:srcRect/>
          <a:stretch>
            <a:fillRect/>
          </a:stretch>
        </p:blipFill>
        <p:spPr bwMode="auto">
          <a:xfrm>
            <a:off x="1828800" y="1143000"/>
            <a:ext cx="6096000" cy="4495800"/>
          </a:xfrm>
          <a:prstGeom prst="rect">
            <a:avLst/>
          </a:prstGeom>
          <a:noFill/>
          <a:ln w="9525">
            <a:noFill/>
            <a:miter lim="800000"/>
            <a:headEnd/>
            <a:tailEnd/>
          </a:ln>
          <a:effectLst/>
        </p:spPr>
      </p:pic>
      <p:sp>
        <p:nvSpPr>
          <p:cNvPr id="6" name="TextBox 5"/>
          <p:cNvSpPr txBox="1"/>
          <p:nvPr/>
        </p:nvSpPr>
        <p:spPr>
          <a:xfrm>
            <a:off x="1981200" y="5867400"/>
            <a:ext cx="5791200" cy="369332"/>
          </a:xfrm>
          <a:prstGeom prst="rect">
            <a:avLst/>
          </a:prstGeom>
          <a:noFill/>
        </p:spPr>
        <p:txBody>
          <a:bodyPr wrap="square" rtlCol="0">
            <a:spAutoFit/>
          </a:bodyPr>
          <a:lstStyle/>
          <a:p>
            <a:r>
              <a:rPr lang="en-US" b="1" dirty="0" smtClean="0"/>
              <a:t>IT strategic planning process.  (Source:  Drawn by J. Sipior.)</a:t>
            </a:r>
            <a:endParaRPr lang="en-US"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Business Service Management</a:t>
            </a:r>
            <a:endParaRPr lang="en-US" sz="3200" b="1" dirty="0"/>
          </a:p>
        </p:txBody>
      </p:sp>
      <p:sp>
        <p:nvSpPr>
          <p:cNvPr id="3" name="Content Placeholder 2"/>
          <p:cNvSpPr>
            <a:spLocks noGrp="1"/>
          </p:cNvSpPr>
          <p:nvPr>
            <p:ph idx="1"/>
          </p:nvPr>
        </p:nvSpPr>
        <p:spPr/>
        <p:txBody>
          <a:bodyPr>
            <a:normAutofit fontScale="92500"/>
          </a:bodyPr>
          <a:lstStyle/>
          <a:p>
            <a:r>
              <a:rPr lang="en-US" dirty="0" smtClean="0"/>
              <a:t>Approach for linking KPIs of IT to business goals to determine impact on business.</a:t>
            </a:r>
          </a:p>
          <a:p>
            <a:r>
              <a:rPr lang="en-US" dirty="0" smtClean="0"/>
              <a:t>KPIs measure actual performance of critical aspects of IT such as projects, servers, networks against predefined goals such as growing revenue, lowering costs, reducing risk.</a:t>
            </a:r>
          </a:p>
          <a:p>
            <a:r>
              <a:rPr lang="en-US" dirty="0" smtClean="0"/>
              <a:t>KPIs measure real-time performance or predict future results.  Proactive vs. reactive.</a:t>
            </a:r>
          </a:p>
          <a:p>
            <a:r>
              <a:rPr lang="en-US" dirty="0" smtClean="0"/>
              <a:t>KPIs measures results of past activity.</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13.4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29</a:t>
            </a:fld>
            <a:endParaRPr lang="en-US" dirty="0"/>
          </a:p>
        </p:txBody>
      </p:sp>
      <p:pic>
        <p:nvPicPr>
          <p:cNvPr id="9218" name="Picture 2"/>
          <p:cNvPicPr>
            <a:picLocks noChangeAspect="1" noChangeArrowheads="1"/>
          </p:cNvPicPr>
          <p:nvPr/>
        </p:nvPicPr>
        <p:blipFill>
          <a:blip r:embed="rId3"/>
          <a:srcRect/>
          <a:stretch>
            <a:fillRect/>
          </a:stretch>
        </p:blipFill>
        <p:spPr bwMode="auto">
          <a:xfrm>
            <a:off x="838200" y="1066800"/>
            <a:ext cx="7391400" cy="3810000"/>
          </a:xfrm>
          <a:prstGeom prst="rect">
            <a:avLst/>
          </a:prstGeom>
          <a:noFill/>
          <a:ln w="9525">
            <a:noFill/>
            <a:miter lim="800000"/>
            <a:headEnd/>
            <a:tailEnd/>
          </a:ln>
          <a:effectLst/>
        </p:spPr>
      </p:pic>
      <p:sp>
        <p:nvSpPr>
          <p:cNvPr id="6" name="TextBox 5"/>
          <p:cNvSpPr txBox="1"/>
          <p:nvPr/>
        </p:nvSpPr>
        <p:spPr>
          <a:xfrm>
            <a:off x="381000" y="4876800"/>
            <a:ext cx="8382000" cy="1477328"/>
          </a:xfrm>
          <a:prstGeom prst="rect">
            <a:avLst/>
          </a:prstGeom>
          <a:noFill/>
        </p:spPr>
        <p:txBody>
          <a:bodyPr wrap="square" rtlCol="0">
            <a:spAutoFit/>
          </a:bodyPr>
          <a:lstStyle/>
          <a:p>
            <a:r>
              <a:rPr lang="en-US" b="1" dirty="0" smtClean="0"/>
              <a:t>Business service management (from FireScope).  (Source:  firescope.com/solutions/businessservicemanagement/FireScope delivers a single view into the business impact of IT </a:t>
            </a:r>
            <a:r>
              <a:rPr lang="en-US" b="1" dirty="0" smtClean="0"/>
              <a:t>operations </a:t>
            </a:r>
            <a:r>
              <a:rPr lang="en-US" b="1" dirty="0" smtClean="0"/>
              <a:t>by aggregating all IT technology and business metrics into realtime dashboards, customizable for the needs of each member of IT.  Used with permission.)</a:t>
            </a:r>
            <a:endParaRPr 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Learning Objectives</a:t>
            </a:r>
            <a:endParaRPr lang="en-US" sz="3600" b="1"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sz="2800" dirty="0" smtClean="0"/>
              <a:t>Explain the importance of aligning the business strategy and IT strategy and how this alignment is achieved.</a:t>
            </a:r>
          </a:p>
          <a:p>
            <a:pPr marL="514350" indent="-514350">
              <a:buFont typeface="+mj-lt"/>
              <a:buAutoNum type="arabicPeriod"/>
            </a:pPr>
            <a:r>
              <a:rPr lang="en-US" sz="2800" dirty="0" smtClean="0"/>
              <a:t>Recognize the challenges to IT-business alignment and how to address them.</a:t>
            </a:r>
          </a:p>
          <a:p>
            <a:pPr marL="514350" indent="-514350">
              <a:buFont typeface="+mj-lt"/>
              <a:buAutoNum type="arabicPeriod"/>
            </a:pPr>
            <a:r>
              <a:rPr lang="en-US" sz="2800" dirty="0" smtClean="0"/>
              <a:t>Recognize why IT plays a critical strategic role within organizations.</a:t>
            </a:r>
          </a:p>
          <a:p>
            <a:pPr marL="514350" indent="-514350">
              <a:buFont typeface="+mj-lt"/>
              <a:buAutoNum type="arabicPeriod"/>
            </a:pPr>
            <a:r>
              <a:rPr lang="en-US" sz="2800" dirty="0" smtClean="0"/>
              <a:t>Explain how IT is providing value to businesses.</a:t>
            </a:r>
          </a:p>
          <a:p>
            <a:pPr marL="514350" indent="-514350">
              <a:buNone/>
            </a:pPr>
            <a:endParaRPr lang="en-US" sz="2800" dirty="0" smtClean="0"/>
          </a:p>
          <a:p>
            <a:endParaRPr lang="en-US" sz="2800" dirty="0" smtClean="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13.5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30</a:t>
            </a:fld>
            <a:endParaRPr lang="en-US" dirty="0"/>
          </a:p>
        </p:txBody>
      </p:sp>
      <p:pic>
        <p:nvPicPr>
          <p:cNvPr id="10242" name="Picture 2"/>
          <p:cNvPicPr>
            <a:picLocks noChangeAspect="1" noChangeArrowheads="1"/>
          </p:cNvPicPr>
          <p:nvPr/>
        </p:nvPicPr>
        <p:blipFill>
          <a:blip r:embed="rId3"/>
          <a:srcRect/>
          <a:stretch>
            <a:fillRect/>
          </a:stretch>
        </p:blipFill>
        <p:spPr bwMode="auto">
          <a:xfrm>
            <a:off x="1828800" y="1447800"/>
            <a:ext cx="5486400" cy="4343400"/>
          </a:xfrm>
          <a:prstGeom prst="rect">
            <a:avLst/>
          </a:prstGeom>
          <a:noFill/>
          <a:ln w="9525">
            <a:noFill/>
            <a:miter lim="800000"/>
            <a:headEnd/>
            <a:tailEnd/>
          </a:ln>
          <a:effectLst/>
        </p:spPr>
      </p:pic>
      <p:sp>
        <p:nvSpPr>
          <p:cNvPr id="6" name="TextBox 5"/>
          <p:cNvSpPr txBox="1"/>
          <p:nvPr/>
        </p:nvSpPr>
        <p:spPr>
          <a:xfrm>
            <a:off x="2514600" y="5943600"/>
            <a:ext cx="4800600" cy="369332"/>
          </a:xfrm>
          <a:prstGeom prst="rect">
            <a:avLst/>
          </a:prstGeom>
          <a:noFill/>
        </p:spPr>
        <p:txBody>
          <a:bodyPr wrap="square" rtlCol="0">
            <a:spAutoFit/>
          </a:bodyPr>
          <a:lstStyle/>
          <a:p>
            <a:r>
              <a:rPr lang="en-US" b="1" dirty="0" smtClean="0"/>
              <a:t>Business systems planning (BSP) approach.</a:t>
            </a:r>
            <a:endParaRPr 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13.6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31</a:t>
            </a:fld>
            <a:endParaRPr lang="en-US" dirty="0"/>
          </a:p>
        </p:txBody>
      </p:sp>
      <p:pic>
        <p:nvPicPr>
          <p:cNvPr id="11266" name="Picture 2"/>
          <p:cNvPicPr>
            <a:picLocks noChangeAspect="1" noChangeArrowheads="1"/>
          </p:cNvPicPr>
          <p:nvPr/>
        </p:nvPicPr>
        <p:blipFill>
          <a:blip r:embed="rId3"/>
          <a:srcRect/>
          <a:stretch>
            <a:fillRect/>
          </a:stretch>
        </p:blipFill>
        <p:spPr bwMode="auto">
          <a:xfrm>
            <a:off x="1295400" y="1981200"/>
            <a:ext cx="6172200" cy="3200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Critical Success Factors</a:t>
            </a:r>
            <a:endParaRPr lang="en-US" sz="3200" b="1" dirty="0"/>
          </a:p>
        </p:txBody>
      </p:sp>
      <p:sp>
        <p:nvSpPr>
          <p:cNvPr id="3" name="Content Placeholder 2"/>
          <p:cNvSpPr>
            <a:spLocks noGrp="1"/>
          </p:cNvSpPr>
          <p:nvPr>
            <p:ph idx="1"/>
          </p:nvPr>
        </p:nvSpPr>
        <p:spPr/>
        <p:txBody>
          <a:bodyPr/>
          <a:lstStyle/>
          <a:p>
            <a:r>
              <a:rPr lang="en-US" dirty="0" smtClean="0"/>
              <a:t>What objectives are central to organization?</a:t>
            </a:r>
          </a:p>
          <a:p>
            <a:r>
              <a:rPr lang="en-US" dirty="0" smtClean="0"/>
              <a:t>Critical factors to meeting objectives?</a:t>
            </a:r>
          </a:p>
          <a:p>
            <a:r>
              <a:rPr lang="en-US" dirty="0" smtClean="0"/>
              <a:t>What decisions or actions are key?</a:t>
            </a:r>
          </a:p>
          <a:p>
            <a:r>
              <a:rPr lang="en-US" dirty="0" smtClean="0"/>
              <a:t>What variables underlie decisions &amp; how are they measured?</a:t>
            </a:r>
          </a:p>
          <a:p>
            <a:r>
              <a:rPr lang="en-US" dirty="0" smtClean="0"/>
              <a:t>What information systems can supply measures?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32</a:t>
            </a:fld>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13.6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33</a:t>
            </a:fld>
            <a:endParaRPr lang="en-US" dirty="0"/>
          </a:p>
        </p:txBody>
      </p:sp>
      <p:pic>
        <p:nvPicPr>
          <p:cNvPr id="12290" name="Picture 2"/>
          <p:cNvPicPr>
            <a:picLocks noChangeAspect="1" noChangeArrowheads="1"/>
          </p:cNvPicPr>
          <p:nvPr/>
        </p:nvPicPr>
        <p:blipFill>
          <a:blip r:embed="rId3"/>
          <a:srcRect/>
          <a:stretch>
            <a:fillRect/>
          </a:stretch>
        </p:blipFill>
        <p:spPr bwMode="auto">
          <a:xfrm>
            <a:off x="2133600" y="1447800"/>
            <a:ext cx="5562600" cy="4419600"/>
          </a:xfrm>
          <a:prstGeom prst="rect">
            <a:avLst/>
          </a:prstGeom>
          <a:noFill/>
          <a:ln w="9525">
            <a:noFill/>
            <a:miter lim="800000"/>
            <a:headEnd/>
            <a:tailEnd/>
          </a:ln>
          <a:effectLst/>
        </p:spPr>
      </p:pic>
      <p:sp>
        <p:nvSpPr>
          <p:cNvPr id="6" name="TextBox 5"/>
          <p:cNvSpPr txBox="1"/>
          <p:nvPr/>
        </p:nvSpPr>
        <p:spPr>
          <a:xfrm>
            <a:off x="2743200" y="6019800"/>
            <a:ext cx="4648200" cy="369332"/>
          </a:xfrm>
          <a:prstGeom prst="rect">
            <a:avLst/>
          </a:prstGeom>
          <a:noFill/>
        </p:spPr>
        <p:txBody>
          <a:bodyPr wrap="square" rtlCol="0">
            <a:spAutoFit/>
          </a:bodyPr>
          <a:lstStyle/>
          <a:p>
            <a:r>
              <a:rPr lang="en-US" b="1" dirty="0" smtClean="0"/>
              <a:t>Critical success factors-basic processes.</a:t>
            </a:r>
            <a:endParaRPr lang="en-US"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Scenario Planning</a:t>
            </a:r>
            <a:endParaRPr lang="en-US" sz="3200" b="1" dirty="0"/>
          </a:p>
        </p:txBody>
      </p:sp>
      <p:sp>
        <p:nvSpPr>
          <p:cNvPr id="3" name="Content Placeholder 2"/>
          <p:cNvSpPr>
            <a:spLocks noGrp="1"/>
          </p:cNvSpPr>
          <p:nvPr>
            <p:ph idx="1"/>
          </p:nvPr>
        </p:nvSpPr>
        <p:spPr/>
        <p:txBody>
          <a:bodyPr/>
          <a:lstStyle/>
          <a:p>
            <a:r>
              <a:rPr lang="en-US" dirty="0" smtClean="0"/>
              <a:t>Ensure not focusing on catastrophe to exclusion of opportunity.</a:t>
            </a:r>
          </a:p>
          <a:p>
            <a:r>
              <a:rPr lang="en-US" dirty="0" smtClean="0"/>
              <a:t>Allocate resources more prudently.</a:t>
            </a:r>
          </a:p>
          <a:p>
            <a:r>
              <a:rPr lang="en-US" dirty="0" smtClean="0"/>
              <a:t>Preserve options.</a:t>
            </a:r>
          </a:p>
          <a:p>
            <a:r>
              <a:rPr lang="en-US" dirty="0" smtClean="0"/>
              <a:t>Ensure not still “fighting the last war.”</a:t>
            </a:r>
          </a:p>
          <a:p>
            <a:r>
              <a:rPr lang="en-US" dirty="0" smtClean="0"/>
              <a:t>Give opportunity to rehearse testing &amp; training of people to go through process.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13.7</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35</a:t>
            </a:fld>
            <a:endParaRPr lang="en-US" dirty="0"/>
          </a:p>
        </p:txBody>
      </p:sp>
      <p:pic>
        <p:nvPicPr>
          <p:cNvPr id="13314" name="Picture 2"/>
          <p:cNvPicPr>
            <a:picLocks noChangeAspect="1" noChangeArrowheads="1"/>
          </p:cNvPicPr>
          <p:nvPr/>
        </p:nvPicPr>
        <p:blipFill>
          <a:blip r:embed="rId3"/>
          <a:srcRect/>
          <a:stretch>
            <a:fillRect/>
          </a:stretch>
        </p:blipFill>
        <p:spPr bwMode="auto">
          <a:xfrm>
            <a:off x="2133600" y="1752600"/>
            <a:ext cx="5410200" cy="3429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Resource Allocation</a:t>
            </a:r>
            <a:endParaRPr lang="en-US" sz="3200" b="1" dirty="0"/>
          </a:p>
        </p:txBody>
      </p:sp>
      <p:sp>
        <p:nvSpPr>
          <p:cNvPr id="3" name="Content Placeholder 2"/>
          <p:cNvSpPr>
            <a:spLocks noGrp="1"/>
          </p:cNvSpPr>
          <p:nvPr>
            <p:ph idx="1"/>
          </p:nvPr>
        </p:nvSpPr>
        <p:spPr/>
        <p:txBody>
          <a:bodyPr/>
          <a:lstStyle/>
          <a:p>
            <a:r>
              <a:rPr lang="en-US" dirty="0" smtClean="0"/>
              <a:t>Consists of developing plans for hardware, software, data communications &amp; networks, facilities, personnel, financial resources need to execute master plan.</a:t>
            </a:r>
          </a:p>
          <a:p>
            <a:r>
              <a:rPr lang="en-US" dirty="0" smtClean="0"/>
              <a:t>May be contentious process due to limited resources.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37</a:t>
            </a:fld>
            <a:endParaRPr lang="en-US" dirty="0"/>
          </a:p>
        </p:txBody>
      </p:sp>
      <p:sp>
        <p:nvSpPr>
          <p:cNvPr id="6" name="TextBox 5"/>
          <p:cNvSpPr txBox="1"/>
          <p:nvPr/>
        </p:nvSpPr>
        <p:spPr>
          <a:xfrm>
            <a:off x="1143000" y="2691825"/>
            <a:ext cx="7315200" cy="1077218"/>
          </a:xfrm>
          <a:prstGeom prst="rect">
            <a:avLst/>
          </a:prstGeom>
          <a:noFill/>
        </p:spPr>
        <p:txBody>
          <a:bodyPr wrap="square" rtlCol="0">
            <a:spAutoFit/>
          </a:bodyPr>
          <a:lstStyle/>
          <a:p>
            <a:r>
              <a:rPr lang="en-US" sz="3200" b="1" i="1" dirty="0" smtClean="0"/>
              <a:t>13.4 Outsourcing, Offshoring, and IT as a Subsidiary</a:t>
            </a:r>
            <a:endParaRPr lang="en-US" sz="3200" b="1" i="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Reasons To Outsource</a:t>
            </a:r>
            <a:endParaRPr lang="en-US" sz="3200" b="1" dirty="0"/>
          </a:p>
        </p:txBody>
      </p:sp>
      <p:sp>
        <p:nvSpPr>
          <p:cNvPr id="3" name="Content Placeholder 2"/>
          <p:cNvSpPr>
            <a:spLocks noGrp="1"/>
          </p:cNvSpPr>
          <p:nvPr>
            <p:ph idx="1"/>
          </p:nvPr>
        </p:nvSpPr>
        <p:spPr/>
        <p:txBody>
          <a:bodyPr/>
          <a:lstStyle/>
          <a:p>
            <a:r>
              <a:rPr lang="en-US" dirty="0" smtClean="0"/>
              <a:t>Desire to focus on core competency.</a:t>
            </a:r>
          </a:p>
          <a:p>
            <a:r>
              <a:rPr lang="en-US" dirty="0" smtClean="0"/>
              <a:t>Cost reduction.</a:t>
            </a:r>
          </a:p>
          <a:p>
            <a:r>
              <a:rPr lang="en-US" dirty="0" smtClean="0"/>
              <a:t>Improve quality.</a:t>
            </a:r>
          </a:p>
          <a:p>
            <a:r>
              <a:rPr lang="en-US" dirty="0" smtClean="0"/>
              <a:t>Increase speed to market.</a:t>
            </a:r>
          </a:p>
          <a:p>
            <a:r>
              <a:rPr lang="en-US" dirty="0" smtClean="0"/>
              <a:t>Faster innovation.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38</a:t>
            </a:fld>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13.8</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39</a:t>
            </a:fld>
            <a:endParaRPr lang="en-US" dirty="0"/>
          </a:p>
        </p:txBody>
      </p:sp>
      <p:pic>
        <p:nvPicPr>
          <p:cNvPr id="14338" name="Picture 2"/>
          <p:cNvPicPr>
            <a:picLocks noChangeAspect="1" noChangeArrowheads="1"/>
          </p:cNvPicPr>
          <p:nvPr/>
        </p:nvPicPr>
        <p:blipFill>
          <a:blip r:embed="rId3"/>
          <a:srcRect/>
          <a:stretch>
            <a:fillRect/>
          </a:stretch>
        </p:blipFill>
        <p:spPr bwMode="auto">
          <a:xfrm>
            <a:off x="1600200" y="1295400"/>
            <a:ext cx="5943600" cy="4648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Learning Objectives – cont’d</a:t>
            </a:r>
            <a:endParaRPr lang="en-US" sz="3200" b="1" dirty="0"/>
          </a:p>
        </p:txBody>
      </p:sp>
      <p:sp>
        <p:nvSpPr>
          <p:cNvPr id="3" name="Content Placeholder 2"/>
          <p:cNvSpPr>
            <a:spLocks noGrp="1"/>
          </p:cNvSpPr>
          <p:nvPr>
            <p:ph idx="1"/>
          </p:nvPr>
        </p:nvSpPr>
        <p:spPr/>
        <p:txBody>
          <a:bodyPr/>
          <a:lstStyle/>
          <a:p>
            <a:pPr marL="514350" indent="-514350">
              <a:buNone/>
            </a:pPr>
            <a:r>
              <a:rPr lang="en-US" dirty="0" smtClean="0"/>
              <a:t>5.  Describe IT strategic planning within organizations.</a:t>
            </a:r>
          </a:p>
          <a:p>
            <a:pPr marL="514350" indent="-514350">
              <a:buAutoNum type="arabicPeriod" startAt="6"/>
            </a:pPr>
            <a:r>
              <a:rPr lang="en-US" dirty="0" smtClean="0"/>
              <a:t>Understand the major reasons for outsourcing.</a:t>
            </a:r>
          </a:p>
          <a:p>
            <a:pPr marL="514350" indent="-514350">
              <a:buAutoNum type="arabicPeriod" startAt="6"/>
            </a:pPr>
            <a:r>
              <a:rPr lang="en-US" dirty="0" smtClean="0"/>
              <a:t>Understand how to manage outsourcing and offshoring opportunities.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Risks Associated with Outsourcing</a:t>
            </a:r>
            <a:endParaRPr lang="en-US" sz="3200" b="1" dirty="0"/>
          </a:p>
        </p:txBody>
      </p:sp>
      <p:sp>
        <p:nvSpPr>
          <p:cNvPr id="3" name="Content Placeholder 2"/>
          <p:cNvSpPr>
            <a:spLocks noGrp="1"/>
          </p:cNvSpPr>
          <p:nvPr>
            <p:ph idx="1"/>
          </p:nvPr>
        </p:nvSpPr>
        <p:spPr/>
        <p:txBody>
          <a:bodyPr>
            <a:normAutofit fontScale="92500"/>
          </a:bodyPr>
          <a:lstStyle/>
          <a:p>
            <a:r>
              <a:rPr lang="en-US" dirty="0" smtClean="0"/>
              <a:t>Shirking – vendor deliberately underperforms while claiming full payment.</a:t>
            </a:r>
          </a:p>
          <a:p>
            <a:r>
              <a:rPr lang="en-US" dirty="0" smtClean="0"/>
              <a:t>Poaching – vendor develops a strategic application for a client &amp; then uses it for others.</a:t>
            </a:r>
          </a:p>
          <a:p>
            <a:r>
              <a:rPr lang="en-US" dirty="0" smtClean="0"/>
              <a:t>Opportunistic repricing – client enters into long-term contract &amp; then vendor changes financial terms or overcharges for unanticipated enhancements &amp; contract extensions.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Hidden Costs of Outsourcing</a:t>
            </a:r>
            <a:endParaRPr lang="en-US" sz="3200" b="1" dirty="0"/>
          </a:p>
        </p:txBody>
      </p:sp>
      <p:sp>
        <p:nvSpPr>
          <p:cNvPr id="3" name="Content Placeholder 2"/>
          <p:cNvSpPr>
            <a:spLocks noGrp="1"/>
          </p:cNvSpPr>
          <p:nvPr>
            <p:ph idx="1"/>
          </p:nvPr>
        </p:nvSpPr>
        <p:spPr/>
        <p:txBody>
          <a:bodyPr/>
          <a:lstStyle/>
          <a:p>
            <a:r>
              <a:rPr lang="en-US" dirty="0" smtClean="0"/>
              <a:t>Benchmarking &amp; analysis</a:t>
            </a:r>
          </a:p>
          <a:p>
            <a:r>
              <a:rPr lang="en-US" dirty="0" smtClean="0"/>
              <a:t>Investigating &amp; contracting with a vendor</a:t>
            </a:r>
          </a:p>
          <a:p>
            <a:r>
              <a:rPr lang="en-US" dirty="0" smtClean="0"/>
              <a:t>Transmitting work &amp; knowledge to outsourcer</a:t>
            </a:r>
          </a:p>
          <a:p>
            <a:r>
              <a:rPr lang="en-US" dirty="0" smtClean="0"/>
              <a:t>Ongoing staffing &amp; management of outsourcing relationship</a:t>
            </a:r>
          </a:p>
          <a:p>
            <a:r>
              <a:rPr lang="en-US" dirty="0" smtClean="0"/>
              <a:t>Transitioning back to in-house</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Strategies for Risk Management in Outsourcing</a:t>
            </a:r>
            <a:endParaRPr lang="en-US" sz="3200" b="1" dirty="0"/>
          </a:p>
        </p:txBody>
      </p:sp>
      <p:sp>
        <p:nvSpPr>
          <p:cNvPr id="3" name="Content Placeholder 2"/>
          <p:cNvSpPr>
            <a:spLocks noGrp="1"/>
          </p:cNvSpPr>
          <p:nvPr>
            <p:ph idx="1"/>
          </p:nvPr>
        </p:nvSpPr>
        <p:spPr/>
        <p:txBody>
          <a:bodyPr/>
          <a:lstStyle/>
          <a:p>
            <a:r>
              <a:rPr lang="en-US" dirty="0" smtClean="0"/>
              <a:t>Understand project</a:t>
            </a:r>
          </a:p>
          <a:p>
            <a:r>
              <a:rPr lang="en-US" dirty="0" smtClean="0"/>
              <a:t>Divide &amp; conquer</a:t>
            </a:r>
          </a:p>
          <a:p>
            <a:r>
              <a:rPr lang="en-US" dirty="0" smtClean="0"/>
              <a:t>Align incentives</a:t>
            </a:r>
          </a:p>
          <a:p>
            <a:r>
              <a:rPr lang="en-US" dirty="0" smtClean="0"/>
              <a:t>Write short-period contracts</a:t>
            </a:r>
          </a:p>
          <a:p>
            <a:r>
              <a:rPr lang="en-US" dirty="0" smtClean="0"/>
              <a:t>Control subcontracting</a:t>
            </a:r>
          </a:p>
          <a:p>
            <a:r>
              <a:rPr lang="en-US" dirty="0" smtClean="0"/>
              <a:t>Do selective outsourcing</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42</a:t>
            </a:fld>
            <a:endParaRPr lang="en-US" dirty="0"/>
          </a:p>
        </p:txBody>
      </p:sp>
      <p:sp>
        <p:nvSpPr>
          <p:cNvPr id="6" name="TextBox 5"/>
          <p:cNvSpPr txBox="1"/>
          <p:nvPr/>
        </p:nvSpPr>
        <p:spPr>
          <a:xfrm>
            <a:off x="457200" y="5402759"/>
            <a:ext cx="5181600" cy="769441"/>
          </a:xfrm>
          <a:prstGeom prst="rect">
            <a:avLst/>
          </a:prstGeom>
          <a:noFill/>
        </p:spPr>
        <p:txBody>
          <a:bodyPr wrap="square" rtlCol="0">
            <a:spAutoFit/>
          </a:bodyPr>
          <a:lstStyle/>
          <a:p>
            <a:r>
              <a:rPr lang="en-US" sz="2200" b="1" i="1" dirty="0" smtClean="0">
                <a:hlinkClick r:id="rId3"/>
              </a:rPr>
              <a:t>Top 10 Risks of Offshore Outsourcing</a:t>
            </a:r>
            <a:br>
              <a:rPr lang="en-US" sz="2200" b="1" i="1" dirty="0" smtClean="0">
                <a:hlinkClick r:id="rId3"/>
              </a:rPr>
            </a:br>
            <a:endParaRPr lang="en-US" sz="2200" b="1" i="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Evaluating Outsourcing</a:t>
            </a:r>
            <a:endParaRPr lang="en-US" sz="3200" b="1" dirty="0"/>
          </a:p>
        </p:txBody>
      </p:sp>
      <p:sp>
        <p:nvSpPr>
          <p:cNvPr id="3" name="Content Placeholder 2"/>
          <p:cNvSpPr>
            <a:spLocks noGrp="1"/>
          </p:cNvSpPr>
          <p:nvPr>
            <p:ph idx="1"/>
          </p:nvPr>
        </p:nvSpPr>
        <p:spPr/>
        <p:txBody>
          <a:bodyPr/>
          <a:lstStyle/>
          <a:p>
            <a:r>
              <a:rPr lang="en-US" dirty="0" smtClean="0"/>
              <a:t>How well is business value delivered?</a:t>
            </a:r>
          </a:p>
          <a:p>
            <a:r>
              <a:rPr lang="en-US" dirty="0" smtClean="0"/>
              <a:t>Balanced scorecard is useful tool to measure value of outsourcing relationship.</a:t>
            </a:r>
          </a:p>
          <a:p>
            <a:r>
              <a:rPr lang="en-US" dirty="0" smtClean="0"/>
              <a:t>Multi-vendor approach should include measures for each.</a:t>
            </a:r>
          </a:p>
          <a:p>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43</a:t>
            </a:fld>
            <a:endParaRPr lang="en-US" dirty="0"/>
          </a:p>
        </p:txBody>
      </p:sp>
      <p:sp>
        <p:nvSpPr>
          <p:cNvPr id="6" name="TextBox 5"/>
          <p:cNvSpPr txBox="1"/>
          <p:nvPr/>
        </p:nvSpPr>
        <p:spPr>
          <a:xfrm>
            <a:off x="533400" y="4495800"/>
            <a:ext cx="6172200" cy="430887"/>
          </a:xfrm>
          <a:prstGeom prst="rect">
            <a:avLst/>
          </a:prstGeom>
          <a:noFill/>
        </p:spPr>
        <p:txBody>
          <a:bodyPr wrap="square" rtlCol="0">
            <a:spAutoFit/>
          </a:bodyPr>
          <a:lstStyle/>
          <a:p>
            <a:r>
              <a:rPr lang="en-US" sz="2200" b="1" i="1" dirty="0" smtClean="0">
                <a:hlinkClick r:id="rId3"/>
              </a:rPr>
              <a:t>The hidden risk in outsourcing overseas</a:t>
            </a:r>
            <a:endParaRPr lang="en-US" sz="2200" i="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44</a:t>
            </a:fld>
            <a:endParaRPr lang="en-US" dirty="0"/>
          </a:p>
        </p:txBody>
      </p:sp>
      <p:sp>
        <p:nvSpPr>
          <p:cNvPr id="6" name="TextBox 5"/>
          <p:cNvSpPr txBox="1"/>
          <p:nvPr/>
        </p:nvSpPr>
        <p:spPr>
          <a:xfrm>
            <a:off x="1676400" y="2286000"/>
            <a:ext cx="6553200" cy="584775"/>
          </a:xfrm>
          <a:prstGeom prst="rect">
            <a:avLst/>
          </a:prstGeom>
          <a:noFill/>
        </p:spPr>
        <p:txBody>
          <a:bodyPr wrap="square" rtlCol="0">
            <a:spAutoFit/>
          </a:bodyPr>
          <a:lstStyle/>
          <a:p>
            <a:r>
              <a:rPr lang="en-US" sz="3200" b="1" i="1" dirty="0" smtClean="0"/>
              <a:t>13.5 Managerial Issues</a:t>
            </a:r>
            <a:endParaRPr lang="en-US" sz="3200" b="1" i="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Leaders Must…</a:t>
            </a:r>
            <a:endParaRPr lang="en-US" sz="3200" b="1" dirty="0"/>
          </a:p>
        </p:txBody>
      </p:sp>
      <p:sp>
        <p:nvSpPr>
          <p:cNvPr id="3" name="Content Placeholder 2"/>
          <p:cNvSpPr>
            <a:spLocks noGrp="1"/>
          </p:cNvSpPr>
          <p:nvPr>
            <p:ph idx="1"/>
          </p:nvPr>
        </p:nvSpPr>
        <p:spPr/>
        <p:txBody>
          <a:bodyPr/>
          <a:lstStyle/>
          <a:p>
            <a:r>
              <a:rPr lang="en-US" dirty="0" smtClean="0"/>
              <a:t>Align IT strategy &amp; business strategy</a:t>
            </a:r>
          </a:p>
          <a:p>
            <a:r>
              <a:rPr lang="en-US" dirty="0" smtClean="0"/>
              <a:t>Organize for effective planning</a:t>
            </a:r>
          </a:p>
          <a:p>
            <a:r>
              <a:rPr lang="en-US" dirty="0" smtClean="0"/>
              <a:t>Initiate IT strategy</a:t>
            </a:r>
          </a:p>
          <a:p>
            <a:r>
              <a:rPr lang="en-US" dirty="0" smtClean="0"/>
              <a:t>Undertake IT strategic planning process</a:t>
            </a:r>
          </a:p>
          <a:p>
            <a:r>
              <a:rPr lang="en-US" dirty="0" smtClean="0"/>
              <a:t>Deal with outsourcing &amp; offshoring</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45</a:t>
            </a:fld>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Copyright 2010 John Wiley &amp; Sons, Inc.</a:t>
            </a:r>
            <a:endParaRPr lang="en-US" sz="3600" b="1"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All rights reserved.  Reproduction or translation of this work beyond that permitted in section 117 of the 1976 United States Copyright Act without express permission of the copyright owner is unlawful.  Request for further information should be addressed to the Permission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46</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5</a:t>
            </a:fld>
            <a:endParaRPr lang="en-US" dirty="0"/>
          </a:p>
        </p:txBody>
      </p:sp>
      <p:pic>
        <p:nvPicPr>
          <p:cNvPr id="6" name="Picture 8" descr="Figure_IT7eU"/>
          <p:cNvPicPr>
            <a:picLocks noChangeAspect="1" noChangeArrowheads="1"/>
          </p:cNvPicPr>
          <p:nvPr/>
        </p:nvPicPr>
        <p:blipFill>
          <a:blip r:embed="rId3"/>
          <a:srcRect/>
          <a:stretch>
            <a:fillRect/>
          </a:stretch>
        </p:blipFill>
        <p:spPr bwMode="auto">
          <a:xfrm>
            <a:off x="1012825" y="609600"/>
            <a:ext cx="7116763" cy="5135563"/>
          </a:xfrm>
          <a:prstGeom prst="rect">
            <a:avLst/>
          </a:prstGeom>
          <a:noFill/>
          <a:ln w="9525">
            <a:noFill/>
            <a:miter lim="800000"/>
            <a:headEnd/>
            <a:tailEnd/>
          </a:ln>
        </p:spPr>
      </p:pic>
      <p:sp>
        <p:nvSpPr>
          <p:cNvPr id="7" name="TextBox 6"/>
          <p:cNvSpPr txBox="1"/>
          <p:nvPr/>
        </p:nvSpPr>
        <p:spPr>
          <a:xfrm>
            <a:off x="457200" y="5638800"/>
            <a:ext cx="2286000" cy="646331"/>
          </a:xfrm>
          <a:prstGeom prst="rect">
            <a:avLst/>
          </a:prstGeom>
          <a:noFill/>
        </p:spPr>
        <p:txBody>
          <a:bodyPr wrap="square" rtlCol="0">
            <a:spAutoFit/>
          </a:bodyPr>
          <a:lstStyle/>
          <a:p>
            <a:r>
              <a:rPr lang="en-US" b="1" dirty="0" smtClean="0">
                <a:solidFill>
                  <a:srgbClr val="FF0000"/>
                </a:solidFill>
              </a:rPr>
              <a:t>Figure IT7eU</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6</a:t>
            </a:fld>
            <a:endParaRPr lang="en-US" dirty="0"/>
          </a:p>
        </p:txBody>
      </p:sp>
      <p:sp>
        <p:nvSpPr>
          <p:cNvPr id="6" name="TextBox 5"/>
          <p:cNvSpPr txBox="1"/>
          <p:nvPr/>
        </p:nvSpPr>
        <p:spPr>
          <a:xfrm>
            <a:off x="762000" y="2057400"/>
            <a:ext cx="7924800" cy="584775"/>
          </a:xfrm>
          <a:prstGeom prst="rect">
            <a:avLst/>
          </a:prstGeom>
          <a:noFill/>
        </p:spPr>
        <p:txBody>
          <a:bodyPr wrap="square" rtlCol="0">
            <a:spAutoFit/>
          </a:bodyPr>
          <a:lstStyle/>
          <a:p>
            <a:r>
              <a:rPr lang="en-US" sz="3200" b="1" i="1" dirty="0" smtClean="0"/>
              <a:t>13.1 Alignment of Business and IT Strategies</a:t>
            </a:r>
            <a:endParaRPr lang="en-US" sz="3200" b="1"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Business &amp; IT Strategies – Survey Data</a:t>
            </a:r>
            <a:endParaRPr lang="en-US" sz="3200" b="1" dirty="0"/>
          </a:p>
        </p:txBody>
      </p:sp>
      <p:sp>
        <p:nvSpPr>
          <p:cNvPr id="3" name="Content Placeholder 2"/>
          <p:cNvSpPr>
            <a:spLocks noGrp="1"/>
          </p:cNvSpPr>
          <p:nvPr>
            <p:ph idx="1"/>
          </p:nvPr>
        </p:nvSpPr>
        <p:spPr/>
        <p:txBody>
          <a:bodyPr/>
          <a:lstStyle/>
          <a:p>
            <a:r>
              <a:rPr lang="en-US" dirty="0" smtClean="0"/>
              <a:t>87% surveyed believe IT is critical to their companies’ strategic success.</a:t>
            </a:r>
          </a:p>
          <a:p>
            <a:r>
              <a:rPr lang="en-US" dirty="0" smtClean="0"/>
              <a:t>Few work with IT to achieve strategic success.</a:t>
            </a:r>
          </a:p>
          <a:p>
            <a:r>
              <a:rPr lang="en-US" dirty="0" smtClean="0"/>
              <a:t>33% of leaders reported that IT is very involved.</a:t>
            </a:r>
          </a:p>
          <a:p>
            <a:r>
              <a:rPr lang="en-US" dirty="0" smtClean="0"/>
              <a:t>30% reported business executive responsible for strategy works closely with IT division.</a:t>
            </a:r>
          </a:p>
          <a:p>
            <a:r>
              <a:rPr lang="en-US" dirty="0" smtClean="0"/>
              <a:t>Alignment improves revenue.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13.1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8</a:t>
            </a:fld>
            <a:endParaRPr lang="en-US" dirty="0"/>
          </a:p>
        </p:txBody>
      </p:sp>
      <p:pic>
        <p:nvPicPr>
          <p:cNvPr id="1026" name="Picture 2"/>
          <p:cNvPicPr>
            <a:picLocks noChangeAspect="1" noChangeArrowheads="1"/>
          </p:cNvPicPr>
          <p:nvPr/>
        </p:nvPicPr>
        <p:blipFill>
          <a:blip r:embed="rId3"/>
          <a:srcRect/>
          <a:stretch>
            <a:fillRect/>
          </a:stretch>
        </p:blipFill>
        <p:spPr bwMode="auto">
          <a:xfrm>
            <a:off x="1295400" y="1524000"/>
            <a:ext cx="6858000" cy="4114800"/>
          </a:xfrm>
          <a:prstGeom prst="rect">
            <a:avLst/>
          </a:prstGeom>
          <a:noFill/>
          <a:ln w="9525">
            <a:noFill/>
            <a:miter lim="800000"/>
            <a:headEnd/>
            <a:tailEnd/>
          </a:ln>
          <a:effectLst/>
        </p:spPr>
      </p:pic>
      <p:sp>
        <p:nvSpPr>
          <p:cNvPr id="6" name="TextBox 5"/>
          <p:cNvSpPr txBox="1"/>
          <p:nvPr/>
        </p:nvSpPr>
        <p:spPr>
          <a:xfrm>
            <a:off x="1371600" y="5791200"/>
            <a:ext cx="6629400" cy="646331"/>
          </a:xfrm>
          <a:prstGeom prst="rect">
            <a:avLst/>
          </a:prstGeom>
          <a:noFill/>
        </p:spPr>
        <p:txBody>
          <a:bodyPr wrap="square" rtlCol="0">
            <a:spAutoFit/>
          </a:bodyPr>
          <a:lstStyle/>
          <a:p>
            <a:r>
              <a:rPr lang="en-US" b="1" dirty="0" smtClean="0"/>
              <a:t>The relationship among business, IS, and IT-strategies.  (Source:  Ward and Peppard, 2002.)</a:t>
            </a:r>
            <a:endParaRPr 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IT &amp; Business Alignment </a:t>
            </a:r>
            <a:endParaRPr lang="en-US" sz="3200" b="1" dirty="0"/>
          </a:p>
        </p:txBody>
      </p:sp>
      <p:sp>
        <p:nvSpPr>
          <p:cNvPr id="3" name="Content Placeholder 2"/>
          <p:cNvSpPr>
            <a:spLocks noGrp="1"/>
          </p:cNvSpPr>
          <p:nvPr>
            <p:ph idx="1"/>
          </p:nvPr>
        </p:nvSpPr>
        <p:spPr>
          <a:xfrm>
            <a:off x="457200" y="1066800"/>
            <a:ext cx="8229600" cy="4525963"/>
          </a:xfrm>
        </p:spPr>
        <p:txBody>
          <a:bodyPr>
            <a:normAutofit fontScale="85000" lnSpcReduction="10000"/>
          </a:bodyPr>
          <a:lstStyle/>
          <a:p>
            <a:r>
              <a:rPr lang="en-US" dirty="0" smtClean="0"/>
              <a:t>IT must align function’s strategy, structure, technology &amp; processes with those of the business units toward common goals.</a:t>
            </a:r>
          </a:p>
          <a:p>
            <a:r>
              <a:rPr lang="en-US" dirty="0" smtClean="0"/>
              <a:t>IT must align strategy with organizational strategy.</a:t>
            </a:r>
          </a:p>
          <a:p>
            <a:r>
              <a:rPr lang="en-US" dirty="0" smtClean="0"/>
              <a:t>IT strategic alignment goal to ensure that IT priorities, decisions &amp; projects are consistent with overall business needs.</a:t>
            </a:r>
          </a:p>
          <a:p>
            <a:r>
              <a:rPr lang="en-US" dirty="0" smtClean="0"/>
              <a:t>Shared ownership &amp; shared governance structure that crosses organizational lines &amp; makes executives responsible for success of key IT initiatives.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13-</a:t>
            </a:r>
            <a:fld id="{DBB3DA93-E592-46D0-AE1F-D154A72783BC}" type="slidenum">
              <a:rPr lang="en-US" smtClean="0"/>
              <a:pPr/>
              <a:t>9</a:t>
            </a:fld>
            <a:endParaRPr lang="en-US" dirty="0"/>
          </a:p>
        </p:txBody>
      </p:sp>
      <p:sp>
        <p:nvSpPr>
          <p:cNvPr id="6" name="TextBox 5"/>
          <p:cNvSpPr txBox="1"/>
          <p:nvPr/>
        </p:nvSpPr>
        <p:spPr>
          <a:xfrm>
            <a:off x="609600" y="5410200"/>
            <a:ext cx="7162800" cy="769441"/>
          </a:xfrm>
          <a:prstGeom prst="rect">
            <a:avLst/>
          </a:prstGeom>
          <a:noFill/>
        </p:spPr>
        <p:txBody>
          <a:bodyPr wrap="square" rtlCol="0">
            <a:spAutoFit/>
          </a:bodyPr>
          <a:lstStyle/>
          <a:p>
            <a:r>
              <a:rPr lang="en-US" sz="2200" b="1" dirty="0" smtClean="0"/>
              <a:t>Click link for an article with more: </a:t>
            </a:r>
            <a:r>
              <a:rPr lang="en-US" sz="2200" dirty="0" smtClean="0"/>
              <a:t> </a:t>
            </a:r>
            <a:r>
              <a:rPr lang="en-US" sz="2200" b="1" dirty="0" smtClean="0">
                <a:hlinkClick r:id="rId2" action="ppaction://hlinkfile"/>
              </a:rPr>
              <a:t>How to Develop a Shared </a:t>
            </a:r>
            <a:r>
              <a:rPr lang="en-US" sz="2200" b="1" dirty="0" smtClean="0">
                <a:hlinkClick r:id="rId2" action="ppaction://hlinkfile"/>
              </a:rPr>
              <a:t>Vision:  The </a:t>
            </a:r>
            <a:r>
              <a:rPr lang="en-US" sz="2200" b="1" dirty="0" smtClean="0">
                <a:hlinkClick r:id="rId2" action="ppaction://hlinkfile"/>
              </a:rPr>
              <a:t>Key to IS Strategic Alignment</a:t>
            </a:r>
            <a:endParaRPr lang="en-US" sz="2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34100</TotalTime>
  <Words>2480</Words>
  <Application>Microsoft Office PowerPoint</Application>
  <PresentationFormat>On-screen Show (4:3)</PresentationFormat>
  <Paragraphs>330</Paragraphs>
  <Slides>46</Slides>
  <Notes>32</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  Chapter 13  IT Strategy and Planning  Information Technology for Management Improving Performance in the Digital Economy  7th edition John Wiley &amp; Sons, Inc.  Slides contributed by Dr. Sandra Reid Chair, Graduate School of Business &amp; Professor, Technology Dallas Baptist University</vt:lpstr>
      <vt:lpstr>Chapter Outline</vt:lpstr>
      <vt:lpstr>Learning Objectives</vt:lpstr>
      <vt:lpstr>Learning Objectives – cont’d</vt:lpstr>
      <vt:lpstr>Slide 5</vt:lpstr>
      <vt:lpstr>Slide 6</vt:lpstr>
      <vt:lpstr>Business &amp; IT Strategies – Survey Data</vt:lpstr>
      <vt:lpstr>Figure 13.1</vt:lpstr>
      <vt:lpstr>IT &amp; Business Alignment </vt:lpstr>
      <vt:lpstr>Table 13.1</vt:lpstr>
      <vt:lpstr>Activities Central to Alignment</vt:lpstr>
      <vt:lpstr>Challenges in Achieving IT-Business Alignment</vt:lpstr>
      <vt:lpstr>Strong CIO Characteristics</vt:lpstr>
      <vt:lpstr>Table 13.2</vt:lpstr>
      <vt:lpstr>Slide 15</vt:lpstr>
      <vt:lpstr>Critical Strategic Role of IT</vt:lpstr>
      <vt:lpstr>Value Add by IT</vt:lpstr>
      <vt:lpstr>Competitive Advantage Thru IT</vt:lpstr>
      <vt:lpstr>Table 13.3</vt:lpstr>
      <vt:lpstr>Sustained Competitive Advantage</vt:lpstr>
      <vt:lpstr>Table 13.4</vt:lpstr>
      <vt:lpstr>Table 13.5</vt:lpstr>
      <vt:lpstr>Figure 13.2</vt:lpstr>
      <vt:lpstr>Slide 24</vt:lpstr>
      <vt:lpstr>Good IT Planning Processes</vt:lpstr>
      <vt:lpstr>Steering Committees</vt:lpstr>
      <vt:lpstr>Figure 13.3</vt:lpstr>
      <vt:lpstr>Business Service Management</vt:lpstr>
      <vt:lpstr>Figure 13.4</vt:lpstr>
      <vt:lpstr>Figure 13.5</vt:lpstr>
      <vt:lpstr>Table 13.6</vt:lpstr>
      <vt:lpstr>Critical Success Factors</vt:lpstr>
      <vt:lpstr>Figure 13.6</vt:lpstr>
      <vt:lpstr>Scenario Planning</vt:lpstr>
      <vt:lpstr>Table 13.7</vt:lpstr>
      <vt:lpstr>Resource Allocation</vt:lpstr>
      <vt:lpstr>Slide 37</vt:lpstr>
      <vt:lpstr>Reasons To Outsource</vt:lpstr>
      <vt:lpstr>Table 13.8</vt:lpstr>
      <vt:lpstr>Risks Associated with Outsourcing</vt:lpstr>
      <vt:lpstr>Hidden Costs of Outsourcing</vt:lpstr>
      <vt:lpstr>Strategies for Risk Management in Outsourcing</vt:lpstr>
      <vt:lpstr>Evaluating Outsourcing</vt:lpstr>
      <vt:lpstr>Slide 44</vt:lpstr>
      <vt:lpstr>Leaders Must…</vt:lpstr>
      <vt:lpstr>Copyright 2010 John Wiley &amp; Sons, Inc.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Networks and Collaboration As Business Solutions        Information Technology for Management Transforming Organizations in the Digital Economy  7th edition</dc:title>
  <dc:creator>Sandi</dc:creator>
  <cp:lastModifiedBy>Sandi</cp:lastModifiedBy>
  <cp:revision>1948</cp:revision>
  <dcterms:created xsi:type="dcterms:W3CDTF">2008-09-25T15:39:43Z</dcterms:created>
  <dcterms:modified xsi:type="dcterms:W3CDTF">2009-04-13T07:02:52Z</dcterms:modified>
</cp:coreProperties>
</file>