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1"/>
  </p:notesMasterIdLst>
  <p:sldIdLst>
    <p:sldId id="256" r:id="rId2"/>
    <p:sldId id="289" r:id="rId3"/>
    <p:sldId id="257" r:id="rId4"/>
    <p:sldId id="500" r:id="rId5"/>
    <p:sldId id="415" r:id="rId6"/>
    <p:sldId id="501" r:id="rId7"/>
    <p:sldId id="433" r:id="rId8"/>
    <p:sldId id="502" r:id="rId9"/>
    <p:sldId id="503" r:id="rId10"/>
    <p:sldId id="504" r:id="rId11"/>
    <p:sldId id="505" r:id="rId12"/>
    <p:sldId id="506" r:id="rId13"/>
    <p:sldId id="507" r:id="rId14"/>
    <p:sldId id="508" r:id="rId15"/>
    <p:sldId id="509" r:id="rId16"/>
    <p:sldId id="510" r:id="rId17"/>
    <p:sldId id="511" r:id="rId18"/>
    <p:sldId id="512" r:id="rId19"/>
    <p:sldId id="513" r:id="rId20"/>
    <p:sldId id="514" r:id="rId21"/>
    <p:sldId id="434" r:id="rId22"/>
    <p:sldId id="515" r:id="rId23"/>
    <p:sldId id="516" r:id="rId24"/>
    <p:sldId id="517" r:id="rId25"/>
    <p:sldId id="518" r:id="rId26"/>
    <p:sldId id="519" r:id="rId27"/>
    <p:sldId id="438" r:id="rId28"/>
    <p:sldId id="520" r:id="rId29"/>
    <p:sldId id="521" r:id="rId30"/>
    <p:sldId id="522" r:id="rId31"/>
    <p:sldId id="523" r:id="rId32"/>
    <p:sldId id="524" r:id="rId33"/>
    <p:sldId id="525" r:id="rId34"/>
    <p:sldId id="526" r:id="rId35"/>
    <p:sldId id="527" r:id="rId36"/>
    <p:sldId id="528" r:id="rId37"/>
    <p:sldId id="529" r:id="rId38"/>
    <p:sldId id="443" r:id="rId39"/>
    <p:sldId id="530" r:id="rId40"/>
    <p:sldId id="531" r:id="rId41"/>
    <p:sldId id="532" r:id="rId42"/>
    <p:sldId id="533" r:id="rId43"/>
    <p:sldId id="534" r:id="rId44"/>
    <p:sldId id="535" r:id="rId45"/>
    <p:sldId id="536" r:id="rId46"/>
    <p:sldId id="447" r:id="rId47"/>
    <p:sldId id="537" r:id="rId48"/>
    <p:sldId id="538" r:id="rId49"/>
    <p:sldId id="384" r:id="rId5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49" autoAdjust="0"/>
    <p:restoredTop sz="86726" autoAdjust="0"/>
  </p:normalViewPr>
  <p:slideViewPr>
    <p:cSldViewPr>
      <p:cViewPr varScale="1">
        <p:scale>
          <a:sx n="80" d="100"/>
          <a:sy n="80" d="100"/>
        </p:scale>
        <p:origin x="-16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4/15/2009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managers, vendors, consultants must be able to recognize the characteristics within each of the categories so that intervention is possible</a:t>
            </a:r>
            <a:r>
              <a:rPr lang="en-US" b="1" dirty="0" smtClean="0"/>
              <a:t>.</a:t>
            </a:r>
          </a:p>
          <a:p>
            <a:endParaRPr lang="en-US" b="1" dirty="0" smtClean="0"/>
          </a:p>
          <a:p>
            <a:r>
              <a:rPr lang="en-US" b="1" dirty="0" smtClean="0"/>
              <a:t>Many people are not innovators or early adopters</a:t>
            </a:r>
            <a:r>
              <a:rPr lang="en-US" b="1" baseline="0" dirty="0" smtClean="0"/>
              <a:t> which is indicated in this figure.  We can expect roughly 50% of people to be late</a:t>
            </a:r>
          </a:p>
          <a:p>
            <a:r>
              <a:rPr lang="en-US" b="1" baseline="0" dirty="0" smtClean="0"/>
              <a:t>     majority or laggard adopters.  This means that ½ of the general population is slow to adopt new technology.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most important differences that</a:t>
            </a:r>
            <a:r>
              <a:rPr lang="en-US" b="1" baseline="0" dirty="0" smtClean="0"/>
              <a:t> influence the adoption of a new system are summarized in this table.</a:t>
            </a:r>
            <a:endParaRPr lang="en-US" b="1" dirty="0" smtClean="0"/>
          </a:p>
          <a:p>
            <a:endParaRPr lang="en-US" b="1" dirty="0" smtClean="0"/>
          </a:p>
          <a:p>
            <a:r>
              <a:rPr lang="en-US" b="1" dirty="0" smtClean="0"/>
              <a:t>What </a:t>
            </a:r>
            <a:r>
              <a:rPr lang="en-US" b="1" dirty="0" smtClean="0"/>
              <a:t>are some counters to </a:t>
            </a:r>
            <a:r>
              <a:rPr lang="en-US" b="1" dirty="0" smtClean="0"/>
              <a:t>oppositions?  </a:t>
            </a:r>
            <a:endParaRPr lang="en-US" b="1" dirty="0" smtClean="0"/>
          </a:p>
          <a:p>
            <a:endParaRPr lang="en-US" b="1" dirty="0" smtClean="0"/>
          </a:p>
          <a:p>
            <a:r>
              <a:rPr lang="en-US" b="1" dirty="0" smtClean="0"/>
              <a:t>Influence attitudes</a:t>
            </a:r>
            <a:r>
              <a:rPr lang="en-US" b="1" baseline="0" dirty="0" smtClean="0"/>
              <a:t> to change with communication, incentives, participation during design; champions throughout;</a:t>
            </a:r>
          </a:p>
          <a:p>
            <a:r>
              <a:rPr lang="en-US" b="1" baseline="0" dirty="0" smtClean="0"/>
              <a:t>     participation &amp; vendor buy-in, etc.</a:t>
            </a:r>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With peak</a:t>
            </a:r>
            <a:r>
              <a:rPr lang="en-US" b="1" baseline="0" dirty="0" smtClean="0"/>
              <a:t> of inflated expectations comes decrease in future change potential.  Systems may be boycotted, or sabotaged</a:t>
            </a:r>
            <a:r>
              <a:rPr lang="en-US" b="1" baseline="0" dirty="0" smtClean="0"/>
              <a:t>.  It is worse</a:t>
            </a:r>
          </a:p>
          <a:p>
            <a:r>
              <a:rPr lang="en-US" b="1" baseline="0" dirty="0" smtClean="0"/>
              <a:t>     over-promise &amp; under deliver than the reverse.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Planners must determine</a:t>
            </a:r>
            <a:r>
              <a:rPr lang="en-US" b="1" baseline="0" dirty="0" smtClean="0"/>
              <a:t> which opportunities relate closely to their organizational objectives.  Simple diagramming technique that assesses a</a:t>
            </a:r>
          </a:p>
          <a:p>
            <a:r>
              <a:rPr lang="en-US" b="1" baseline="0" dirty="0" smtClean="0"/>
              <a:t>     technology’s potential impact against the number of years it will take before it reaches mainstream adoption.</a:t>
            </a:r>
          </a:p>
          <a:p>
            <a:endParaRPr lang="en-US" b="1" baseline="0" dirty="0" smtClean="0"/>
          </a:p>
          <a:p>
            <a:r>
              <a:rPr lang="en-US" b="1" baseline="0" dirty="0" smtClean="0"/>
              <a:t>Task students to develop a priority matrix such as the one in Figure 14.4.  Present to the class so that all may expand their thinking.  Include</a:t>
            </a:r>
          </a:p>
          <a:p>
            <a:r>
              <a:rPr lang="en-US" b="1" baseline="0" dirty="0" smtClean="0"/>
              <a:t>     alternatives for how to move up years to mainstream adoption should that be necessary.</a:t>
            </a:r>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advice would you offer managers whose organizations cannot afford such expensive publications &amp; resources?</a:t>
            </a:r>
          </a:p>
          <a:p>
            <a:endParaRPr lang="en-US" b="1" dirty="0" smtClean="0"/>
          </a:p>
          <a:p>
            <a:r>
              <a:rPr lang="en-US" b="1" dirty="0" smtClean="0"/>
              <a:t>Publications &amp; websites such as Information</a:t>
            </a:r>
            <a:r>
              <a:rPr lang="en-US" b="1" baseline="0" dirty="0" smtClean="0"/>
              <a:t> Week, CIO, BusinessEdge, SaaStream, ITToolbox, Computerworld &amp; others are</a:t>
            </a:r>
          </a:p>
          <a:p>
            <a:r>
              <a:rPr lang="en-US" b="1" baseline="0" dirty="0" smtClean="0"/>
              <a:t>     available to all.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when 1 approach may be used versus another given the business situation, magnitude,</a:t>
            </a:r>
            <a:r>
              <a:rPr lang="en-US" b="1" baseline="0" dirty="0" smtClean="0"/>
              <a:t> etc.</a:t>
            </a:r>
          </a:p>
          <a:p>
            <a:endParaRPr lang="en-US" b="1" baseline="0" dirty="0" smtClean="0"/>
          </a:p>
          <a:p>
            <a:r>
              <a:rPr lang="en-US" b="1" baseline="0" dirty="0" smtClean="0"/>
              <a:t>May depend upon size of the system, scope of change, complexity, organization context.</a:t>
            </a:r>
          </a:p>
          <a:p>
            <a:endParaRPr lang="en-US" b="1" baseline="0" dirty="0" smtClean="0"/>
          </a:p>
          <a:p>
            <a:r>
              <a:rPr lang="en-US" b="1" baseline="0" dirty="0" smtClean="0"/>
              <a:t>Plunge is high risk because there may be problems that surface not previously known.  May be best, however, if time is critical such as</a:t>
            </a:r>
          </a:p>
          <a:p>
            <a:r>
              <a:rPr lang="en-US" b="1" baseline="0" dirty="0" smtClean="0"/>
              <a:t>     governmental mandates.</a:t>
            </a:r>
          </a:p>
          <a:p>
            <a:endParaRPr lang="en-US" b="1" baseline="0" dirty="0" smtClean="0"/>
          </a:p>
          <a:p>
            <a:r>
              <a:rPr lang="en-US" b="1" baseline="0" dirty="0" smtClean="0"/>
              <a:t>Parallel is less risky because both operate simultaneously.  Major flaws can be identified &amp; dealt with prior to shutting down existing system.</a:t>
            </a:r>
          </a:p>
          <a:p>
            <a:r>
              <a:rPr lang="en-US" b="1" baseline="0" dirty="0" smtClean="0"/>
              <a:t>     Higher costs, of course, are associated with this approach as both systems are running.</a:t>
            </a:r>
          </a:p>
          <a:p>
            <a:endParaRPr lang="en-US" b="1" baseline="0" dirty="0" smtClean="0"/>
          </a:p>
          <a:p>
            <a:r>
              <a:rPr lang="en-US" b="1" baseline="0" dirty="0" smtClean="0"/>
              <a:t>Pilot is used when a system is intended for adoption &amp; implementation in more than 1 business unit or geographic location.  Can use</a:t>
            </a:r>
          </a:p>
          <a:p>
            <a:r>
              <a:rPr lang="en-US" b="1" baseline="0" dirty="0" smtClean="0"/>
              <a:t>     either the plunge or parallel approach in the pilot.  System then is rolled out after any flaws have been corrected.</a:t>
            </a:r>
          </a:p>
          <a:p>
            <a:endParaRPr lang="en-US" b="1" baseline="0" dirty="0" smtClean="0"/>
          </a:p>
          <a:p>
            <a:r>
              <a:rPr lang="en-US" b="1" baseline="0" dirty="0" smtClean="0"/>
              <a:t>Phased approach is based on the module or version concept.  Each is implemented as it is developed &amp; tested.  Can be used in concert</a:t>
            </a:r>
          </a:p>
          <a:p>
            <a:r>
              <a:rPr lang="en-US" b="1" baseline="0" dirty="0" smtClean="0"/>
              <a:t>     with the plunge and/or parallel approaches.  Useful strategy is to implement key modules first using the plunge approach (sales,</a:t>
            </a:r>
          </a:p>
          <a:p>
            <a:r>
              <a:rPr lang="en-US" b="1" baseline="0" dirty="0" smtClean="0"/>
              <a:t>     purchasing, materials planning) &amp; then peripheral modules such as HR.</a:t>
            </a:r>
          </a:p>
          <a:p>
            <a:endParaRPr lang="en-US" b="1" baseline="0" dirty="0" smtClean="0"/>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Google search &amp; report to others in the class “the top 10 IT failures in history.”  What was common to all?  How might the failures have been made into</a:t>
            </a:r>
          </a:p>
          <a:p>
            <a:r>
              <a:rPr lang="en-US" b="1" dirty="0" smtClean="0"/>
              <a:t>     successes</a:t>
            </a:r>
            <a:r>
              <a:rPr lang="en-US" b="1" dirty="0" smtClean="0"/>
              <a:t>?</a:t>
            </a:r>
          </a:p>
          <a:p>
            <a:endParaRPr lang="en-US" b="1" dirty="0" smtClean="0"/>
          </a:p>
          <a:p>
            <a:r>
              <a:rPr lang="en-US" b="1" dirty="0" smtClean="0"/>
              <a:t>Majority fail from lack of top management support; lack of funding; scope increase; lack of user involvement.  Ask students to contribute from</a:t>
            </a:r>
            <a:r>
              <a:rPr lang="en-US" b="1" baseline="0" dirty="0" smtClean="0"/>
              <a:t> their</a:t>
            </a:r>
          </a:p>
          <a:p>
            <a:r>
              <a:rPr lang="en-US" b="1" baseline="0" dirty="0" smtClean="0"/>
              <a:t>     own </a:t>
            </a:r>
            <a:r>
              <a:rPr lang="en-US" b="1" baseline="0" dirty="0" err="1" smtClean="0"/>
              <a:t>experiencesl</a:t>
            </a:r>
            <a:r>
              <a:rPr lang="en-US" b="1" baseline="0" dirty="0" smtClean="0"/>
              <a: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24</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importance of:</a:t>
            </a:r>
          </a:p>
          <a:p>
            <a:r>
              <a:rPr lang="en-US" b="1" dirty="0" smtClean="0"/>
              <a:t>Attitude toward teamwork vs. individual effort</a:t>
            </a:r>
            <a:r>
              <a:rPr lang="en-US" b="1" dirty="0" smtClean="0"/>
              <a:t>.  No one can implement without help &amp; support.  Must be expected to be team member.</a:t>
            </a:r>
            <a:endParaRPr lang="en-US" b="1" dirty="0" smtClean="0"/>
          </a:p>
          <a:p>
            <a:r>
              <a:rPr lang="en-US" b="1" dirty="0" smtClean="0"/>
              <a:t>Management philosophy</a:t>
            </a:r>
            <a:r>
              <a:rPr lang="en-US" b="1" dirty="0" smtClean="0"/>
              <a:t>.  Management</a:t>
            </a:r>
            <a:r>
              <a:rPr lang="en-US" b="1" baseline="0" dirty="0" smtClean="0"/>
              <a:t> establishes “how we do things here.”</a:t>
            </a:r>
            <a:endParaRPr lang="en-US" b="1" dirty="0" smtClean="0"/>
          </a:p>
          <a:p>
            <a:r>
              <a:rPr lang="en-US" b="1" dirty="0" smtClean="0"/>
              <a:t>Types of conflict management strategies in place</a:t>
            </a:r>
            <a:r>
              <a:rPr lang="en-US" b="1" dirty="0" smtClean="0"/>
              <a:t>.  Before problem occurs.</a:t>
            </a:r>
            <a:endParaRPr lang="en-US" b="1" dirty="0" smtClean="0"/>
          </a:p>
          <a:p>
            <a:r>
              <a:rPr lang="en-US" b="1" dirty="0" smtClean="0"/>
              <a:t>Project focus of company</a:t>
            </a:r>
            <a:r>
              <a:rPr lang="en-US" b="1" dirty="0" smtClean="0"/>
              <a:t>.  Must be important strategically</a:t>
            </a:r>
            <a:r>
              <a:rPr lang="en-US" b="1" baseline="0" dirty="0" smtClean="0"/>
              <a:t> &amp; support organization’s goals.</a:t>
            </a:r>
            <a:endParaRPr lang="en-US" b="1" dirty="0" smtClean="0"/>
          </a:p>
          <a:p>
            <a:r>
              <a:rPr lang="en-US" b="1" dirty="0" smtClean="0"/>
              <a:t>Adequate resource commitment</a:t>
            </a:r>
            <a:r>
              <a:rPr lang="en-US" b="1" dirty="0" smtClean="0"/>
              <a:t>.  Critical.</a:t>
            </a:r>
            <a:endParaRPr lang="en-US" b="1" dirty="0" smtClean="0"/>
          </a:p>
          <a:p>
            <a:r>
              <a:rPr lang="en-US" b="1" dirty="0" smtClean="0"/>
              <a:t>Top management support for long-haul</a:t>
            </a:r>
            <a:r>
              <a:rPr lang="en-US" b="1" baseline="0" dirty="0" smtClean="0"/>
              <a:t> through all phases of implementation</a:t>
            </a:r>
            <a:r>
              <a:rPr lang="en-US" b="1" baseline="0" dirty="0" smtClean="0"/>
              <a:t>.  Critical.</a:t>
            </a:r>
            <a:endParaRPr lang="en-US" b="1" baseline="0" dirty="0" smtClean="0"/>
          </a:p>
          <a:p>
            <a:endParaRPr lang="en-US" b="1" baseline="0" dirty="0" smtClean="0"/>
          </a:p>
          <a:p>
            <a:r>
              <a:rPr lang="en-US" b="1" baseline="0" dirty="0" smtClean="0"/>
              <a:t>Training must be:</a:t>
            </a:r>
          </a:p>
          <a:p>
            <a:r>
              <a:rPr lang="en-US" b="1" baseline="0" dirty="0" smtClean="0"/>
              <a:t>Timely</a:t>
            </a:r>
            <a:r>
              <a:rPr lang="en-US" b="1" baseline="0" dirty="0" smtClean="0"/>
              <a:t>.  Resource waste can be a project killer.</a:t>
            </a:r>
            <a:endParaRPr lang="en-US" b="1" baseline="0" dirty="0" smtClean="0"/>
          </a:p>
          <a:p>
            <a:r>
              <a:rPr lang="en-US" b="1" baseline="0" dirty="0" smtClean="0"/>
              <a:t>Consider needs of users</a:t>
            </a:r>
            <a:r>
              <a:rPr lang="en-US" b="1" baseline="0" dirty="0" smtClean="0"/>
              <a:t>.  If user needs are not met, the project will fail.</a:t>
            </a:r>
            <a:endParaRPr lang="en-US" b="1" baseline="0" dirty="0" smtClean="0"/>
          </a:p>
          <a:p>
            <a:r>
              <a:rPr lang="en-US" b="1" baseline="0" dirty="0" smtClean="0"/>
              <a:t>Properly funded</a:t>
            </a:r>
            <a:r>
              <a:rPr lang="en-US" b="1" baseline="0" dirty="0" smtClean="0"/>
              <a:t>.  Show stopper.</a:t>
            </a:r>
            <a:endParaRPr lang="en-US" b="1" baseline="0" dirty="0" smtClean="0"/>
          </a:p>
          <a:p>
            <a:r>
              <a:rPr lang="en-US" b="1" baseline="0" dirty="0" smtClean="0"/>
              <a:t>Different methods for different groups</a:t>
            </a:r>
            <a:r>
              <a:rPr lang="en-US" b="1" baseline="0" dirty="0" smtClean="0"/>
              <a:t>.  </a:t>
            </a:r>
            <a:endParaRPr lang="en-US" b="1" baseline="0" dirty="0" smtClean="0"/>
          </a:p>
          <a:p>
            <a:r>
              <a:rPr lang="en-US" b="1" baseline="0" dirty="0" smtClean="0"/>
              <a:t>High quality.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activities</a:t>
            </a:r>
            <a:r>
              <a:rPr lang="en-US" b="1" baseline="0" dirty="0" smtClean="0"/>
              <a:t> of business process management consists of designing, analyzing, implementing, managing &amp; optimizing a process</a:t>
            </a:r>
          </a:p>
          <a:p>
            <a:r>
              <a:rPr lang="en-US" b="1" baseline="0" dirty="0" smtClean="0"/>
              <a:t>     for both effectiveness &amp; efficiency are shown in this figure.</a:t>
            </a:r>
            <a:endParaRPr lang="en-US" b="1" dirty="0" smtClean="0"/>
          </a:p>
          <a:p>
            <a:endParaRPr lang="en-US" b="1" dirty="0" smtClean="0"/>
          </a:p>
          <a:p>
            <a:r>
              <a:rPr lang="en-US" b="1" dirty="0" smtClean="0"/>
              <a:t>BPM </a:t>
            </a:r>
            <a:r>
              <a:rPr lang="en-US" b="1" dirty="0" smtClean="0"/>
              <a:t>companies improve profitability by decreasing costs &amp; increasing revenues.</a:t>
            </a:r>
          </a:p>
          <a:p>
            <a:endParaRPr lang="en-US" b="1" dirty="0" smtClean="0"/>
          </a:p>
          <a:p>
            <a:r>
              <a:rPr lang="en-US" b="1" dirty="0" smtClean="0"/>
              <a:t>Helps create competitive advantage by improving organizational agility.</a:t>
            </a:r>
          </a:p>
          <a:p>
            <a:endParaRPr lang="en-US" b="1" dirty="0" smtClean="0"/>
          </a:p>
          <a:p>
            <a:r>
              <a:rPr lang="en-US" b="1" dirty="0" smtClean="0"/>
              <a:t>Involves use of IT</a:t>
            </a:r>
            <a:r>
              <a:rPr lang="en-US" b="1" baseline="0" dirty="0" smtClean="0"/>
              <a:t> &amp; other tools to model, measure, manage &amp; improve core business processes to be more competitive &amp; to serve customers better.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BPM is technique that ties people,</a:t>
            </a:r>
            <a:r>
              <a:rPr lang="en-US" b="1" baseline="0" dirty="0" smtClean="0"/>
              <a:t> processes &amp; technology to strategic performance improvement goals.</a:t>
            </a:r>
          </a:p>
          <a:p>
            <a:endParaRPr lang="en-US" b="1" baseline="0" dirty="0" smtClean="0"/>
          </a:p>
          <a:p>
            <a:r>
              <a:rPr lang="en-US" b="1" baseline="0" dirty="0" smtClean="0"/>
              <a:t>BPM strategy enables an organization to:</a:t>
            </a:r>
          </a:p>
          <a:p>
            <a:endParaRPr lang="en-US" b="1" dirty="0" smtClean="0"/>
          </a:p>
          <a:p>
            <a:r>
              <a:rPr lang="en-US" b="1" dirty="0" smtClean="0"/>
              <a:t>Gain greater visibility into processes.</a:t>
            </a:r>
          </a:p>
          <a:p>
            <a:r>
              <a:rPr lang="en-US" b="1" dirty="0" smtClean="0"/>
              <a:t>Identify root causes</a:t>
            </a:r>
            <a:r>
              <a:rPr lang="en-US" b="1" baseline="0" dirty="0" smtClean="0"/>
              <a:t> of bottlenecks within processes.</a:t>
            </a:r>
          </a:p>
          <a:p>
            <a:r>
              <a:rPr lang="en-US" b="1" baseline="0" dirty="0" smtClean="0"/>
              <a:t>Pinpoint hand-offs in processes.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YouTube</a:t>
            </a:r>
            <a:r>
              <a:rPr lang="en-US" b="1" baseline="0" dirty="0" smtClean="0"/>
              <a:t> is like practitioner’s guide to dynamic business applications.  View with students now to stimulate critical thinking &amp; discussion.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Focus on desired outcomes,</a:t>
            </a:r>
            <a:r>
              <a:rPr lang="en-US" b="1" baseline="0" dirty="0" smtClean="0"/>
              <a:t> not people</a:t>
            </a:r>
            <a:r>
              <a:rPr lang="en-US" b="1" baseline="0" dirty="0" smtClean="0"/>
              <a:t>.  Now I </a:t>
            </a:r>
            <a:r>
              <a:rPr lang="en-US" b="1" baseline="0" dirty="0" err="1" smtClean="0"/>
              <a:t>gs</a:t>
            </a:r>
            <a:r>
              <a:rPr lang="en-US" b="1" baseline="0" dirty="0" smtClean="0"/>
              <a:t> a good time to discuss user involvement; grassroots efforts,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i="0" dirty="0" smtClean="0"/>
              <a:t>Includes those</a:t>
            </a:r>
            <a:r>
              <a:rPr lang="en-US" b="1" i="0" baseline="0" dirty="0" smtClean="0"/>
              <a:t> within the organization, but also others external such as partners, suppliers, customers &amp; consultants</a:t>
            </a:r>
            <a:r>
              <a:rPr lang="en-US" b="1" i="0" baseline="0" dirty="0" smtClean="0"/>
              <a:t>.</a:t>
            </a:r>
          </a:p>
          <a:p>
            <a:endParaRPr lang="en-US" b="1" i="0" baseline="0" dirty="0" smtClean="0"/>
          </a:p>
          <a:p>
            <a:r>
              <a:rPr lang="en-US" b="1" i="0" baseline="0" dirty="0" smtClean="0"/>
              <a:t>An important point to keep in mind when setting a BPM strategy is that managing business processes is an activity that</a:t>
            </a:r>
          </a:p>
          <a:p>
            <a:r>
              <a:rPr lang="en-US" b="1" i="0" baseline="0" dirty="0" smtClean="0"/>
              <a:t>     is not limited to the organization itself, but instead extends beyond the internal &amp; external walls of the enterprise to</a:t>
            </a:r>
          </a:p>
          <a:p>
            <a:r>
              <a:rPr lang="en-US" b="1" i="0" baseline="0" dirty="0" smtClean="0"/>
              <a:t>     include partners, suppliers, customers &amp; consultants – shown in this figure.</a:t>
            </a:r>
            <a:endParaRPr lang="en-US" b="1" i="0"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BPM software tools have evolved over time from tools that simply document processes  (text-based, word processors)</a:t>
            </a:r>
          </a:p>
          <a:p>
            <a:r>
              <a:rPr lang="en-US" b="1" dirty="0" smtClean="0"/>
              <a:t>     to those that graphically depict processes (drawing tools,</a:t>
            </a:r>
            <a:r>
              <a:rPr lang="en-US" b="1" baseline="0" dirty="0" smtClean="0"/>
              <a:t> such as flowcharts, data flow diagrams, integrated case tools, etc.); automate,</a:t>
            </a:r>
          </a:p>
          <a:p>
            <a:r>
              <a:rPr lang="en-US" b="1" baseline="0" dirty="0" smtClean="0"/>
              <a:t>     integrate, &amp; optimize individual processes; deliver integrated process &amp; knowledge through the integration of people, technology, &amp;</a:t>
            </a:r>
          </a:p>
          <a:p>
            <a:r>
              <a:rPr lang="en-US" b="1" baseline="0" dirty="0" smtClean="0"/>
              <a:t>     content (BPMS); &amp;, most recently, analytics functionality through BPMS bundled with business intelligence as shown in this figure.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BPMS market is big business, $1.7B in total software</a:t>
            </a:r>
            <a:r>
              <a:rPr lang="en-US" b="1" baseline="0" dirty="0" smtClean="0"/>
              <a:t> revenue in 2006.</a:t>
            </a:r>
          </a:p>
          <a:p>
            <a:endParaRPr lang="en-US" b="1" baseline="0" dirty="0" smtClean="0"/>
          </a:p>
          <a:p>
            <a:r>
              <a:rPr lang="en-US" b="1" baseline="0" dirty="0" smtClean="0"/>
              <a:t>Expected to rise 24% by 2011.</a:t>
            </a:r>
          </a:p>
          <a:p>
            <a:endParaRPr lang="en-US" b="1" baseline="0" dirty="0" smtClean="0"/>
          </a:p>
          <a:p>
            <a:r>
              <a:rPr lang="en-US" b="1" baseline="0" dirty="0" smtClean="0"/>
              <a:t>Vendors have begun to bundle BPMS in suites of product offerings.</a:t>
            </a:r>
          </a:p>
          <a:p>
            <a:endParaRPr lang="en-US" b="1" baseline="0" dirty="0" smtClean="0"/>
          </a:p>
          <a:p>
            <a:r>
              <a:rPr lang="en-US" b="1" baseline="0" dirty="0" smtClean="0"/>
              <a:t>Product selected must be closely aligned with current organizational operations, technologies, &amp; underlying business events &amp; activities.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YouTube video provides insight into motivating for change.  Assign students to write a reflection document</a:t>
            </a:r>
            <a:r>
              <a:rPr lang="en-US" b="1" baseline="0" dirty="0" smtClean="0"/>
              <a:t> from the video about tips for</a:t>
            </a:r>
          </a:p>
          <a:p>
            <a:r>
              <a:rPr lang="en-US" b="1" baseline="0" dirty="0" smtClean="0"/>
              <a:t>     successful change management.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One way to address – compare proposed</a:t>
            </a:r>
            <a:r>
              <a:rPr lang="en-US" b="1" baseline="0" dirty="0" smtClean="0"/>
              <a:t> to current prior to implementation.</a:t>
            </a:r>
          </a:p>
          <a:p>
            <a:endParaRPr lang="en-US" b="1" baseline="0" dirty="0" smtClean="0"/>
          </a:p>
          <a:p>
            <a:r>
              <a:rPr lang="en-US" b="1" baseline="0" dirty="0" smtClean="0"/>
              <a:t>Important to remember that all organizations are different &amp; must be assessed for specific, individual differences so that appropriate</a:t>
            </a:r>
          </a:p>
          <a:p>
            <a:r>
              <a:rPr lang="en-US" b="1" baseline="0" dirty="0" smtClean="0"/>
              <a:t>     measures may be taken to ensure successful implementation.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Theorized by Kurt Lewin.</a:t>
            </a:r>
          </a:p>
          <a:p>
            <a:endParaRPr lang="en-US" b="1" dirty="0" smtClean="0"/>
          </a:p>
          <a:p>
            <a:r>
              <a:rPr lang="en-US" b="1" dirty="0" smtClean="0"/>
              <a:t>Unfreeze – people are in their comfort zones.  Managers must move employees toward the next stage.</a:t>
            </a:r>
          </a:p>
          <a:p>
            <a:endParaRPr lang="en-US" b="1" dirty="0" smtClean="0"/>
          </a:p>
          <a:p>
            <a:r>
              <a:rPr lang="en-US" b="1" dirty="0" smtClean="0"/>
              <a:t>Change – refers to transition.  Journey rather than step according to Lewin.  Time needed depends upon extent of change required.</a:t>
            </a:r>
          </a:p>
          <a:p>
            <a:endParaRPr lang="en-US" b="1" dirty="0" smtClean="0"/>
          </a:p>
          <a:p>
            <a:r>
              <a:rPr lang="en-US" b="1" dirty="0" smtClean="0"/>
              <a:t>Refreezing – move to the desired state,</a:t>
            </a:r>
            <a:r>
              <a:rPr lang="en-US" b="1" baseline="0" dirty="0" smtClean="0"/>
              <a:t> new place of stability.  May be temporary because business involves rapid change typically.</a:t>
            </a:r>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article expands each of the 10 principles to expand thinking.  Assign students to each take 1 &amp; come back with an implementation plan to demonstrate</a:t>
            </a:r>
          </a:p>
          <a:p>
            <a:r>
              <a:rPr lang="en-US" b="1" dirty="0" smtClean="0"/>
              <a:t>     practical understanding</a:t>
            </a:r>
            <a:r>
              <a:rPr lang="en-US" b="1" baseline="0" dirty="0" smtClean="0"/>
              <a:t> as a critical thinking skill development tool.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Is there one step that is  more important than another?  </a:t>
            </a:r>
            <a:r>
              <a:rPr lang="en-US" b="1" dirty="0" smtClean="0"/>
              <a:t>Open for discussion now.</a:t>
            </a:r>
          </a:p>
          <a:p>
            <a:endParaRPr lang="en-US" b="1" dirty="0" smtClean="0"/>
          </a:p>
          <a:p>
            <a:r>
              <a:rPr lang="en-US" b="1" dirty="0" smtClean="0"/>
              <a:t>Social system can be a big stumbling block if</a:t>
            </a:r>
            <a:r>
              <a:rPr lang="en-US" b="1" baseline="0" dirty="0" smtClean="0"/>
              <a:t> the users are not receptive, uninvolved; top management must champion the technology;</a:t>
            </a:r>
          </a:p>
          <a:p>
            <a:r>
              <a:rPr lang="en-US" b="1" baseline="0" dirty="0" smtClean="0"/>
              <a:t>     making adoption unlikely if even possible.</a:t>
            </a:r>
          </a:p>
          <a:p>
            <a:endParaRPr lang="en-US" b="1" baseline="0" dirty="0" smtClean="0"/>
          </a:p>
          <a:p>
            <a:r>
              <a:rPr lang="en-US" b="1" baseline="0" dirty="0" smtClean="0"/>
              <a:t>About the article which may be assigned for students critical thinking application of technology adoption processes:</a:t>
            </a:r>
          </a:p>
          <a:p>
            <a:endParaRPr lang="en-US" b="1" baseline="0" dirty="0" smtClean="0"/>
          </a:p>
          <a:p>
            <a:r>
              <a:rPr lang="en-US" sz="1200" b="1" i="0" kern="1200" baseline="0" dirty="0" smtClean="0">
                <a:solidFill>
                  <a:schemeClr val="tx1"/>
                </a:solidFill>
                <a:latin typeface="+mn-lt"/>
                <a:ea typeface="+mn-ea"/>
                <a:cs typeface="+mn-cs"/>
              </a:rPr>
              <a:t>Information technology (IT) acceptance research has yielded many competing models, each with</a:t>
            </a:r>
          </a:p>
          <a:p>
            <a:r>
              <a:rPr lang="en-US" sz="1200" b="1" i="0" kern="1200" baseline="0" dirty="0" smtClean="0">
                <a:solidFill>
                  <a:schemeClr val="tx1"/>
                </a:solidFill>
                <a:latin typeface="+mn-lt"/>
                <a:ea typeface="+mn-ea"/>
                <a:cs typeface="+mn-cs"/>
              </a:rPr>
              <a:t>different sets of acceptance determinants. In this paper, the authors (1) review user acceptance literature</a:t>
            </a:r>
          </a:p>
          <a:p>
            <a:r>
              <a:rPr lang="en-US" sz="1200" b="1" i="0" kern="1200" baseline="0" dirty="0" smtClean="0">
                <a:solidFill>
                  <a:schemeClr val="tx1"/>
                </a:solidFill>
                <a:latin typeface="+mn-lt"/>
                <a:ea typeface="+mn-ea"/>
                <a:cs typeface="+mn-cs"/>
              </a:rPr>
              <a:t>and discuss eight prominent models, (2) empirically compare the eight models and their extensions,</a:t>
            </a:r>
          </a:p>
          <a:p>
            <a:r>
              <a:rPr lang="en-US" sz="1200" b="1" i="0" kern="1200" baseline="0" dirty="0" smtClean="0">
                <a:solidFill>
                  <a:schemeClr val="tx1"/>
                </a:solidFill>
                <a:latin typeface="+mn-lt"/>
                <a:ea typeface="+mn-ea"/>
                <a:cs typeface="+mn-cs"/>
              </a:rPr>
              <a:t>(3) formulate a unified model that integrates elements across the eight models, and (4) empirically</a:t>
            </a:r>
          </a:p>
          <a:p>
            <a:r>
              <a:rPr lang="en-US" sz="1200" b="1" i="0" kern="1200" baseline="0" dirty="0" smtClean="0">
                <a:solidFill>
                  <a:schemeClr val="tx1"/>
                </a:solidFill>
                <a:latin typeface="+mn-lt"/>
                <a:ea typeface="+mn-ea"/>
                <a:cs typeface="+mn-cs"/>
              </a:rPr>
              <a:t>validate the unified model.</a:t>
            </a:r>
            <a:endParaRPr lang="en-US" b="1" i="0"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the non-linearity process of adoption</a:t>
            </a:r>
            <a:r>
              <a:rPr lang="en-US" b="1" dirty="0" smtClean="0"/>
              <a:t>.</a:t>
            </a:r>
            <a:r>
              <a:rPr lang="en-US" b="1" baseline="0" dirty="0" smtClean="0"/>
              <a:t>  If something is missing at the persuade stage, one might drop back to acquire knowledge &amp;</a:t>
            </a:r>
          </a:p>
          <a:p>
            <a:r>
              <a:rPr lang="en-US" b="1" baseline="0" dirty="0" smtClean="0"/>
              <a:t>     proceed when enough has been gathered.  It is not linear; it is cyclical.</a:t>
            </a:r>
            <a:endParaRPr lang="en-US" b="1" dirty="0" smtClean="0"/>
          </a:p>
          <a:p>
            <a:endParaRPr lang="en-US" b="1" dirty="0" smtClean="0"/>
          </a:p>
          <a:p>
            <a:r>
              <a:rPr lang="en-US" b="1" dirty="0" smtClean="0"/>
              <a:t>How might the process change with different types of organizations?</a:t>
            </a:r>
            <a:r>
              <a:rPr lang="en-US" b="1" baseline="0" dirty="0" smtClean="0"/>
              <a:t>  What influence might culture have on the process?  For</a:t>
            </a:r>
          </a:p>
          <a:p>
            <a:r>
              <a:rPr lang="en-US" b="1" baseline="0" dirty="0" smtClean="0"/>
              <a:t>     instance, a very technology-savvy organization  versus one that isn’t</a:t>
            </a:r>
            <a:r>
              <a:rPr lang="en-US" b="1" baseline="0" dirty="0" smtClean="0"/>
              <a:t>.  Some organizations will need perfect decisions and understanding</a:t>
            </a:r>
          </a:p>
          <a:p>
            <a:r>
              <a:rPr lang="en-US" b="1" baseline="0" dirty="0" smtClean="0"/>
              <a:t>     at each stage such as in health care necessitating cycling back &amp; forth through the stages.  Others will need less information in order</a:t>
            </a:r>
          </a:p>
          <a:p>
            <a:r>
              <a:rPr lang="en-US" b="1" baseline="0" dirty="0" smtClean="0"/>
              <a:t>     to make a decision &amp; may not cycle back through the stages as often.</a:t>
            </a:r>
          </a:p>
          <a:p>
            <a:endParaRPr lang="en-US" b="1" baseline="0" dirty="0" smtClean="0"/>
          </a:p>
          <a:p>
            <a:r>
              <a:rPr lang="en-US" b="1" baseline="0" dirty="0" smtClean="0"/>
              <a:t>If a culture is one in which decisions are difficult, more data may be required, &amp; the decision making process might be quite lengthy.  The</a:t>
            </a:r>
          </a:p>
          <a:p>
            <a:r>
              <a:rPr lang="en-US" b="1" baseline="0" dirty="0" smtClean="0"/>
              <a:t>     culture may be one of frequent innovation, change, etc., with this process much less difficult.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Important to assess what happens</a:t>
            </a:r>
            <a:r>
              <a:rPr lang="en-US" b="1" baseline="0" dirty="0" smtClean="0"/>
              <a:t> if we do adopt &amp; what happens if we don’t</a:t>
            </a:r>
            <a:r>
              <a:rPr lang="en-US" b="1" baseline="0" dirty="0" smtClean="0"/>
              <a:t>.  Often if an organization does not adopt the technology, or at</a:t>
            </a:r>
          </a:p>
          <a:p>
            <a:r>
              <a:rPr lang="en-US" b="1" baseline="0" dirty="0" smtClean="0"/>
              <a:t>     least an updated one, there may be a significant competitive disadvantage.  This may lead to organizational stagnation &amp; may render the</a:t>
            </a:r>
          </a:p>
          <a:p>
            <a:r>
              <a:rPr lang="en-US" b="1" baseline="0" dirty="0" smtClean="0"/>
              <a:t>     organization unhealthy eventually.  The adoption proposal may be so disruptive to the organization that it is unwise to implement at this</a:t>
            </a:r>
          </a:p>
          <a:p>
            <a:r>
              <a:rPr lang="en-US" b="1" baseline="0" dirty="0" smtClean="0"/>
              <a:t>     particular time, or at all.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with students the importance to successful implementation</a:t>
            </a:r>
            <a:r>
              <a:rPr lang="en-US" b="1" baseline="0" dirty="0" smtClean="0"/>
              <a:t> of employee attitudes.  How can managers influence adoption</a:t>
            </a:r>
            <a:r>
              <a:rPr lang="en-US" b="1" baseline="0" dirty="0" smtClean="0"/>
              <a:t>?</a:t>
            </a:r>
          </a:p>
          <a:p>
            <a:r>
              <a:rPr lang="en-US" b="1" baseline="0" dirty="0" smtClean="0"/>
              <a:t>     Managers influence adoption by visibly supporting.  Users have to embrace the change or it won’t happen, certainly not effectively.</a:t>
            </a:r>
            <a:endParaRPr lang="en-US" b="1" baseline="0" dirty="0" smtClean="0"/>
          </a:p>
          <a:p>
            <a:endParaRPr lang="en-US" b="1" baseline="0" dirty="0" smtClean="0"/>
          </a:p>
          <a:p>
            <a:r>
              <a:rPr lang="en-US" b="1" baseline="0" dirty="0" smtClean="0"/>
              <a:t>Employees must see potential benefit to THEM if they do adopt the new technology.  Leaders, from the top down, must communicate</a:t>
            </a:r>
          </a:p>
          <a:p>
            <a:r>
              <a:rPr lang="en-US" b="1" baseline="0" dirty="0" smtClean="0"/>
              <a:t>     effectively; vision must be clear</a:t>
            </a:r>
            <a:r>
              <a:rPr lang="en-US" b="1" baseline="0" dirty="0" smtClean="0"/>
              <a:t>.</a:t>
            </a:r>
          </a:p>
          <a:p>
            <a:endParaRPr lang="en-US" b="1" baseline="0" dirty="0" smtClean="0"/>
          </a:p>
          <a:p>
            <a:r>
              <a:rPr lang="en-US" b="1" baseline="0" dirty="0" smtClean="0"/>
              <a:t>Characteristics of each of the adopter categories are summarized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4/15/2009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4/15/2009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4/15/2009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4/15/2009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4/15/2009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4/15/2009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4/15/2009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4/15/2009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4/15/2009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4/15/2009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4/15/2009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4/15/2009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davechaffey.com/E-business/C4-E-environment/New-Hype-Cycl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1cW45SYsReI"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youtube.com/watch?v=_kZl15houUc&amp;feature=PlayList&amp;p=7272729093383292&amp;index=0&amp;playnext=1"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strategy-business.com/resilience/rr00006"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www.con-way.com/e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file:///C:\Users\Sandi\Documents\user%20acceptance.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14</a:t>
            </a:r>
            <a:r>
              <a:rPr lang="en-US" sz="2000" dirty="0"/>
              <a:t/>
            </a:r>
            <a:br>
              <a:rPr lang="en-US" sz="2000" dirty="0"/>
            </a:br>
            <a:r>
              <a:rPr lang="en-US" sz="2000" dirty="0"/>
              <a:t/>
            </a:r>
            <a:br>
              <a:rPr lang="en-US" sz="2000" dirty="0"/>
            </a:br>
            <a:r>
              <a:rPr lang="en-US" sz="2500" b="1" dirty="0" smtClean="0"/>
              <a:t>Managing IT Projects, Process Improvement,</a:t>
            </a:r>
            <a:br>
              <a:rPr lang="en-US" sz="2500" b="1" dirty="0" smtClean="0"/>
            </a:br>
            <a:r>
              <a:rPr lang="en-US" sz="2500" b="1" dirty="0" smtClean="0"/>
              <a:t>and Organizational Change</a:t>
            </a:r>
            <a:br>
              <a:rPr lang="en-US" sz="2500" b="1" dirty="0" smtClean="0"/>
            </a:br>
            <a:r>
              <a:rPr lang="en-US" sz="2000" dirty="0" smtClean="0"/>
              <a:t/>
            </a:r>
            <a:br>
              <a:rPr lang="en-US" sz="2000" dirty="0" smtClean="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14-1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Technology Differences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Compatibility – degree perceived to fit with existing values, past experiences &amp; needs of potential adopters.</a:t>
            </a:r>
          </a:p>
          <a:p>
            <a:r>
              <a:rPr lang="en-US" dirty="0" smtClean="0"/>
              <a:t>Complexity – degree perceived to be difficult to understand &amp; use.</a:t>
            </a:r>
          </a:p>
          <a:p>
            <a:r>
              <a:rPr lang="en-US" dirty="0" smtClean="0"/>
              <a:t>Reliability – extent new system is robust &amp; dependable.</a:t>
            </a:r>
          </a:p>
          <a:p>
            <a:r>
              <a:rPr lang="en-US" dirty="0" smtClean="0"/>
              <a:t>Relative advantage – degree perceived to be better than existing system.</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Task Differences</a:t>
            </a:r>
            <a:endParaRPr lang="en-US" sz="3200" b="1" dirty="0"/>
          </a:p>
        </p:txBody>
      </p:sp>
      <p:sp>
        <p:nvSpPr>
          <p:cNvPr id="3" name="Content Placeholder 2"/>
          <p:cNvSpPr>
            <a:spLocks noGrp="1"/>
          </p:cNvSpPr>
          <p:nvPr>
            <p:ph idx="1"/>
          </p:nvPr>
        </p:nvSpPr>
        <p:spPr/>
        <p:txBody>
          <a:bodyPr/>
          <a:lstStyle/>
          <a:p>
            <a:r>
              <a:rPr lang="en-US" dirty="0" smtClean="0"/>
              <a:t>Ability of a technology to efficiently &amp; effectively execute a task.</a:t>
            </a:r>
            <a:br>
              <a:rPr lang="en-US" dirty="0" smtClean="0"/>
            </a:br>
            <a:endParaRPr lang="en-US" dirty="0" smtClean="0"/>
          </a:p>
          <a:p>
            <a:r>
              <a:rPr lang="en-US" dirty="0" smtClean="0"/>
              <a:t>Appropriateness of the application to needs.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14.1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12</a:t>
            </a:fld>
            <a:endParaRPr lang="en-US" dirty="0"/>
          </a:p>
        </p:txBody>
      </p:sp>
      <p:pic>
        <p:nvPicPr>
          <p:cNvPr id="2050" name="Picture 2"/>
          <p:cNvPicPr>
            <a:picLocks noChangeAspect="1" noChangeArrowheads="1"/>
          </p:cNvPicPr>
          <p:nvPr/>
        </p:nvPicPr>
        <p:blipFill>
          <a:blip r:embed="rId3"/>
          <a:srcRect/>
          <a:stretch>
            <a:fillRect/>
          </a:stretch>
        </p:blipFill>
        <p:spPr bwMode="auto">
          <a:xfrm>
            <a:off x="1676400" y="1447800"/>
            <a:ext cx="60198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13</a:t>
            </a:fld>
            <a:endParaRPr lang="en-US" dirty="0"/>
          </a:p>
        </p:txBody>
      </p:sp>
      <p:pic>
        <p:nvPicPr>
          <p:cNvPr id="3074" name="Picture 2"/>
          <p:cNvPicPr>
            <a:picLocks noChangeAspect="1" noChangeArrowheads="1"/>
          </p:cNvPicPr>
          <p:nvPr/>
        </p:nvPicPr>
        <p:blipFill>
          <a:blip r:embed="rId3"/>
          <a:srcRect/>
          <a:stretch>
            <a:fillRect/>
          </a:stretch>
        </p:blipFill>
        <p:spPr bwMode="auto">
          <a:xfrm>
            <a:off x="1371600" y="1600200"/>
            <a:ext cx="7010400" cy="4114800"/>
          </a:xfrm>
          <a:prstGeom prst="rect">
            <a:avLst/>
          </a:prstGeom>
          <a:noFill/>
          <a:ln w="9525">
            <a:noFill/>
            <a:miter lim="800000"/>
            <a:headEnd/>
            <a:tailEnd/>
          </a:ln>
          <a:effectLst/>
        </p:spPr>
      </p:pic>
      <p:sp>
        <p:nvSpPr>
          <p:cNvPr id="6" name="TextBox 5"/>
          <p:cNvSpPr txBox="1"/>
          <p:nvPr/>
        </p:nvSpPr>
        <p:spPr>
          <a:xfrm>
            <a:off x="2971800" y="5943600"/>
            <a:ext cx="4800600" cy="369332"/>
          </a:xfrm>
          <a:prstGeom prst="rect">
            <a:avLst/>
          </a:prstGeom>
          <a:noFill/>
        </p:spPr>
        <p:txBody>
          <a:bodyPr wrap="square" rtlCol="0">
            <a:spAutoFit/>
          </a:bodyPr>
          <a:lstStyle/>
          <a:p>
            <a:r>
              <a:rPr lang="en-US" b="1" dirty="0" smtClean="0"/>
              <a:t>Adopter category distribution.</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Organizational Differences</a:t>
            </a:r>
            <a:endParaRPr lang="en-US" sz="3200" b="1" dirty="0"/>
          </a:p>
        </p:txBody>
      </p:sp>
      <p:sp>
        <p:nvSpPr>
          <p:cNvPr id="3" name="Content Placeholder 2"/>
          <p:cNvSpPr>
            <a:spLocks noGrp="1"/>
          </p:cNvSpPr>
          <p:nvPr>
            <p:ph idx="1"/>
          </p:nvPr>
        </p:nvSpPr>
        <p:spPr/>
        <p:txBody>
          <a:bodyPr>
            <a:normAutofit/>
          </a:bodyPr>
          <a:lstStyle/>
          <a:p>
            <a:r>
              <a:rPr lang="en-US" dirty="0" smtClean="0"/>
              <a:t>Not all organizations are capable of providing same level of support to assist in introduction of new technology.</a:t>
            </a:r>
          </a:p>
          <a:p>
            <a:r>
              <a:rPr lang="en-US" dirty="0" smtClean="0"/>
              <a:t>Larger organizations are usually best equipped to have highly skilled technology specialists &amp; most up-to-date information.</a:t>
            </a:r>
          </a:p>
          <a:p>
            <a:r>
              <a:rPr lang="en-US" dirty="0" smtClean="0"/>
              <a:t>Small organizations are often most agile &amp; can move faster to adopt.</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Critical Success Factors</a:t>
            </a:r>
            <a:endParaRPr lang="en-US" sz="3200" b="1" dirty="0"/>
          </a:p>
        </p:txBody>
      </p:sp>
      <p:sp>
        <p:nvSpPr>
          <p:cNvPr id="3" name="Content Placeholder 2"/>
          <p:cNvSpPr>
            <a:spLocks noGrp="1"/>
          </p:cNvSpPr>
          <p:nvPr>
            <p:ph idx="1"/>
          </p:nvPr>
        </p:nvSpPr>
        <p:spPr/>
        <p:txBody>
          <a:bodyPr/>
          <a:lstStyle/>
          <a:p>
            <a:r>
              <a:rPr lang="en-US" dirty="0" smtClean="0"/>
              <a:t>Planning at all stages, with necessary adjustments along the way, is critical to success.</a:t>
            </a:r>
          </a:p>
          <a:p>
            <a:r>
              <a:rPr lang="en-US" dirty="0" smtClean="0"/>
              <a:t>Supportive IT infrastructure refers to physical equipment &amp; provision of appropriate personnel.</a:t>
            </a:r>
          </a:p>
          <a:p>
            <a:r>
              <a:rPr lang="en-US" dirty="0" smtClean="0"/>
              <a:t>Management support is essential.</a:t>
            </a:r>
          </a:p>
          <a:p>
            <a:r>
              <a:rPr lang="en-US" dirty="0" smtClean="0"/>
              <a:t>Presence of a champion to promote benefits.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Environment Differences</a:t>
            </a:r>
            <a:endParaRPr lang="en-US" sz="3200" b="1" dirty="0"/>
          </a:p>
        </p:txBody>
      </p:sp>
      <p:sp>
        <p:nvSpPr>
          <p:cNvPr id="3" name="Content Placeholder 2"/>
          <p:cNvSpPr>
            <a:spLocks noGrp="1"/>
          </p:cNvSpPr>
          <p:nvPr>
            <p:ph idx="1"/>
          </p:nvPr>
        </p:nvSpPr>
        <p:spPr/>
        <p:txBody>
          <a:bodyPr/>
          <a:lstStyle/>
          <a:p>
            <a:r>
              <a:rPr lang="en-US" dirty="0" smtClean="0"/>
              <a:t>Vendor maturity &amp; availability will differ depending upon system.</a:t>
            </a:r>
          </a:p>
          <a:p>
            <a:r>
              <a:rPr lang="en-US" dirty="0" smtClean="0"/>
              <a:t>Customer-base may be diverse.</a:t>
            </a:r>
          </a:p>
          <a:p>
            <a:r>
              <a:rPr lang="en-US" dirty="0" smtClean="0"/>
              <a:t>Industry &amp; geographical location will be factors.</a:t>
            </a:r>
          </a:p>
          <a:p>
            <a:r>
              <a:rPr lang="en-US" dirty="0" smtClean="0"/>
              <a:t>Vendor support &amp; training will differ.</a:t>
            </a:r>
          </a:p>
          <a:p>
            <a:r>
              <a:rPr lang="en-US" dirty="0" smtClean="0"/>
              <a:t>Customer skill level &amp; accessibility to online services will be different.</a:t>
            </a:r>
          </a:p>
          <a:p>
            <a:endParaRPr lang="en-US" dirty="0" smtClean="0"/>
          </a:p>
          <a:p>
            <a:endParaRPr lang="en-US" dirty="0" smtClean="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14.2</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17</a:t>
            </a:fld>
            <a:endParaRPr lang="en-US" dirty="0"/>
          </a:p>
        </p:txBody>
      </p:sp>
      <p:pic>
        <p:nvPicPr>
          <p:cNvPr id="4098" name="Picture 2"/>
          <p:cNvPicPr>
            <a:picLocks noChangeAspect="1" noChangeArrowheads="1"/>
          </p:cNvPicPr>
          <p:nvPr/>
        </p:nvPicPr>
        <p:blipFill>
          <a:blip r:embed="rId3"/>
          <a:srcRect/>
          <a:stretch>
            <a:fillRect/>
          </a:stretch>
        </p:blipFill>
        <p:spPr bwMode="auto">
          <a:xfrm>
            <a:off x="990600" y="1524000"/>
            <a:ext cx="69342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18</a:t>
            </a:fld>
            <a:endParaRPr lang="en-US" dirty="0"/>
          </a:p>
        </p:txBody>
      </p:sp>
      <p:pic>
        <p:nvPicPr>
          <p:cNvPr id="5122" name="Picture 2"/>
          <p:cNvPicPr>
            <a:picLocks noChangeAspect="1" noChangeArrowheads="1"/>
          </p:cNvPicPr>
          <p:nvPr/>
        </p:nvPicPr>
        <p:blipFill>
          <a:blip r:embed="rId3"/>
          <a:srcRect/>
          <a:stretch>
            <a:fillRect/>
          </a:stretch>
        </p:blipFill>
        <p:spPr bwMode="auto">
          <a:xfrm>
            <a:off x="1295400" y="1066800"/>
            <a:ext cx="6934200" cy="4724400"/>
          </a:xfrm>
          <a:prstGeom prst="rect">
            <a:avLst/>
          </a:prstGeom>
          <a:noFill/>
          <a:ln w="9525">
            <a:noFill/>
            <a:miter lim="800000"/>
            <a:headEnd/>
            <a:tailEnd/>
          </a:ln>
          <a:effectLst/>
        </p:spPr>
      </p:pic>
      <p:sp>
        <p:nvSpPr>
          <p:cNvPr id="7" name="TextBox 6"/>
          <p:cNvSpPr txBox="1"/>
          <p:nvPr/>
        </p:nvSpPr>
        <p:spPr>
          <a:xfrm>
            <a:off x="1066800" y="6059269"/>
            <a:ext cx="7696200" cy="646331"/>
          </a:xfrm>
          <a:prstGeom prst="rect">
            <a:avLst/>
          </a:prstGeom>
          <a:noFill/>
        </p:spPr>
        <p:txBody>
          <a:bodyPr wrap="square" rtlCol="0">
            <a:spAutoFit/>
          </a:bodyPr>
          <a:lstStyle/>
          <a:p>
            <a:r>
              <a:rPr lang="en-US" b="1" dirty="0" smtClean="0"/>
              <a:t>Check out this article for more:</a:t>
            </a:r>
            <a:r>
              <a:rPr lang="en-US" dirty="0" smtClean="0"/>
              <a:t>  </a:t>
            </a:r>
            <a:r>
              <a:rPr lang="en-US" b="1" i="1" dirty="0" smtClean="0">
                <a:hlinkClick r:id="rId4"/>
              </a:rPr>
              <a:t>Gartner Emerging Technologies Hype Cycle</a:t>
            </a:r>
            <a:endParaRPr lang="en-US" b="1" i="1" dirty="0" smtClean="0"/>
          </a:p>
          <a:p>
            <a:endParaRPr lang="en-US" dirty="0"/>
          </a:p>
        </p:txBody>
      </p:sp>
      <p:sp>
        <p:nvSpPr>
          <p:cNvPr id="8" name="TextBox 7"/>
          <p:cNvSpPr txBox="1"/>
          <p:nvPr/>
        </p:nvSpPr>
        <p:spPr>
          <a:xfrm>
            <a:off x="1295400" y="5715000"/>
            <a:ext cx="7010400" cy="369332"/>
          </a:xfrm>
          <a:prstGeom prst="rect">
            <a:avLst/>
          </a:prstGeom>
          <a:noFill/>
        </p:spPr>
        <p:txBody>
          <a:bodyPr wrap="square" rtlCol="0">
            <a:spAutoFit/>
          </a:bodyPr>
          <a:lstStyle/>
          <a:p>
            <a:r>
              <a:rPr lang="en-US" b="1" dirty="0" smtClean="0"/>
              <a:t>Gartner 2007 emerging technologies hype cycle.  (Source:  Gartner Inc.)</a:t>
            </a:r>
            <a:endParaRPr 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19</a:t>
            </a:fld>
            <a:endParaRPr lang="en-US" dirty="0"/>
          </a:p>
        </p:txBody>
      </p:sp>
      <p:pic>
        <p:nvPicPr>
          <p:cNvPr id="6146" name="Picture 2"/>
          <p:cNvPicPr>
            <a:picLocks noChangeAspect="1" noChangeArrowheads="1"/>
          </p:cNvPicPr>
          <p:nvPr/>
        </p:nvPicPr>
        <p:blipFill>
          <a:blip r:embed="rId3"/>
          <a:srcRect/>
          <a:stretch>
            <a:fillRect/>
          </a:stretch>
        </p:blipFill>
        <p:spPr bwMode="auto">
          <a:xfrm>
            <a:off x="2057400" y="1143000"/>
            <a:ext cx="5791200" cy="4724400"/>
          </a:xfrm>
          <a:prstGeom prst="rect">
            <a:avLst/>
          </a:prstGeom>
          <a:noFill/>
          <a:ln w="9525">
            <a:noFill/>
            <a:miter lim="800000"/>
            <a:headEnd/>
            <a:tailEnd/>
          </a:ln>
          <a:effectLst/>
        </p:spPr>
      </p:pic>
      <p:sp>
        <p:nvSpPr>
          <p:cNvPr id="6" name="TextBox 5"/>
          <p:cNvSpPr txBox="1"/>
          <p:nvPr/>
        </p:nvSpPr>
        <p:spPr>
          <a:xfrm>
            <a:off x="2209800" y="5943600"/>
            <a:ext cx="5334000" cy="369332"/>
          </a:xfrm>
          <a:prstGeom prst="rect">
            <a:avLst/>
          </a:prstGeom>
          <a:noFill/>
        </p:spPr>
        <p:txBody>
          <a:bodyPr wrap="square" rtlCol="0">
            <a:spAutoFit/>
          </a:bodyPr>
          <a:lstStyle/>
          <a:p>
            <a:r>
              <a:rPr lang="en-US" b="1" dirty="0" smtClean="0"/>
              <a:t>Sample priority matrix based on 2007 hype cycle data.</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Chapter Outline</a:t>
            </a:r>
            <a:endParaRPr lang="en-US" sz="3600" b="1" dirty="0"/>
          </a:p>
        </p:txBody>
      </p:sp>
      <p:sp>
        <p:nvSpPr>
          <p:cNvPr id="3" name="Content Placeholder 2"/>
          <p:cNvSpPr>
            <a:spLocks noGrp="1"/>
          </p:cNvSpPr>
          <p:nvPr>
            <p:ph idx="1"/>
          </p:nvPr>
        </p:nvSpPr>
        <p:spPr/>
        <p:txBody>
          <a:bodyPr>
            <a:normAutofit/>
          </a:bodyPr>
          <a:lstStyle/>
          <a:p>
            <a:r>
              <a:rPr lang="en-US" dirty="0" smtClean="0"/>
              <a:t>14.1 Adopting IT Projects</a:t>
            </a:r>
          </a:p>
          <a:p>
            <a:r>
              <a:rPr lang="en-US" dirty="0" smtClean="0"/>
              <a:t>14.2 Implementing IT Projects</a:t>
            </a:r>
          </a:p>
          <a:p>
            <a:r>
              <a:rPr lang="en-US" dirty="0" smtClean="0"/>
              <a:t>14.3 Business Process Management</a:t>
            </a:r>
          </a:p>
          <a:p>
            <a:r>
              <a:rPr lang="en-US" dirty="0" smtClean="0"/>
              <a:t>14.4 Change Management and Organizational Transformation</a:t>
            </a:r>
          </a:p>
          <a:p>
            <a:r>
              <a:rPr lang="en-US" dirty="0" smtClean="0"/>
              <a:t>14.5  Managerial Issues</a:t>
            </a:r>
          </a:p>
        </p:txBody>
      </p:sp>
      <p:sp>
        <p:nvSpPr>
          <p:cNvPr id="5" name="Slide Number Placeholder 4"/>
          <p:cNvSpPr>
            <a:spLocks noGrp="1"/>
          </p:cNvSpPr>
          <p:nvPr>
            <p:ph type="sldNum" sz="quarter" idx="12"/>
          </p:nvPr>
        </p:nvSpPr>
        <p:spPr/>
        <p:txBody>
          <a:bodyPr/>
          <a:lstStyle/>
          <a:p>
            <a:r>
              <a:rPr lang="en-US" dirty="0" smtClean="0"/>
              <a:t>14-2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14.3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20</a:t>
            </a:fld>
            <a:endParaRPr lang="en-US" dirty="0"/>
          </a:p>
        </p:txBody>
      </p:sp>
      <p:pic>
        <p:nvPicPr>
          <p:cNvPr id="7170" name="Picture 2"/>
          <p:cNvPicPr>
            <a:picLocks noChangeAspect="1" noChangeArrowheads="1"/>
          </p:cNvPicPr>
          <p:nvPr/>
        </p:nvPicPr>
        <p:blipFill>
          <a:blip r:embed="rId3"/>
          <a:srcRect/>
          <a:stretch>
            <a:fillRect/>
          </a:stretch>
        </p:blipFill>
        <p:spPr bwMode="auto">
          <a:xfrm>
            <a:off x="1066800" y="1295400"/>
            <a:ext cx="769620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21</a:t>
            </a:fld>
            <a:endParaRPr lang="en-US" dirty="0"/>
          </a:p>
        </p:txBody>
      </p:sp>
      <p:sp>
        <p:nvSpPr>
          <p:cNvPr id="6" name="TextBox 5"/>
          <p:cNvSpPr txBox="1"/>
          <p:nvPr/>
        </p:nvSpPr>
        <p:spPr>
          <a:xfrm>
            <a:off x="914400" y="2539425"/>
            <a:ext cx="7620000" cy="584775"/>
          </a:xfrm>
          <a:prstGeom prst="rect">
            <a:avLst/>
          </a:prstGeom>
          <a:noFill/>
        </p:spPr>
        <p:txBody>
          <a:bodyPr wrap="square" rtlCol="0">
            <a:spAutoFit/>
          </a:bodyPr>
          <a:lstStyle/>
          <a:p>
            <a:r>
              <a:rPr lang="en-US" sz="3200" b="1" i="1" dirty="0" smtClean="0"/>
              <a:t>14.2 Implementing IT Projects</a:t>
            </a:r>
            <a:endParaRPr lang="en-US" sz="3200" b="1" i="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Implementation Roadmap</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Infrastructure provides foundation for IT applications in enterprise.  I.e.: data center, networks, data warehouse, &amp; corporate knowledge base.</a:t>
            </a:r>
          </a:p>
          <a:p>
            <a:r>
              <a:rPr lang="en-US" dirty="0" smtClean="0"/>
              <a:t>IT applications are specific systems &amp; programs for achieving certain objectives.  I.e.: providing payroll or taking customer orders.</a:t>
            </a:r>
          </a:p>
          <a:p>
            <a:r>
              <a:rPr lang="en-US" dirty="0" smtClean="0"/>
              <a:t>Involves change in current business processes.</a:t>
            </a:r>
          </a:p>
          <a:p>
            <a:r>
              <a:rPr lang="en-US" dirty="0" smtClean="0"/>
              <a:t>Change-over must be well planned.</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23</a:t>
            </a:fld>
            <a:endParaRPr lang="en-US" dirty="0"/>
          </a:p>
        </p:txBody>
      </p:sp>
      <p:pic>
        <p:nvPicPr>
          <p:cNvPr id="8194" name="Picture 2"/>
          <p:cNvPicPr>
            <a:picLocks noChangeAspect="1" noChangeArrowheads="1"/>
          </p:cNvPicPr>
          <p:nvPr/>
        </p:nvPicPr>
        <p:blipFill>
          <a:blip r:embed="rId3"/>
          <a:srcRect/>
          <a:stretch>
            <a:fillRect/>
          </a:stretch>
        </p:blipFill>
        <p:spPr bwMode="auto">
          <a:xfrm>
            <a:off x="1828800" y="1066800"/>
            <a:ext cx="5334000" cy="4800600"/>
          </a:xfrm>
          <a:prstGeom prst="rect">
            <a:avLst/>
          </a:prstGeom>
          <a:noFill/>
          <a:ln w="9525">
            <a:noFill/>
            <a:miter lim="800000"/>
            <a:headEnd/>
            <a:tailEnd/>
          </a:ln>
          <a:effectLst/>
        </p:spPr>
      </p:pic>
      <p:sp>
        <p:nvSpPr>
          <p:cNvPr id="6" name="TextBox 5"/>
          <p:cNvSpPr txBox="1"/>
          <p:nvPr/>
        </p:nvSpPr>
        <p:spPr>
          <a:xfrm>
            <a:off x="2743200" y="5943600"/>
            <a:ext cx="4419600" cy="369332"/>
          </a:xfrm>
          <a:prstGeom prst="rect">
            <a:avLst/>
          </a:prstGeom>
          <a:noFill/>
        </p:spPr>
        <p:txBody>
          <a:bodyPr wrap="square" rtlCol="0">
            <a:spAutoFit/>
          </a:bodyPr>
          <a:lstStyle/>
          <a:p>
            <a:r>
              <a:rPr lang="en-US" b="1" dirty="0" smtClean="0"/>
              <a:t>The for P’s of implementation.</a:t>
            </a:r>
            <a:endParaRPr 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Success &amp; Failure of IT Implementations</a:t>
            </a:r>
            <a:endParaRPr lang="en-US" sz="3200" b="1" dirty="0"/>
          </a:p>
        </p:txBody>
      </p:sp>
      <p:sp>
        <p:nvSpPr>
          <p:cNvPr id="3" name="Content Placeholder 2"/>
          <p:cNvSpPr>
            <a:spLocks noGrp="1"/>
          </p:cNvSpPr>
          <p:nvPr>
            <p:ph idx="1"/>
          </p:nvPr>
        </p:nvSpPr>
        <p:spPr/>
        <p:txBody>
          <a:bodyPr/>
          <a:lstStyle/>
          <a:p>
            <a:r>
              <a:rPr lang="en-US" dirty="0" smtClean="0"/>
              <a:t>Failures range from 30 to 70%.</a:t>
            </a:r>
          </a:p>
          <a:p>
            <a:r>
              <a:rPr lang="en-US" dirty="0" smtClean="0"/>
              <a:t>ERP &amp; CRM implementations are especially prone to failure due to scope &amp; magnitude of change.</a:t>
            </a:r>
          </a:p>
          <a:p>
            <a:r>
              <a:rPr lang="en-US" dirty="0" smtClean="0"/>
              <a:t>Processes must typically be restructured.</a:t>
            </a:r>
          </a:p>
          <a:p>
            <a:r>
              <a:rPr lang="en-US" dirty="0" smtClean="0"/>
              <a:t>Skill sets may need to be changed.</a:t>
            </a:r>
          </a:p>
          <a:p>
            <a:r>
              <a:rPr lang="en-US" dirty="0" smtClean="0"/>
              <a:t>Locus of control may need to change.</a:t>
            </a:r>
          </a:p>
          <a:p>
            <a:r>
              <a:rPr lang="en-US" dirty="0" smtClean="0"/>
              <a:t>Communication is essential &amp; key.</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Factors That Impact Implementation Success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Top management support – resource allocation, upper level model of acceptance.</a:t>
            </a:r>
          </a:p>
          <a:p>
            <a:r>
              <a:rPr lang="en-US" dirty="0" smtClean="0"/>
              <a:t>Level of risk – depends upon project size, project structure &amp; complexity of effort.</a:t>
            </a:r>
          </a:p>
          <a:p>
            <a:r>
              <a:rPr lang="en-US" dirty="0" smtClean="0"/>
              <a:t>Training of users – critical to success.</a:t>
            </a:r>
          </a:p>
          <a:p>
            <a:r>
              <a:rPr lang="en-US" dirty="0" smtClean="0"/>
              <a:t>User acceptance – users must be involved in design &amp; throughout process.</a:t>
            </a:r>
          </a:p>
          <a:p>
            <a:r>
              <a:rPr lang="en-US" dirty="0" smtClean="0"/>
              <a:t>Management of process – must be with incentives.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Managing Implementation</a:t>
            </a:r>
            <a:endParaRPr lang="en-US" sz="3200" b="1" dirty="0"/>
          </a:p>
        </p:txBody>
      </p:sp>
      <p:sp>
        <p:nvSpPr>
          <p:cNvPr id="3" name="Content Placeholder 2"/>
          <p:cNvSpPr>
            <a:spLocks noGrp="1"/>
          </p:cNvSpPr>
          <p:nvPr>
            <p:ph idx="1"/>
          </p:nvPr>
        </p:nvSpPr>
        <p:spPr/>
        <p:txBody>
          <a:bodyPr/>
          <a:lstStyle/>
          <a:p>
            <a:r>
              <a:rPr lang="en-US" dirty="0" smtClean="0"/>
              <a:t>Must be within budget.</a:t>
            </a:r>
          </a:p>
          <a:p>
            <a:r>
              <a:rPr lang="en-US" dirty="0" smtClean="0"/>
              <a:t>Must be on time.</a:t>
            </a:r>
          </a:p>
          <a:p>
            <a:r>
              <a:rPr lang="en-US" dirty="0" smtClean="0"/>
              <a:t>Must meet user expectations.</a:t>
            </a:r>
          </a:p>
          <a:p>
            <a:r>
              <a:rPr lang="en-US" dirty="0" smtClean="0"/>
              <a:t>Must be fully functional, to the level promised.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27</a:t>
            </a:fld>
            <a:endParaRPr lang="en-US" dirty="0"/>
          </a:p>
        </p:txBody>
      </p:sp>
      <p:sp>
        <p:nvSpPr>
          <p:cNvPr id="6" name="TextBox 5"/>
          <p:cNvSpPr txBox="1"/>
          <p:nvPr/>
        </p:nvSpPr>
        <p:spPr>
          <a:xfrm>
            <a:off x="1752600" y="2590800"/>
            <a:ext cx="6248400" cy="584775"/>
          </a:xfrm>
          <a:prstGeom prst="rect">
            <a:avLst/>
          </a:prstGeom>
          <a:noFill/>
        </p:spPr>
        <p:txBody>
          <a:bodyPr wrap="square" rtlCol="0">
            <a:spAutoFit/>
          </a:bodyPr>
          <a:lstStyle/>
          <a:p>
            <a:r>
              <a:rPr lang="en-US" sz="3200" b="1" i="1" dirty="0" smtClean="0"/>
              <a:t>14.3 Business Process Management</a:t>
            </a:r>
            <a:endParaRPr lang="en-US" sz="3200" b="1" i="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Concept of BPM</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t>Includes methods &amp; tools to support design, analysis, implementation, management &amp; optimization of operational business processes.</a:t>
            </a:r>
          </a:p>
          <a:p>
            <a:r>
              <a:rPr lang="en-US" dirty="0" smtClean="0"/>
              <a:t>Extension of workflow management: documents, information &amp; activities flow between participants according to existing process models &amp; rules.</a:t>
            </a:r>
          </a:p>
          <a:p>
            <a:r>
              <a:rPr lang="en-US" dirty="0" smtClean="0"/>
              <a:t>Consists of activities performed by businesses to optimize &amp; adapt their processes.</a:t>
            </a:r>
          </a:p>
          <a:p>
            <a:r>
              <a:rPr lang="en-US" dirty="0" smtClean="0"/>
              <a:t>Consist of designing, analyzing, implementing, managing &amp; optimizing a process for effectiveness &amp; efficiency.</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29</a:t>
            </a:fld>
            <a:endParaRPr lang="en-US" dirty="0"/>
          </a:p>
        </p:txBody>
      </p:sp>
      <p:pic>
        <p:nvPicPr>
          <p:cNvPr id="9218" name="Picture 2"/>
          <p:cNvPicPr>
            <a:picLocks noChangeAspect="1" noChangeArrowheads="1"/>
          </p:cNvPicPr>
          <p:nvPr/>
        </p:nvPicPr>
        <p:blipFill>
          <a:blip r:embed="rId3"/>
          <a:srcRect/>
          <a:stretch>
            <a:fillRect/>
          </a:stretch>
        </p:blipFill>
        <p:spPr bwMode="auto">
          <a:xfrm>
            <a:off x="1524000" y="1066800"/>
            <a:ext cx="6934200" cy="4800600"/>
          </a:xfrm>
          <a:prstGeom prst="rect">
            <a:avLst/>
          </a:prstGeom>
          <a:noFill/>
          <a:ln w="9525">
            <a:noFill/>
            <a:miter lim="800000"/>
            <a:headEnd/>
            <a:tailEnd/>
          </a:ln>
          <a:effectLst/>
        </p:spPr>
      </p:pic>
      <p:sp>
        <p:nvSpPr>
          <p:cNvPr id="7" name="TextBox 6"/>
          <p:cNvSpPr txBox="1"/>
          <p:nvPr/>
        </p:nvSpPr>
        <p:spPr>
          <a:xfrm>
            <a:off x="3200400" y="5802868"/>
            <a:ext cx="3657600" cy="369332"/>
          </a:xfrm>
          <a:prstGeom prst="rect">
            <a:avLst/>
          </a:prstGeom>
          <a:noFill/>
        </p:spPr>
        <p:txBody>
          <a:bodyPr wrap="square" rtlCol="0">
            <a:spAutoFit/>
          </a:bodyPr>
          <a:lstStyle/>
          <a:p>
            <a:r>
              <a:rPr lang="en-US" b="1" dirty="0" smtClean="0"/>
              <a:t>Business process management cycle.</a:t>
            </a:r>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Learning Objectives</a:t>
            </a:r>
            <a:endParaRPr lang="en-US" sz="3600" b="1"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sz="2800" dirty="0" smtClean="0"/>
              <a:t>Understand the concept of the technology adoption lifecycle.</a:t>
            </a:r>
          </a:p>
          <a:p>
            <a:pPr marL="514350" indent="-514350">
              <a:buFont typeface="+mj-lt"/>
              <a:buAutoNum type="arabicPeriod"/>
            </a:pPr>
            <a:r>
              <a:rPr lang="en-US" sz="2800" dirty="0" smtClean="0"/>
              <a:t>Describe the five stages of the adoption lifecycle.</a:t>
            </a:r>
          </a:p>
          <a:p>
            <a:pPr marL="514350" indent="-514350">
              <a:buFont typeface="+mj-lt"/>
              <a:buAutoNum type="arabicPeriod"/>
            </a:pPr>
            <a:r>
              <a:rPr lang="en-US" sz="2800" dirty="0" smtClean="0"/>
              <a:t>Understand the impact of technology, task, individual, organizational and environmental characteristics on the adoption of new technologies.</a:t>
            </a:r>
          </a:p>
          <a:p>
            <a:pPr marL="514350" indent="-514350">
              <a:buFont typeface="+mj-lt"/>
              <a:buAutoNum type="arabicPeriod"/>
            </a:pPr>
            <a:r>
              <a:rPr lang="en-US" sz="2800" dirty="0" smtClean="0"/>
              <a:t>Describe Rogers’ five adopter categories.</a:t>
            </a:r>
          </a:p>
          <a:p>
            <a:pPr marL="514350" indent="-514350">
              <a:buFont typeface="+mj-lt"/>
              <a:buAutoNum type="arabicPeriod"/>
            </a:pPr>
            <a:r>
              <a:rPr lang="en-US" sz="2800" dirty="0" smtClean="0"/>
              <a:t>Understand typical causes for IT implementation failures.</a:t>
            </a:r>
          </a:p>
          <a:p>
            <a:pPr marL="514350" indent="-514350">
              <a:buNone/>
            </a:pPr>
            <a:endParaRPr lang="en-US" sz="2800" dirty="0" smtClean="0"/>
          </a:p>
          <a:p>
            <a:endParaRPr lang="en-US" sz="2800" dirty="0" smtClean="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14.7</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30</a:t>
            </a:fld>
            <a:endParaRPr lang="en-US" dirty="0"/>
          </a:p>
        </p:txBody>
      </p:sp>
      <p:pic>
        <p:nvPicPr>
          <p:cNvPr id="10242" name="Picture 2"/>
          <p:cNvPicPr>
            <a:picLocks noChangeAspect="1" noChangeArrowheads="1"/>
          </p:cNvPicPr>
          <p:nvPr/>
        </p:nvPicPr>
        <p:blipFill>
          <a:blip r:embed="rId3"/>
          <a:srcRect/>
          <a:stretch>
            <a:fillRect/>
          </a:stretch>
        </p:blipFill>
        <p:spPr bwMode="auto">
          <a:xfrm>
            <a:off x="1981200" y="1600200"/>
            <a:ext cx="6400800" cy="4191000"/>
          </a:xfrm>
          <a:prstGeom prst="rect">
            <a:avLst/>
          </a:prstGeom>
          <a:noFill/>
          <a:ln w="9525">
            <a:noFill/>
            <a:miter lim="800000"/>
            <a:headEnd/>
            <a:tailEnd/>
          </a:ln>
          <a:effectLst/>
        </p:spPr>
      </p:pic>
      <p:sp>
        <p:nvSpPr>
          <p:cNvPr id="6" name="TextBox 5"/>
          <p:cNvSpPr txBox="1"/>
          <p:nvPr/>
        </p:nvSpPr>
        <p:spPr>
          <a:xfrm>
            <a:off x="4267200" y="5943600"/>
            <a:ext cx="3505200" cy="381000"/>
          </a:xfrm>
          <a:prstGeom prst="rect">
            <a:avLst/>
          </a:prstGeom>
          <a:noFill/>
        </p:spPr>
        <p:txBody>
          <a:bodyPr wrap="square" rtlCol="0">
            <a:spAutoFit/>
          </a:bodyPr>
          <a:lstStyle/>
          <a:p>
            <a:r>
              <a:rPr lang="en-US" b="1" dirty="0" smtClean="0"/>
              <a:t>BPM focus.</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Creating a BPM Strategy</a:t>
            </a:r>
            <a:endParaRPr lang="en-US" sz="3200" b="1" dirty="0"/>
          </a:p>
        </p:txBody>
      </p:sp>
      <p:sp>
        <p:nvSpPr>
          <p:cNvPr id="3" name="Content Placeholder 2"/>
          <p:cNvSpPr>
            <a:spLocks noGrp="1"/>
          </p:cNvSpPr>
          <p:nvPr>
            <p:ph idx="1"/>
          </p:nvPr>
        </p:nvSpPr>
        <p:spPr>
          <a:xfrm>
            <a:off x="457200" y="1143000"/>
            <a:ext cx="8229600" cy="4525963"/>
          </a:xfrm>
        </p:spPr>
        <p:txBody>
          <a:bodyPr>
            <a:normAutofit fontScale="92500"/>
          </a:bodyPr>
          <a:lstStyle/>
          <a:p>
            <a:r>
              <a:rPr lang="en-US" dirty="0" smtClean="0"/>
              <a:t>Conduct thorough assessment of core strategic &amp; operational processes to identify those processes that need to be improved.</a:t>
            </a:r>
          </a:p>
          <a:p>
            <a:r>
              <a:rPr lang="en-US" dirty="0" smtClean="0"/>
              <a:t>Develop a process performance plan that documents ways in which identified operational processes contribute to strategic goals.</a:t>
            </a:r>
          </a:p>
          <a:p>
            <a:r>
              <a:rPr lang="en-US" dirty="0" smtClean="0"/>
              <a:t>Prioritize with highest priority given to processes with greatest potential impact on strategic objectives.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31</a:t>
            </a:fld>
            <a:endParaRPr lang="en-US" dirty="0"/>
          </a:p>
        </p:txBody>
      </p:sp>
      <p:sp>
        <p:nvSpPr>
          <p:cNvPr id="6" name="TextBox 5"/>
          <p:cNvSpPr txBox="1"/>
          <p:nvPr/>
        </p:nvSpPr>
        <p:spPr>
          <a:xfrm>
            <a:off x="457200" y="5506760"/>
            <a:ext cx="8229600" cy="707886"/>
          </a:xfrm>
          <a:prstGeom prst="rect">
            <a:avLst/>
          </a:prstGeom>
          <a:noFill/>
        </p:spPr>
        <p:txBody>
          <a:bodyPr wrap="square" rtlCol="0">
            <a:spAutoFit/>
          </a:bodyPr>
          <a:lstStyle/>
          <a:p>
            <a:r>
              <a:rPr lang="en-US" sz="2200" b="1" i="1" dirty="0" smtClean="0">
                <a:hlinkClick r:id="rId3"/>
              </a:rPr>
              <a:t>Dynamic Business Apps: Design For People, Build For Change</a:t>
            </a:r>
            <a:endParaRPr lang="en-US" sz="2200" b="1" i="1" dirty="0" smtClean="0"/>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14.4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32</a:t>
            </a:fld>
            <a:endParaRPr lang="en-US" dirty="0"/>
          </a:p>
        </p:txBody>
      </p:sp>
      <p:pic>
        <p:nvPicPr>
          <p:cNvPr id="11266" name="Picture 2"/>
          <p:cNvPicPr>
            <a:picLocks noChangeAspect="1" noChangeArrowheads="1"/>
          </p:cNvPicPr>
          <p:nvPr/>
        </p:nvPicPr>
        <p:blipFill>
          <a:blip r:embed="rId3"/>
          <a:srcRect/>
          <a:stretch>
            <a:fillRect/>
          </a:stretch>
        </p:blipFill>
        <p:spPr bwMode="auto">
          <a:xfrm>
            <a:off x="1676400" y="1676400"/>
            <a:ext cx="59436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33</a:t>
            </a:fld>
            <a:endParaRPr lang="en-US" dirty="0"/>
          </a:p>
        </p:txBody>
      </p:sp>
      <p:pic>
        <p:nvPicPr>
          <p:cNvPr id="12290" name="Picture 2"/>
          <p:cNvPicPr>
            <a:picLocks noChangeAspect="1" noChangeArrowheads="1"/>
          </p:cNvPicPr>
          <p:nvPr/>
        </p:nvPicPr>
        <p:blipFill>
          <a:blip r:embed="rId3"/>
          <a:srcRect/>
          <a:stretch>
            <a:fillRect/>
          </a:stretch>
        </p:blipFill>
        <p:spPr bwMode="auto">
          <a:xfrm>
            <a:off x="1524000" y="1219200"/>
            <a:ext cx="6781800" cy="4419600"/>
          </a:xfrm>
          <a:prstGeom prst="rect">
            <a:avLst/>
          </a:prstGeom>
          <a:noFill/>
          <a:ln w="9525">
            <a:noFill/>
            <a:miter lim="800000"/>
            <a:headEnd/>
            <a:tailEnd/>
          </a:ln>
          <a:effectLst/>
        </p:spPr>
      </p:pic>
      <p:sp>
        <p:nvSpPr>
          <p:cNvPr id="6" name="TextBox 5"/>
          <p:cNvSpPr txBox="1"/>
          <p:nvPr/>
        </p:nvSpPr>
        <p:spPr>
          <a:xfrm>
            <a:off x="3200400" y="5650468"/>
            <a:ext cx="4724400" cy="369332"/>
          </a:xfrm>
          <a:prstGeom prst="rect">
            <a:avLst/>
          </a:prstGeom>
          <a:noFill/>
        </p:spPr>
        <p:txBody>
          <a:bodyPr wrap="square" rtlCol="0">
            <a:spAutoFit/>
          </a:bodyPr>
          <a:lstStyle/>
          <a:p>
            <a:r>
              <a:rPr lang="en-US" b="1" dirty="0" smtClean="0"/>
              <a:t>BPM without boundaries.</a:t>
            </a:r>
            <a:endParaRPr 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Process Modeling</a:t>
            </a:r>
            <a:endParaRPr lang="en-US" sz="3200" b="1" dirty="0"/>
          </a:p>
        </p:txBody>
      </p:sp>
      <p:sp>
        <p:nvSpPr>
          <p:cNvPr id="3" name="Content Placeholder 2"/>
          <p:cNvSpPr>
            <a:spLocks noGrp="1"/>
          </p:cNvSpPr>
          <p:nvPr>
            <p:ph idx="1"/>
          </p:nvPr>
        </p:nvSpPr>
        <p:spPr/>
        <p:txBody>
          <a:bodyPr/>
          <a:lstStyle/>
          <a:p>
            <a:r>
              <a:rPr lang="en-US" dirty="0" smtClean="0"/>
              <a:t>Referred to as business process mapping.</a:t>
            </a:r>
          </a:p>
          <a:p>
            <a:r>
              <a:rPr lang="en-US" dirty="0" smtClean="0"/>
              <a:t>Includes techniques &amp; activities used as part of larger business process management discipline.</a:t>
            </a:r>
          </a:p>
          <a:p>
            <a:r>
              <a:rPr lang="en-US" dirty="0" smtClean="0"/>
              <a:t>Similar to drafting a blueprint for a house.</a:t>
            </a:r>
          </a:p>
          <a:p>
            <a:r>
              <a:rPr lang="en-US" dirty="0" smtClean="0"/>
              <a:t>Must create a blueprint of how company works now &amp; will after implementation.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Measuring Processes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Six Sigma – methodology to manage process variations that cause defects &amp; to systematically work toward managing variation to prevent those defects.</a:t>
            </a:r>
          </a:p>
          <a:p>
            <a:r>
              <a:rPr lang="en-US" dirty="0" smtClean="0"/>
              <a:t>TQM – management strategy aimed at embedding awareness of quality in all organizational processes.</a:t>
            </a:r>
          </a:p>
          <a:p>
            <a:r>
              <a:rPr lang="en-US" dirty="0" smtClean="0"/>
              <a:t>ISO – key is development of plan to prevent non-conforming process from being repeated.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14.9</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36</a:t>
            </a:fld>
            <a:endParaRPr lang="en-US" dirty="0"/>
          </a:p>
        </p:txBody>
      </p:sp>
      <p:pic>
        <p:nvPicPr>
          <p:cNvPr id="13314" name="Picture 2"/>
          <p:cNvPicPr>
            <a:picLocks noChangeAspect="1" noChangeArrowheads="1"/>
          </p:cNvPicPr>
          <p:nvPr/>
        </p:nvPicPr>
        <p:blipFill>
          <a:blip r:embed="rId3"/>
          <a:srcRect/>
          <a:stretch>
            <a:fillRect/>
          </a:stretch>
        </p:blipFill>
        <p:spPr bwMode="auto">
          <a:xfrm>
            <a:off x="1600200" y="1371600"/>
            <a:ext cx="6096000" cy="4495800"/>
          </a:xfrm>
          <a:prstGeom prst="rect">
            <a:avLst/>
          </a:prstGeom>
          <a:noFill/>
          <a:ln w="9525">
            <a:noFill/>
            <a:miter lim="800000"/>
            <a:headEnd/>
            <a:tailEnd/>
          </a:ln>
          <a:effectLst/>
        </p:spPr>
      </p:pic>
      <p:sp>
        <p:nvSpPr>
          <p:cNvPr id="6" name="TextBox 5"/>
          <p:cNvSpPr txBox="1"/>
          <p:nvPr/>
        </p:nvSpPr>
        <p:spPr>
          <a:xfrm>
            <a:off x="609600" y="4953000"/>
            <a:ext cx="3962400" cy="369332"/>
          </a:xfrm>
          <a:prstGeom prst="rect">
            <a:avLst/>
          </a:prstGeom>
          <a:noFill/>
        </p:spPr>
        <p:txBody>
          <a:bodyPr wrap="square" rtlCol="0">
            <a:spAutoFit/>
          </a:bodyPr>
          <a:lstStyle/>
          <a:p>
            <a:r>
              <a:rPr lang="en-US" b="1" dirty="0" smtClean="0"/>
              <a:t>Evolution of BPM software tools.</a:t>
            </a:r>
            <a:endParaRPr lang="en-US"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14.5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37</a:t>
            </a:fld>
            <a:endParaRPr lang="en-US" dirty="0"/>
          </a:p>
        </p:txBody>
      </p:sp>
      <p:pic>
        <p:nvPicPr>
          <p:cNvPr id="14338" name="Picture 2"/>
          <p:cNvPicPr>
            <a:picLocks noChangeAspect="1" noChangeArrowheads="1"/>
          </p:cNvPicPr>
          <p:nvPr/>
        </p:nvPicPr>
        <p:blipFill>
          <a:blip r:embed="rId3"/>
          <a:srcRect/>
          <a:stretch>
            <a:fillRect/>
          </a:stretch>
        </p:blipFill>
        <p:spPr bwMode="auto">
          <a:xfrm>
            <a:off x="1828800" y="1752600"/>
            <a:ext cx="54102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38</a:t>
            </a:fld>
            <a:endParaRPr lang="en-US" dirty="0"/>
          </a:p>
        </p:txBody>
      </p:sp>
      <p:sp>
        <p:nvSpPr>
          <p:cNvPr id="6" name="TextBox 5"/>
          <p:cNvSpPr txBox="1"/>
          <p:nvPr/>
        </p:nvSpPr>
        <p:spPr>
          <a:xfrm>
            <a:off x="1143000" y="2691825"/>
            <a:ext cx="7315200" cy="1077218"/>
          </a:xfrm>
          <a:prstGeom prst="rect">
            <a:avLst/>
          </a:prstGeom>
          <a:noFill/>
        </p:spPr>
        <p:txBody>
          <a:bodyPr wrap="square" rtlCol="0">
            <a:spAutoFit/>
          </a:bodyPr>
          <a:lstStyle/>
          <a:p>
            <a:r>
              <a:rPr lang="en-US" sz="3200" b="1" i="1" dirty="0" smtClean="0"/>
              <a:t>14.4 Change Management and Organizational Transformation</a:t>
            </a:r>
            <a:endParaRPr lang="en-US" sz="3200" b="1"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Concept of Change Management</a:t>
            </a:r>
            <a:endParaRPr lang="en-US" sz="3200" b="1" dirty="0"/>
          </a:p>
        </p:txBody>
      </p:sp>
      <p:sp>
        <p:nvSpPr>
          <p:cNvPr id="3" name="Content Placeholder 2"/>
          <p:cNvSpPr>
            <a:spLocks noGrp="1"/>
          </p:cNvSpPr>
          <p:nvPr>
            <p:ph idx="1"/>
          </p:nvPr>
        </p:nvSpPr>
        <p:spPr>
          <a:xfrm>
            <a:off x="457200" y="1066800"/>
            <a:ext cx="8229600" cy="4525963"/>
          </a:xfrm>
        </p:spPr>
        <p:txBody>
          <a:bodyPr/>
          <a:lstStyle/>
          <a:p>
            <a:r>
              <a:rPr lang="en-US" dirty="0" smtClean="0"/>
              <a:t>Structured approach from current to desired state.</a:t>
            </a:r>
          </a:p>
          <a:p>
            <a:r>
              <a:rPr lang="en-US" dirty="0" smtClean="0"/>
              <a:t>Avoiding user resistance to business &amp; system changes.</a:t>
            </a:r>
          </a:p>
          <a:p>
            <a:r>
              <a:rPr lang="en-US" dirty="0" smtClean="0"/>
              <a:t>Addresses differences in perspectives of partners.</a:t>
            </a:r>
          </a:p>
          <a:p>
            <a:r>
              <a:rPr lang="en-US" dirty="0" smtClean="0"/>
              <a:t>Involves compromise.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39</a:t>
            </a:fld>
            <a:endParaRPr lang="en-US" dirty="0"/>
          </a:p>
        </p:txBody>
      </p:sp>
      <p:sp>
        <p:nvSpPr>
          <p:cNvPr id="6" name="TextBox 5"/>
          <p:cNvSpPr txBox="1"/>
          <p:nvPr/>
        </p:nvSpPr>
        <p:spPr>
          <a:xfrm>
            <a:off x="457200" y="4819471"/>
            <a:ext cx="8305800" cy="1384995"/>
          </a:xfrm>
          <a:prstGeom prst="rect">
            <a:avLst/>
          </a:prstGeom>
          <a:noFill/>
        </p:spPr>
        <p:txBody>
          <a:bodyPr wrap="square" rtlCol="0">
            <a:spAutoFit/>
          </a:bodyPr>
          <a:lstStyle/>
          <a:p>
            <a:r>
              <a:rPr lang="en-US" sz="2200" b="1" i="1" dirty="0" smtClean="0">
                <a:hlinkClick r:id="rId3"/>
              </a:rPr>
              <a:t>Secret of Change Management - motivation, leadership skills, development, styles and business strategy - motivational conference keynote speaker - speech by Patrick Dixon</a:t>
            </a:r>
            <a:endParaRPr lang="en-US" sz="2200" b="1" i="1"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Learning Objectives – cont’d</a:t>
            </a:r>
            <a:endParaRPr lang="en-US" sz="3200" b="1" dirty="0"/>
          </a:p>
        </p:txBody>
      </p:sp>
      <p:sp>
        <p:nvSpPr>
          <p:cNvPr id="3" name="Content Placeholder 2"/>
          <p:cNvSpPr>
            <a:spLocks noGrp="1"/>
          </p:cNvSpPr>
          <p:nvPr>
            <p:ph idx="1"/>
          </p:nvPr>
        </p:nvSpPr>
        <p:spPr/>
        <p:txBody>
          <a:bodyPr>
            <a:normAutofit lnSpcReduction="10000"/>
          </a:bodyPr>
          <a:lstStyle/>
          <a:p>
            <a:pPr marL="514350" indent="-514350">
              <a:buAutoNum type="arabicPeriod" startAt="6"/>
            </a:pPr>
            <a:r>
              <a:rPr lang="en-US" dirty="0" smtClean="0"/>
              <a:t>Discuss challenges associated with implementing IT projects.</a:t>
            </a:r>
          </a:p>
          <a:p>
            <a:pPr marL="514350" indent="-514350">
              <a:buAutoNum type="arabicPeriod" startAt="6"/>
            </a:pPr>
            <a:r>
              <a:rPr lang="en-US" dirty="0" smtClean="0"/>
              <a:t>Understand the concept of business process management (BPM) and how it can be used to enhance effectiveness in an organization.</a:t>
            </a:r>
          </a:p>
          <a:p>
            <a:pPr marL="514350" indent="-514350">
              <a:buAutoNum type="arabicPeriod" startAt="6"/>
            </a:pPr>
            <a:r>
              <a:rPr lang="en-US" dirty="0" smtClean="0"/>
              <a:t>List and describe the steps in creating an effective BPM strategy.</a:t>
            </a:r>
          </a:p>
          <a:p>
            <a:pPr marL="514350" indent="-514350">
              <a:buAutoNum type="arabicPeriod" startAt="6"/>
            </a:pPr>
            <a:r>
              <a:rPr lang="en-US" dirty="0" smtClean="0"/>
              <a:t>Describe the role of change management in systems implementation.</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Key Stakeholders May…</a:t>
            </a:r>
            <a:endParaRPr lang="en-US" sz="3200" b="1" dirty="0"/>
          </a:p>
        </p:txBody>
      </p:sp>
      <p:sp>
        <p:nvSpPr>
          <p:cNvPr id="3" name="Content Placeholder 2"/>
          <p:cNvSpPr>
            <a:spLocks noGrp="1"/>
          </p:cNvSpPr>
          <p:nvPr>
            <p:ph idx="1"/>
          </p:nvPr>
        </p:nvSpPr>
        <p:spPr/>
        <p:txBody>
          <a:bodyPr/>
          <a:lstStyle/>
          <a:p>
            <a:r>
              <a:rPr lang="en-US" dirty="0" smtClean="0"/>
              <a:t>Withhold resources.</a:t>
            </a:r>
          </a:p>
          <a:p>
            <a:r>
              <a:rPr lang="en-US" dirty="0" smtClean="0"/>
              <a:t>Purposely identify wrong people to work on project.</a:t>
            </a:r>
          </a:p>
          <a:p>
            <a:r>
              <a:rPr lang="en-US" dirty="0" smtClean="0"/>
              <a:t>Raise continual objections to project requirements.</a:t>
            </a:r>
          </a:p>
          <a:p>
            <a:r>
              <a:rPr lang="en-US" dirty="0" smtClean="0"/>
              <a:t>Change project requirements.</a:t>
            </a:r>
          </a:p>
          <a:p>
            <a:r>
              <a:rPr lang="en-US" dirty="0" smtClean="0"/>
              <a:t>Expand size &amp; complexity of project.</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Change Process Models</a:t>
            </a:r>
            <a:endParaRPr lang="en-US" sz="3200" b="1" dirty="0"/>
          </a:p>
        </p:txBody>
      </p:sp>
      <p:sp>
        <p:nvSpPr>
          <p:cNvPr id="3" name="Content Placeholder 2"/>
          <p:cNvSpPr>
            <a:spLocks noGrp="1"/>
          </p:cNvSpPr>
          <p:nvPr>
            <p:ph idx="1"/>
          </p:nvPr>
        </p:nvSpPr>
        <p:spPr/>
        <p:txBody>
          <a:bodyPr/>
          <a:lstStyle/>
          <a:p>
            <a:r>
              <a:rPr lang="en-US" dirty="0" smtClean="0"/>
              <a:t>Structured technique to effectively transition groups or organizations through change.</a:t>
            </a:r>
          </a:p>
          <a:p>
            <a:r>
              <a:rPr lang="en-US" dirty="0" smtClean="0"/>
              <a:t>Provide a framework for managing the people side of change.</a:t>
            </a:r>
          </a:p>
          <a:p>
            <a:r>
              <a:rPr lang="en-US" dirty="0" smtClean="0"/>
              <a:t>Most are based on simple three-stage model originally theorized by Kurt Lewin:  unfreezing, change, &amp; refreezing.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42</a:t>
            </a:fld>
            <a:endParaRPr lang="en-US" dirty="0"/>
          </a:p>
        </p:txBody>
      </p:sp>
      <p:pic>
        <p:nvPicPr>
          <p:cNvPr id="15362" name="Picture 2"/>
          <p:cNvPicPr>
            <a:picLocks noChangeAspect="1" noChangeArrowheads="1"/>
          </p:cNvPicPr>
          <p:nvPr/>
        </p:nvPicPr>
        <p:blipFill>
          <a:blip r:embed="rId3"/>
          <a:srcRect/>
          <a:stretch>
            <a:fillRect/>
          </a:stretch>
        </p:blipFill>
        <p:spPr bwMode="auto">
          <a:xfrm>
            <a:off x="2209800" y="1371600"/>
            <a:ext cx="5638800" cy="4343400"/>
          </a:xfrm>
          <a:prstGeom prst="rect">
            <a:avLst/>
          </a:prstGeom>
          <a:noFill/>
          <a:ln w="9525">
            <a:noFill/>
            <a:miter lim="800000"/>
            <a:headEnd/>
            <a:tailEnd/>
          </a:ln>
          <a:effectLst/>
        </p:spPr>
      </p:pic>
      <p:sp>
        <p:nvSpPr>
          <p:cNvPr id="6" name="TextBox 5"/>
          <p:cNvSpPr txBox="1"/>
          <p:nvPr/>
        </p:nvSpPr>
        <p:spPr>
          <a:xfrm>
            <a:off x="2895600" y="5486400"/>
            <a:ext cx="4114800" cy="369332"/>
          </a:xfrm>
          <a:prstGeom prst="rect">
            <a:avLst/>
          </a:prstGeom>
          <a:noFill/>
        </p:spPr>
        <p:txBody>
          <a:bodyPr wrap="square" rtlCol="0">
            <a:spAutoFit/>
          </a:bodyPr>
          <a:lstStyle/>
          <a:p>
            <a:r>
              <a:rPr lang="en-US" b="1" dirty="0" smtClean="0"/>
              <a:t>Lewin’s three-stage change process.</a:t>
            </a:r>
            <a:endParaRPr 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Kotter’s Organizational Transformation Model</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Establish sense of urgency.</a:t>
            </a:r>
          </a:p>
          <a:p>
            <a:r>
              <a:rPr lang="en-US" dirty="0" smtClean="0"/>
              <a:t>Form powerful guiding coalition.</a:t>
            </a:r>
          </a:p>
          <a:p>
            <a:r>
              <a:rPr lang="en-US" dirty="0" smtClean="0"/>
              <a:t>Create vision.</a:t>
            </a:r>
          </a:p>
          <a:p>
            <a:r>
              <a:rPr lang="en-US" dirty="0" smtClean="0"/>
              <a:t>Communicate vision.</a:t>
            </a:r>
          </a:p>
          <a:p>
            <a:r>
              <a:rPr lang="en-US" dirty="0" smtClean="0"/>
              <a:t>Empower others to act on vision.</a:t>
            </a:r>
          </a:p>
          <a:p>
            <a:r>
              <a:rPr lang="en-US" dirty="0" smtClean="0"/>
              <a:t>Plan for &amp; create short-term wins.</a:t>
            </a:r>
          </a:p>
          <a:p>
            <a:r>
              <a:rPr lang="en-US" dirty="0" smtClean="0"/>
              <a:t>Consolidate improvements &amp; produce more change.</a:t>
            </a:r>
          </a:p>
          <a:p>
            <a:r>
              <a:rPr lang="en-US" dirty="0" smtClean="0"/>
              <a:t>Institutionalize new approaches.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43</a:t>
            </a:fld>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10 Principles of Change Management</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44</a:t>
            </a:fld>
            <a:endParaRPr lang="en-US" dirty="0"/>
          </a:p>
        </p:txBody>
      </p:sp>
      <p:sp>
        <p:nvSpPr>
          <p:cNvPr id="7" name="Content Placeholder 6"/>
          <p:cNvSpPr>
            <a:spLocks noGrp="1"/>
          </p:cNvSpPr>
          <p:nvPr>
            <p:ph idx="1"/>
          </p:nvPr>
        </p:nvSpPr>
        <p:spPr>
          <a:xfrm>
            <a:off x="457200" y="1219200"/>
            <a:ext cx="8229600" cy="4525963"/>
          </a:xfrm>
        </p:spPr>
        <p:txBody>
          <a:bodyPr>
            <a:normAutofit fontScale="92500" lnSpcReduction="20000"/>
          </a:bodyPr>
          <a:lstStyle/>
          <a:p>
            <a:pPr fontAlgn="t"/>
            <a:r>
              <a:rPr lang="en-US" b="1" dirty="0" smtClean="0"/>
              <a:t>Address human side of change systematically.  Adapt often as circumstances change.</a:t>
            </a:r>
          </a:p>
          <a:p>
            <a:pPr fontAlgn="t"/>
            <a:r>
              <a:rPr lang="en-US" b="1" dirty="0" smtClean="0"/>
              <a:t>Start at the top.  Top managers must show full support.  Must be role models.</a:t>
            </a:r>
            <a:endParaRPr lang="en-US" dirty="0" smtClean="0"/>
          </a:p>
          <a:p>
            <a:pPr fontAlgn="t"/>
            <a:r>
              <a:rPr lang="en-US" b="1" dirty="0" smtClean="0"/>
              <a:t>Involve every layer.  Change occurs at all levels of the organization.  Change cascades down.</a:t>
            </a:r>
          </a:p>
          <a:p>
            <a:pPr fontAlgn="t"/>
            <a:r>
              <a:rPr lang="en-US" b="1" dirty="0" smtClean="0"/>
              <a:t>Make the formal case.  Need for change will be challenged.</a:t>
            </a:r>
          </a:p>
          <a:p>
            <a:pPr fontAlgn="t"/>
            <a:r>
              <a:rPr lang="en-US" b="1" dirty="0" smtClean="0"/>
              <a:t>Create ownership.  Leaders must be willing to accept responsibility for achieving the change.</a:t>
            </a:r>
            <a:endParaRPr 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10 Principles of Change Management – cont’d</a:t>
            </a:r>
            <a:endParaRPr lang="en-US" sz="3200" dirty="0"/>
          </a:p>
        </p:txBody>
      </p:sp>
      <p:sp>
        <p:nvSpPr>
          <p:cNvPr id="3" name="Content Placeholder 2"/>
          <p:cNvSpPr>
            <a:spLocks noGrp="1"/>
          </p:cNvSpPr>
          <p:nvPr>
            <p:ph idx="1"/>
          </p:nvPr>
        </p:nvSpPr>
        <p:spPr>
          <a:xfrm>
            <a:off x="457200" y="1143000"/>
            <a:ext cx="8229600" cy="4525963"/>
          </a:xfrm>
        </p:spPr>
        <p:txBody>
          <a:bodyPr>
            <a:normAutofit fontScale="77500" lnSpcReduction="20000"/>
          </a:bodyPr>
          <a:lstStyle/>
          <a:p>
            <a:pPr fontAlgn="t"/>
            <a:r>
              <a:rPr lang="en-US" b="1" dirty="0" smtClean="0"/>
              <a:t>Communicate the message.  Repeatedly provide the right information at the right time to the right people through multiple channels.</a:t>
            </a:r>
          </a:p>
          <a:p>
            <a:pPr fontAlgn="t"/>
            <a:r>
              <a:rPr lang="en-US" b="1" dirty="0" smtClean="0"/>
              <a:t>Assess the cultural landscape.  Core cultural values, behaviors, &amp; perceptions must be addressed up front, in regard to readiness for change, identify conflict areas &amp; define factors that can impact resistance.</a:t>
            </a:r>
          </a:p>
          <a:p>
            <a:pPr fontAlgn="t"/>
            <a:r>
              <a:rPr lang="en-US" b="1" dirty="0" smtClean="0"/>
              <a:t>Address culture explicitly.  Address head on once understood.</a:t>
            </a:r>
          </a:p>
          <a:p>
            <a:pPr fontAlgn="t"/>
            <a:r>
              <a:rPr lang="en-US" b="1" dirty="0" smtClean="0"/>
              <a:t>Prepare for unexpected.  No matter how well planned, there will be surprises.</a:t>
            </a:r>
          </a:p>
          <a:p>
            <a:pPr fontAlgn="t"/>
            <a:r>
              <a:rPr lang="en-US" b="1" dirty="0" smtClean="0"/>
              <a:t>Speak to the individual.  Real change only occurs at the individual level.</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45</a:t>
            </a:fld>
            <a:endParaRPr lang="en-US" dirty="0"/>
          </a:p>
        </p:txBody>
      </p:sp>
      <p:sp>
        <p:nvSpPr>
          <p:cNvPr id="6" name="TextBox 5"/>
          <p:cNvSpPr txBox="1"/>
          <p:nvPr/>
        </p:nvSpPr>
        <p:spPr>
          <a:xfrm>
            <a:off x="457200" y="5597604"/>
            <a:ext cx="6400800" cy="1107996"/>
          </a:xfrm>
          <a:prstGeom prst="rect">
            <a:avLst/>
          </a:prstGeom>
          <a:noFill/>
        </p:spPr>
        <p:txBody>
          <a:bodyPr wrap="square" rtlCol="0">
            <a:spAutoFit/>
          </a:bodyPr>
          <a:lstStyle/>
          <a:p>
            <a:r>
              <a:rPr lang="en-US" sz="2200" b="1" dirty="0" smtClean="0"/>
              <a:t>Check this out for more about this important topic - </a:t>
            </a:r>
            <a:r>
              <a:rPr lang="en-US" sz="2200" b="1" i="1" dirty="0" smtClean="0">
                <a:hlinkClick r:id="rId3"/>
              </a:rPr>
              <a:t>10 </a:t>
            </a:r>
            <a:r>
              <a:rPr lang="en-US" sz="2200" b="1" i="1" dirty="0" smtClean="0">
                <a:hlinkClick r:id="rId3"/>
              </a:rPr>
              <a:t>Principles of Change Management</a:t>
            </a:r>
            <a:r>
              <a:rPr lang="en-US" sz="2200" b="1" dirty="0" smtClean="0"/>
              <a:t/>
            </a:r>
            <a:br>
              <a:rPr lang="en-US" sz="2200" b="1" dirty="0" smtClean="0"/>
            </a:br>
            <a:endParaRPr lang="en-US" sz="22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46</a:t>
            </a:fld>
            <a:endParaRPr lang="en-US" dirty="0"/>
          </a:p>
        </p:txBody>
      </p:sp>
      <p:sp>
        <p:nvSpPr>
          <p:cNvPr id="6" name="TextBox 5"/>
          <p:cNvSpPr txBox="1"/>
          <p:nvPr/>
        </p:nvSpPr>
        <p:spPr>
          <a:xfrm>
            <a:off x="1676400" y="2286000"/>
            <a:ext cx="6553200" cy="584775"/>
          </a:xfrm>
          <a:prstGeom prst="rect">
            <a:avLst/>
          </a:prstGeom>
          <a:noFill/>
        </p:spPr>
        <p:txBody>
          <a:bodyPr wrap="square" rtlCol="0">
            <a:spAutoFit/>
          </a:bodyPr>
          <a:lstStyle/>
          <a:p>
            <a:r>
              <a:rPr lang="en-US" sz="3200" b="1" i="1" dirty="0" smtClean="0"/>
              <a:t>14.5 Managerial Issues</a:t>
            </a:r>
            <a:endParaRPr lang="en-US" sz="3200" b="1" i="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Managerial Issues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Global &amp; cultural – change could result in problems associated with ways different people interact that are culturally based.</a:t>
            </a:r>
          </a:p>
          <a:p>
            <a:r>
              <a:rPr lang="en-US" dirty="0" smtClean="0"/>
              <a:t>Ethical &amp; legal – consider the people impacted by change.  May include need for layoffs, retraining, transfer of employees.  What should be done in terms of advance communication?  What about older employees?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Managerial Issues – cont’d</a:t>
            </a:r>
            <a:endParaRPr lang="en-US" sz="3200" b="1" dirty="0"/>
          </a:p>
        </p:txBody>
      </p:sp>
      <p:sp>
        <p:nvSpPr>
          <p:cNvPr id="3" name="Content Placeholder 2"/>
          <p:cNvSpPr>
            <a:spLocks noGrp="1"/>
          </p:cNvSpPr>
          <p:nvPr>
            <p:ph idx="1"/>
          </p:nvPr>
        </p:nvSpPr>
        <p:spPr/>
        <p:txBody>
          <a:bodyPr/>
          <a:lstStyle/>
          <a:p>
            <a:r>
              <a:rPr lang="en-US" dirty="0" smtClean="0"/>
              <a:t>User involvement – functional managers should be involved throughout the process.</a:t>
            </a:r>
          </a:p>
          <a:p>
            <a:r>
              <a:rPr lang="en-US" dirty="0" smtClean="0"/>
              <a:t>Change management – do not ignore impact upon culture.</a:t>
            </a:r>
          </a:p>
          <a:p>
            <a:r>
              <a:rPr lang="en-US" dirty="0" smtClean="0"/>
              <a:t>Risk management – risk is high.</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48</a:t>
            </a:fld>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49</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5</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b="1" i="1" dirty="0" smtClean="0"/>
              <a:t>Problems</a:t>
            </a:r>
            <a:r>
              <a:rPr lang="en-US" dirty="0" smtClean="0"/>
              <a:t> – complex payroll data for 15,000 drivers handled manually; delays, losses, inaccuracies were common due to handwritten documents.  Poor morale, extended hours, frustration was rampant.</a:t>
            </a:r>
          </a:p>
          <a:p>
            <a:r>
              <a:rPr lang="en-US" b="1" i="1" dirty="0" smtClean="0"/>
              <a:t>Solutions</a:t>
            </a:r>
            <a:r>
              <a:rPr lang="en-US" dirty="0" smtClean="0"/>
              <a:t> –character-recognition system.  99.9% success rate.  ROI 1 year.</a:t>
            </a:r>
          </a:p>
          <a:p>
            <a:r>
              <a:rPr lang="en-US" b="1" i="1" dirty="0" smtClean="0"/>
              <a:t>Results</a:t>
            </a:r>
            <a:r>
              <a:rPr lang="en-US" dirty="0" smtClean="0"/>
              <a:t> – problems eliminated.  2008 CIO 100 award for use of innovative technologies to generate business value.</a:t>
            </a:r>
          </a:p>
          <a:p>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6</a:t>
            </a:fld>
            <a:endParaRPr lang="en-US" dirty="0"/>
          </a:p>
        </p:txBody>
      </p:sp>
      <p:pic>
        <p:nvPicPr>
          <p:cNvPr id="6" name="Picture 5" descr="con-way.gif">
            <a:hlinkClick r:id="rId2"/>
          </p:cNvPr>
          <p:cNvPicPr>
            <a:picLocks noChangeAspect="1"/>
          </p:cNvPicPr>
          <p:nvPr/>
        </p:nvPicPr>
        <p:blipFill>
          <a:blip r:embed="rId3"/>
          <a:stretch>
            <a:fillRect/>
          </a:stretch>
        </p:blipFill>
        <p:spPr>
          <a:xfrm>
            <a:off x="3657600" y="685800"/>
            <a:ext cx="1457325" cy="4095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7</a:t>
            </a:fld>
            <a:endParaRPr lang="en-US" dirty="0"/>
          </a:p>
        </p:txBody>
      </p:sp>
      <p:sp>
        <p:nvSpPr>
          <p:cNvPr id="6" name="TextBox 5"/>
          <p:cNvSpPr txBox="1"/>
          <p:nvPr/>
        </p:nvSpPr>
        <p:spPr>
          <a:xfrm>
            <a:off x="762000" y="2057400"/>
            <a:ext cx="7924800" cy="584775"/>
          </a:xfrm>
          <a:prstGeom prst="rect">
            <a:avLst/>
          </a:prstGeom>
          <a:noFill/>
        </p:spPr>
        <p:txBody>
          <a:bodyPr wrap="square" rtlCol="0">
            <a:spAutoFit/>
          </a:bodyPr>
          <a:lstStyle/>
          <a:p>
            <a:r>
              <a:rPr lang="en-US" sz="3200" b="1" i="1" dirty="0" smtClean="0"/>
              <a:t>14.1 Adopting IT Projects</a:t>
            </a:r>
            <a:endParaRPr lang="en-US" sz="32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Elements of Technology Adoption</a:t>
            </a:r>
            <a:endParaRPr lang="en-US" sz="3200" b="1" dirty="0"/>
          </a:p>
        </p:txBody>
      </p:sp>
      <p:sp>
        <p:nvSpPr>
          <p:cNvPr id="3" name="Content Placeholder 2"/>
          <p:cNvSpPr>
            <a:spLocks noGrp="1"/>
          </p:cNvSpPr>
          <p:nvPr>
            <p:ph idx="1"/>
          </p:nvPr>
        </p:nvSpPr>
        <p:spPr>
          <a:xfrm>
            <a:off x="457200" y="1143000"/>
            <a:ext cx="8229600" cy="4525963"/>
          </a:xfrm>
        </p:spPr>
        <p:txBody>
          <a:bodyPr>
            <a:normAutofit lnSpcReduction="10000"/>
          </a:bodyPr>
          <a:lstStyle/>
          <a:p>
            <a:r>
              <a:rPr lang="en-US" dirty="0" smtClean="0"/>
              <a:t>Technology itself.</a:t>
            </a:r>
          </a:p>
          <a:p>
            <a:r>
              <a:rPr lang="en-US" dirty="0" smtClean="0"/>
              <a:t>Communication channels through which information is exchanged between potential adopters.</a:t>
            </a:r>
          </a:p>
          <a:p>
            <a:r>
              <a:rPr lang="en-US" dirty="0" smtClean="0"/>
              <a:t>Speed at which emerging technology is being adopted.</a:t>
            </a:r>
          </a:p>
          <a:p>
            <a:r>
              <a:rPr lang="en-US" dirty="0" smtClean="0"/>
              <a:t>Social system into which innovation is introduced that can be influenced by internal opinion leaders &amp; external change agents.</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8</a:t>
            </a:fld>
            <a:endParaRPr lang="en-US" dirty="0"/>
          </a:p>
        </p:txBody>
      </p:sp>
      <p:sp>
        <p:nvSpPr>
          <p:cNvPr id="6" name="TextBox 5"/>
          <p:cNvSpPr txBox="1"/>
          <p:nvPr/>
        </p:nvSpPr>
        <p:spPr>
          <a:xfrm>
            <a:off x="457200" y="5555159"/>
            <a:ext cx="8305800" cy="430887"/>
          </a:xfrm>
          <a:prstGeom prst="rect">
            <a:avLst/>
          </a:prstGeom>
          <a:noFill/>
        </p:spPr>
        <p:txBody>
          <a:bodyPr wrap="square" rtlCol="0">
            <a:spAutoFit/>
          </a:bodyPr>
          <a:lstStyle/>
          <a:p>
            <a:r>
              <a:rPr lang="en-US" sz="2200" b="1" i="1" dirty="0" smtClean="0">
                <a:hlinkClick r:id="rId3" action="ppaction://program"/>
              </a:rPr>
              <a:t>User Acceptance of Information Technology:  Toward a Unified View</a:t>
            </a:r>
            <a:endParaRPr lang="en-US" sz="2200" b="1"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14.1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14-</a:t>
            </a:r>
            <a:fld id="{DBB3DA93-E592-46D0-AE1F-D154A72783BC}" type="slidenum">
              <a:rPr lang="en-US" smtClean="0"/>
              <a:pPr/>
              <a:t>9</a:t>
            </a:fld>
            <a:endParaRPr lang="en-US" dirty="0"/>
          </a:p>
        </p:txBody>
      </p:sp>
      <p:pic>
        <p:nvPicPr>
          <p:cNvPr id="1026" name="Picture 2"/>
          <p:cNvPicPr>
            <a:picLocks noChangeAspect="1" noChangeArrowheads="1"/>
          </p:cNvPicPr>
          <p:nvPr/>
        </p:nvPicPr>
        <p:blipFill>
          <a:blip r:embed="rId3"/>
          <a:srcRect/>
          <a:stretch>
            <a:fillRect/>
          </a:stretch>
        </p:blipFill>
        <p:spPr bwMode="auto">
          <a:xfrm>
            <a:off x="1295400" y="1524000"/>
            <a:ext cx="7010400" cy="4343400"/>
          </a:xfrm>
          <a:prstGeom prst="rect">
            <a:avLst/>
          </a:prstGeom>
          <a:noFill/>
          <a:ln w="9525">
            <a:noFill/>
            <a:miter lim="800000"/>
            <a:headEnd/>
            <a:tailEnd/>
          </a:ln>
          <a:effectLst/>
        </p:spPr>
      </p:pic>
      <p:sp>
        <p:nvSpPr>
          <p:cNvPr id="6" name="TextBox 5"/>
          <p:cNvSpPr txBox="1"/>
          <p:nvPr/>
        </p:nvSpPr>
        <p:spPr>
          <a:xfrm>
            <a:off x="2286000" y="5867400"/>
            <a:ext cx="5638800" cy="369332"/>
          </a:xfrm>
          <a:prstGeom prst="rect">
            <a:avLst/>
          </a:prstGeom>
          <a:noFill/>
        </p:spPr>
        <p:txBody>
          <a:bodyPr wrap="square" rtlCol="0">
            <a:spAutoFit/>
          </a:bodyPr>
          <a:lstStyle/>
          <a:p>
            <a:r>
              <a:rPr lang="en-US" b="1" dirty="0" smtClean="0"/>
              <a:t>IT adoption process.  (Source:  Drawn by C. Pollard.)</a:t>
            </a:r>
            <a:endParaRPr lang="en-US"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34911</TotalTime>
  <Words>3957</Words>
  <Application>Microsoft Office PowerPoint</Application>
  <PresentationFormat>On-screen Show (4:3)</PresentationFormat>
  <Paragraphs>439</Paragraphs>
  <Slides>49</Slides>
  <Notes>31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  Chapter 14  Managing IT Projects, Process Improvement, and Organizational Change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Learning Objectives</vt:lpstr>
      <vt:lpstr>Learning Objectives – cont’d</vt:lpstr>
      <vt:lpstr>Slide 5</vt:lpstr>
      <vt:lpstr>Slide 6</vt:lpstr>
      <vt:lpstr>Slide 7</vt:lpstr>
      <vt:lpstr>Elements of Technology Adoption</vt:lpstr>
      <vt:lpstr>Figure 14.1</vt:lpstr>
      <vt:lpstr>Technology Differences</vt:lpstr>
      <vt:lpstr>Task Differences</vt:lpstr>
      <vt:lpstr>Table 14.1</vt:lpstr>
      <vt:lpstr>Figure 14.2</vt:lpstr>
      <vt:lpstr>Organizational Differences</vt:lpstr>
      <vt:lpstr>Critical Success Factors</vt:lpstr>
      <vt:lpstr>Environment Differences</vt:lpstr>
      <vt:lpstr>Table 14.2</vt:lpstr>
      <vt:lpstr>Figure 14.3</vt:lpstr>
      <vt:lpstr>Figure 14.4</vt:lpstr>
      <vt:lpstr>Table 14.3</vt:lpstr>
      <vt:lpstr>Slide 21</vt:lpstr>
      <vt:lpstr>Implementation Roadmap</vt:lpstr>
      <vt:lpstr>Figure 14.5</vt:lpstr>
      <vt:lpstr>Success &amp; Failure of IT Implementations</vt:lpstr>
      <vt:lpstr>Factors That Impact Implementation Success</vt:lpstr>
      <vt:lpstr>Managing Implementation</vt:lpstr>
      <vt:lpstr>Slide 27</vt:lpstr>
      <vt:lpstr>Concept of BPM</vt:lpstr>
      <vt:lpstr>Figure 14.6</vt:lpstr>
      <vt:lpstr>Figure 14.7</vt:lpstr>
      <vt:lpstr>Creating a BPM Strategy</vt:lpstr>
      <vt:lpstr>Table 14.4</vt:lpstr>
      <vt:lpstr>Figure 14.8</vt:lpstr>
      <vt:lpstr>Business Process Modeling</vt:lpstr>
      <vt:lpstr>Measuring Processes</vt:lpstr>
      <vt:lpstr>Figure 14.9</vt:lpstr>
      <vt:lpstr>Table 14.5</vt:lpstr>
      <vt:lpstr>Slide 38</vt:lpstr>
      <vt:lpstr>Concept of Change Management</vt:lpstr>
      <vt:lpstr>Key Stakeholders May…</vt:lpstr>
      <vt:lpstr>Change Process Models</vt:lpstr>
      <vt:lpstr>Figure 14.10</vt:lpstr>
      <vt:lpstr>Kotter’s Organizational Transformation Model</vt:lpstr>
      <vt:lpstr>10 Principles of Change Management</vt:lpstr>
      <vt:lpstr>10 Principles of Change Management – cont’d</vt:lpstr>
      <vt:lpstr>Slide 46</vt:lpstr>
      <vt:lpstr>Managerial Issues</vt:lpstr>
      <vt:lpstr>Managerial Issues – cont’d</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2052</cp:revision>
  <dcterms:created xsi:type="dcterms:W3CDTF">2008-09-25T15:39:43Z</dcterms:created>
  <dcterms:modified xsi:type="dcterms:W3CDTF">2009-04-16T04:10:35Z</dcterms:modified>
</cp:coreProperties>
</file>