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9"/>
  </p:notesMasterIdLst>
  <p:sldIdLst>
    <p:sldId id="256" r:id="rId2"/>
    <p:sldId id="289" r:id="rId3"/>
    <p:sldId id="414" r:id="rId4"/>
    <p:sldId id="257" r:id="rId5"/>
    <p:sldId id="500" r:id="rId6"/>
    <p:sldId id="415" r:id="rId7"/>
    <p:sldId id="502" r:id="rId8"/>
    <p:sldId id="503" r:id="rId9"/>
    <p:sldId id="433" r:id="rId10"/>
    <p:sldId id="504" r:id="rId11"/>
    <p:sldId id="505" r:id="rId12"/>
    <p:sldId id="506" r:id="rId13"/>
    <p:sldId id="507" r:id="rId14"/>
    <p:sldId id="508" r:id="rId15"/>
    <p:sldId id="509" r:id="rId16"/>
    <p:sldId id="510" r:id="rId17"/>
    <p:sldId id="511" r:id="rId18"/>
    <p:sldId id="512" r:id="rId19"/>
    <p:sldId id="513" r:id="rId20"/>
    <p:sldId id="514" r:id="rId21"/>
    <p:sldId id="515" r:id="rId22"/>
    <p:sldId id="516" r:id="rId23"/>
    <p:sldId id="517" r:id="rId24"/>
    <p:sldId id="434" r:id="rId25"/>
    <p:sldId id="518" r:id="rId26"/>
    <p:sldId id="519" r:id="rId27"/>
    <p:sldId id="520" r:id="rId28"/>
    <p:sldId id="521" r:id="rId29"/>
    <p:sldId id="522" r:id="rId30"/>
    <p:sldId id="523" r:id="rId31"/>
    <p:sldId id="524" r:id="rId32"/>
    <p:sldId id="525" r:id="rId33"/>
    <p:sldId id="526" r:id="rId34"/>
    <p:sldId id="438" r:id="rId35"/>
    <p:sldId id="527" r:id="rId36"/>
    <p:sldId id="528" r:id="rId37"/>
    <p:sldId id="443" r:id="rId38"/>
    <p:sldId id="529" r:id="rId39"/>
    <p:sldId id="530" r:id="rId40"/>
    <p:sldId id="531" r:id="rId41"/>
    <p:sldId id="532" r:id="rId42"/>
    <p:sldId id="533" r:id="rId43"/>
    <p:sldId id="534" r:id="rId44"/>
    <p:sldId id="535" r:id="rId45"/>
    <p:sldId id="536" r:id="rId46"/>
    <p:sldId id="447" r:id="rId47"/>
    <p:sldId id="537" r:id="rId48"/>
    <p:sldId id="538" r:id="rId49"/>
    <p:sldId id="539" r:id="rId50"/>
    <p:sldId id="540" r:id="rId51"/>
    <p:sldId id="452" r:id="rId52"/>
    <p:sldId id="541" r:id="rId53"/>
    <p:sldId id="542" r:id="rId54"/>
    <p:sldId id="544" r:id="rId55"/>
    <p:sldId id="501" r:id="rId56"/>
    <p:sldId id="545" r:id="rId57"/>
    <p:sldId id="384" r:id="rId5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49" autoAdjust="0"/>
    <p:restoredTop sz="86726" autoAdjust="0"/>
  </p:normalViewPr>
  <p:slideViewPr>
    <p:cSldViewPr>
      <p:cViewPr varScale="1">
        <p:scale>
          <a:sx n="80" d="100"/>
          <a:sy n="80" d="100"/>
        </p:scale>
        <p:origin x="-16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4/13/2009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is easy to see how strategies</a:t>
            </a:r>
            <a:r>
              <a:rPr lang="en-US" b="1" baseline="0" dirty="0" smtClean="0"/>
              <a:t> are less effective without BI tools.  Discuss how leaders &amp; followers might champion such initiatives</a:t>
            </a:r>
            <a:r>
              <a:rPr lang="en-US" b="1" baseline="0" dirty="0" smtClean="0"/>
              <a:t>.</a:t>
            </a:r>
          </a:p>
          <a:p>
            <a:r>
              <a:rPr lang="en-US" b="1" baseline="0" dirty="0" smtClean="0"/>
              <a:t>     Working together in groups to promote change.  Experts should be given incentives to help integrate &amp; execute change.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Core BI functions &amp; features are listed in this table.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hot links to home pages</a:t>
            </a:r>
            <a:r>
              <a:rPr lang="en-US" b="1" dirty="0" smtClean="0"/>
              <a:t>.  Each has a unique</a:t>
            </a:r>
            <a:r>
              <a:rPr lang="en-US" b="1" baseline="0" dirty="0" smtClean="0"/>
              <a:t> product offering; many similarities.  These are major organizations that</a:t>
            </a:r>
          </a:p>
          <a:p>
            <a:r>
              <a:rPr lang="en-US" b="1" baseline="0" dirty="0" smtClean="0"/>
              <a:t>     are seeking customers for their respective enterprise systems.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Use this graph in discussion of how all of these pressures are impacted by actions of others throughout the organization.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r>
              <a:rPr lang="en-US" b="1" baseline="0" dirty="0" smtClean="0"/>
              <a:t> </a:t>
            </a:r>
            <a:r>
              <a:rPr lang="en-US" b="1" dirty="0" smtClean="0"/>
              <a:t>some event-driven</a:t>
            </a:r>
            <a:r>
              <a:rPr lang="en-US" b="1" baseline="0" dirty="0" smtClean="0"/>
              <a:t> alerts within the experience of the students &amp; actions that would ensue from analyses of the data </a:t>
            </a:r>
            <a:r>
              <a:rPr lang="en-US" b="1" baseline="0" dirty="0" smtClean="0"/>
              <a:t>.  Inventory</a:t>
            </a:r>
          </a:p>
          <a:p>
            <a:r>
              <a:rPr lang="en-US" b="1" baseline="0" dirty="0" smtClean="0"/>
              <a:t>     level monitoring will necessitate reordering.</a:t>
            </a:r>
            <a:endParaRPr lang="en-US" b="1" baseline="0" dirty="0" smtClean="0"/>
          </a:p>
          <a:p>
            <a:endParaRPr lang="en-US" b="1" baseline="0" dirty="0" smtClean="0"/>
          </a:p>
          <a:p>
            <a:r>
              <a:rPr lang="en-US" b="1" baseline="0" dirty="0" smtClean="0"/>
              <a:t>How might these alerts be built into business </a:t>
            </a:r>
            <a:r>
              <a:rPr lang="en-US" b="1" baseline="0" dirty="0" smtClean="0"/>
              <a:t>processes from what has been discussed in class?  Credit card balance payoff, for instance,</a:t>
            </a:r>
          </a:p>
          <a:p>
            <a:r>
              <a:rPr lang="en-US" b="1" baseline="0" dirty="0" smtClean="0"/>
              <a:t>     might trigger follow up that customer may be getting ready to cancel the card, or to take on additional debt such as to purchase a home.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 sample performance dashboard</a:t>
            </a:r>
            <a:r>
              <a:rPr lang="en-US" b="1" baseline="0" dirty="0" smtClean="0"/>
              <a:t> is displayed in this figure.  In class, it is interesting to look at other examples which can be</a:t>
            </a:r>
          </a:p>
          <a:p>
            <a:r>
              <a:rPr lang="en-US" b="1" baseline="0" dirty="0" smtClean="0"/>
              <a:t>     manipulated so that students can see how &amp; why the indicators change.  Software can be configured to alert staff to unusual</a:t>
            </a:r>
          </a:p>
          <a:p>
            <a:r>
              <a:rPr lang="en-US" b="1" baseline="0" dirty="0" smtClean="0"/>
              <a:t>     events &amp; to automatically trigger defined corrective actions.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Students may be engaged in lively discussion of examples from their own experiences from each category.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Figure illustrates basic BI components that support operational decisions in real-time &amp; tactical &amp; strategic</a:t>
            </a:r>
          </a:p>
          <a:p>
            <a:r>
              <a:rPr lang="en-US" b="1" dirty="0" smtClean="0"/>
              <a:t>     decisions.  Operational raw data are commonly kept in corporate or operational databases.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Illustration of how a BI system works.  </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Data latency – speed in</a:t>
            </a:r>
            <a:r>
              <a:rPr lang="en-US" b="1" baseline="0" dirty="0" smtClean="0"/>
              <a:t> which data is captured.</a:t>
            </a:r>
          </a:p>
        </p:txBody>
      </p:sp>
      <p:sp>
        <p:nvSpPr>
          <p:cNvPr id="4" name="Slide Number Placeholder 3"/>
          <p:cNvSpPr>
            <a:spLocks noGrp="1"/>
          </p:cNvSpPr>
          <p:nvPr>
            <p:ph type="sldNum" sz="quarter" idx="10"/>
          </p:nvPr>
        </p:nvSpPr>
        <p:spPr/>
        <p:txBody>
          <a:bodyPr/>
          <a:lstStyle/>
          <a:p>
            <a:fld id="{9FE05574-1D68-479B-8F33-2AA349DB469B}" type="slidenum">
              <a:rPr lang="en-US" smtClean="0"/>
              <a:pPr/>
              <a:t>26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Valuable capabilities of dashboards.</a:t>
            </a:r>
            <a:r>
              <a:rPr lang="en-US" b="1" baseline="0" dirty="0" smtClean="0"/>
              <a:t>  How might these capabilities be exploited for maximum effectiveness by a management team?</a:t>
            </a:r>
          </a:p>
          <a:p>
            <a:r>
              <a:rPr lang="en-US" b="1" baseline="0" dirty="0" smtClean="0"/>
              <a:t>     Full implementation for full benefit.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28</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Challenge</a:t>
            </a:r>
            <a:r>
              <a:rPr lang="en-US" b="1" baseline="0" dirty="0" smtClean="0"/>
              <a:t> students to finds ways to improve upon this dashboard application.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Facilitate discussion of importance in ad hoc capability</a:t>
            </a:r>
            <a:r>
              <a:rPr lang="en-US" b="1" baseline="0" dirty="0" smtClean="0"/>
              <a:t> in terms of real-time decision making.</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The relationship</a:t>
            </a:r>
            <a:r>
              <a:rPr lang="en-US" b="1" baseline="0" dirty="0" smtClean="0"/>
              <a:t> between BPM &amp; other components can be seen in this figure.  The objective of BPM is strategic –</a:t>
            </a:r>
          </a:p>
          <a:p>
            <a:r>
              <a:rPr lang="en-US" b="1" baseline="0" dirty="0" smtClean="0"/>
              <a:t>     to optimize the overall performance of an enterprise.  By linking performance to corporate goals, decision makers can use the</a:t>
            </a:r>
          </a:p>
          <a:p>
            <a:r>
              <a:rPr lang="en-US" b="1" baseline="0" dirty="0" smtClean="0"/>
              <a:t>     day-to-day data generated throughout their organization to monitor KPIs &amp; make decisions that make a difference.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is never wise to ignore analytical tools such as these for successful</a:t>
            </a:r>
            <a:r>
              <a:rPr lang="en-US" b="1" baseline="0" dirty="0" smtClean="0"/>
              <a:t> business operations.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Text analytics transforms unstructured text into structured text data.  That text data can then be searched, mined &amp; trends discovered.</a:t>
            </a:r>
          </a:p>
          <a:p>
            <a:endParaRPr lang="en-US" b="1" dirty="0" smtClean="0"/>
          </a:p>
          <a:p>
            <a:r>
              <a:rPr lang="en-US" b="1" dirty="0" smtClean="0"/>
              <a:t>Discuss</a:t>
            </a:r>
            <a:r>
              <a:rPr lang="en-US" b="1" baseline="0" dirty="0" smtClean="0"/>
              <a:t> application in businesses most familiar to students.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is IT of benefit in these</a:t>
            </a:r>
            <a:r>
              <a:rPr lang="en-US" b="1" baseline="0" dirty="0" smtClean="0"/>
              <a:t> processes?  Increased accuracy of data.  Quicker access to data.</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types of decisions, such as scheduling, that may be fairly</a:t>
            </a:r>
            <a:r>
              <a:rPr lang="en-US" b="1" baseline="0" dirty="0" smtClean="0"/>
              <a:t> easily automated.</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Without IT, this isn’t possible.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IT speeds up the decision making process.  Generally will increase effectiveness.  Like anything,</a:t>
            </a:r>
            <a:r>
              <a:rPr lang="en-US" b="1" baseline="0" dirty="0" smtClean="0"/>
              <a:t> IT is only as good as what goes into it.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43</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46</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Task students to find other capabilities.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48</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 slide</a:t>
            </a:r>
            <a:r>
              <a:rPr lang="en-US" b="1" dirty="0" smtClean="0"/>
              <a:t>.  Data are entered from the</a:t>
            </a:r>
            <a:r>
              <a:rPr lang="en-US" b="1" baseline="0" dirty="0" smtClean="0"/>
              <a:t> sources on the left side &amp; the models from the right side in this figure.</a:t>
            </a:r>
          </a:p>
          <a:p>
            <a:r>
              <a:rPr lang="en-US" b="1" baseline="0" dirty="0" smtClean="0"/>
              <a:t>     Knowledge can also be tapped from the corporate knowledge base.  As more problems are solved, more knowledge</a:t>
            </a:r>
          </a:p>
          <a:p>
            <a:r>
              <a:rPr lang="en-US" b="1" baseline="0" dirty="0" smtClean="0"/>
              <a:t>     is accumulated in the organizational knowledge base.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50</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51</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52</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how each of these can be turned into successes.</a:t>
            </a:r>
            <a:r>
              <a:rPr lang="en-US" b="1" baseline="0" dirty="0" smtClean="0"/>
              <a:t>  Start with sponsor visibility.  Communicate personal benefits in supporting</a:t>
            </a:r>
          </a:p>
          <a:p>
            <a:r>
              <a:rPr lang="en-US" b="1" baseline="0" dirty="0" smtClean="0"/>
              <a:t>     such initiatives (what’s in for me).  Do not underfund.  Communicate successes along the way.  Directly tie to profitability &amp; within</a:t>
            </a:r>
          </a:p>
          <a:p>
            <a:r>
              <a:rPr lang="en-US" b="1" baseline="0" dirty="0" smtClean="0"/>
              <a:t>     the control to some extent of everyone.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57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Systems</a:t>
            </a:r>
            <a:r>
              <a:rPr lang="en-US" b="1" baseline="0" dirty="0" smtClean="0"/>
              <a:t> help decision makers collect, compile  analyze raw data using business models to respond &amp; make decisions.</a:t>
            </a:r>
          </a:p>
          <a:p>
            <a:endParaRPr lang="en-US" b="1" baseline="0" dirty="0" smtClean="0"/>
          </a:p>
          <a:p>
            <a:r>
              <a:rPr lang="en-US" b="1" baseline="0" dirty="0" smtClean="0"/>
              <a:t>Illustrates the value of BI (business intelligence), data analytics, &amp; DSS for day-to-day operational decision-making &amp; competitive advantage.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Informational</a:t>
            </a:r>
            <a:r>
              <a:rPr lang="en-US" b="1" baseline="0" dirty="0" smtClean="0"/>
              <a:t> slide</a:t>
            </a:r>
            <a:r>
              <a:rPr lang="en-US" b="1" baseline="0" dirty="0" smtClean="0"/>
              <a:t>.  Company financials who the increases in net profit, sales growth of 6.2% &amp; income growth of 7.6% in 2007.</a:t>
            </a:r>
          </a:p>
          <a:p>
            <a:r>
              <a:rPr lang="en-US" b="1" baseline="0" dirty="0" smtClean="0"/>
              <a:t>     Management has made a science out of monitoring the metrics that allow it to understand when, where, &amp; why consumers</a:t>
            </a:r>
          </a:p>
          <a:p>
            <a:r>
              <a:rPr lang="en-US" b="1" baseline="0" dirty="0" smtClean="0"/>
              <a:t>     buy beer.  Insights have allowed the company to post double-digit gains for 20 straight quarters.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Article includes trends, vendor lists, etc.  This is a great opportunity to bring in discussion about the difficulties associated with integrating</a:t>
            </a:r>
          </a:p>
          <a:p>
            <a:r>
              <a:rPr lang="en-US" b="1" dirty="0" smtClean="0"/>
              <a:t>KM systems throughout an organization.  Sometimes the power of culture is underestimated.  Trust may be nonexistent</a:t>
            </a:r>
            <a:r>
              <a:rPr lang="en-US" b="1" baseline="0" dirty="0" smtClean="0"/>
              <a:t> making this an</a:t>
            </a:r>
          </a:p>
          <a:p>
            <a:r>
              <a:rPr lang="en-US" b="1" baseline="0" dirty="0" smtClean="0"/>
              <a:t> impossible task.</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Planning system development effectively at the outset is extremely important so that needs at all levels may be considered.  Effective</a:t>
            </a:r>
            <a:r>
              <a:rPr lang="en-US" b="1" baseline="0" dirty="0" smtClean="0"/>
              <a:t> planning</a:t>
            </a:r>
          </a:p>
          <a:p>
            <a:r>
              <a:rPr lang="en-US" b="1" baseline="0" dirty="0" smtClean="0"/>
              <a:t>     will help to prevent (minimize) data silo creation, &amp; increase overall efficiency. </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4/13/2009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4/13/2009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4/13/2009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4/13/2009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kjube.be/tnenopxe/index.php?section=28"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www.microsoft.com/worldwide/" TargetMode="External"/><Relationship Id="rId3" Type="http://schemas.openxmlformats.org/officeDocument/2006/relationships/hyperlink" Target="http://www.cognos.com/" TargetMode="External"/><Relationship Id="rId7" Type="http://schemas.openxmlformats.org/officeDocument/2006/relationships/hyperlink" Target="http://www.sap.com/index.epx" TargetMode="External"/><Relationship Id="rId12" Type="http://schemas.openxmlformats.org/officeDocument/2006/relationships/image" Target="../media/image11.png"/><Relationship Id="rId2" Type="http://schemas.openxmlformats.org/officeDocument/2006/relationships/notesSlide" Target="../notesSlides/notesSlide12.xml"/><Relationship Id="rId16" Type="http://schemas.openxmlformats.org/officeDocument/2006/relationships/image" Target="../media/image13.gif"/><Relationship Id="rId1" Type="http://schemas.openxmlformats.org/officeDocument/2006/relationships/slideLayout" Target="../slideLayouts/slideLayout2.xml"/><Relationship Id="rId6" Type="http://schemas.openxmlformats.org/officeDocument/2006/relationships/image" Target="../media/image8.gif"/><Relationship Id="rId11" Type="http://schemas.openxmlformats.org/officeDocument/2006/relationships/hyperlink" Target="http://www.microstrategy.com/" TargetMode="External"/><Relationship Id="rId5" Type="http://schemas.openxmlformats.org/officeDocument/2006/relationships/hyperlink" Target="http://www.oracle.com/index.html" TargetMode="External"/><Relationship Id="rId15" Type="http://schemas.openxmlformats.org/officeDocument/2006/relationships/hyperlink" Target="http://www.informationbuilders.com/" TargetMode="External"/><Relationship Id="rId10" Type="http://schemas.openxmlformats.org/officeDocument/2006/relationships/image" Target="../media/image10.gif"/><Relationship Id="rId4" Type="http://schemas.openxmlformats.org/officeDocument/2006/relationships/image" Target="../media/image7.png"/><Relationship Id="rId9" Type="http://schemas.openxmlformats.org/officeDocument/2006/relationships/hyperlink" Target="http://www.sas.com/" TargetMode="External"/><Relationship Id="rId1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centerview.corda.com/cord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centerview.corda.com/corda/dashboards/BMW/main.dashxml#cordaDash=3000"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cio.com/article/335715/Text_Analytics_Your_Customers_are_Talking_About_You"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2.png"/><Relationship Id="rId2" Type="http://schemas.openxmlformats.org/officeDocument/2006/relationships/hyperlink" Target="http://www.dell.com/" TargetMode="External"/><Relationship Id="rId1" Type="http://schemas.openxmlformats.org/officeDocument/2006/relationships/slideLayout" Target="../slideLayouts/slideLayout2.xml"/><Relationship Id="rId6" Type="http://schemas.openxmlformats.org/officeDocument/2006/relationships/hyperlink" Target="http://www.statefarm.com/" TargetMode="External"/><Relationship Id="rId5" Type="http://schemas.openxmlformats.org/officeDocument/2006/relationships/image" Target="../media/image31.png"/><Relationship Id="rId4" Type="http://schemas.openxmlformats.org/officeDocument/2006/relationships/hyperlink" Target="http://www.aa.com/aa/homePage.do"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anheuser-busch.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12</a:t>
            </a:r>
            <a:r>
              <a:rPr lang="en-US" sz="2000" dirty="0"/>
              <a:t/>
            </a:r>
            <a:br>
              <a:rPr lang="en-US" sz="2000" dirty="0"/>
            </a:br>
            <a:r>
              <a:rPr lang="en-US" sz="2000" dirty="0"/>
              <a:t/>
            </a:r>
            <a:br>
              <a:rPr lang="en-US" sz="2000" dirty="0"/>
            </a:br>
            <a:r>
              <a:rPr lang="en-US" sz="2500" b="1" dirty="0" smtClean="0"/>
              <a:t>Business Intelligence and</a:t>
            </a:r>
            <a:br>
              <a:rPr lang="en-US" sz="2500" b="1" dirty="0" smtClean="0"/>
            </a:br>
            <a:r>
              <a:rPr lang="en-US" sz="2500" b="1" dirty="0" smtClean="0"/>
              <a:t>Decision Support Systems</a:t>
            </a:r>
            <a:r>
              <a:rPr lang="en-US" sz="2000" dirty="0"/>
              <a:t/>
            </a:r>
            <a:br>
              <a:rPr lang="en-US" sz="2000" dirty="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12-1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(E)xtract (T)ransform (L)oad Tools</a:t>
            </a:r>
            <a:endParaRPr lang="en-US" sz="3200" b="1" dirty="0"/>
          </a:p>
        </p:txBody>
      </p:sp>
      <p:sp>
        <p:nvSpPr>
          <p:cNvPr id="3" name="Content Placeholder 2"/>
          <p:cNvSpPr>
            <a:spLocks noGrp="1"/>
          </p:cNvSpPr>
          <p:nvPr>
            <p:ph idx="1"/>
          </p:nvPr>
        </p:nvSpPr>
        <p:spPr/>
        <p:txBody>
          <a:bodyPr/>
          <a:lstStyle/>
          <a:p>
            <a:r>
              <a:rPr lang="en-US" dirty="0" smtClean="0"/>
              <a:t>E – involves tools for extracting the data from source systems (silos).</a:t>
            </a:r>
          </a:p>
          <a:p>
            <a:r>
              <a:rPr lang="en-US" dirty="0" smtClean="0"/>
              <a:t>T – involves converting (transforming) the data into standardized formats.</a:t>
            </a:r>
          </a:p>
          <a:p>
            <a:r>
              <a:rPr lang="en-US" dirty="0" smtClean="0"/>
              <a:t>L – involves loading &amp; integrating data into a system (such as a data warehouse).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10</a:t>
            </a:fld>
            <a:endParaRPr lang="en-US" dirty="0"/>
          </a:p>
        </p:txBody>
      </p:sp>
      <p:sp>
        <p:nvSpPr>
          <p:cNvPr id="6" name="TextBox 5"/>
          <p:cNvSpPr txBox="1"/>
          <p:nvPr/>
        </p:nvSpPr>
        <p:spPr>
          <a:xfrm>
            <a:off x="685800" y="5181600"/>
            <a:ext cx="7010400" cy="646331"/>
          </a:xfrm>
          <a:prstGeom prst="rect">
            <a:avLst/>
          </a:prstGeom>
          <a:noFill/>
        </p:spPr>
        <p:txBody>
          <a:bodyPr wrap="square" rtlCol="0">
            <a:spAutoFit/>
          </a:bodyPr>
          <a:lstStyle/>
          <a:p>
            <a:r>
              <a:rPr lang="en-US" b="1" i="1" dirty="0" smtClean="0"/>
              <a:t>Check out this great article for much, much more about the topic –</a:t>
            </a:r>
          </a:p>
          <a:p>
            <a:r>
              <a:rPr lang="en-US" b="1" dirty="0" smtClean="0">
                <a:hlinkClick r:id="rId3"/>
              </a:rPr>
              <a:t>ETL: Extract - Transform - Load (and data management and integration)</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11</a:t>
            </a:fld>
            <a:endParaRPr lang="en-US" dirty="0"/>
          </a:p>
        </p:txBody>
      </p:sp>
      <p:pic>
        <p:nvPicPr>
          <p:cNvPr id="2050" name="Picture 2"/>
          <p:cNvPicPr>
            <a:picLocks noChangeAspect="1" noChangeArrowheads="1"/>
          </p:cNvPicPr>
          <p:nvPr/>
        </p:nvPicPr>
        <p:blipFill>
          <a:blip r:embed="rId3"/>
          <a:srcRect/>
          <a:stretch>
            <a:fillRect/>
          </a:stretch>
        </p:blipFill>
        <p:spPr bwMode="auto">
          <a:xfrm>
            <a:off x="2286000" y="1524000"/>
            <a:ext cx="5029200" cy="3276600"/>
          </a:xfrm>
          <a:prstGeom prst="rect">
            <a:avLst/>
          </a:prstGeom>
          <a:noFill/>
          <a:ln w="9525">
            <a:noFill/>
            <a:miter lim="800000"/>
            <a:headEnd/>
            <a:tailEnd/>
          </a:ln>
          <a:effectLst/>
        </p:spPr>
      </p:pic>
      <p:sp>
        <p:nvSpPr>
          <p:cNvPr id="6" name="TextBox 5"/>
          <p:cNvSpPr txBox="1"/>
          <p:nvPr/>
        </p:nvSpPr>
        <p:spPr>
          <a:xfrm>
            <a:off x="2133600" y="5181600"/>
            <a:ext cx="5867400" cy="646331"/>
          </a:xfrm>
          <a:prstGeom prst="rect">
            <a:avLst/>
          </a:prstGeom>
          <a:noFill/>
        </p:spPr>
        <p:txBody>
          <a:bodyPr wrap="square" rtlCol="0">
            <a:spAutoFit/>
          </a:bodyPr>
          <a:lstStyle/>
          <a:p>
            <a:r>
              <a:rPr lang="en-US" b="1" dirty="0" smtClean="0"/>
              <a:t>Sources:  Adapted from Oracle (2007) and Imhoff (2006).</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Risks with Disparate Data</a:t>
            </a:r>
            <a:endParaRPr lang="en-US" sz="3200" b="1" dirty="0"/>
          </a:p>
        </p:txBody>
      </p:sp>
      <p:sp>
        <p:nvSpPr>
          <p:cNvPr id="3" name="Content Placeholder 2"/>
          <p:cNvSpPr>
            <a:spLocks noGrp="1"/>
          </p:cNvSpPr>
          <p:nvPr>
            <p:ph idx="1"/>
          </p:nvPr>
        </p:nvSpPr>
        <p:spPr/>
        <p:txBody>
          <a:bodyPr>
            <a:normAutofit fontScale="92500"/>
          </a:bodyPr>
          <a:lstStyle/>
          <a:p>
            <a:r>
              <a:rPr lang="en-US" dirty="0" smtClean="0"/>
              <a:t>Responsiveness requires intelligence which requires trusted data &amp; reporting systems.</a:t>
            </a:r>
          </a:p>
          <a:p>
            <a:pPr>
              <a:buNone/>
            </a:pPr>
            <a:endParaRPr lang="en-US" dirty="0" smtClean="0"/>
          </a:p>
          <a:p>
            <a:pPr>
              <a:buNone/>
            </a:pPr>
            <a:endParaRPr lang="en-US" dirty="0" smtClean="0"/>
          </a:p>
          <a:p>
            <a:pPr>
              <a:buNone/>
            </a:pPr>
            <a:endParaRPr lang="en-US" dirty="0" smtClean="0"/>
          </a:p>
          <a:p>
            <a:endParaRPr lang="en-US" dirty="0" smtClean="0"/>
          </a:p>
          <a:p>
            <a:r>
              <a:rPr lang="en-US" dirty="0" smtClean="0"/>
              <a:t>Silos arise creating decisions based upon inaccurate, incomplete, possibly outdated data.</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12</a:t>
            </a:fld>
            <a:endParaRPr lang="en-US" dirty="0"/>
          </a:p>
        </p:txBody>
      </p:sp>
      <p:graphicFrame>
        <p:nvGraphicFramePr>
          <p:cNvPr id="6" name="Table 5"/>
          <p:cNvGraphicFramePr>
            <a:graphicFrameLocks noGrp="1"/>
          </p:cNvGraphicFramePr>
          <p:nvPr/>
        </p:nvGraphicFramePr>
        <p:xfrm>
          <a:off x="1524000" y="2743200"/>
          <a:ext cx="6096000" cy="1854200"/>
        </p:xfrm>
        <a:graphic>
          <a:graphicData uri="http://schemas.openxmlformats.org/drawingml/2006/table">
            <a:tbl>
              <a:tblPr firstRow="1" bandRow="1">
                <a:tableStyleId>{5C22544A-7EE6-4342-B048-85BDC9FD1C3A}</a:tableStyleId>
              </a:tblPr>
              <a:tblGrid>
                <a:gridCol w="6096000"/>
              </a:tblGrid>
              <a:tr h="370840">
                <a:tc>
                  <a:txBody>
                    <a:bodyPr/>
                    <a:lstStyle/>
                    <a:p>
                      <a:r>
                        <a:rPr lang="en-US" b="1" dirty="0" smtClean="0"/>
                        <a:t>*  Data that are too late</a:t>
                      </a:r>
                      <a:endParaRPr lang="en-US" b="1" dirty="0"/>
                    </a:p>
                  </a:txBody>
                  <a:tcPr/>
                </a:tc>
              </a:tr>
              <a:tr h="370840">
                <a:tc>
                  <a:txBody>
                    <a:bodyPr/>
                    <a:lstStyle/>
                    <a:p>
                      <a:r>
                        <a:rPr lang="en-US" b="1" dirty="0" smtClean="0"/>
                        <a:t>*  Data that are wrong level of detail-too much or too little</a:t>
                      </a:r>
                      <a:endParaRPr lang="en-US" b="1" dirty="0"/>
                    </a:p>
                  </a:txBody>
                  <a:tcPr/>
                </a:tc>
              </a:tr>
              <a:tr h="370840">
                <a:tc>
                  <a:txBody>
                    <a:bodyPr/>
                    <a:lstStyle/>
                    <a:p>
                      <a:r>
                        <a:rPr lang="en-US" b="1" dirty="0" smtClean="0"/>
                        <a:t>*</a:t>
                      </a:r>
                      <a:r>
                        <a:rPr lang="en-US" b="1" baseline="0" dirty="0" smtClean="0"/>
                        <a:t>  Directionless data</a:t>
                      </a:r>
                      <a:endParaRPr lang="en-US" b="1" dirty="0"/>
                    </a:p>
                  </a:txBody>
                  <a:tcPr/>
                </a:tc>
              </a:tr>
              <a:tr h="370840">
                <a:tc>
                  <a:txBody>
                    <a:bodyPr/>
                    <a:lstStyle/>
                    <a:p>
                      <a:r>
                        <a:rPr lang="en-US" b="1" dirty="0" smtClean="0"/>
                        <a:t>*  Unable to coordinate with departments across enterprise</a:t>
                      </a:r>
                      <a:endParaRPr lang="en-US" b="1" dirty="0"/>
                    </a:p>
                  </a:txBody>
                  <a:tcPr/>
                </a:tc>
              </a:tr>
              <a:tr h="370840">
                <a:tc>
                  <a:txBody>
                    <a:bodyPr/>
                    <a:lstStyle/>
                    <a:p>
                      <a:r>
                        <a:rPr lang="en-US" b="1" dirty="0" smtClean="0"/>
                        <a:t>*  Unable to share dat</a:t>
                      </a:r>
                      <a:r>
                        <a:rPr lang="en-US" b="1" baseline="0" dirty="0" smtClean="0"/>
                        <a:t>a in a timely manner</a:t>
                      </a:r>
                      <a:endParaRPr lang="en-US" b="1"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13</a:t>
            </a:fld>
            <a:endParaRPr lang="en-US" dirty="0"/>
          </a:p>
        </p:txBody>
      </p:sp>
      <p:pic>
        <p:nvPicPr>
          <p:cNvPr id="3074" name="Picture 2"/>
          <p:cNvPicPr>
            <a:picLocks noChangeAspect="1" noChangeArrowheads="1"/>
          </p:cNvPicPr>
          <p:nvPr/>
        </p:nvPicPr>
        <p:blipFill>
          <a:blip r:embed="rId3"/>
          <a:srcRect/>
          <a:stretch>
            <a:fillRect/>
          </a:stretch>
        </p:blipFill>
        <p:spPr bwMode="auto">
          <a:xfrm>
            <a:off x="2209800" y="1676400"/>
            <a:ext cx="47244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Intelligence Technologies</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1990s primarily associated with back office workers &amp; operations such as accounting, finance &amp; human resources.</a:t>
            </a:r>
          </a:p>
          <a:p>
            <a:r>
              <a:rPr lang="en-US" dirty="0" smtClean="0"/>
              <a:t>2000s expanded to enterprise data to include needs of managers &amp; executives.</a:t>
            </a:r>
          </a:p>
          <a:p>
            <a:r>
              <a:rPr lang="en-US" dirty="0" smtClean="0"/>
              <a:t>Vendors offered advanced analytic, decision support, easy-to-use interfaces, &amp; improved data visualization tools.  Web-based delivery became common-place.</a:t>
            </a:r>
          </a:p>
          <a:p>
            <a:r>
              <a:rPr lang="en-US" dirty="0" smtClean="0"/>
              <a:t>Evolved from reporting to predicting.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BI Vendors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15</a:t>
            </a:fld>
            <a:endParaRPr lang="en-US" dirty="0"/>
          </a:p>
        </p:txBody>
      </p:sp>
      <p:pic>
        <p:nvPicPr>
          <p:cNvPr id="6" name="Picture 5" descr="IBM.png">
            <a:hlinkClick r:id="rId3"/>
          </p:cNvPr>
          <p:cNvPicPr>
            <a:picLocks noChangeAspect="1"/>
          </p:cNvPicPr>
          <p:nvPr/>
        </p:nvPicPr>
        <p:blipFill>
          <a:blip r:embed="rId4"/>
          <a:stretch>
            <a:fillRect/>
          </a:stretch>
        </p:blipFill>
        <p:spPr>
          <a:xfrm>
            <a:off x="533400" y="1971675"/>
            <a:ext cx="1905000" cy="771525"/>
          </a:xfrm>
          <a:prstGeom prst="rect">
            <a:avLst/>
          </a:prstGeom>
        </p:spPr>
      </p:pic>
      <p:pic>
        <p:nvPicPr>
          <p:cNvPr id="7" name="Picture 6" descr="oracle.gif">
            <a:hlinkClick r:id="rId5"/>
          </p:cNvPr>
          <p:cNvPicPr>
            <a:picLocks noChangeAspect="1"/>
          </p:cNvPicPr>
          <p:nvPr/>
        </p:nvPicPr>
        <p:blipFill>
          <a:blip r:embed="rId6"/>
          <a:stretch>
            <a:fillRect/>
          </a:stretch>
        </p:blipFill>
        <p:spPr>
          <a:xfrm>
            <a:off x="3886200" y="2647950"/>
            <a:ext cx="1266825" cy="171450"/>
          </a:xfrm>
          <a:prstGeom prst="rect">
            <a:avLst/>
          </a:prstGeom>
        </p:spPr>
      </p:pic>
      <p:pic>
        <p:nvPicPr>
          <p:cNvPr id="8" name="Picture 7" descr="sap.png">
            <a:hlinkClick r:id="rId7"/>
          </p:cNvPr>
          <p:cNvPicPr>
            <a:picLocks noChangeAspect="1"/>
          </p:cNvPicPr>
          <p:nvPr/>
        </p:nvPicPr>
        <p:blipFill>
          <a:blip r:embed="rId8"/>
          <a:stretch>
            <a:fillRect/>
          </a:stretch>
        </p:blipFill>
        <p:spPr>
          <a:xfrm>
            <a:off x="6096000" y="2733675"/>
            <a:ext cx="1714500" cy="847725"/>
          </a:xfrm>
          <a:prstGeom prst="rect">
            <a:avLst/>
          </a:prstGeom>
        </p:spPr>
      </p:pic>
      <p:pic>
        <p:nvPicPr>
          <p:cNvPr id="9" name="Picture 8" descr="sas.gif">
            <a:hlinkClick r:id="rId9"/>
          </p:cNvPr>
          <p:cNvPicPr>
            <a:picLocks noChangeAspect="1"/>
          </p:cNvPicPr>
          <p:nvPr/>
        </p:nvPicPr>
        <p:blipFill>
          <a:blip r:embed="rId10"/>
          <a:stretch>
            <a:fillRect/>
          </a:stretch>
        </p:blipFill>
        <p:spPr>
          <a:xfrm>
            <a:off x="3971925" y="4010025"/>
            <a:ext cx="1200150" cy="333375"/>
          </a:xfrm>
          <a:prstGeom prst="rect">
            <a:avLst/>
          </a:prstGeom>
        </p:spPr>
      </p:pic>
      <p:pic>
        <p:nvPicPr>
          <p:cNvPr id="10" name="Picture 9" descr="microstrategy.png">
            <a:hlinkClick r:id="rId11"/>
          </p:cNvPr>
          <p:cNvPicPr>
            <a:picLocks noChangeAspect="1"/>
          </p:cNvPicPr>
          <p:nvPr/>
        </p:nvPicPr>
        <p:blipFill>
          <a:blip r:embed="rId12"/>
          <a:stretch>
            <a:fillRect/>
          </a:stretch>
        </p:blipFill>
        <p:spPr>
          <a:xfrm>
            <a:off x="838200" y="3200400"/>
            <a:ext cx="1762125" cy="514350"/>
          </a:xfrm>
          <a:prstGeom prst="rect">
            <a:avLst/>
          </a:prstGeom>
        </p:spPr>
      </p:pic>
      <p:pic>
        <p:nvPicPr>
          <p:cNvPr id="11" name="Picture 10" descr="microsoft.png">
            <a:hlinkClick r:id="rId13"/>
          </p:cNvPr>
          <p:cNvPicPr>
            <a:picLocks noChangeAspect="1"/>
          </p:cNvPicPr>
          <p:nvPr/>
        </p:nvPicPr>
        <p:blipFill>
          <a:blip r:embed="rId14"/>
          <a:stretch>
            <a:fillRect/>
          </a:stretch>
        </p:blipFill>
        <p:spPr>
          <a:xfrm>
            <a:off x="5943600" y="4619625"/>
            <a:ext cx="2381250" cy="409575"/>
          </a:xfrm>
          <a:prstGeom prst="rect">
            <a:avLst/>
          </a:prstGeom>
        </p:spPr>
      </p:pic>
      <p:pic>
        <p:nvPicPr>
          <p:cNvPr id="12" name="Picture 11" descr="infobuilders.gif">
            <a:hlinkClick r:id="rId15"/>
          </p:cNvPr>
          <p:cNvPicPr>
            <a:picLocks noChangeAspect="1"/>
          </p:cNvPicPr>
          <p:nvPr/>
        </p:nvPicPr>
        <p:blipFill>
          <a:blip r:embed="rId16"/>
          <a:stretch>
            <a:fillRect/>
          </a:stretch>
        </p:blipFill>
        <p:spPr>
          <a:xfrm>
            <a:off x="533400" y="4914900"/>
            <a:ext cx="2381250" cy="876300"/>
          </a:xfrm>
          <a:prstGeom prst="rect">
            <a:avLst/>
          </a:prstGeom>
        </p:spPr>
      </p:pic>
      <p:sp>
        <p:nvSpPr>
          <p:cNvPr id="13" name="TextBox 12"/>
          <p:cNvSpPr txBox="1"/>
          <p:nvPr/>
        </p:nvSpPr>
        <p:spPr>
          <a:xfrm>
            <a:off x="3962400" y="1840468"/>
            <a:ext cx="3886200" cy="369332"/>
          </a:xfrm>
          <a:prstGeom prst="rect">
            <a:avLst/>
          </a:prstGeom>
          <a:noFill/>
        </p:spPr>
        <p:txBody>
          <a:bodyPr wrap="square" rtlCol="0">
            <a:spAutoFit/>
          </a:bodyPr>
          <a:lstStyle/>
          <a:p>
            <a:r>
              <a:rPr lang="en-US" b="1" dirty="0" smtClean="0"/>
              <a:t>Business intelligence – </a:t>
            </a:r>
            <a:r>
              <a:rPr lang="en-US" b="1" i="1" dirty="0" smtClean="0"/>
              <a:t>BIG</a:t>
            </a:r>
            <a:r>
              <a:rPr lang="en-US" b="1" dirty="0" smtClean="0"/>
              <a:t> business</a:t>
            </a:r>
            <a:endParaRPr lang="en-US"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Power of Predictive Analytics, Alerts &amp; DSS</a:t>
            </a:r>
            <a:endParaRPr lang="en-US" sz="3200" b="1" dirty="0"/>
          </a:p>
        </p:txBody>
      </p:sp>
      <p:sp>
        <p:nvSpPr>
          <p:cNvPr id="3" name="Content Placeholder 2"/>
          <p:cNvSpPr>
            <a:spLocks noGrp="1"/>
          </p:cNvSpPr>
          <p:nvPr>
            <p:ph idx="1"/>
          </p:nvPr>
        </p:nvSpPr>
        <p:spPr/>
        <p:txBody>
          <a:bodyPr>
            <a:normAutofit fontScale="92500"/>
          </a:bodyPr>
          <a:lstStyle/>
          <a:p>
            <a:r>
              <a:rPr lang="en-US" dirty="0" smtClean="0"/>
              <a:t>Real-time view of the data</a:t>
            </a:r>
          </a:p>
          <a:p>
            <a:r>
              <a:rPr lang="en-US" dirty="0" smtClean="0"/>
              <a:t>Reactive to proactive with respect to future</a:t>
            </a:r>
          </a:p>
          <a:p>
            <a:r>
              <a:rPr lang="en-US" dirty="0" smtClean="0"/>
              <a:t>Improved data quality</a:t>
            </a:r>
          </a:p>
          <a:p>
            <a:r>
              <a:rPr lang="en-US" dirty="0" smtClean="0"/>
              <a:t>Shared, common vision of business activity benefitting key decision makers across enterprise</a:t>
            </a:r>
          </a:p>
          <a:p>
            <a:r>
              <a:rPr lang="en-US" dirty="0" smtClean="0"/>
              <a:t>Simple to view KPIs</a:t>
            </a:r>
          </a:p>
          <a:p>
            <a:r>
              <a:rPr lang="en-US" dirty="0" smtClean="0"/>
              <a:t>Informed, fast decision making</a:t>
            </a:r>
          </a:p>
          <a:p>
            <a:r>
              <a:rPr lang="en-US" dirty="0" smtClean="0"/>
              <a:t>Complete, comprehensive audit trails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17</a:t>
            </a:fld>
            <a:endParaRPr lang="en-US" dirty="0"/>
          </a:p>
        </p:txBody>
      </p:sp>
      <p:pic>
        <p:nvPicPr>
          <p:cNvPr id="4099" name="Picture 3"/>
          <p:cNvPicPr>
            <a:picLocks noChangeAspect="1" noChangeArrowheads="1"/>
          </p:cNvPicPr>
          <p:nvPr/>
        </p:nvPicPr>
        <p:blipFill>
          <a:blip r:embed="rId3"/>
          <a:srcRect/>
          <a:stretch>
            <a:fillRect/>
          </a:stretch>
        </p:blipFill>
        <p:spPr bwMode="auto">
          <a:xfrm>
            <a:off x="1981200" y="1600200"/>
            <a:ext cx="5334000" cy="3581400"/>
          </a:xfrm>
          <a:prstGeom prst="rect">
            <a:avLst/>
          </a:prstGeom>
          <a:noFill/>
          <a:ln w="9525">
            <a:noFill/>
            <a:miter lim="800000"/>
            <a:headEnd/>
            <a:tailEnd/>
          </a:ln>
          <a:effectLst/>
        </p:spPr>
      </p:pic>
      <p:sp>
        <p:nvSpPr>
          <p:cNvPr id="6" name="TextBox 5"/>
          <p:cNvSpPr txBox="1"/>
          <p:nvPr/>
        </p:nvSpPr>
        <p:spPr>
          <a:xfrm>
            <a:off x="1905000" y="5449669"/>
            <a:ext cx="6324600" cy="646331"/>
          </a:xfrm>
          <a:prstGeom prst="rect">
            <a:avLst/>
          </a:prstGeom>
          <a:noFill/>
        </p:spPr>
        <p:txBody>
          <a:bodyPr wrap="square" rtlCol="0">
            <a:spAutoFit/>
          </a:bodyPr>
          <a:lstStyle/>
          <a:p>
            <a:r>
              <a:rPr lang="en-US" b="1" dirty="0" smtClean="0"/>
              <a:t>Top five business pressure driving the adoption of predictive analytics.  (Data from Aberdeen Group.)</a:t>
            </a:r>
            <a:endParaRPr lang="en-US"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18</a:t>
            </a:fld>
            <a:endParaRPr lang="en-US" dirty="0"/>
          </a:p>
        </p:txBody>
      </p:sp>
      <p:pic>
        <p:nvPicPr>
          <p:cNvPr id="5122" name="Picture 2"/>
          <p:cNvPicPr>
            <a:picLocks noChangeAspect="1" noChangeArrowheads="1"/>
          </p:cNvPicPr>
          <p:nvPr/>
        </p:nvPicPr>
        <p:blipFill>
          <a:blip r:embed="rId3"/>
          <a:srcRect/>
          <a:stretch>
            <a:fillRect/>
          </a:stretch>
        </p:blipFill>
        <p:spPr bwMode="auto">
          <a:xfrm>
            <a:off x="2667000" y="1371600"/>
            <a:ext cx="3962400" cy="4114800"/>
          </a:xfrm>
          <a:prstGeom prst="rect">
            <a:avLst/>
          </a:prstGeom>
          <a:noFill/>
          <a:ln w="9525">
            <a:noFill/>
            <a:miter lim="800000"/>
            <a:headEnd/>
            <a:tailEnd/>
          </a:ln>
          <a:effectLst/>
        </p:spPr>
      </p:pic>
      <p:sp>
        <p:nvSpPr>
          <p:cNvPr id="6" name="TextBox 5"/>
          <p:cNvSpPr txBox="1"/>
          <p:nvPr/>
        </p:nvSpPr>
        <p:spPr>
          <a:xfrm>
            <a:off x="2286000" y="5715000"/>
            <a:ext cx="5257800" cy="369332"/>
          </a:xfrm>
          <a:prstGeom prst="rect">
            <a:avLst/>
          </a:prstGeom>
          <a:noFill/>
        </p:spPr>
        <p:txBody>
          <a:bodyPr wrap="square" rtlCol="0">
            <a:spAutoFit/>
          </a:bodyPr>
          <a:lstStyle/>
          <a:p>
            <a:r>
              <a:rPr lang="en-US" b="1" dirty="0" smtClean="0"/>
              <a:t>Real-time alerts triggered by customer-driven events.</a:t>
            </a:r>
            <a:endParaRPr 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19</a:t>
            </a:fld>
            <a:endParaRPr lang="en-US" dirty="0"/>
          </a:p>
        </p:txBody>
      </p:sp>
      <p:pic>
        <p:nvPicPr>
          <p:cNvPr id="6146" name="Picture 2"/>
          <p:cNvPicPr>
            <a:picLocks noChangeAspect="1" noChangeArrowheads="1"/>
          </p:cNvPicPr>
          <p:nvPr/>
        </p:nvPicPr>
        <p:blipFill>
          <a:blip r:embed="rId3"/>
          <a:srcRect/>
          <a:stretch>
            <a:fillRect/>
          </a:stretch>
        </p:blipFill>
        <p:spPr bwMode="auto">
          <a:xfrm>
            <a:off x="1371600" y="1219200"/>
            <a:ext cx="6248400" cy="4572000"/>
          </a:xfrm>
          <a:prstGeom prst="rect">
            <a:avLst/>
          </a:prstGeom>
          <a:noFill/>
          <a:ln w="9525">
            <a:noFill/>
            <a:miter lim="800000"/>
            <a:headEnd/>
            <a:tailEnd/>
          </a:ln>
          <a:effectLst/>
        </p:spPr>
      </p:pic>
      <p:sp>
        <p:nvSpPr>
          <p:cNvPr id="7" name="TextBox 6"/>
          <p:cNvSpPr txBox="1"/>
          <p:nvPr/>
        </p:nvSpPr>
        <p:spPr>
          <a:xfrm>
            <a:off x="304800" y="6019800"/>
            <a:ext cx="6096000" cy="369332"/>
          </a:xfrm>
          <a:prstGeom prst="rect">
            <a:avLst/>
          </a:prstGeom>
          <a:noFill/>
        </p:spPr>
        <p:txBody>
          <a:bodyPr wrap="square" rtlCol="0">
            <a:spAutoFit/>
          </a:bodyPr>
          <a:lstStyle/>
          <a:p>
            <a:r>
              <a:rPr lang="en-US" b="1" dirty="0" smtClean="0"/>
              <a:t>Click </a:t>
            </a:r>
            <a:r>
              <a:rPr lang="en-US" b="1" dirty="0" smtClean="0">
                <a:hlinkClick r:id="rId4"/>
              </a:rPr>
              <a:t>here</a:t>
            </a:r>
            <a:r>
              <a:rPr lang="en-US" b="1" dirty="0" smtClean="0"/>
              <a:t> for a plethora of dashboard examples!</a:t>
            </a:r>
            <a:endParaRPr lang="en-US" b="1" dirty="0"/>
          </a:p>
        </p:txBody>
      </p:sp>
      <p:sp>
        <p:nvSpPr>
          <p:cNvPr id="8" name="TextBox 7"/>
          <p:cNvSpPr txBox="1"/>
          <p:nvPr/>
        </p:nvSpPr>
        <p:spPr>
          <a:xfrm>
            <a:off x="5334000" y="6019800"/>
            <a:ext cx="3581400" cy="381000"/>
          </a:xfrm>
          <a:prstGeom prst="rect">
            <a:avLst/>
          </a:prstGeom>
          <a:noFill/>
        </p:spPr>
        <p:txBody>
          <a:bodyPr wrap="square" rtlCol="0">
            <a:spAutoFit/>
          </a:bodyPr>
          <a:lstStyle/>
          <a:p>
            <a:r>
              <a:rPr lang="en-US" b="1" dirty="0" smtClean="0"/>
              <a:t>Sample performance dashboard.</a:t>
            </a:r>
            <a:endParaRPr 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Chapter Outline</a:t>
            </a:r>
            <a:endParaRPr lang="en-US" sz="3600" b="1" dirty="0"/>
          </a:p>
        </p:txBody>
      </p:sp>
      <p:sp>
        <p:nvSpPr>
          <p:cNvPr id="3" name="Content Placeholder 2"/>
          <p:cNvSpPr>
            <a:spLocks noGrp="1"/>
          </p:cNvSpPr>
          <p:nvPr>
            <p:ph idx="1"/>
          </p:nvPr>
        </p:nvSpPr>
        <p:spPr/>
        <p:txBody>
          <a:bodyPr>
            <a:normAutofit/>
          </a:bodyPr>
          <a:lstStyle/>
          <a:p>
            <a:r>
              <a:rPr lang="en-US" dirty="0" smtClean="0"/>
              <a:t>12.1 The Need for Business Intelligence (BI)</a:t>
            </a:r>
          </a:p>
          <a:p>
            <a:r>
              <a:rPr lang="en-US" dirty="0" smtClean="0"/>
              <a:t>12.2 BI Architecture, Reporting and Performance Management</a:t>
            </a:r>
          </a:p>
          <a:p>
            <a:r>
              <a:rPr lang="en-US" dirty="0" smtClean="0"/>
              <a:t>12.3 Data, Text, and Web Mining and BI Search</a:t>
            </a:r>
          </a:p>
          <a:p>
            <a:r>
              <a:rPr lang="en-US" dirty="0" smtClean="0"/>
              <a:t>12.4 Managers and Decision Making Processes</a:t>
            </a:r>
          </a:p>
        </p:txBody>
      </p:sp>
      <p:sp>
        <p:nvSpPr>
          <p:cNvPr id="5" name="Slide Number Placeholder 4"/>
          <p:cNvSpPr>
            <a:spLocks noGrp="1"/>
          </p:cNvSpPr>
          <p:nvPr>
            <p:ph type="sldNum" sz="quarter" idx="12"/>
          </p:nvPr>
        </p:nvSpPr>
        <p:spPr/>
        <p:txBody>
          <a:bodyPr/>
          <a:lstStyle/>
          <a:p>
            <a:r>
              <a:rPr lang="en-US" dirty="0" smtClean="0"/>
              <a:t>12-2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20</a:t>
            </a:fld>
            <a:endParaRPr lang="en-US" dirty="0"/>
          </a:p>
        </p:txBody>
      </p:sp>
      <p:pic>
        <p:nvPicPr>
          <p:cNvPr id="7170" name="Picture 2"/>
          <p:cNvPicPr>
            <a:picLocks noChangeAspect="1" noChangeArrowheads="1"/>
          </p:cNvPicPr>
          <p:nvPr/>
        </p:nvPicPr>
        <p:blipFill>
          <a:blip r:embed="rId3"/>
          <a:srcRect/>
          <a:stretch>
            <a:fillRect/>
          </a:stretch>
        </p:blipFill>
        <p:spPr bwMode="auto">
          <a:xfrm>
            <a:off x="1676400" y="1524000"/>
            <a:ext cx="65532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21</a:t>
            </a:fld>
            <a:endParaRPr lang="en-US" dirty="0"/>
          </a:p>
        </p:txBody>
      </p:sp>
      <p:pic>
        <p:nvPicPr>
          <p:cNvPr id="8194" name="Picture 2"/>
          <p:cNvPicPr>
            <a:picLocks noChangeAspect="1" noChangeArrowheads="1"/>
          </p:cNvPicPr>
          <p:nvPr/>
        </p:nvPicPr>
        <p:blipFill>
          <a:blip r:embed="rId3"/>
          <a:srcRect/>
          <a:stretch>
            <a:fillRect/>
          </a:stretch>
        </p:blipFill>
        <p:spPr bwMode="auto">
          <a:xfrm>
            <a:off x="1905000" y="1447800"/>
            <a:ext cx="5943600" cy="3657600"/>
          </a:xfrm>
          <a:prstGeom prst="rect">
            <a:avLst/>
          </a:prstGeom>
          <a:noFill/>
          <a:ln w="9525">
            <a:noFill/>
            <a:miter lim="800000"/>
            <a:headEnd/>
            <a:tailEnd/>
          </a:ln>
          <a:effectLst/>
        </p:spPr>
      </p:pic>
      <p:sp>
        <p:nvSpPr>
          <p:cNvPr id="7" name="TextBox 6"/>
          <p:cNvSpPr txBox="1"/>
          <p:nvPr/>
        </p:nvSpPr>
        <p:spPr>
          <a:xfrm>
            <a:off x="2971800" y="5498068"/>
            <a:ext cx="3886200" cy="369332"/>
          </a:xfrm>
          <a:prstGeom prst="rect">
            <a:avLst/>
          </a:prstGeom>
          <a:noFill/>
        </p:spPr>
        <p:txBody>
          <a:bodyPr wrap="square" rtlCol="0">
            <a:spAutoFit/>
          </a:bodyPr>
          <a:lstStyle/>
          <a:p>
            <a:r>
              <a:rPr lang="en-US" b="1" dirty="0" smtClean="0"/>
              <a:t>Basic BI components.</a:t>
            </a:r>
            <a:endParaRPr lang="en-US"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22</a:t>
            </a:fld>
            <a:endParaRPr lang="en-US" dirty="0"/>
          </a:p>
        </p:txBody>
      </p:sp>
      <p:pic>
        <p:nvPicPr>
          <p:cNvPr id="9218" name="Picture 2"/>
          <p:cNvPicPr>
            <a:picLocks noChangeAspect="1" noChangeArrowheads="1"/>
          </p:cNvPicPr>
          <p:nvPr/>
        </p:nvPicPr>
        <p:blipFill>
          <a:blip r:embed="rId3"/>
          <a:srcRect/>
          <a:stretch>
            <a:fillRect/>
          </a:stretch>
        </p:blipFill>
        <p:spPr bwMode="auto">
          <a:xfrm>
            <a:off x="1447800" y="1524000"/>
            <a:ext cx="6096000" cy="4572000"/>
          </a:xfrm>
          <a:prstGeom prst="rect">
            <a:avLst/>
          </a:prstGeom>
          <a:noFill/>
          <a:ln w="9525">
            <a:noFill/>
            <a:miter lim="800000"/>
            <a:headEnd/>
            <a:tailEnd/>
          </a:ln>
          <a:effectLst/>
        </p:spPr>
      </p:pic>
      <p:sp>
        <p:nvSpPr>
          <p:cNvPr id="6" name="TextBox 5"/>
          <p:cNvSpPr txBox="1"/>
          <p:nvPr/>
        </p:nvSpPr>
        <p:spPr>
          <a:xfrm>
            <a:off x="5029200" y="6019800"/>
            <a:ext cx="2971800" cy="369332"/>
          </a:xfrm>
          <a:prstGeom prst="rect">
            <a:avLst/>
          </a:prstGeom>
          <a:noFill/>
        </p:spPr>
        <p:txBody>
          <a:bodyPr wrap="square" rtlCol="0">
            <a:spAutoFit/>
          </a:bodyPr>
          <a:lstStyle/>
          <a:p>
            <a:r>
              <a:rPr lang="en-US" b="1" dirty="0" smtClean="0"/>
              <a:t>How a BI system works.</a:t>
            </a:r>
            <a:endParaRPr lang="en-US"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Business Intelligence Solutions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Must be able to access enterprise data sources such as TPS, e-business &amp; e-commerce processes, operational platforms &amp; databases.</a:t>
            </a:r>
          </a:p>
          <a:p>
            <a:r>
              <a:rPr lang="en-US" dirty="0" smtClean="0"/>
              <a:t>Needed for real-time decision making.</a:t>
            </a:r>
          </a:p>
          <a:p>
            <a:r>
              <a:rPr lang="en-US" dirty="0" smtClean="0"/>
              <a:t>Enhanced operational understanding capabilities.</a:t>
            </a:r>
          </a:p>
          <a:p>
            <a:r>
              <a:rPr lang="en-US" dirty="0" smtClean="0"/>
              <a:t>Improved cost control &amp; customer relationship management.</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24</a:t>
            </a:fld>
            <a:endParaRPr lang="en-US" dirty="0"/>
          </a:p>
        </p:txBody>
      </p:sp>
      <p:sp>
        <p:nvSpPr>
          <p:cNvPr id="6" name="TextBox 5"/>
          <p:cNvSpPr txBox="1"/>
          <p:nvPr/>
        </p:nvSpPr>
        <p:spPr>
          <a:xfrm>
            <a:off x="914400" y="2539425"/>
            <a:ext cx="7620000" cy="1077218"/>
          </a:xfrm>
          <a:prstGeom prst="rect">
            <a:avLst/>
          </a:prstGeom>
          <a:noFill/>
        </p:spPr>
        <p:txBody>
          <a:bodyPr wrap="square" rtlCol="0">
            <a:spAutoFit/>
          </a:bodyPr>
          <a:lstStyle/>
          <a:p>
            <a:r>
              <a:rPr lang="en-US" sz="3200" b="1" i="1" dirty="0" smtClean="0"/>
              <a:t>12.2 BI Architecture, Reporting, and Performance Management</a:t>
            </a:r>
            <a:endParaRPr lang="en-US" sz="3200" b="1"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Data Extraction &amp; Integration</a:t>
            </a:r>
            <a:endParaRPr lang="en-US" sz="3200" b="1" dirty="0"/>
          </a:p>
        </p:txBody>
      </p:sp>
      <p:sp>
        <p:nvSpPr>
          <p:cNvPr id="3" name="Content Placeholder 2"/>
          <p:cNvSpPr>
            <a:spLocks noGrp="1"/>
          </p:cNvSpPr>
          <p:nvPr>
            <p:ph idx="1"/>
          </p:nvPr>
        </p:nvSpPr>
        <p:spPr/>
        <p:txBody>
          <a:bodyPr/>
          <a:lstStyle/>
          <a:p>
            <a:r>
              <a:rPr lang="en-US" dirty="0" smtClean="0"/>
              <a:t>Many sources such as OLAP, ERP, CRM, SCM, legacy &amp; local data stores, the Web all lacking standardization &amp; consistency.</a:t>
            </a:r>
          </a:p>
          <a:p>
            <a:r>
              <a:rPr lang="en-US" dirty="0" smtClean="0"/>
              <a:t>ETL tools provide data for analyses to support business processes.</a:t>
            </a:r>
          </a:p>
          <a:p>
            <a:r>
              <a:rPr lang="en-US" dirty="0" smtClean="0"/>
              <a:t>Central data repository with data security &amp; administrative tools for information infrastructure.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Enterprise Reporting Systems</a:t>
            </a:r>
            <a:endParaRPr lang="en-US" sz="3200" b="1" dirty="0"/>
          </a:p>
        </p:txBody>
      </p:sp>
      <p:sp>
        <p:nvSpPr>
          <p:cNvPr id="3" name="Content Placeholder 2"/>
          <p:cNvSpPr>
            <a:spLocks noGrp="1"/>
          </p:cNvSpPr>
          <p:nvPr>
            <p:ph idx="1"/>
          </p:nvPr>
        </p:nvSpPr>
        <p:spPr/>
        <p:txBody>
          <a:bodyPr/>
          <a:lstStyle/>
          <a:p>
            <a:r>
              <a:rPr lang="en-US" dirty="0" smtClean="0"/>
              <a:t>Provide standard, ad hoc, or custom reports.</a:t>
            </a:r>
          </a:p>
          <a:p>
            <a:r>
              <a:rPr lang="en-US" dirty="0" smtClean="0"/>
              <a:t>95% of Fortune 500 rely on BI to access information &amp; reports they need.</a:t>
            </a:r>
          </a:p>
          <a:p>
            <a:r>
              <a:rPr lang="en-US" dirty="0" smtClean="0"/>
              <a:t>Reduces data latency.</a:t>
            </a:r>
          </a:p>
          <a:p>
            <a:r>
              <a:rPr lang="en-US" dirty="0" smtClean="0"/>
              <a:t>Decreases time users must spend collecting the data; increases time spent on analyzing data for better decision-making.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Dashboards &amp; Scorecards</a:t>
            </a:r>
            <a:endParaRPr lang="en-US" sz="3200" b="1" dirty="0"/>
          </a:p>
        </p:txBody>
      </p:sp>
      <p:sp>
        <p:nvSpPr>
          <p:cNvPr id="3" name="Content Placeholder 2"/>
          <p:cNvSpPr>
            <a:spLocks noGrp="1"/>
          </p:cNvSpPr>
          <p:nvPr>
            <p:ph idx="1"/>
          </p:nvPr>
        </p:nvSpPr>
        <p:spPr/>
        <p:txBody>
          <a:bodyPr/>
          <a:lstStyle/>
          <a:p>
            <a:r>
              <a:rPr lang="en-US" dirty="0" smtClean="0"/>
              <a:t>Dashboards are typically operation &amp; tactical in application &amp; use.</a:t>
            </a:r>
          </a:p>
          <a:p>
            <a:r>
              <a:rPr lang="en-US" dirty="0" smtClean="0"/>
              <a:t>Scorecard users are executive, manager, staff strategic level in application &amp; use.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28</a:t>
            </a:fld>
            <a:endParaRPr lang="en-US" dirty="0"/>
          </a:p>
        </p:txBody>
      </p:sp>
      <p:pic>
        <p:nvPicPr>
          <p:cNvPr id="10242" name="Picture 2"/>
          <p:cNvPicPr>
            <a:picLocks noChangeAspect="1" noChangeArrowheads="1"/>
          </p:cNvPicPr>
          <p:nvPr/>
        </p:nvPicPr>
        <p:blipFill>
          <a:blip r:embed="rId3"/>
          <a:srcRect/>
          <a:stretch>
            <a:fillRect/>
          </a:stretch>
        </p:blipFill>
        <p:spPr bwMode="auto">
          <a:xfrm>
            <a:off x="1295400" y="1295400"/>
            <a:ext cx="5867400" cy="350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29</a:t>
            </a:fld>
            <a:endParaRPr lang="en-US" dirty="0"/>
          </a:p>
        </p:txBody>
      </p:sp>
      <p:sp>
        <p:nvSpPr>
          <p:cNvPr id="6" name="TextBox 5"/>
          <p:cNvSpPr txBox="1"/>
          <p:nvPr/>
        </p:nvSpPr>
        <p:spPr>
          <a:xfrm>
            <a:off x="1676400" y="4812268"/>
            <a:ext cx="7086600" cy="369332"/>
          </a:xfrm>
          <a:prstGeom prst="rect">
            <a:avLst/>
          </a:prstGeom>
          <a:noFill/>
        </p:spPr>
        <p:txBody>
          <a:bodyPr wrap="square" rtlCol="0">
            <a:spAutoFit/>
          </a:bodyPr>
          <a:lstStyle/>
          <a:p>
            <a:r>
              <a:rPr lang="en-US" b="1" dirty="0" smtClean="0"/>
              <a:t>Check out this great </a:t>
            </a:r>
            <a:r>
              <a:rPr lang="en-US" b="1" dirty="0" smtClean="0">
                <a:hlinkClick r:id="rId3"/>
              </a:rPr>
              <a:t>example</a:t>
            </a:r>
            <a:r>
              <a:rPr lang="en-US" b="1" dirty="0" smtClean="0"/>
              <a:t> of a marketing dashboard used at BMW!</a:t>
            </a:r>
            <a:endParaRPr lang="en-US" b="1" dirty="0"/>
          </a:p>
        </p:txBody>
      </p:sp>
      <p:pic>
        <p:nvPicPr>
          <p:cNvPr id="8" name="Picture 7" descr="bmwm6.jpg"/>
          <p:cNvPicPr>
            <a:picLocks noChangeAspect="1"/>
          </p:cNvPicPr>
          <p:nvPr/>
        </p:nvPicPr>
        <p:blipFill>
          <a:blip r:embed="rId4"/>
          <a:stretch>
            <a:fillRect/>
          </a:stretch>
        </p:blipFill>
        <p:spPr>
          <a:xfrm>
            <a:off x="3429000" y="1600200"/>
            <a:ext cx="4781550" cy="2762250"/>
          </a:xfrm>
          <a:prstGeom prst="rect">
            <a:avLst/>
          </a:prstGeom>
        </p:spPr>
      </p:pic>
      <p:pic>
        <p:nvPicPr>
          <p:cNvPr id="9" name="Picture 8" descr="bmw.gif"/>
          <p:cNvPicPr>
            <a:picLocks noChangeAspect="1"/>
          </p:cNvPicPr>
          <p:nvPr/>
        </p:nvPicPr>
        <p:blipFill>
          <a:blip r:embed="rId5"/>
          <a:stretch>
            <a:fillRect/>
          </a:stretch>
        </p:blipFill>
        <p:spPr>
          <a:xfrm>
            <a:off x="1447800" y="1066800"/>
            <a:ext cx="5242549" cy="30718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(cont’d)</a:t>
            </a:r>
            <a:endParaRPr lang="en-US" sz="3200" b="1" dirty="0"/>
          </a:p>
        </p:txBody>
      </p:sp>
      <p:sp>
        <p:nvSpPr>
          <p:cNvPr id="3" name="Content Placeholder 2"/>
          <p:cNvSpPr>
            <a:spLocks noGrp="1"/>
          </p:cNvSpPr>
          <p:nvPr>
            <p:ph idx="1"/>
          </p:nvPr>
        </p:nvSpPr>
        <p:spPr/>
        <p:txBody>
          <a:bodyPr/>
          <a:lstStyle/>
          <a:p>
            <a:r>
              <a:rPr lang="en-US" dirty="0" smtClean="0"/>
              <a:t>12.5 Decision Support Systems</a:t>
            </a:r>
          </a:p>
          <a:p>
            <a:r>
              <a:rPr lang="en-US" dirty="0" smtClean="0"/>
              <a:t>12.6 Automated Decision Support (ADS)</a:t>
            </a:r>
          </a:p>
          <a:p>
            <a:r>
              <a:rPr lang="en-US" dirty="0" smtClean="0"/>
              <a:t>12.7 Managerial Issues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30</a:t>
            </a:fld>
            <a:endParaRPr lang="en-US" dirty="0"/>
          </a:p>
        </p:txBody>
      </p:sp>
      <p:pic>
        <p:nvPicPr>
          <p:cNvPr id="11266" name="Picture 2"/>
          <p:cNvPicPr>
            <a:picLocks noChangeAspect="1" noChangeArrowheads="1"/>
          </p:cNvPicPr>
          <p:nvPr/>
        </p:nvPicPr>
        <p:blipFill>
          <a:blip r:embed="rId3"/>
          <a:srcRect/>
          <a:stretch>
            <a:fillRect/>
          </a:stretch>
        </p:blipFill>
        <p:spPr bwMode="auto">
          <a:xfrm>
            <a:off x="1828800" y="1143000"/>
            <a:ext cx="6019800" cy="4343400"/>
          </a:xfrm>
          <a:prstGeom prst="rect">
            <a:avLst/>
          </a:prstGeom>
          <a:noFill/>
          <a:ln w="9525">
            <a:noFill/>
            <a:miter lim="800000"/>
            <a:headEnd/>
            <a:tailEnd/>
          </a:ln>
          <a:effectLst/>
        </p:spPr>
      </p:pic>
      <p:sp>
        <p:nvSpPr>
          <p:cNvPr id="6" name="TextBox 5"/>
          <p:cNvSpPr txBox="1"/>
          <p:nvPr/>
        </p:nvSpPr>
        <p:spPr>
          <a:xfrm>
            <a:off x="2286000" y="5638800"/>
            <a:ext cx="4953000" cy="369332"/>
          </a:xfrm>
          <a:prstGeom prst="rect">
            <a:avLst/>
          </a:prstGeom>
          <a:noFill/>
        </p:spPr>
        <p:txBody>
          <a:bodyPr wrap="square" rtlCol="0">
            <a:spAutoFit/>
          </a:bodyPr>
          <a:lstStyle/>
          <a:p>
            <a:r>
              <a:rPr lang="en-US" b="1" dirty="0" smtClean="0"/>
              <a:t>Multidimensional view of sales revenue data.</a:t>
            </a:r>
            <a:endParaRPr lang="en-US"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Business Performance Management</a:t>
            </a:r>
            <a:endParaRPr lang="en-US" sz="3200" b="1" dirty="0"/>
          </a:p>
        </p:txBody>
      </p:sp>
      <p:sp>
        <p:nvSpPr>
          <p:cNvPr id="3" name="Content Placeholder 2"/>
          <p:cNvSpPr>
            <a:spLocks noGrp="1"/>
          </p:cNvSpPr>
          <p:nvPr>
            <p:ph idx="1"/>
          </p:nvPr>
        </p:nvSpPr>
        <p:spPr/>
        <p:txBody>
          <a:bodyPr/>
          <a:lstStyle/>
          <a:p>
            <a:r>
              <a:rPr lang="en-US" dirty="0" smtClean="0"/>
              <a:t>Requires methods to quickly &amp; easily determine performance versus goals, objectives &amp; alignment strategies.</a:t>
            </a:r>
          </a:p>
          <a:p>
            <a:r>
              <a:rPr lang="en-US" dirty="0" smtClean="0"/>
              <a:t>Relies on BI analysis reporting, queries, dashboards &amp; scorecards.</a:t>
            </a:r>
          </a:p>
          <a:p>
            <a:r>
              <a:rPr lang="en-US" dirty="0" smtClean="0"/>
              <a:t>Objective is strategic – to optimize overall performance of an organization.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12.7</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32</a:t>
            </a:fld>
            <a:endParaRPr lang="en-US" dirty="0"/>
          </a:p>
        </p:txBody>
      </p:sp>
      <p:pic>
        <p:nvPicPr>
          <p:cNvPr id="12290" name="Picture 2"/>
          <p:cNvPicPr>
            <a:picLocks noChangeAspect="1" noChangeArrowheads="1"/>
          </p:cNvPicPr>
          <p:nvPr/>
        </p:nvPicPr>
        <p:blipFill>
          <a:blip r:embed="rId3"/>
          <a:srcRect/>
          <a:stretch>
            <a:fillRect/>
          </a:stretch>
        </p:blipFill>
        <p:spPr bwMode="auto">
          <a:xfrm>
            <a:off x="1828800" y="1676400"/>
            <a:ext cx="5867400" cy="3429000"/>
          </a:xfrm>
          <a:prstGeom prst="rect">
            <a:avLst/>
          </a:prstGeom>
          <a:noFill/>
          <a:ln w="9525">
            <a:noFill/>
            <a:miter lim="800000"/>
            <a:headEnd/>
            <a:tailEnd/>
          </a:ln>
          <a:effectLst/>
        </p:spPr>
      </p:pic>
      <p:sp>
        <p:nvSpPr>
          <p:cNvPr id="6" name="TextBox 5"/>
          <p:cNvSpPr txBox="1"/>
          <p:nvPr/>
        </p:nvSpPr>
        <p:spPr>
          <a:xfrm>
            <a:off x="1600200" y="5562600"/>
            <a:ext cx="5867400" cy="646331"/>
          </a:xfrm>
          <a:prstGeom prst="rect">
            <a:avLst/>
          </a:prstGeom>
          <a:noFill/>
        </p:spPr>
        <p:txBody>
          <a:bodyPr wrap="square" rtlCol="0">
            <a:spAutoFit/>
          </a:bodyPr>
          <a:lstStyle/>
          <a:p>
            <a:r>
              <a:rPr lang="en-US" b="1" dirty="0" smtClean="0"/>
              <a:t>Business performance management (BPM) for monitoring and assessing performance.</a:t>
            </a:r>
            <a:endParaRPr lang="en-US"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33</a:t>
            </a:fld>
            <a:endParaRPr lang="en-US" dirty="0"/>
          </a:p>
        </p:txBody>
      </p:sp>
      <p:pic>
        <p:nvPicPr>
          <p:cNvPr id="13314" name="Picture 2"/>
          <p:cNvPicPr>
            <a:picLocks noChangeAspect="1" noChangeArrowheads="1"/>
          </p:cNvPicPr>
          <p:nvPr/>
        </p:nvPicPr>
        <p:blipFill>
          <a:blip r:embed="rId3"/>
          <a:srcRect/>
          <a:stretch>
            <a:fillRect/>
          </a:stretch>
        </p:blipFill>
        <p:spPr bwMode="auto">
          <a:xfrm>
            <a:off x="1752600" y="1600200"/>
            <a:ext cx="6096000"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34</a:t>
            </a:fld>
            <a:endParaRPr lang="en-US" dirty="0"/>
          </a:p>
        </p:txBody>
      </p:sp>
      <p:sp>
        <p:nvSpPr>
          <p:cNvPr id="6" name="TextBox 5"/>
          <p:cNvSpPr txBox="1"/>
          <p:nvPr/>
        </p:nvSpPr>
        <p:spPr>
          <a:xfrm>
            <a:off x="1752600" y="2590800"/>
            <a:ext cx="6248400" cy="1077218"/>
          </a:xfrm>
          <a:prstGeom prst="rect">
            <a:avLst/>
          </a:prstGeom>
          <a:noFill/>
        </p:spPr>
        <p:txBody>
          <a:bodyPr wrap="square" rtlCol="0">
            <a:spAutoFit/>
          </a:bodyPr>
          <a:lstStyle/>
          <a:p>
            <a:r>
              <a:rPr lang="en-US" sz="3200" b="1" i="1" dirty="0" smtClean="0"/>
              <a:t>12.3 Data, Text, and Web Mining and BI Search</a:t>
            </a:r>
            <a:endParaRPr lang="en-US" sz="3200" b="1" i="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Text-Mining</a:t>
            </a:r>
            <a:endParaRPr lang="en-US" sz="3200" b="1" dirty="0"/>
          </a:p>
        </p:txBody>
      </p:sp>
      <p:sp>
        <p:nvSpPr>
          <p:cNvPr id="3" name="Content Placeholder 2"/>
          <p:cNvSpPr>
            <a:spLocks noGrp="1"/>
          </p:cNvSpPr>
          <p:nvPr>
            <p:ph idx="1"/>
          </p:nvPr>
        </p:nvSpPr>
        <p:spPr>
          <a:xfrm>
            <a:off x="457200" y="1143000"/>
            <a:ext cx="8229600" cy="4525963"/>
          </a:xfrm>
        </p:spPr>
        <p:txBody>
          <a:bodyPr>
            <a:normAutofit fontScale="92500"/>
          </a:bodyPr>
          <a:lstStyle/>
          <a:p>
            <a:r>
              <a:rPr lang="en-US" dirty="0" smtClean="0"/>
              <a:t>Content that is mined include unstructured data from documents, text from email messages &amp; log data from Internet browsing.</a:t>
            </a:r>
          </a:p>
          <a:p>
            <a:r>
              <a:rPr lang="en-US" dirty="0" smtClean="0"/>
              <a:t>May be major source of competitive advantage.</a:t>
            </a:r>
          </a:p>
          <a:p>
            <a:r>
              <a:rPr lang="en-US" dirty="0" smtClean="0"/>
              <a:t>Needs to be codified with XML &amp; extracted to apply predictive data mining tools to generate real value.</a:t>
            </a:r>
          </a:p>
          <a:p>
            <a:r>
              <a:rPr lang="en-US" dirty="0" smtClean="0"/>
              <a:t>Comprises up to 80% of all information collected.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35</a:t>
            </a:fld>
            <a:endParaRPr lang="en-US" dirty="0"/>
          </a:p>
        </p:txBody>
      </p:sp>
      <p:sp>
        <p:nvSpPr>
          <p:cNvPr id="6" name="TextBox 5"/>
          <p:cNvSpPr txBox="1"/>
          <p:nvPr/>
        </p:nvSpPr>
        <p:spPr>
          <a:xfrm>
            <a:off x="533400" y="5257800"/>
            <a:ext cx="7772400" cy="1046440"/>
          </a:xfrm>
          <a:prstGeom prst="rect">
            <a:avLst/>
          </a:prstGeom>
          <a:noFill/>
        </p:spPr>
        <p:txBody>
          <a:bodyPr wrap="square" rtlCol="0">
            <a:spAutoFit/>
          </a:bodyPr>
          <a:lstStyle/>
          <a:p>
            <a:r>
              <a:rPr lang="en-US" sz="2200" b="1" dirty="0" smtClean="0"/>
              <a:t>Click link for an informative article in cio.com – </a:t>
            </a:r>
            <a:r>
              <a:rPr lang="en-US" sz="2200" b="1" i="1" dirty="0" smtClean="0">
                <a:hlinkClick r:id="rId3"/>
              </a:rPr>
              <a:t>Text Analytics: Your Customers are Talking About You</a:t>
            </a:r>
            <a:endParaRPr lang="en-US" sz="2200" b="1" i="1" dirty="0" smtClean="0"/>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Advantages &amp; Disadvantages of Data Mining</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Tools that are interactive, visual, understandable, &amp; work directly on data warehouse of organization.</a:t>
            </a:r>
          </a:p>
          <a:p>
            <a:r>
              <a:rPr lang="en-US" dirty="0" smtClean="0"/>
              <a:t>Simpler tools used by front line workers for immediate &amp; long-term business benefits.</a:t>
            </a:r>
          </a:p>
          <a:p>
            <a:r>
              <a:rPr lang="en-US" dirty="0" smtClean="0"/>
              <a:t>Techniques may be too sophisticated or require extensive knowledge &amp; training.</a:t>
            </a:r>
          </a:p>
          <a:p>
            <a:r>
              <a:rPr lang="en-US" dirty="0" smtClean="0"/>
              <a:t>May require expert statistician to utilize effectively, if at all.</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37</a:t>
            </a:fld>
            <a:endParaRPr lang="en-US" dirty="0"/>
          </a:p>
        </p:txBody>
      </p:sp>
      <p:sp>
        <p:nvSpPr>
          <p:cNvPr id="6" name="TextBox 5"/>
          <p:cNvSpPr txBox="1"/>
          <p:nvPr/>
        </p:nvSpPr>
        <p:spPr>
          <a:xfrm>
            <a:off x="1143000" y="2691825"/>
            <a:ext cx="7315200" cy="1077218"/>
          </a:xfrm>
          <a:prstGeom prst="rect">
            <a:avLst/>
          </a:prstGeom>
          <a:noFill/>
        </p:spPr>
        <p:txBody>
          <a:bodyPr wrap="square" rtlCol="0">
            <a:spAutoFit/>
          </a:bodyPr>
          <a:lstStyle/>
          <a:p>
            <a:r>
              <a:rPr lang="en-US" sz="3200" b="1" i="1" dirty="0" smtClean="0"/>
              <a:t>12.4 Managers and Decision Making Processes</a:t>
            </a:r>
            <a:endParaRPr lang="en-US" sz="3200" b="1" i="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12.8</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38</a:t>
            </a:fld>
            <a:endParaRPr lang="en-US" dirty="0"/>
          </a:p>
        </p:txBody>
      </p:sp>
      <p:pic>
        <p:nvPicPr>
          <p:cNvPr id="14338" name="Picture 2"/>
          <p:cNvPicPr>
            <a:picLocks noChangeAspect="1" noChangeArrowheads="1"/>
          </p:cNvPicPr>
          <p:nvPr/>
        </p:nvPicPr>
        <p:blipFill>
          <a:blip r:embed="rId3"/>
          <a:srcRect/>
          <a:stretch>
            <a:fillRect/>
          </a:stretch>
        </p:blipFill>
        <p:spPr bwMode="auto">
          <a:xfrm>
            <a:off x="1676400" y="1143000"/>
            <a:ext cx="6172200" cy="4648200"/>
          </a:xfrm>
          <a:prstGeom prst="rect">
            <a:avLst/>
          </a:prstGeom>
          <a:noFill/>
          <a:ln w="9525">
            <a:noFill/>
            <a:miter lim="800000"/>
            <a:headEnd/>
            <a:tailEnd/>
          </a:ln>
          <a:effectLst/>
        </p:spPr>
      </p:pic>
      <p:sp>
        <p:nvSpPr>
          <p:cNvPr id="6" name="TextBox 5"/>
          <p:cNvSpPr txBox="1"/>
          <p:nvPr/>
        </p:nvSpPr>
        <p:spPr>
          <a:xfrm>
            <a:off x="3276600" y="5943600"/>
            <a:ext cx="2971800" cy="381000"/>
          </a:xfrm>
          <a:prstGeom prst="rect">
            <a:avLst/>
          </a:prstGeom>
          <a:noFill/>
        </p:spPr>
        <p:txBody>
          <a:bodyPr wrap="square" rtlCol="0">
            <a:spAutoFit/>
          </a:bodyPr>
          <a:lstStyle/>
          <a:p>
            <a:r>
              <a:rPr lang="en-US" b="1" dirty="0" smtClean="0"/>
              <a:t>Manager’s decision role.</a:t>
            </a:r>
            <a:endParaRPr lang="en-US"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Managers Need IT Support from DSS Tools</a:t>
            </a:r>
            <a:endParaRPr lang="en-US" sz="3200" b="1" dirty="0"/>
          </a:p>
        </p:txBody>
      </p:sp>
      <p:sp>
        <p:nvSpPr>
          <p:cNvPr id="3" name="Content Placeholder 2"/>
          <p:cNvSpPr>
            <a:spLocks noGrp="1"/>
          </p:cNvSpPr>
          <p:nvPr>
            <p:ph idx="1"/>
          </p:nvPr>
        </p:nvSpPr>
        <p:spPr/>
        <p:txBody>
          <a:bodyPr/>
          <a:lstStyle/>
          <a:p>
            <a:r>
              <a:rPr lang="en-US" dirty="0" smtClean="0"/>
              <a:t>Scenarios, alternatives &amp; risks are many.</a:t>
            </a:r>
          </a:p>
          <a:p>
            <a:r>
              <a:rPr lang="en-US" dirty="0" smtClean="0"/>
              <a:t>Time is always critical consideration &amp; stress level is high.</a:t>
            </a:r>
          </a:p>
          <a:p>
            <a:r>
              <a:rPr lang="en-US" dirty="0" smtClean="0"/>
              <a:t>Requires sophisticated analysis.</a:t>
            </a:r>
          </a:p>
          <a:p>
            <a:r>
              <a:rPr lang="en-US" dirty="0" smtClean="0"/>
              <a:t>Geographically dispersed decision makers with collaboration required.</a:t>
            </a:r>
          </a:p>
          <a:p>
            <a:r>
              <a:rPr lang="en-US" dirty="0" smtClean="0"/>
              <a:t>Often requires reliable forecasting.</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Learning Objectives</a:t>
            </a:r>
            <a:endParaRPr lang="en-US" sz="3600" b="1"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sz="2800" dirty="0" smtClean="0"/>
              <a:t>Identify factors influencing adoption of business intelligence (BI) and business performance management (BPM).</a:t>
            </a:r>
          </a:p>
          <a:p>
            <a:pPr marL="514350" indent="-514350">
              <a:buFont typeface="+mj-lt"/>
              <a:buAutoNum type="arabicPeriod"/>
            </a:pPr>
            <a:r>
              <a:rPr lang="en-US" sz="2800" dirty="0" smtClean="0"/>
              <a:t>Describe data mining, predictive analytics, digital dashboards, scorecards, and multidimensional data analysis.</a:t>
            </a:r>
          </a:p>
          <a:p>
            <a:pPr marL="514350" indent="-514350">
              <a:buFont typeface="+mj-lt"/>
              <a:buAutoNum type="arabicPeriod"/>
            </a:pPr>
            <a:r>
              <a:rPr lang="en-US" sz="2800" dirty="0" smtClean="0"/>
              <a:t>Identify key considerations for IT-support of managerial decision-making.</a:t>
            </a:r>
          </a:p>
          <a:p>
            <a:pPr marL="514350" indent="-514350">
              <a:buFont typeface="+mj-lt"/>
              <a:buAutoNum type="arabicPeriod"/>
            </a:pPr>
            <a:r>
              <a:rPr lang="en-US" sz="2800" dirty="0" smtClean="0"/>
              <a:t>Understand managerial decision making processes, the decision process, and types of decisions.</a:t>
            </a:r>
          </a:p>
          <a:p>
            <a:pPr marL="514350" indent="-514350">
              <a:buNone/>
            </a:pPr>
            <a:endParaRPr lang="en-US" sz="2800" dirty="0" smtClean="0"/>
          </a:p>
          <a:p>
            <a:endParaRPr lang="en-US" sz="2800" dirty="0" smtClean="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Automating Manager’s Job</a:t>
            </a:r>
            <a:endParaRPr lang="en-US" sz="3200" b="1" dirty="0"/>
          </a:p>
        </p:txBody>
      </p:sp>
      <p:sp>
        <p:nvSpPr>
          <p:cNvPr id="3" name="Content Placeholder 2"/>
          <p:cNvSpPr>
            <a:spLocks noGrp="1"/>
          </p:cNvSpPr>
          <p:nvPr>
            <p:ph idx="1"/>
          </p:nvPr>
        </p:nvSpPr>
        <p:spPr/>
        <p:txBody>
          <a:bodyPr/>
          <a:lstStyle/>
          <a:p>
            <a:r>
              <a:rPr lang="en-US" dirty="0" smtClean="0"/>
              <a:t>Routine decisions by mid-level  managers (frontline employees) may be automated fairly easily &amp; frequently.</a:t>
            </a:r>
          </a:p>
          <a:p>
            <a:r>
              <a:rPr lang="en-US" dirty="0" smtClean="0"/>
              <a:t>Automation of routine decisions leaves more time for supervising, training &amp; motivating nonmanagers.</a:t>
            </a:r>
          </a:p>
          <a:p>
            <a:r>
              <a:rPr lang="en-US" dirty="0" smtClean="0"/>
              <a:t>Top level managerial decision making is seldom routine &amp; very difficult to automate.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IT Available to Support Managers (MSS)</a:t>
            </a:r>
            <a:endParaRPr lang="en-US" sz="3200" b="1" dirty="0"/>
          </a:p>
        </p:txBody>
      </p:sp>
      <p:sp>
        <p:nvSpPr>
          <p:cNvPr id="3" name="Content Placeholder 2"/>
          <p:cNvSpPr>
            <a:spLocks noGrp="1"/>
          </p:cNvSpPr>
          <p:nvPr>
            <p:ph idx="1"/>
          </p:nvPr>
        </p:nvSpPr>
        <p:spPr/>
        <p:txBody>
          <a:bodyPr>
            <a:normAutofit fontScale="92500" lnSpcReduction="20000"/>
          </a:bodyPr>
          <a:lstStyle/>
          <a:p>
            <a:r>
              <a:rPr lang="en-US" dirty="0" smtClean="0"/>
              <a:t>DSS - indirect support – discovery, communication &amp; collaboration with web facilitation.</a:t>
            </a:r>
          </a:p>
          <a:p>
            <a:r>
              <a:rPr lang="en-US" dirty="0" smtClean="0"/>
              <a:t>DSS – provide support primarily to analytical, quantitative types of decisions.</a:t>
            </a:r>
          </a:p>
          <a:p>
            <a:r>
              <a:rPr lang="en-US" dirty="0" smtClean="0"/>
              <a:t>ESS – early BI – supports informational roles of executives.</a:t>
            </a:r>
          </a:p>
          <a:p>
            <a:r>
              <a:rPr lang="en-US" dirty="0" smtClean="0"/>
              <a:t>GDSS – supports managers &amp; staff working in groups, remotely or closely.</a:t>
            </a:r>
          </a:p>
          <a:p>
            <a:r>
              <a:rPr lang="en-US" dirty="0" smtClean="0"/>
              <a:t>Common devices – PDAs, Blackberrys, iPhones.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12.9</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42</a:t>
            </a:fld>
            <a:endParaRPr lang="en-US" dirty="0"/>
          </a:p>
        </p:txBody>
      </p:sp>
      <p:pic>
        <p:nvPicPr>
          <p:cNvPr id="15362" name="Picture 2"/>
          <p:cNvPicPr>
            <a:picLocks noChangeAspect="1" noChangeArrowheads="1"/>
          </p:cNvPicPr>
          <p:nvPr/>
        </p:nvPicPr>
        <p:blipFill>
          <a:blip r:embed="rId3"/>
          <a:srcRect/>
          <a:stretch>
            <a:fillRect/>
          </a:stretch>
        </p:blipFill>
        <p:spPr bwMode="auto">
          <a:xfrm>
            <a:off x="1828800" y="1447800"/>
            <a:ext cx="5715000" cy="4343400"/>
          </a:xfrm>
          <a:prstGeom prst="rect">
            <a:avLst/>
          </a:prstGeom>
          <a:noFill/>
          <a:ln w="9525">
            <a:noFill/>
            <a:miter lim="800000"/>
            <a:headEnd/>
            <a:tailEnd/>
          </a:ln>
          <a:effectLst/>
        </p:spPr>
      </p:pic>
      <p:sp>
        <p:nvSpPr>
          <p:cNvPr id="6" name="TextBox 5"/>
          <p:cNvSpPr txBox="1"/>
          <p:nvPr/>
        </p:nvSpPr>
        <p:spPr>
          <a:xfrm>
            <a:off x="2895600" y="5955268"/>
            <a:ext cx="4191000" cy="369332"/>
          </a:xfrm>
          <a:prstGeom prst="rect">
            <a:avLst/>
          </a:prstGeom>
          <a:noFill/>
        </p:spPr>
        <p:txBody>
          <a:bodyPr wrap="square" rtlCol="0">
            <a:spAutoFit/>
          </a:bodyPr>
          <a:lstStyle/>
          <a:p>
            <a:r>
              <a:rPr lang="en-US" b="1" dirty="0" smtClean="0"/>
              <a:t>IT support for decision making.</a:t>
            </a:r>
            <a:endParaRPr lang="en-US"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12.10</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43</a:t>
            </a:fld>
            <a:endParaRPr lang="en-US" dirty="0"/>
          </a:p>
        </p:txBody>
      </p:sp>
      <p:pic>
        <p:nvPicPr>
          <p:cNvPr id="16386" name="Picture 2"/>
          <p:cNvPicPr>
            <a:picLocks noChangeAspect="1" noChangeArrowheads="1"/>
          </p:cNvPicPr>
          <p:nvPr/>
        </p:nvPicPr>
        <p:blipFill>
          <a:blip r:embed="rId3"/>
          <a:srcRect/>
          <a:stretch>
            <a:fillRect/>
          </a:stretch>
        </p:blipFill>
        <p:spPr bwMode="auto">
          <a:xfrm>
            <a:off x="1828800" y="1066800"/>
            <a:ext cx="6400800" cy="4572000"/>
          </a:xfrm>
          <a:prstGeom prst="rect">
            <a:avLst/>
          </a:prstGeom>
          <a:noFill/>
          <a:ln w="9525">
            <a:noFill/>
            <a:miter lim="800000"/>
            <a:headEnd/>
            <a:tailEnd/>
          </a:ln>
          <a:effectLst/>
        </p:spPr>
      </p:pic>
      <p:sp>
        <p:nvSpPr>
          <p:cNvPr id="6" name="TextBox 5"/>
          <p:cNvSpPr txBox="1"/>
          <p:nvPr/>
        </p:nvSpPr>
        <p:spPr>
          <a:xfrm>
            <a:off x="3429000" y="5867400"/>
            <a:ext cx="4648200" cy="369332"/>
          </a:xfrm>
          <a:prstGeom prst="rect">
            <a:avLst/>
          </a:prstGeom>
          <a:noFill/>
        </p:spPr>
        <p:txBody>
          <a:bodyPr wrap="square" rtlCol="0">
            <a:spAutoFit/>
          </a:bodyPr>
          <a:lstStyle/>
          <a:p>
            <a:r>
              <a:rPr lang="en-US" b="1" dirty="0" smtClean="0"/>
              <a:t>Phases in the decision-making process.</a:t>
            </a:r>
            <a:endParaRPr lang="en-US"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Decision Modeling &amp; Models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Decision model – simplified representation, or abstraction of reality.</a:t>
            </a:r>
          </a:p>
          <a:p>
            <a:r>
              <a:rPr lang="en-US" dirty="0" smtClean="0"/>
              <a:t>Simplicity is key.</a:t>
            </a:r>
          </a:p>
          <a:p>
            <a:r>
              <a:rPr lang="en-US" dirty="0" smtClean="0"/>
              <a:t>Based upon set of assumptions.</a:t>
            </a:r>
          </a:p>
          <a:p>
            <a:r>
              <a:rPr lang="en-US" dirty="0" smtClean="0"/>
              <a:t>Requires monitoring &amp; adjustment periodically as assumptions change.</a:t>
            </a:r>
          </a:p>
          <a:p>
            <a:r>
              <a:rPr lang="en-US" dirty="0" smtClean="0"/>
              <a:t>Modeling – virtual experiments reduce cost, compress time, manipulate variables, reduces risk.</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44</a:t>
            </a:fld>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Framework for Computerized Decision Analysis</a:t>
            </a:r>
            <a:endParaRPr lang="en-US" sz="3200" b="1" dirty="0"/>
          </a:p>
        </p:txBody>
      </p:sp>
      <p:sp>
        <p:nvSpPr>
          <p:cNvPr id="3" name="Content Placeholder 2"/>
          <p:cNvSpPr>
            <a:spLocks noGrp="1"/>
          </p:cNvSpPr>
          <p:nvPr>
            <p:ph idx="1"/>
          </p:nvPr>
        </p:nvSpPr>
        <p:spPr/>
        <p:txBody>
          <a:bodyPr/>
          <a:lstStyle/>
          <a:p>
            <a:r>
              <a:rPr lang="en-US" dirty="0" smtClean="0"/>
              <a:t>Structured – routine &amp; repetitive problems.</a:t>
            </a:r>
          </a:p>
          <a:p>
            <a:r>
              <a:rPr lang="en-US" dirty="0" smtClean="0"/>
              <a:t>Unstructured – lots of uncertainty, no definitive or clear-cut solutions.</a:t>
            </a:r>
          </a:p>
          <a:p>
            <a:r>
              <a:rPr lang="en-US" dirty="0" smtClean="0"/>
              <a:t>Semistructured – between the extremes.  Most true DSS are focused here.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46</a:t>
            </a:fld>
            <a:endParaRPr lang="en-US" dirty="0"/>
          </a:p>
        </p:txBody>
      </p:sp>
      <p:sp>
        <p:nvSpPr>
          <p:cNvPr id="6" name="TextBox 5"/>
          <p:cNvSpPr txBox="1"/>
          <p:nvPr/>
        </p:nvSpPr>
        <p:spPr>
          <a:xfrm>
            <a:off x="1676400" y="2286000"/>
            <a:ext cx="6553200" cy="584775"/>
          </a:xfrm>
          <a:prstGeom prst="rect">
            <a:avLst/>
          </a:prstGeom>
          <a:noFill/>
        </p:spPr>
        <p:txBody>
          <a:bodyPr wrap="square" rtlCol="0">
            <a:spAutoFit/>
          </a:bodyPr>
          <a:lstStyle/>
          <a:p>
            <a:r>
              <a:rPr lang="en-US" sz="3200" b="1" i="1" dirty="0" smtClean="0"/>
              <a:t>12.5 Decision Support Systems</a:t>
            </a:r>
            <a:endParaRPr lang="en-US" sz="3200" b="1" i="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DSS &amp; Managers</a:t>
            </a:r>
            <a:endParaRPr lang="en-US" sz="3200" b="1" dirty="0"/>
          </a:p>
        </p:txBody>
      </p:sp>
      <p:sp>
        <p:nvSpPr>
          <p:cNvPr id="3" name="Content Placeholder 2"/>
          <p:cNvSpPr>
            <a:spLocks noGrp="1"/>
          </p:cNvSpPr>
          <p:nvPr>
            <p:ph idx="1"/>
          </p:nvPr>
        </p:nvSpPr>
        <p:spPr/>
        <p:txBody>
          <a:bodyPr/>
          <a:lstStyle/>
          <a:p>
            <a:r>
              <a:rPr lang="en-US" dirty="0" smtClean="0"/>
              <a:t>Need new &amp; accurate information.</a:t>
            </a:r>
          </a:p>
          <a:p>
            <a:r>
              <a:rPr lang="en-US" dirty="0" smtClean="0"/>
              <a:t>Time is critical.</a:t>
            </a:r>
          </a:p>
          <a:p>
            <a:r>
              <a:rPr lang="en-US" dirty="0" smtClean="0"/>
              <a:t>Complex organization for tracking.</a:t>
            </a:r>
          </a:p>
          <a:p>
            <a:r>
              <a:rPr lang="en-US" dirty="0" smtClean="0"/>
              <a:t>Unstable environment.</a:t>
            </a:r>
          </a:p>
          <a:p>
            <a:r>
              <a:rPr lang="en-US" dirty="0" smtClean="0"/>
              <a:t>Increasing competition.</a:t>
            </a:r>
          </a:p>
          <a:p>
            <a:r>
              <a:rPr lang="en-US" dirty="0" smtClean="0"/>
              <a:t>Existing systems could not support operational requirements.</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48</a:t>
            </a:fld>
            <a:endParaRPr lang="en-US" dirty="0"/>
          </a:p>
        </p:txBody>
      </p:sp>
      <p:pic>
        <p:nvPicPr>
          <p:cNvPr id="17410" name="Picture 2"/>
          <p:cNvPicPr>
            <a:picLocks noChangeAspect="1" noChangeArrowheads="1"/>
          </p:cNvPicPr>
          <p:nvPr/>
        </p:nvPicPr>
        <p:blipFill>
          <a:blip r:embed="rId3"/>
          <a:srcRect/>
          <a:stretch>
            <a:fillRect/>
          </a:stretch>
        </p:blipFill>
        <p:spPr bwMode="auto">
          <a:xfrm>
            <a:off x="1295400" y="1524000"/>
            <a:ext cx="6858000"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Characteristics &amp; Capabilities - DSS</a:t>
            </a:r>
            <a:endParaRPr lang="en-US" sz="3200" b="1" dirty="0"/>
          </a:p>
        </p:txBody>
      </p:sp>
      <p:sp>
        <p:nvSpPr>
          <p:cNvPr id="3" name="Content Placeholder 2"/>
          <p:cNvSpPr>
            <a:spLocks noGrp="1"/>
          </p:cNvSpPr>
          <p:nvPr>
            <p:ph idx="1"/>
          </p:nvPr>
        </p:nvSpPr>
        <p:spPr/>
        <p:txBody>
          <a:bodyPr/>
          <a:lstStyle/>
          <a:p>
            <a:r>
              <a:rPr lang="en-US" dirty="0" smtClean="0"/>
              <a:t>Sensitivity analysis for “what if” &amp; goal-seeking strategy setting.  Increases system flexibility &amp; usefulness.</a:t>
            </a:r>
          </a:p>
          <a:p>
            <a:r>
              <a:rPr lang="en-US" dirty="0" smtClean="0"/>
              <a:t>Basic components – database, model base, user interface, users &amp; knowledge base.</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49</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Learning Objectives – cont’d</a:t>
            </a:r>
            <a:endParaRPr lang="en-US" sz="3200" b="1" dirty="0"/>
          </a:p>
        </p:txBody>
      </p:sp>
      <p:sp>
        <p:nvSpPr>
          <p:cNvPr id="3" name="Content Placeholder 2"/>
          <p:cNvSpPr>
            <a:spLocks noGrp="1"/>
          </p:cNvSpPr>
          <p:nvPr>
            <p:ph idx="1"/>
          </p:nvPr>
        </p:nvSpPr>
        <p:spPr/>
        <p:txBody>
          <a:bodyPr/>
          <a:lstStyle/>
          <a:p>
            <a:pPr marL="514350" indent="-514350">
              <a:buNone/>
            </a:pPr>
            <a:r>
              <a:rPr lang="en-US" dirty="0" smtClean="0"/>
              <a:t>5.  Describe decision support systems (DSSs), benefits, and structure.</a:t>
            </a:r>
          </a:p>
          <a:p>
            <a:pPr marL="514350" indent="-514350">
              <a:buAutoNum type="arabicPeriod" startAt="6"/>
            </a:pPr>
            <a:r>
              <a:rPr lang="en-US" dirty="0" smtClean="0"/>
              <a:t>Recognize the importance of real-time BI and decision support for various levels of information workers.</a:t>
            </a:r>
          </a:p>
          <a:p>
            <a:pPr marL="514350" indent="-514350">
              <a:buAutoNum type="arabicPeriod" startAt="6"/>
            </a:pPr>
            <a:r>
              <a:rPr lang="en-US" dirty="0" smtClean="0"/>
              <a:t>Be familiar with automated decision support, its advantages, and areas of application.</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12.11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50</a:t>
            </a:fld>
            <a:endParaRPr lang="en-US" dirty="0"/>
          </a:p>
        </p:txBody>
      </p:sp>
      <p:pic>
        <p:nvPicPr>
          <p:cNvPr id="18434" name="Picture 2"/>
          <p:cNvPicPr>
            <a:picLocks noChangeAspect="1" noChangeArrowheads="1"/>
          </p:cNvPicPr>
          <p:nvPr/>
        </p:nvPicPr>
        <p:blipFill>
          <a:blip r:embed="rId3"/>
          <a:srcRect/>
          <a:stretch>
            <a:fillRect/>
          </a:stretch>
        </p:blipFill>
        <p:spPr bwMode="auto">
          <a:xfrm>
            <a:off x="1447800" y="1371600"/>
            <a:ext cx="6172200" cy="4343400"/>
          </a:xfrm>
          <a:prstGeom prst="rect">
            <a:avLst/>
          </a:prstGeom>
          <a:noFill/>
          <a:ln w="9525">
            <a:noFill/>
            <a:miter lim="800000"/>
            <a:headEnd/>
            <a:tailEnd/>
          </a:ln>
          <a:effectLst/>
        </p:spPr>
      </p:pic>
      <p:sp>
        <p:nvSpPr>
          <p:cNvPr id="7" name="TextBox 6"/>
          <p:cNvSpPr txBox="1"/>
          <p:nvPr/>
        </p:nvSpPr>
        <p:spPr>
          <a:xfrm>
            <a:off x="1905000" y="5867400"/>
            <a:ext cx="5105400" cy="369332"/>
          </a:xfrm>
          <a:prstGeom prst="rect">
            <a:avLst/>
          </a:prstGeom>
          <a:noFill/>
        </p:spPr>
        <p:txBody>
          <a:bodyPr wrap="square" rtlCol="0">
            <a:spAutoFit/>
          </a:bodyPr>
          <a:lstStyle/>
          <a:p>
            <a:r>
              <a:rPr lang="en-US" b="1" dirty="0" smtClean="0"/>
              <a:t>Conceptual model of DSS and its components.</a:t>
            </a:r>
            <a:endParaRPr lang="en-US"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51</a:t>
            </a:fld>
            <a:endParaRPr lang="en-US" dirty="0"/>
          </a:p>
        </p:txBody>
      </p:sp>
      <p:sp>
        <p:nvSpPr>
          <p:cNvPr id="6" name="TextBox 5"/>
          <p:cNvSpPr txBox="1"/>
          <p:nvPr/>
        </p:nvSpPr>
        <p:spPr>
          <a:xfrm>
            <a:off x="838200" y="2615625"/>
            <a:ext cx="7696200" cy="584775"/>
          </a:xfrm>
          <a:prstGeom prst="rect">
            <a:avLst/>
          </a:prstGeom>
          <a:noFill/>
        </p:spPr>
        <p:txBody>
          <a:bodyPr wrap="square" rtlCol="0">
            <a:spAutoFit/>
          </a:bodyPr>
          <a:lstStyle/>
          <a:p>
            <a:r>
              <a:rPr lang="en-US" sz="3200" b="1" i="1" dirty="0" smtClean="0"/>
              <a:t>12.6 Automated Decision Support (ADS)</a:t>
            </a:r>
            <a:endParaRPr lang="en-US" sz="3200" b="1" i="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ADS</a:t>
            </a:r>
            <a:endParaRPr lang="en-US" sz="3200" b="1" dirty="0"/>
          </a:p>
        </p:txBody>
      </p:sp>
      <p:sp>
        <p:nvSpPr>
          <p:cNvPr id="3" name="Content Placeholder 2"/>
          <p:cNvSpPr>
            <a:spLocks noGrp="1"/>
          </p:cNvSpPr>
          <p:nvPr>
            <p:ph idx="1"/>
          </p:nvPr>
        </p:nvSpPr>
        <p:spPr/>
        <p:txBody>
          <a:bodyPr/>
          <a:lstStyle/>
          <a:p>
            <a:r>
              <a:rPr lang="en-US" dirty="0" smtClean="0"/>
              <a:t>Rule-based systems with automatic solutions to repetitive managerial problems.</a:t>
            </a:r>
          </a:p>
          <a:p>
            <a:r>
              <a:rPr lang="en-US" dirty="0" smtClean="0"/>
              <a:t>Closely related to business analytics.</a:t>
            </a:r>
          </a:p>
          <a:p>
            <a:r>
              <a:rPr lang="en-US" dirty="0" smtClean="0"/>
              <a:t>Automating the decision-making process is usually achieved by capturing manager’s expertise.</a:t>
            </a:r>
          </a:p>
          <a:p>
            <a:r>
              <a:rPr lang="en-US" dirty="0" smtClean="0"/>
              <a:t>Rules may be part of expert systems or other intelligent systems.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52</a:t>
            </a:fld>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Characteristics &amp; Benefits of ADS</a:t>
            </a:r>
            <a:endParaRPr lang="en-US" sz="3200" b="1" dirty="0"/>
          </a:p>
        </p:txBody>
      </p:sp>
      <p:sp>
        <p:nvSpPr>
          <p:cNvPr id="3" name="Content Placeholder 2"/>
          <p:cNvSpPr>
            <a:spLocks noGrp="1"/>
          </p:cNvSpPr>
          <p:nvPr>
            <p:ph idx="1"/>
          </p:nvPr>
        </p:nvSpPr>
        <p:spPr/>
        <p:txBody>
          <a:bodyPr/>
          <a:lstStyle/>
          <a:p>
            <a:r>
              <a:rPr lang="en-US" dirty="0" smtClean="0"/>
              <a:t>Rapidly builds business rules to automate or guide decision makers, &amp; deploys them into almost any operating environment.</a:t>
            </a:r>
          </a:p>
          <a:p>
            <a:r>
              <a:rPr lang="en-US" dirty="0" smtClean="0"/>
              <a:t>Injects predictive analytics into rule-based applications, increasing their power &amp; value.</a:t>
            </a:r>
          </a:p>
          <a:p>
            <a:r>
              <a:rPr lang="en-US" dirty="0" smtClean="0"/>
              <a:t>Combines business rules, predictive models &amp; optimization strategies flexibly into enterprise applications.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53</a:t>
            </a:fld>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ADS Applications - Examples</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54</a:t>
            </a:fld>
            <a:endParaRPr lang="en-US" dirty="0"/>
          </a:p>
        </p:txBody>
      </p:sp>
      <p:pic>
        <p:nvPicPr>
          <p:cNvPr id="6" name="Picture 5" descr="dell.jpg">
            <a:hlinkClick r:id="rId2"/>
          </p:cNvPr>
          <p:cNvPicPr>
            <a:picLocks noChangeAspect="1"/>
          </p:cNvPicPr>
          <p:nvPr/>
        </p:nvPicPr>
        <p:blipFill>
          <a:blip r:embed="rId3"/>
          <a:stretch>
            <a:fillRect/>
          </a:stretch>
        </p:blipFill>
        <p:spPr>
          <a:xfrm>
            <a:off x="1066800" y="1600200"/>
            <a:ext cx="1208598" cy="476250"/>
          </a:xfrm>
          <a:prstGeom prst="rect">
            <a:avLst/>
          </a:prstGeom>
        </p:spPr>
      </p:pic>
      <p:pic>
        <p:nvPicPr>
          <p:cNvPr id="7" name="Picture 6" descr="aa.png">
            <a:hlinkClick r:id="rId4"/>
          </p:cNvPr>
          <p:cNvPicPr>
            <a:picLocks noChangeAspect="1"/>
          </p:cNvPicPr>
          <p:nvPr/>
        </p:nvPicPr>
        <p:blipFill>
          <a:blip r:embed="rId5"/>
          <a:stretch>
            <a:fillRect/>
          </a:stretch>
        </p:blipFill>
        <p:spPr>
          <a:xfrm>
            <a:off x="4095750" y="2895600"/>
            <a:ext cx="2381250" cy="866775"/>
          </a:xfrm>
          <a:prstGeom prst="rect">
            <a:avLst/>
          </a:prstGeom>
        </p:spPr>
      </p:pic>
      <p:pic>
        <p:nvPicPr>
          <p:cNvPr id="8" name="Picture 7" descr="statefarm.png">
            <a:hlinkClick r:id="rId6"/>
          </p:cNvPr>
          <p:cNvPicPr>
            <a:picLocks noChangeAspect="1"/>
          </p:cNvPicPr>
          <p:nvPr/>
        </p:nvPicPr>
        <p:blipFill>
          <a:blip r:embed="rId7"/>
          <a:stretch>
            <a:fillRect/>
          </a:stretch>
        </p:blipFill>
        <p:spPr>
          <a:xfrm>
            <a:off x="457200" y="4267200"/>
            <a:ext cx="1524000" cy="1476375"/>
          </a:xfrm>
          <a:prstGeom prst="rect">
            <a:avLst/>
          </a:prstGeom>
        </p:spPr>
      </p:pic>
      <p:sp>
        <p:nvSpPr>
          <p:cNvPr id="9" name="TextBox 8"/>
          <p:cNvSpPr txBox="1"/>
          <p:nvPr/>
        </p:nvSpPr>
        <p:spPr>
          <a:xfrm>
            <a:off x="2819400" y="1657290"/>
            <a:ext cx="5562600" cy="400110"/>
          </a:xfrm>
          <a:prstGeom prst="rect">
            <a:avLst/>
          </a:prstGeom>
          <a:noFill/>
        </p:spPr>
        <p:txBody>
          <a:bodyPr wrap="square" rtlCol="0">
            <a:spAutoFit/>
          </a:bodyPr>
          <a:lstStyle/>
          <a:p>
            <a:r>
              <a:rPr lang="en-US" sz="2000" b="1" dirty="0" smtClean="0"/>
              <a:t>Customizing products &amp; services for customers</a:t>
            </a:r>
            <a:endParaRPr lang="en-US" sz="2000" b="1" dirty="0"/>
          </a:p>
        </p:txBody>
      </p:sp>
      <p:sp>
        <p:nvSpPr>
          <p:cNvPr id="10" name="TextBox 9"/>
          <p:cNvSpPr txBox="1"/>
          <p:nvPr/>
        </p:nvSpPr>
        <p:spPr>
          <a:xfrm>
            <a:off x="457200" y="3124200"/>
            <a:ext cx="3810000" cy="400110"/>
          </a:xfrm>
          <a:prstGeom prst="rect">
            <a:avLst/>
          </a:prstGeom>
          <a:noFill/>
        </p:spPr>
        <p:txBody>
          <a:bodyPr wrap="square" rtlCol="0">
            <a:spAutoFit/>
          </a:bodyPr>
          <a:lstStyle/>
          <a:p>
            <a:r>
              <a:rPr lang="en-US" sz="2000" b="1" dirty="0" smtClean="0"/>
              <a:t>Revenue yield management</a:t>
            </a:r>
            <a:endParaRPr lang="en-US" sz="2000" b="1" dirty="0"/>
          </a:p>
        </p:txBody>
      </p:sp>
      <p:sp>
        <p:nvSpPr>
          <p:cNvPr id="11" name="TextBox 10"/>
          <p:cNvSpPr txBox="1"/>
          <p:nvPr/>
        </p:nvSpPr>
        <p:spPr>
          <a:xfrm>
            <a:off x="2209800" y="4572000"/>
            <a:ext cx="6781800" cy="400110"/>
          </a:xfrm>
          <a:prstGeom prst="rect">
            <a:avLst/>
          </a:prstGeom>
          <a:noFill/>
        </p:spPr>
        <p:txBody>
          <a:bodyPr wrap="square" rtlCol="0">
            <a:spAutoFit/>
          </a:bodyPr>
          <a:lstStyle/>
          <a:p>
            <a:r>
              <a:rPr lang="en-US" sz="2000" b="1" dirty="0" smtClean="0"/>
              <a:t>Uses filtering for handling &amp; prioritizing claims effectively</a:t>
            </a:r>
            <a:endParaRPr lang="en-US" sz="2000"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55</a:t>
            </a:fld>
            <a:endParaRPr lang="en-US" dirty="0"/>
          </a:p>
        </p:txBody>
      </p:sp>
      <p:sp>
        <p:nvSpPr>
          <p:cNvPr id="6" name="TextBox 5"/>
          <p:cNvSpPr txBox="1"/>
          <p:nvPr/>
        </p:nvSpPr>
        <p:spPr>
          <a:xfrm>
            <a:off x="1676400" y="2819400"/>
            <a:ext cx="5791200" cy="584775"/>
          </a:xfrm>
          <a:prstGeom prst="rect">
            <a:avLst/>
          </a:prstGeom>
          <a:noFill/>
        </p:spPr>
        <p:txBody>
          <a:bodyPr wrap="square" rtlCol="0">
            <a:spAutoFit/>
          </a:bodyPr>
          <a:lstStyle/>
          <a:p>
            <a:r>
              <a:rPr lang="en-US" sz="3200" b="1" i="1" dirty="0" smtClean="0"/>
              <a:t>12.7 Managerial Issues</a:t>
            </a:r>
            <a:endParaRPr lang="en-US" sz="32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Why BI Projects Fail</a:t>
            </a:r>
            <a:endParaRPr lang="en-US" sz="3200" b="1" dirty="0"/>
          </a:p>
        </p:txBody>
      </p:sp>
      <p:sp>
        <p:nvSpPr>
          <p:cNvPr id="3" name="Content Placeholder 2"/>
          <p:cNvSpPr>
            <a:spLocks noGrp="1"/>
          </p:cNvSpPr>
          <p:nvPr>
            <p:ph idx="1"/>
          </p:nvPr>
        </p:nvSpPr>
        <p:spPr/>
        <p:txBody>
          <a:bodyPr/>
          <a:lstStyle/>
          <a:p>
            <a:r>
              <a:rPr lang="en-US" dirty="0" smtClean="0"/>
              <a:t>Failure to recognize as enterprise-wide business initiatives.</a:t>
            </a:r>
          </a:p>
          <a:p>
            <a:r>
              <a:rPr lang="en-US" dirty="0" smtClean="0"/>
              <a:t>Lack of sponsorship.</a:t>
            </a:r>
          </a:p>
          <a:p>
            <a:r>
              <a:rPr lang="en-US" dirty="0" smtClean="0"/>
              <a:t>Lack of cooperation.</a:t>
            </a:r>
          </a:p>
          <a:p>
            <a:r>
              <a:rPr lang="en-US" dirty="0" smtClean="0"/>
              <a:t>Lack of qualified &amp; available staff.</a:t>
            </a:r>
          </a:p>
          <a:p>
            <a:r>
              <a:rPr lang="en-US" dirty="0" smtClean="0"/>
              <a:t>No appreciation of negative impact on business profitability.</a:t>
            </a:r>
          </a:p>
          <a:p>
            <a:r>
              <a:rPr lang="en-US" dirty="0" smtClean="0"/>
              <a:t>Too much reliance on vendors.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56</a:t>
            </a:fld>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57</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6</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525963"/>
          </a:xfrm>
        </p:spPr>
        <p:txBody>
          <a:bodyPr/>
          <a:lstStyle/>
          <a:p>
            <a:r>
              <a:rPr lang="en-US" b="1" i="1" dirty="0" smtClean="0"/>
              <a:t>Problems</a:t>
            </a:r>
            <a:r>
              <a:rPr lang="en-US" dirty="0" smtClean="0"/>
              <a:t> – declining market.</a:t>
            </a:r>
            <a:br>
              <a:rPr lang="en-US" dirty="0" smtClean="0"/>
            </a:br>
            <a:r>
              <a:rPr lang="en-US" dirty="0" smtClean="0"/>
              <a:t>Saturation of existing market.</a:t>
            </a:r>
          </a:p>
          <a:p>
            <a:r>
              <a:rPr lang="en-US" b="1" i="1" dirty="0" smtClean="0"/>
              <a:t>Solution</a:t>
            </a:r>
            <a:r>
              <a:rPr lang="en-US" dirty="0" smtClean="0"/>
              <a:t> – wireless capabilities to provide managers with data that are analyzed immediately to provide actionable feedback to maximize sales.</a:t>
            </a:r>
          </a:p>
          <a:p>
            <a:r>
              <a:rPr lang="en-US" b="1" i="1" dirty="0" smtClean="0"/>
              <a:t>Results</a:t>
            </a:r>
            <a:r>
              <a:rPr lang="en-US" dirty="0" smtClean="0"/>
              <a:t> –gained decisive edge &amp; outsmarted its rivals.  Data used as strategic weapon. </a:t>
            </a:r>
            <a:endParaRPr lang="en-US" b="1" i="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7</a:t>
            </a:fld>
            <a:endParaRPr lang="en-US" dirty="0"/>
          </a:p>
        </p:txBody>
      </p:sp>
      <p:pic>
        <p:nvPicPr>
          <p:cNvPr id="6" name="Picture 5" descr="anheuser-busch.jpg">
            <a:hlinkClick r:id="rId3"/>
          </p:cNvPr>
          <p:cNvPicPr>
            <a:picLocks noChangeAspect="1"/>
          </p:cNvPicPr>
          <p:nvPr/>
        </p:nvPicPr>
        <p:blipFill>
          <a:blip r:embed="rId4"/>
          <a:stretch>
            <a:fillRect/>
          </a:stretch>
        </p:blipFill>
        <p:spPr>
          <a:xfrm>
            <a:off x="2590800" y="0"/>
            <a:ext cx="2921000" cy="1473200"/>
          </a:xfrm>
          <a:prstGeom prst="rect">
            <a:avLst/>
          </a:prstGeom>
        </p:spPr>
      </p:pic>
      <p:pic>
        <p:nvPicPr>
          <p:cNvPr id="8" name="Picture 7" descr="clydesdale.jpg"/>
          <p:cNvPicPr>
            <a:picLocks noChangeAspect="1"/>
          </p:cNvPicPr>
          <p:nvPr/>
        </p:nvPicPr>
        <p:blipFill>
          <a:blip r:embed="rId5"/>
          <a:stretch>
            <a:fillRect/>
          </a:stretch>
        </p:blipFill>
        <p:spPr>
          <a:xfrm>
            <a:off x="5715000" y="152400"/>
            <a:ext cx="3073400" cy="230505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12.1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8</a:t>
            </a:fld>
            <a:endParaRPr lang="en-US" dirty="0"/>
          </a:p>
        </p:txBody>
      </p:sp>
      <p:pic>
        <p:nvPicPr>
          <p:cNvPr id="1028" name="Picture 4"/>
          <p:cNvPicPr>
            <a:picLocks noChangeAspect="1" noChangeArrowheads="1"/>
          </p:cNvPicPr>
          <p:nvPr/>
        </p:nvPicPr>
        <p:blipFill>
          <a:blip r:embed="rId3"/>
          <a:srcRect/>
          <a:stretch>
            <a:fillRect/>
          </a:stretch>
        </p:blipFill>
        <p:spPr bwMode="auto">
          <a:xfrm>
            <a:off x="1600200" y="1676400"/>
            <a:ext cx="579120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12-</a:t>
            </a:r>
            <a:fld id="{DBB3DA93-E592-46D0-AE1F-D154A72783BC}" type="slidenum">
              <a:rPr lang="en-US" smtClean="0"/>
              <a:pPr/>
              <a:t>9</a:t>
            </a:fld>
            <a:endParaRPr lang="en-US" dirty="0"/>
          </a:p>
        </p:txBody>
      </p:sp>
      <p:sp>
        <p:nvSpPr>
          <p:cNvPr id="6" name="TextBox 5"/>
          <p:cNvSpPr txBox="1"/>
          <p:nvPr/>
        </p:nvSpPr>
        <p:spPr>
          <a:xfrm>
            <a:off x="762000" y="2057400"/>
            <a:ext cx="7924800" cy="584775"/>
          </a:xfrm>
          <a:prstGeom prst="rect">
            <a:avLst/>
          </a:prstGeom>
          <a:noFill/>
        </p:spPr>
        <p:txBody>
          <a:bodyPr wrap="square" rtlCol="0">
            <a:spAutoFit/>
          </a:bodyPr>
          <a:lstStyle/>
          <a:p>
            <a:r>
              <a:rPr lang="en-US" sz="3200" b="1" i="1" dirty="0" smtClean="0"/>
              <a:t>12.1 The Need for Business Intelligence (BI)</a:t>
            </a:r>
            <a:endParaRPr lang="en-US" sz="3200" b="1"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33695</TotalTime>
  <Words>3117</Words>
  <Application>Microsoft Office PowerPoint</Application>
  <PresentationFormat>On-screen Show (4:3)</PresentationFormat>
  <Paragraphs>390</Paragraphs>
  <Slides>57</Slides>
  <Notes>37</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  Chapter 12  Business Intelligence and Decision Support Systems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(cont’d)</vt:lpstr>
      <vt:lpstr>Learning Objectives</vt:lpstr>
      <vt:lpstr>Learning Objectives – cont’d</vt:lpstr>
      <vt:lpstr>Slide 6</vt:lpstr>
      <vt:lpstr>Slide 7</vt:lpstr>
      <vt:lpstr>Table 12.1</vt:lpstr>
      <vt:lpstr>Slide 9</vt:lpstr>
      <vt:lpstr>(E)xtract (T)ransform (L)oad Tools</vt:lpstr>
      <vt:lpstr>Table 12.2</vt:lpstr>
      <vt:lpstr>Risks with Disparate Data</vt:lpstr>
      <vt:lpstr>Table 12.3</vt:lpstr>
      <vt:lpstr>Business Intelligence Technologies</vt:lpstr>
      <vt:lpstr>BI Vendors</vt:lpstr>
      <vt:lpstr>Power of Predictive Analytics, Alerts &amp; DSS</vt:lpstr>
      <vt:lpstr>Figure 12.1</vt:lpstr>
      <vt:lpstr>Figure 12.2</vt:lpstr>
      <vt:lpstr>Figure 12.3</vt:lpstr>
      <vt:lpstr>Table 12.2</vt:lpstr>
      <vt:lpstr>Figure 12.4</vt:lpstr>
      <vt:lpstr>Figure 12.5</vt:lpstr>
      <vt:lpstr>Business Intelligence Solutions</vt:lpstr>
      <vt:lpstr>Slide 24</vt:lpstr>
      <vt:lpstr>Data Extraction &amp; Integration</vt:lpstr>
      <vt:lpstr>Enterprise Reporting Systems</vt:lpstr>
      <vt:lpstr>Dashboards &amp; Scorecards</vt:lpstr>
      <vt:lpstr>Table 12.4</vt:lpstr>
      <vt:lpstr>Slide 29</vt:lpstr>
      <vt:lpstr>Figure 12.6</vt:lpstr>
      <vt:lpstr>Business Performance Management</vt:lpstr>
      <vt:lpstr>Figure 12.7</vt:lpstr>
      <vt:lpstr>Table 12.5</vt:lpstr>
      <vt:lpstr>Slide 34</vt:lpstr>
      <vt:lpstr>Text-Mining</vt:lpstr>
      <vt:lpstr>Advantages &amp; Disadvantages of Data Mining</vt:lpstr>
      <vt:lpstr>Slide 37</vt:lpstr>
      <vt:lpstr>Figure 12.8</vt:lpstr>
      <vt:lpstr>Managers Need IT Support from DSS Tools</vt:lpstr>
      <vt:lpstr>Automating Manager’s Job</vt:lpstr>
      <vt:lpstr>IT Available to Support Managers (MSS)</vt:lpstr>
      <vt:lpstr>Figure 12.9</vt:lpstr>
      <vt:lpstr>Figure 12.10</vt:lpstr>
      <vt:lpstr>Decision Modeling &amp; Models</vt:lpstr>
      <vt:lpstr>Framework for Computerized Decision Analysis</vt:lpstr>
      <vt:lpstr>Slide 46</vt:lpstr>
      <vt:lpstr>DSS &amp; Managers</vt:lpstr>
      <vt:lpstr>Table 12.6</vt:lpstr>
      <vt:lpstr>Characteristics &amp; Capabilities - DSS</vt:lpstr>
      <vt:lpstr>Figure 12.11</vt:lpstr>
      <vt:lpstr>Slide 51</vt:lpstr>
      <vt:lpstr>ADS</vt:lpstr>
      <vt:lpstr>Characteristics &amp; Benefits of ADS</vt:lpstr>
      <vt:lpstr>ADS Applications - Examples</vt:lpstr>
      <vt:lpstr>Slide 55</vt:lpstr>
      <vt:lpstr>Why BI Projects Fail</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1895</cp:revision>
  <dcterms:created xsi:type="dcterms:W3CDTF">2008-09-25T15:39:43Z</dcterms:created>
  <dcterms:modified xsi:type="dcterms:W3CDTF">2009-04-13T06:16:49Z</dcterms:modified>
</cp:coreProperties>
</file>