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54"/>
  </p:notesMasterIdLst>
  <p:sldIdLst>
    <p:sldId id="256" r:id="rId2"/>
    <p:sldId id="289" r:id="rId3"/>
    <p:sldId id="383" r:id="rId4"/>
    <p:sldId id="257" r:id="rId5"/>
    <p:sldId id="385" r:id="rId6"/>
    <p:sldId id="259" r:id="rId7"/>
    <p:sldId id="386" r:id="rId8"/>
    <p:sldId id="388" r:id="rId9"/>
    <p:sldId id="387" r:id="rId10"/>
    <p:sldId id="389" r:id="rId11"/>
    <p:sldId id="390" r:id="rId12"/>
    <p:sldId id="392" r:id="rId13"/>
    <p:sldId id="393" r:id="rId14"/>
    <p:sldId id="394" r:id="rId15"/>
    <p:sldId id="428" r:id="rId16"/>
    <p:sldId id="397" r:id="rId17"/>
    <p:sldId id="398" r:id="rId18"/>
    <p:sldId id="400" r:id="rId19"/>
    <p:sldId id="401" r:id="rId20"/>
    <p:sldId id="402" r:id="rId21"/>
    <p:sldId id="403" r:id="rId22"/>
    <p:sldId id="404" r:id="rId23"/>
    <p:sldId id="405" r:id="rId24"/>
    <p:sldId id="429" r:id="rId25"/>
    <p:sldId id="406" r:id="rId26"/>
    <p:sldId id="407" r:id="rId27"/>
    <p:sldId id="408" r:id="rId28"/>
    <p:sldId id="430" r:id="rId29"/>
    <p:sldId id="409" r:id="rId30"/>
    <p:sldId id="410" r:id="rId31"/>
    <p:sldId id="412" r:id="rId32"/>
    <p:sldId id="413" r:id="rId33"/>
    <p:sldId id="414" r:id="rId34"/>
    <p:sldId id="416" r:id="rId35"/>
    <p:sldId id="431" r:id="rId36"/>
    <p:sldId id="415" r:id="rId37"/>
    <p:sldId id="411" r:id="rId38"/>
    <p:sldId id="417" r:id="rId39"/>
    <p:sldId id="418" r:id="rId40"/>
    <p:sldId id="419" r:id="rId41"/>
    <p:sldId id="421" r:id="rId42"/>
    <p:sldId id="422" r:id="rId43"/>
    <p:sldId id="423" r:id="rId44"/>
    <p:sldId id="424" r:id="rId45"/>
    <p:sldId id="432" r:id="rId46"/>
    <p:sldId id="425" r:id="rId47"/>
    <p:sldId id="426" r:id="rId48"/>
    <p:sldId id="427" r:id="rId49"/>
    <p:sldId id="433" r:id="rId50"/>
    <p:sldId id="434" r:id="rId51"/>
    <p:sldId id="290" r:id="rId52"/>
    <p:sldId id="384" r:id="rId53"/>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6726" autoAdjust="0"/>
  </p:normalViewPr>
  <p:slideViewPr>
    <p:cSldViewPr>
      <p:cViewPr varScale="1">
        <p:scale>
          <a:sx n="80" d="100"/>
          <a:sy n="80" d="100"/>
        </p:scale>
        <p:origin x="-166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8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13FDFE3E-648B-4073-8E38-820D2ECDE55F}" type="datetimeFigureOut">
              <a:rPr lang="en-US" smtClean="0"/>
              <a:pPr/>
              <a:t>4/18/2009</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9FE05574-1D68-479B-8F33-2AA349DB469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en.wikipedia.org/wiki/Internet_marketing" TargetMode="External"/><Relationship Id="rId13" Type="http://schemas.openxmlformats.org/officeDocument/2006/relationships/hyperlink" Target="http://en.wikipedia.org/wiki/E-mail" TargetMode="External"/><Relationship Id="rId18" Type="http://schemas.openxmlformats.org/officeDocument/2006/relationships/hyperlink" Target="http://en.wikipedia.org/wiki/Private_electronic_market" TargetMode="External"/><Relationship Id="rId3" Type="http://schemas.openxmlformats.org/officeDocument/2006/relationships/hyperlink" Target="http://en.wikipedia.org/wiki/Product_(business)" TargetMode="External"/><Relationship Id="rId21" Type="http://schemas.openxmlformats.org/officeDocument/2006/relationships/hyperlink" Target="http://en.wikipedia.org/wiki/Amazon.com" TargetMode="External"/><Relationship Id="rId7" Type="http://schemas.openxmlformats.org/officeDocument/2006/relationships/hyperlink" Target="http://en.wikipedia.org/wiki/Supply_chain_management" TargetMode="External"/><Relationship Id="rId12" Type="http://schemas.openxmlformats.org/officeDocument/2006/relationships/hyperlink" Target="http://en.wikipedia.org/wiki/World_Wide_Web" TargetMode="External"/><Relationship Id="rId17" Type="http://schemas.openxmlformats.org/officeDocument/2006/relationships/hyperlink" Target="http://en.wikipedia.org/wiki/Commodity_exchange" TargetMode="External"/><Relationship Id="rId2" Type="http://schemas.openxmlformats.org/officeDocument/2006/relationships/slide" Target="../slides/slide18.xml"/><Relationship Id="rId16" Type="http://schemas.openxmlformats.org/officeDocument/2006/relationships/hyperlink" Target="http://en.wikipedia.org/wiki/B2B" TargetMode="External"/><Relationship Id="rId20" Type="http://schemas.openxmlformats.org/officeDocument/2006/relationships/hyperlink" Target="http://en.wikipedia.org/wiki/B2C" TargetMode="External"/><Relationship Id="rId1" Type="http://schemas.openxmlformats.org/officeDocument/2006/relationships/notesMaster" Target="../notesMasters/notesMaster1.xml"/><Relationship Id="rId6" Type="http://schemas.openxmlformats.org/officeDocument/2006/relationships/hyperlink" Target="http://en.wikipedia.org/wiki/Electronic_funds_transfer" TargetMode="External"/><Relationship Id="rId11" Type="http://schemas.openxmlformats.org/officeDocument/2006/relationships/hyperlink" Target="http://en.wikipedia.org/wiki/Inventory_management" TargetMode="External"/><Relationship Id="rId5" Type="http://schemas.openxmlformats.org/officeDocument/2006/relationships/hyperlink" Target="http://en.wikipedia.org/wiki/Computer_network" TargetMode="External"/><Relationship Id="rId15" Type="http://schemas.openxmlformats.org/officeDocument/2006/relationships/hyperlink" Target="http://en.wikipedia.org/wiki/Business-to-business" TargetMode="External"/><Relationship Id="rId10" Type="http://schemas.openxmlformats.org/officeDocument/2006/relationships/hyperlink" Target="http://en.wikipedia.org/wiki/Electronic_data_interchange" TargetMode="External"/><Relationship Id="rId19" Type="http://schemas.openxmlformats.org/officeDocument/2006/relationships/hyperlink" Target="http://en.wikipedia.org/wiki/Business-to-consumer" TargetMode="External"/><Relationship Id="rId4" Type="http://schemas.openxmlformats.org/officeDocument/2006/relationships/hyperlink" Target="http://en.wikipedia.org/wiki/Service_(economics)" TargetMode="External"/><Relationship Id="rId9" Type="http://schemas.openxmlformats.org/officeDocument/2006/relationships/hyperlink" Target="http://en.wikipedia.org/wiki/Online_transaction_processing" TargetMode="External"/><Relationship Id="rId14" Type="http://schemas.openxmlformats.org/officeDocument/2006/relationships/hyperlink" Target="http://en.wikipedia.org/wiki/Virtual" TargetMode="External"/><Relationship Id="rId22" Type="http://schemas.openxmlformats.org/officeDocument/2006/relationships/hyperlink" Target="http://en.wikipedia.org/wiki/E-business"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8" Type="http://schemas.openxmlformats.org/officeDocument/2006/relationships/hyperlink" Target="http://en.wikipedia.org/wiki/Telecommuting" TargetMode="External"/><Relationship Id="rId3" Type="http://schemas.openxmlformats.org/officeDocument/2006/relationships/hyperlink" Target="http://en.wikipedia.org/wiki/Triple_bottom_line" TargetMode="External"/><Relationship Id="rId7" Type="http://schemas.openxmlformats.org/officeDocument/2006/relationships/hyperlink" Target="http://en.wikipedia.org/wiki/Electronic_waste"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en.wikipedia.org/wiki/Biodegradation" TargetMode="External"/><Relationship Id="rId11" Type="http://schemas.openxmlformats.org/officeDocument/2006/relationships/hyperlink" Target="http://en.wikipedia.org/wiki/Thin_client" TargetMode="External"/><Relationship Id="rId5" Type="http://schemas.openxmlformats.org/officeDocument/2006/relationships/hyperlink" Target="http://en.wikipedia.org/wiki/Recycling" TargetMode="External"/><Relationship Id="rId10" Type="http://schemas.openxmlformats.org/officeDocument/2006/relationships/hyperlink" Target="http://en.wikipedia.org/wiki/Energy_use_in_the_United_States#Energy_consumption_of_computers_in_the_USA" TargetMode="External"/><Relationship Id="rId4" Type="http://schemas.openxmlformats.org/officeDocument/2006/relationships/hyperlink" Target="http://en.wikipedia.org/wiki/Green_chemistry" TargetMode="External"/><Relationship Id="rId9" Type="http://schemas.openxmlformats.org/officeDocument/2006/relationships/hyperlink" Target="http://en.wikipedia.org/wiki/Virtualization"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8" Type="http://schemas.openxmlformats.org/officeDocument/2006/relationships/hyperlink" Target="http://en.wikipedia.org/wiki/Patent_troll" TargetMode="External"/><Relationship Id="rId13" Type="http://schemas.openxmlformats.org/officeDocument/2006/relationships/hyperlink" Target="http://en.wikipedia.org/wiki/Biopiracy" TargetMode="External"/><Relationship Id="rId18" Type="http://schemas.openxmlformats.org/officeDocument/2006/relationships/hyperlink" Target="http://en.wikipedia.org/wiki/Ethicism" TargetMode="External"/><Relationship Id="rId3" Type="http://schemas.openxmlformats.org/officeDocument/2006/relationships/hyperlink" Target="http://en.wikipedia.org/wiki/Patent_infringement" TargetMode="External"/><Relationship Id="rId21" Type="http://schemas.openxmlformats.org/officeDocument/2006/relationships/hyperlink" Target="http://en.wikipedia.org/wiki/Norm_(philosophy)" TargetMode="External"/><Relationship Id="rId7" Type="http://schemas.openxmlformats.org/officeDocument/2006/relationships/hyperlink" Target="http://en.wikipedia.org/wiki/Copyright_misuse" TargetMode="External"/><Relationship Id="rId12" Type="http://schemas.openxmlformats.org/officeDocument/2006/relationships/hyperlink" Target="http://en.wikipedia.org/wiki/Bioprospecting" TargetMode="External"/><Relationship Id="rId17" Type="http://schemas.openxmlformats.org/officeDocument/2006/relationships/hyperlink" Target="http://en.wikipedia.org/wiki/Applied_ethics" TargetMode="External"/><Relationship Id="rId2" Type="http://schemas.openxmlformats.org/officeDocument/2006/relationships/slide" Target="../slides/slide34.xml"/><Relationship Id="rId16" Type="http://schemas.openxmlformats.org/officeDocument/2006/relationships/hyperlink" Target="http://en.wikipedia.org/wiki/Human_Genome_Project" TargetMode="External"/><Relationship Id="rId20" Type="http://schemas.openxmlformats.org/officeDocument/2006/relationships/hyperlink" Target="#cite_note-1"/><Relationship Id="rId1" Type="http://schemas.openxmlformats.org/officeDocument/2006/relationships/notesMaster" Target="../notesMasters/notesMaster1.xml"/><Relationship Id="rId6" Type="http://schemas.openxmlformats.org/officeDocument/2006/relationships/hyperlink" Target="http://en.wikipedia.org/wiki/Patent_misuse" TargetMode="External"/><Relationship Id="rId11" Type="http://schemas.openxmlformats.org/officeDocument/2006/relationships/hyperlink" Target="http://en.wikipedia.org/wiki/Employee_raiding" TargetMode="External"/><Relationship Id="rId5" Type="http://schemas.openxmlformats.org/officeDocument/2006/relationships/hyperlink" Target="http://en.wikipedia.org/wiki/Trademark_infringement" TargetMode="External"/><Relationship Id="rId15" Type="http://schemas.openxmlformats.org/officeDocument/2006/relationships/hyperlink" Target="http://en.wikipedia.org/wiki/Industrial_espionage" TargetMode="External"/><Relationship Id="rId23" Type="http://schemas.openxmlformats.org/officeDocument/2006/relationships/hyperlink" Target="http://en.wikipedia.org/wiki/BP" TargetMode="External"/><Relationship Id="rId10" Type="http://schemas.openxmlformats.org/officeDocument/2006/relationships/hyperlink" Target="http://en.wikipedia.org/wiki/Intellectual_property" TargetMode="External"/><Relationship Id="rId19" Type="http://schemas.openxmlformats.org/officeDocument/2006/relationships/hyperlink" Target="#cite_note-0"/><Relationship Id="rId4" Type="http://schemas.openxmlformats.org/officeDocument/2006/relationships/hyperlink" Target="http://en.wikipedia.org/wiki/Copyright_infringement" TargetMode="External"/><Relationship Id="rId9" Type="http://schemas.openxmlformats.org/officeDocument/2006/relationships/hyperlink" Target="http://en.wikipedia.org/wiki/Submarine_patent" TargetMode="External"/><Relationship Id="rId14" Type="http://schemas.openxmlformats.org/officeDocument/2006/relationships/hyperlink" Target="http://en.wikipedia.org/wiki/Business_intelligence" TargetMode="External"/><Relationship Id="rId22" Type="http://schemas.openxmlformats.org/officeDocument/2006/relationships/hyperlink" Target="http://en.wikipedia.org/wiki/Descriptive"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cite_note-Grant2003-0"/><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cite_note-Grant2003-0"/></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en.wikipedia.org/wiki/Tim_O'Reilly" TargetMode="External"/><Relationship Id="rId7" Type="http://schemas.openxmlformats.org/officeDocument/2006/relationships/hyperlink" Target="http://en.wikipedia.org/wiki/Internet" TargetMode="External"/><Relationship Id="rId2" Type="http://schemas.openxmlformats.org/officeDocument/2006/relationships/slide" Target="../slides/slide46.xml"/><Relationship Id="rId1" Type="http://schemas.openxmlformats.org/officeDocument/2006/relationships/notesMaster" Target="../notesMasters/notesMaster1.xml"/><Relationship Id="rId6" Type="http://schemas.openxmlformats.org/officeDocument/2006/relationships/hyperlink" Target="http://en.wikipedia.org/wiki/Web_service" TargetMode="External"/><Relationship Id="rId5" Type="http://schemas.openxmlformats.org/officeDocument/2006/relationships/hyperlink" Target="http://en.wikipedia.org/wiki/Eric_E._Schmidt" TargetMode="External"/><Relationship Id="rId4" Type="http://schemas.openxmlformats.org/officeDocument/2006/relationships/hyperlink" Target="http://en.wikipedia.org/wiki/Business"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en.wikipedia.org/wiki/Pay_per_click" TargetMode="External"/><Relationship Id="rId13" Type="http://schemas.openxmlformats.org/officeDocument/2006/relationships/hyperlink" Target="http://searchcrm.techtarget.com/sDefinition/0,,sid11_gci532341,00.html" TargetMode="External"/><Relationship Id="rId3" Type="http://schemas.openxmlformats.org/officeDocument/2006/relationships/hyperlink" Target="http://en.wikipedia.org/wiki/Internet_marketing" TargetMode="External"/><Relationship Id="rId7" Type="http://schemas.openxmlformats.org/officeDocument/2006/relationships/hyperlink" Target="http://en.wikipedia.org/wiki/Search_engine_optimization" TargetMode="External"/><Relationship Id="rId12" Type="http://schemas.openxmlformats.org/officeDocument/2006/relationships/hyperlink" Target="http://searchcrm.techtarget.com/sDefinition/0,,sid11_gci213567,00.html"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en.wikipedia.org/wiki/Search_Engine_Marketing_Professional_Organization" TargetMode="External"/><Relationship Id="rId11" Type="http://schemas.openxmlformats.org/officeDocument/2006/relationships/hyperlink" Target="http://en.wikipedia.org/wiki/New_York_Times" TargetMode="External"/><Relationship Id="rId5" Type="http://schemas.openxmlformats.org/officeDocument/2006/relationships/hyperlink" Target="http://en.wikipedia.org/wiki/Search_engine" TargetMode="External"/><Relationship Id="rId10" Type="http://schemas.openxmlformats.org/officeDocument/2006/relationships/hyperlink" Target="#cite_note-sel1-0"/><Relationship Id="rId4" Type="http://schemas.openxmlformats.org/officeDocument/2006/relationships/hyperlink" Target="http://en.wikipedia.org/wiki/Website" TargetMode="External"/><Relationship Id="rId9" Type="http://schemas.openxmlformats.org/officeDocument/2006/relationships/hyperlink" Target="http://en.wikipedia.org/wiki/Paid_inclusion"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Toyota Uses Chat to Promote Scion</a:t>
            </a:r>
            <a:r>
              <a:rPr lang="en-US" dirty="0" smtClean="0"/>
              <a:t> article for discussion.</a:t>
            </a:r>
          </a:p>
          <a:p>
            <a:endParaRPr lang="en-US" dirty="0" smtClean="0"/>
          </a:p>
          <a:p>
            <a:r>
              <a:rPr lang="en-US" b="1" dirty="0" smtClean="0"/>
              <a:t>Click</a:t>
            </a:r>
            <a:r>
              <a:rPr lang="en-US" dirty="0" smtClean="0"/>
              <a:t> images for homepages.</a:t>
            </a:r>
          </a:p>
          <a:p>
            <a:endParaRPr lang="en-US" dirty="0" smtClean="0"/>
          </a:p>
          <a:p>
            <a:r>
              <a:rPr lang="en-US" dirty="0" smtClean="0"/>
              <a:t>Livechat</a:t>
            </a:r>
            <a:r>
              <a:rPr lang="en-US" baseline="0" dirty="0" smtClean="0"/>
              <a:t> feature gets hundreds of conversations per week.  Conversations provide valuable information for dealers &amp; expansion plans.</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a:t>
            </a:r>
            <a:r>
              <a:rPr lang="en-US" dirty="0" smtClean="0"/>
              <a:t> image for website visit.</a:t>
            </a:r>
          </a:p>
          <a:p>
            <a:endParaRPr lang="en-US" dirty="0" smtClean="0"/>
          </a:p>
          <a:p>
            <a:r>
              <a:rPr lang="en-US" dirty="0" smtClean="0"/>
              <a:t>Visitors to the site can earn points by playing games, watching</a:t>
            </a:r>
            <a:r>
              <a:rPr lang="en-US" baseline="0" dirty="0" smtClean="0"/>
              <a:t> videos, and emailing others about the site.  More of the social network connection to</a:t>
            </a:r>
          </a:p>
          <a:p>
            <a:r>
              <a:rPr lang="en-US" baseline="0" dirty="0" smtClean="0"/>
              <a:t>promote customer loyalty at a very early age.</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Task</a:t>
            </a:r>
            <a:r>
              <a:rPr lang="en-US" b="1" baseline="0" dirty="0" smtClean="0"/>
              <a:t> students to bring examples from select categories for discussion to expand critical thinking skills.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16</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Depending upon focus planned by faculty, drill down into discussions about some</a:t>
            </a:r>
            <a:r>
              <a:rPr lang="en-US" b="1" baseline="0" dirty="0" smtClean="0"/>
              <a:t> or all of these categories.</a:t>
            </a:r>
          </a:p>
          <a:p>
            <a:endParaRPr lang="en-US" b="1" baseline="0" dirty="0" smtClean="0"/>
          </a:p>
          <a:p>
            <a:r>
              <a:rPr lang="en-US" b="1" baseline="0" dirty="0" smtClean="0"/>
              <a:t>Each has ethical dilemmas associated with it.</a:t>
            </a:r>
          </a:p>
          <a:p>
            <a:endParaRPr lang="en-US" b="1" baseline="0" dirty="0" smtClean="0"/>
          </a:p>
          <a:p>
            <a:r>
              <a:rPr lang="en-US" b="1" baseline="0" dirty="0" smtClean="0"/>
              <a:t>Discuss the implications to business overall in each category.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17</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1" dirty="0" smtClean="0"/>
              <a:t>Click</a:t>
            </a:r>
            <a:r>
              <a:rPr lang="en-US" dirty="0" smtClean="0"/>
              <a:t> Siemens AG hotlink for pdf with more in-depth presentation by corporate representatives.  Perhaps discuss executive</a:t>
            </a:r>
            <a:r>
              <a:rPr lang="en-US" baseline="0" dirty="0" smtClean="0"/>
              <a:t> decision guidelines prior to</a:t>
            </a:r>
          </a:p>
          <a:p>
            <a:r>
              <a:rPr lang="en-US" baseline="0" dirty="0" smtClean="0"/>
              <a:t>transforming business to digital enterprise.</a:t>
            </a:r>
            <a:endParaRPr lang="en-US" dirty="0" smtClean="0"/>
          </a:p>
          <a:p>
            <a:endParaRPr lang="en-US" dirty="0" smtClean="0"/>
          </a:p>
          <a:p>
            <a:r>
              <a:rPr lang="en-US" b="1" dirty="0" smtClean="0"/>
              <a:t>Wikipedia definition of electronic commerce:</a:t>
            </a:r>
          </a:p>
          <a:p>
            <a:r>
              <a:rPr lang="en-US" b="1" dirty="0" smtClean="0"/>
              <a:t/>
            </a:r>
            <a:br>
              <a:rPr lang="en-US" b="1" dirty="0" smtClean="0"/>
            </a:br>
            <a:r>
              <a:rPr lang="en-US" b="1" dirty="0" smtClean="0"/>
              <a:t>Electronic commerce</a:t>
            </a:r>
            <a:r>
              <a:rPr lang="en-US" dirty="0" smtClean="0"/>
              <a:t>, commonly known as </a:t>
            </a:r>
            <a:r>
              <a:rPr lang="en-US" b="1" dirty="0" smtClean="0"/>
              <a:t>e-commerce</a:t>
            </a:r>
            <a:r>
              <a:rPr lang="en-US" dirty="0" smtClean="0"/>
              <a:t> or </a:t>
            </a:r>
            <a:r>
              <a:rPr lang="en-US" b="1" dirty="0" smtClean="0"/>
              <a:t>eCommerce</a:t>
            </a:r>
            <a:r>
              <a:rPr lang="en-US" dirty="0" smtClean="0"/>
              <a:t>, consists of the buying and selling of </a:t>
            </a:r>
            <a:r>
              <a:rPr lang="en-US" dirty="0" smtClean="0">
                <a:hlinkClick r:id="rId3" action="ppaction://hlinkfile" tooltip="Product (business)"/>
              </a:rPr>
              <a:t>products</a:t>
            </a:r>
            <a:r>
              <a:rPr lang="en-US" dirty="0" smtClean="0"/>
              <a:t> or </a:t>
            </a:r>
            <a:r>
              <a:rPr lang="en-US" dirty="0" smtClean="0">
                <a:hlinkClick r:id="rId4" action="ppaction://hlinkfile" tooltip="Service (economics)"/>
              </a:rPr>
              <a:t>services</a:t>
            </a:r>
            <a:r>
              <a:rPr lang="en-US" dirty="0" smtClean="0"/>
              <a:t> over electronic systems such as the Internet and other </a:t>
            </a:r>
            <a:r>
              <a:rPr lang="en-US" dirty="0" smtClean="0">
                <a:hlinkClick r:id="rId5" action="ppaction://hlinkfile" tooltip="Computer network"/>
              </a:rPr>
              <a:t>computer networks</a:t>
            </a:r>
            <a:r>
              <a:rPr lang="en-US" dirty="0" smtClean="0"/>
              <a:t>. The amount of trade conducted electronically has grown extraordinarily since the spread of the Internet. A wide variety of commerce is conducted in this way, spurring and drawing on innovations in </a:t>
            </a:r>
            <a:r>
              <a:rPr lang="en-US" dirty="0" smtClean="0">
                <a:hlinkClick r:id="rId6" action="ppaction://hlinkfile" tooltip="Electronic funds transfer"/>
              </a:rPr>
              <a:t>electronic funds transfer</a:t>
            </a:r>
            <a:r>
              <a:rPr lang="en-US" dirty="0" smtClean="0"/>
              <a:t>, </a:t>
            </a:r>
            <a:r>
              <a:rPr lang="en-US" dirty="0" smtClean="0">
                <a:hlinkClick r:id="rId7" action="ppaction://hlinkfile" tooltip="Supply chain management"/>
              </a:rPr>
              <a:t>supply chain management</a:t>
            </a:r>
            <a:r>
              <a:rPr lang="en-US" dirty="0" smtClean="0"/>
              <a:t>, </a:t>
            </a:r>
            <a:r>
              <a:rPr lang="en-US" dirty="0" smtClean="0">
                <a:hlinkClick r:id="rId8" action="ppaction://hlinkfile" tooltip="Internet marketing"/>
              </a:rPr>
              <a:t>Internet marketing</a:t>
            </a:r>
            <a:r>
              <a:rPr lang="en-US" dirty="0" smtClean="0"/>
              <a:t>, </a:t>
            </a:r>
            <a:r>
              <a:rPr lang="en-US" dirty="0" smtClean="0">
                <a:hlinkClick r:id="rId9" action="ppaction://hlinkfile" tooltip="Online transaction processing"/>
              </a:rPr>
              <a:t>online transaction processing</a:t>
            </a:r>
            <a:r>
              <a:rPr lang="en-US" dirty="0" smtClean="0"/>
              <a:t>, </a:t>
            </a:r>
            <a:r>
              <a:rPr lang="en-US" dirty="0" smtClean="0">
                <a:hlinkClick r:id="rId10" action="ppaction://hlinkfile" tooltip="Electronic data interchange"/>
              </a:rPr>
              <a:t>electronic data interchange</a:t>
            </a:r>
            <a:r>
              <a:rPr lang="en-US" dirty="0" smtClean="0"/>
              <a:t> (EDI), </a:t>
            </a:r>
            <a:r>
              <a:rPr lang="en-US" dirty="0" smtClean="0">
                <a:hlinkClick r:id="rId11" action="ppaction://hlinkfile" tooltip="Inventory management"/>
              </a:rPr>
              <a:t>inventory management</a:t>
            </a:r>
            <a:r>
              <a:rPr lang="en-US" dirty="0" smtClean="0"/>
              <a:t> systems, and automated data collection systems. Modern electronic commerce typically uses the </a:t>
            </a:r>
            <a:r>
              <a:rPr lang="en-US" dirty="0" smtClean="0">
                <a:hlinkClick r:id="rId12" action="ppaction://hlinkfile" tooltip="World Wide Web"/>
              </a:rPr>
              <a:t>World Wide Web</a:t>
            </a:r>
            <a:r>
              <a:rPr lang="en-US" dirty="0" smtClean="0"/>
              <a:t> at least at some point in the transaction's lifecycle, although it can encompass a wider range of technologies such as </a:t>
            </a:r>
            <a:r>
              <a:rPr lang="en-US" dirty="0" smtClean="0">
                <a:hlinkClick r:id="rId13" action="ppaction://hlinkfile" tooltip="E-mail"/>
              </a:rPr>
              <a:t>e-mail</a:t>
            </a:r>
            <a:r>
              <a:rPr lang="en-US" dirty="0" smtClean="0"/>
              <a:t> as well.</a:t>
            </a:r>
          </a:p>
          <a:p>
            <a:r>
              <a:rPr lang="en-US" dirty="0" smtClean="0"/>
              <a:t>A large percentage of electronic commerce is conducted entirely electronically for </a:t>
            </a:r>
            <a:r>
              <a:rPr lang="en-US" dirty="0" smtClean="0">
                <a:hlinkClick r:id="rId14" action="ppaction://hlinkfile" tooltip="Virtual"/>
              </a:rPr>
              <a:t>virtual</a:t>
            </a:r>
            <a:r>
              <a:rPr lang="en-US" dirty="0" smtClean="0"/>
              <a:t> items such as access to premium content on a website, but most electronic commerce involves the transportation of physical items in some way. Online retailers are sometimes known as </a:t>
            </a:r>
            <a:r>
              <a:rPr lang="en-US" b="1" dirty="0" smtClean="0"/>
              <a:t>e-tailers</a:t>
            </a:r>
            <a:r>
              <a:rPr lang="en-US" dirty="0" smtClean="0"/>
              <a:t> and online retail is sometimes known as </a:t>
            </a:r>
            <a:r>
              <a:rPr lang="en-US" b="1" dirty="0" smtClean="0"/>
              <a:t>e-tail</a:t>
            </a:r>
            <a:r>
              <a:rPr lang="en-US" dirty="0" smtClean="0"/>
              <a:t>. Almost all big retailers have electronic commerce presence on the World Wide Web.</a:t>
            </a:r>
          </a:p>
          <a:p>
            <a:r>
              <a:rPr lang="en-US" dirty="0" smtClean="0"/>
              <a:t>Electronic commerce that is conducted between businesses is referred to as </a:t>
            </a:r>
            <a:r>
              <a:rPr lang="en-US" dirty="0" smtClean="0">
                <a:hlinkClick r:id="rId15" action="ppaction://hlinkfile" tooltip="Business-to-business"/>
              </a:rPr>
              <a:t>business-to-business</a:t>
            </a:r>
            <a:r>
              <a:rPr lang="en-US" dirty="0" smtClean="0"/>
              <a:t> or </a:t>
            </a:r>
            <a:r>
              <a:rPr lang="en-US" dirty="0" smtClean="0">
                <a:hlinkClick r:id="rId16" action="ppaction://hlinkfile" tooltip="B2B"/>
              </a:rPr>
              <a:t>B2B</a:t>
            </a:r>
            <a:r>
              <a:rPr lang="en-US" dirty="0" smtClean="0"/>
              <a:t>. B2B can be open to all interested parties (e.g. </a:t>
            </a:r>
            <a:r>
              <a:rPr lang="en-US" dirty="0" smtClean="0">
                <a:hlinkClick r:id="rId17" action="ppaction://hlinkfile" tooltip="Commodity exchange"/>
              </a:rPr>
              <a:t>commodity exchange</a:t>
            </a:r>
            <a:r>
              <a:rPr lang="en-US" dirty="0" smtClean="0"/>
              <a:t>) or limited to specific, pre-qualified participants (</a:t>
            </a:r>
            <a:r>
              <a:rPr lang="en-US" dirty="0" smtClean="0">
                <a:hlinkClick r:id="rId18" action="ppaction://hlinkfile" tooltip="Private electronic market"/>
              </a:rPr>
              <a:t>private electronic market</a:t>
            </a:r>
            <a:r>
              <a:rPr lang="en-US" dirty="0" smtClean="0"/>
              <a:t>). Electronic commerce that is conducted between businesses and consumers, on the other hand, is referred to as </a:t>
            </a:r>
            <a:r>
              <a:rPr lang="en-US" dirty="0" smtClean="0">
                <a:hlinkClick r:id="rId19" action="ppaction://hlinkfile" tooltip="Business-to-consumer"/>
              </a:rPr>
              <a:t>business-to-consumer</a:t>
            </a:r>
            <a:r>
              <a:rPr lang="en-US" dirty="0" smtClean="0"/>
              <a:t> or </a:t>
            </a:r>
            <a:r>
              <a:rPr lang="en-US" dirty="0" smtClean="0">
                <a:hlinkClick r:id="rId20" action="ppaction://hlinkfile" tooltip="B2C"/>
              </a:rPr>
              <a:t>B2C</a:t>
            </a:r>
            <a:r>
              <a:rPr lang="en-US" dirty="0" smtClean="0"/>
              <a:t>. This is the type of electronic commerce conducted by companies such as </a:t>
            </a:r>
            <a:r>
              <a:rPr lang="en-US" dirty="0" smtClean="0">
                <a:hlinkClick r:id="rId21" action="ppaction://hlinkfile" tooltip="Amazon.com"/>
              </a:rPr>
              <a:t>Amazon.com</a:t>
            </a:r>
            <a:r>
              <a:rPr lang="en-US" dirty="0" smtClean="0"/>
              <a:t>.</a:t>
            </a:r>
          </a:p>
          <a:p>
            <a:r>
              <a:rPr lang="en-US" dirty="0" smtClean="0"/>
              <a:t>Electronic commerce is generally considered to be the sales aspect of </a:t>
            </a:r>
            <a:r>
              <a:rPr lang="en-US" dirty="0" smtClean="0">
                <a:hlinkClick r:id="rId22" action="ppaction://hlinkfile" tooltip="E-business"/>
              </a:rPr>
              <a:t>e-business</a:t>
            </a:r>
            <a:r>
              <a:rPr lang="en-US" dirty="0" smtClean="0"/>
              <a:t>. It also consists of the exchange of data to facilitate the financing and payment aspects of the business transactions</a:t>
            </a:r>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18</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Refer to Figure 1.1 for discussion opportunities.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19</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solidFill>
                  <a:srgbClr val="FF0000"/>
                </a:solidFill>
              </a:rPr>
              <a:t>Provide opportunity for students to discuss their own examples of Internet, Intranets, &amp; Extranets.</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9FE05574-1D68-479B-8F33-2AA349DB469B}" type="slidenum">
              <a:rPr lang="en-US" smtClean="0"/>
              <a:pPr/>
              <a:t>20</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Do students subscribe to such services?  If so, why?  What are other business opportunities based on similar technologies?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21</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a:t>
            </a:r>
            <a:r>
              <a:rPr lang="en-US" baseline="0" dirty="0" smtClean="0"/>
              <a:t> may </a:t>
            </a:r>
            <a:r>
              <a:rPr lang="en-US" b="1" baseline="0" dirty="0" smtClean="0"/>
              <a:t>compare &amp; contrast</a:t>
            </a:r>
            <a:r>
              <a:rPr lang="en-US" baseline="0" dirty="0" smtClean="0"/>
              <a:t> to consider each of processing orders through Internet.</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22</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Students should provide example of other customizations done online.  Refer back to Toyota’s Scion in the Opening Case.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dynamic relationships within each.  Good opportunity to discuss students’ vision of future trends.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25</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Not every system will include all components.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26</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the role</a:t>
            </a:r>
            <a:r>
              <a:rPr lang="en-US" b="1" baseline="0" dirty="0" smtClean="0"/>
              <a:t> of IT in strategic direction within organization.  How might IT be a competitive advantage?  Performing more customer-centric</a:t>
            </a:r>
          </a:p>
          <a:p>
            <a:r>
              <a:rPr lang="en-US" b="1" baseline="0" dirty="0" smtClean="0"/>
              <a:t>     services that are difficult to emulate by others.  Strategic plans cannot be implemented in even the smallest organizations without IT.</a:t>
            </a:r>
          </a:p>
          <a:p>
            <a:endParaRPr lang="en-US" b="1" baseline="0" dirty="0" smtClean="0"/>
          </a:p>
          <a:p>
            <a:r>
              <a:rPr lang="en-US" b="1" baseline="0" dirty="0" smtClean="0"/>
              <a:t>Strategic advantage is not possible with IT infrastructure being properly in place.  Effective performance is not possible</a:t>
            </a:r>
          </a:p>
          <a:p>
            <a:r>
              <a:rPr lang="en-US" b="1" baseline="0" dirty="0" smtClean="0"/>
              <a:t>     without it either.</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27</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Facilitate discussion</a:t>
            </a:r>
            <a:r>
              <a:rPr lang="en-US" baseline="0" dirty="0" smtClean="0"/>
              <a:t> of each step &amp; how improved with IT.</a:t>
            </a:r>
          </a:p>
          <a:p>
            <a:endParaRPr lang="en-US" baseline="0" dirty="0" smtClean="0"/>
          </a:p>
          <a:p>
            <a:r>
              <a:rPr lang="en-US" b="1" baseline="0" dirty="0" smtClean="0"/>
              <a:t>Organizations must manage their performance rather than just letting it happen.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29</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Environmental factors can impact</a:t>
            </a:r>
            <a:r>
              <a:rPr lang="en-US" b="1" baseline="0" dirty="0" smtClean="0"/>
              <a:t> performance of individuals, departments, &amp; entire organizations.</a:t>
            </a:r>
          </a:p>
          <a:p>
            <a:endParaRPr lang="en-US" b="1" baseline="0" dirty="0" smtClean="0"/>
          </a:p>
          <a:p>
            <a:r>
              <a:rPr lang="en-US" b="1" baseline="0" dirty="0" smtClean="0"/>
              <a:t>Discuss, for instance, how each level of performance might be impacted by an implementation of an ERP, a “going green” initiative, etc.</a:t>
            </a:r>
          </a:p>
          <a:p>
            <a:r>
              <a:rPr lang="en-US" b="1" baseline="0" dirty="0" smtClean="0"/>
              <a:t>     Better reporting might be possible making real time decision making a reality where before it was not.  Green approach may</a:t>
            </a:r>
          </a:p>
          <a:p>
            <a:r>
              <a:rPr lang="en-US" b="1" baseline="0" dirty="0" smtClean="0"/>
              <a:t>     be more cost effective.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30</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Pushing Green Technology</a:t>
            </a:r>
            <a:r>
              <a:rPr lang="en-US" baseline="0" dirty="0" smtClean="0"/>
              <a:t> for video to stimulate further critical thinking and discussion about the benefits of green technology.</a:t>
            </a:r>
          </a:p>
          <a:p>
            <a:r>
              <a:rPr lang="en-US" baseline="0" dirty="0" smtClean="0"/>
              <a:t>Examples can be appropriate disposal of obsolete equipment; technology that will not emit dangerous elements into the environment.</a:t>
            </a:r>
          </a:p>
          <a:p>
            <a:r>
              <a:rPr lang="en-US" baseline="0" dirty="0" smtClean="0"/>
              <a:t>Efficient utilization by using power save features.</a:t>
            </a:r>
          </a:p>
          <a:p>
            <a:endParaRPr lang="en-US" baseline="0" dirty="0" smtClean="0"/>
          </a:p>
          <a:p>
            <a:r>
              <a:rPr lang="en-US" b="1" baseline="0" dirty="0" smtClean="0"/>
              <a:t>Click image for more.</a:t>
            </a:r>
          </a:p>
          <a:p>
            <a:endParaRPr lang="en-US" baseline="0" dirty="0" smtClean="0"/>
          </a:p>
          <a:p>
            <a:r>
              <a:rPr lang="en-US" b="1" baseline="0" dirty="0" smtClean="0"/>
              <a:t>Wikipedia definition of Green Computing:</a:t>
            </a:r>
          </a:p>
          <a:p>
            <a:endParaRPr lang="en-US" baseline="0" dirty="0" smtClean="0"/>
          </a:p>
          <a:p>
            <a:r>
              <a:rPr lang="en-US" b="1" dirty="0" smtClean="0"/>
              <a:t>Green computing</a:t>
            </a:r>
            <a:r>
              <a:rPr lang="en-US" dirty="0" smtClean="0"/>
              <a:t> is the study and practice of using computing resources efficiently. The primary objective of such a program is to account for the </a:t>
            </a:r>
            <a:r>
              <a:rPr lang="en-US" dirty="0" smtClean="0">
                <a:hlinkClick r:id="rId3" action="ppaction://hlinkfile" tooltip="Triple bottom line"/>
              </a:rPr>
              <a:t>triple bottom line</a:t>
            </a:r>
            <a:r>
              <a:rPr lang="en-US" dirty="0" smtClean="0"/>
              <a:t>, an expanded spectrum of values and criteria for measuring organizational (and societal) success. The goals are similar to </a:t>
            </a:r>
            <a:r>
              <a:rPr lang="en-US" dirty="0" smtClean="0">
                <a:hlinkClick r:id="rId4" action="ppaction://hlinkfile" tooltip="Green chemistry"/>
              </a:rPr>
              <a:t>green chemistry</a:t>
            </a:r>
            <a:r>
              <a:rPr lang="en-US" dirty="0" smtClean="0"/>
              <a:t>; reduce the use of hazardous materials, maximize energy efficiency during the product's lifetime, and promote </a:t>
            </a:r>
            <a:r>
              <a:rPr lang="en-US" dirty="0" smtClean="0">
                <a:hlinkClick r:id="rId5" action="ppaction://hlinkfile" tooltip="Recycling"/>
              </a:rPr>
              <a:t>recyclability</a:t>
            </a:r>
            <a:r>
              <a:rPr lang="en-US" dirty="0" smtClean="0"/>
              <a:t> or </a:t>
            </a:r>
            <a:r>
              <a:rPr lang="en-US" dirty="0" smtClean="0">
                <a:hlinkClick r:id="rId6" action="ppaction://hlinkfile" tooltip="Biodegradation"/>
              </a:rPr>
              <a:t>biodegradability</a:t>
            </a:r>
            <a:r>
              <a:rPr lang="en-US" dirty="0" smtClean="0"/>
              <a:t> of defunct products and factory waste.</a:t>
            </a:r>
          </a:p>
          <a:p>
            <a:r>
              <a:rPr lang="en-US" dirty="0" smtClean="0"/>
              <a:t>Modern IT systems rely upon a complicated mix of people, networks and hardware; as such, a green computing initiative must be systemic in nature, and address increasingly sophisticated problems. Elements of such as solution may comprise items such as end user satisfaction, management restructuring, regulatory compliance, disposal of </a:t>
            </a:r>
            <a:r>
              <a:rPr lang="en-US" dirty="0" smtClean="0">
                <a:hlinkClick r:id="rId7" action="ppaction://hlinkfile" tooltip="Electronic waste"/>
              </a:rPr>
              <a:t>electronic waste</a:t>
            </a:r>
            <a:r>
              <a:rPr lang="en-US" dirty="0" smtClean="0"/>
              <a:t>, </a:t>
            </a:r>
            <a:r>
              <a:rPr lang="en-US" dirty="0" smtClean="0">
                <a:hlinkClick r:id="rId8" action="ppaction://hlinkfile" tooltip="Telecommuting"/>
              </a:rPr>
              <a:t>telecommuting</a:t>
            </a:r>
            <a:r>
              <a:rPr lang="en-US" dirty="0" smtClean="0"/>
              <a:t>, </a:t>
            </a:r>
            <a:r>
              <a:rPr lang="en-US" dirty="0" smtClean="0">
                <a:hlinkClick r:id="rId9" action="ppaction://hlinkfile" tooltip="Virtualization"/>
              </a:rPr>
              <a:t>virtualization</a:t>
            </a:r>
            <a:r>
              <a:rPr lang="en-US" dirty="0" smtClean="0"/>
              <a:t> of server resources, </a:t>
            </a:r>
            <a:r>
              <a:rPr lang="en-US" dirty="0" smtClean="0">
                <a:hlinkClick r:id="rId10" action="ppaction://hlinkfile" tooltip="Energy use in the United States"/>
              </a:rPr>
              <a:t>energy use</a:t>
            </a:r>
            <a:r>
              <a:rPr lang="en-US" dirty="0" smtClean="0"/>
              <a:t>, </a:t>
            </a:r>
            <a:r>
              <a:rPr lang="en-US" dirty="0" smtClean="0">
                <a:hlinkClick r:id="rId11" action="ppaction://hlinkfile" tooltip="Thin client"/>
              </a:rPr>
              <a:t>thin client</a:t>
            </a:r>
            <a:r>
              <a:rPr lang="en-US" dirty="0" smtClean="0"/>
              <a:t> solutions, and return on investment (ROI).</a:t>
            </a:r>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31</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the images</a:t>
            </a:r>
            <a:r>
              <a:rPr lang="en-US" dirty="0" smtClean="0"/>
              <a:t> to go to the homepages to learn more about the respective companies “green” activities.</a:t>
            </a:r>
          </a:p>
          <a:p>
            <a:endParaRPr lang="en-US" dirty="0" smtClean="0"/>
          </a:p>
          <a:p>
            <a:r>
              <a:rPr lang="en-US" b="1" dirty="0" smtClean="0"/>
              <a:t>Facilitate discussion</a:t>
            </a:r>
            <a:r>
              <a:rPr lang="en-US" dirty="0" smtClean="0"/>
              <a:t> about why companies are willing to spend money to be eco-friendly.  In the long term it is more cost effective.</a:t>
            </a:r>
          </a:p>
          <a:p>
            <a:endParaRPr lang="en-US" dirty="0" smtClean="0"/>
          </a:p>
          <a:p>
            <a:r>
              <a:rPr lang="en-US" b="1" dirty="0" smtClean="0"/>
              <a:t>How can</a:t>
            </a:r>
            <a:r>
              <a:rPr lang="en-US" b="1" baseline="0" dirty="0" smtClean="0"/>
              <a:t> energy-efficient data centers be justified?  Reliability, cost, customer satisfaction, employee productivity.</a:t>
            </a:r>
          </a:p>
          <a:p>
            <a:endParaRPr lang="en-US" b="1" baseline="0" dirty="0" smtClean="0"/>
          </a:p>
          <a:p>
            <a:r>
              <a:rPr lang="en-US" b="1" baseline="0" dirty="0" smtClean="0"/>
              <a:t>Discuss 60 Minutes segment.  Click link to access it.</a:t>
            </a:r>
          </a:p>
          <a:p>
            <a:endParaRPr lang="en-US" b="1" baseline="0" dirty="0" smtClean="0"/>
          </a:p>
          <a:p>
            <a:r>
              <a:rPr lang="en-US" b="1" baseline="0" dirty="0" smtClean="0"/>
              <a:t>InformationWeek article is linked here to stimulate further discussion.</a:t>
            </a:r>
          </a:p>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32</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Task students to bring examples beyond what is represented here for further discussion.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33</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Students may </a:t>
            </a:r>
            <a:r>
              <a:rPr lang="en-US" b="1" dirty="0" smtClean="0"/>
              <a:t>pick</a:t>
            </a:r>
            <a:r>
              <a:rPr lang="en-US" b="1" baseline="0" dirty="0" smtClean="0"/>
              <a:t> an article for presentation &amp; discussion</a:t>
            </a:r>
            <a:r>
              <a:rPr lang="en-US" baseline="0" dirty="0" smtClean="0"/>
              <a:t> regarding the issue of ethics &amp; IT.</a:t>
            </a:r>
            <a:endParaRPr lang="en-US" dirty="0" smtClean="0"/>
          </a:p>
          <a:p>
            <a:endParaRPr lang="en-US" dirty="0" smtClean="0"/>
          </a:p>
          <a:p>
            <a:r>
              <a:rPr lang="en-US" b="1" dirty="0" smtClean="0"/>
              <a:t>Wikipedia definition:</a:t>
            </a:r>
          </a:p>
          <a:p>
            <a:endParaRPr lang="en-US" dirty="0" smtClean="0"/>
          </a:p>
          <a:p>
            <a:r>
              <a:rPr lang="en-US" b="1" dirty="0" smtClean="0"/>
              <a:t>Ethics of intellectual property, knowledge and skills</a:t>
            </a:r>
          </a:p>
          <a:p>
            <a:r>
              <a:rPr lang="en-US" dirty="0" smtClean="0"/>
              <a:t>Knowledge and skills are valuable but not easily "ownable" as objects. Nor is it obvious who has the greater rights to an idea: the company who trained the employee, or the employee themselves? The country in which the plant grew, or the company which discovered and developed the plant's medicinal potential? As a result, attempts to assert ownership and ethical disputes over ownership arise.</a:t>
            </a:r>
          </a:p>
          <a:p>
            <a:r>
              <a:rPr lang="en-US" dirty="0" smtClean="0">
                <a:hlinkClick r:id="rId3" action="ppaction://hlinkfile" tooltip="Patent infringement"/>
              </a:rPr>
              <a:t>Patent infringement</a:t>
            </a:r>
            <a:r>
              <a:rPr lang="en-US" dirty="0" smtClean="0"/>
              <a:t>, </a:t>
            </a:r>
            <a:r>
              <a:rPr lang="en-US" dirty="0" smtClean="0">
                <a:hlinkClick r:id="rId4" action="ppaction://hlinkfile" tooltip="Copyright infringement"/>
              </a:rPr>
              <a:t>copyright infringement</a:t>
            </a:r>
            <a:r>
              <a:rPr lang="en-US" dirty="0" smtClean="0"/>
              <a:t>, </a:t>
            </a:r>
            <a:r>
              <a:rPr lang="en-US" dirty="0" smtClean="0">
                <a:hlinkClick r:id="rId5" action="ppaction://hlinkfile" tooltip="Trademark infringement"/>
              </a:rPr>
              <a:t>trademark infringement</a:t>
            </a:r>
            <a:r>
              <a:rPr lang="en-US" dirty="0" smtClean="0"/>
              <a:t>. </a:t>
            </a:r>
          </a:p>
          <a:p>
            <a:r>
              <a:rPr lang="en-US" dirty="0" smtClean="0"/>
              <a:t>Misuse of the intellectual property systems to stifle competition: </a:t>
            </a:r>
            <a:r>
              <a:rPr lang="en-US" dirty="0" smtClean="0">
                <a:hlinkClick r:id="rId6" action="ppaction://hlinkfile" tooltip="Patent misuse"/>
              </a:rPr>
              <a:t>patent misuse</a:t>
            </a:r>
            <a:r>
              <a:rPr lang="en-US" dirty="0" smtClean="0"/>
              <a:t>, </a:t>
            </a:r>
            <a:r>
              <a:rPr lang="en-US" dirty="0" smtClean="0">
                <a:hlinkClick r:id="rId7" action="ppaction://hlinkfile" tooltip="Copyright misuse"/>
              </a:rPr>
              <a:t>copyright misuse</a:t>
            </a:r>
            <a:r>
              <a:rPr lang="en-US" dirty="0" smtClean="0"/>
              <a:t>, </a:t>
            </a:r>
            <a:r>
              <a:rPr lang="en-US" dirty="0" smtClean="0">
                <a:hlinkClick r:id="rId8" action="ppaction://hlinkfile" tooltip="Patent troll"/>
              </a:rPr>
              <a:t>patent troll</a:t>
            </a:r>
            <a:r>
              <a:rPr lang="en-US" dirty="0" smtClean="0"/>
              <a:t>, </a:t>
            </a:r>
            <a:r>
              <a:rPr lang="en-US" dirty="0" smtClean="0">
                <a:hlinkClick r:id="rId9" action="ppaction://hlinkfile" tooltip="Submarine patent"/>
              </a:rPr>
              <a:t>submarine patent</a:t>
            </a:r>
            <a:r>
              <a:rPr lang="en-US" dirty="0" smtClean="0"/>
              <a:t>. </a:t>
            </a:r>
          </a:p>
          <a:p>
            <a:r>
              <a:rPr lang="en-US" dirty="0" smtClean="0"/>
              <a:t>Even the notion of intellectual property itself has been criticised on ethical grounds: see </a:t>
            </a:r>
            <a:r>
              <a:rPr lang="en-US" dirty="0" smtClean="0">
                <a:hlinkClick r:id="rId10" action="ppaction://hlinkfile" tooltip="Intellectual property"/>
              </a:rPr>
              <a:t>intellectual property</a:t>
            </a:r>
            <a:r>
              <a:rPr lang="en-US" dirty="0" smtClean="0"/>
              <a:t>. </a:t>
            </a:r>
          </a:p>
          <a:p>
            <a:r>
              <a:rPr lang="en-US" dirty="0" smtClean="0">
                <a:hlinkClick r:id="rId11" action="ppaction://hlinkfile" tooltip="Employee raiding"/>
              </a:rPr>
              <a:t>Employee raiding</a:t>
            </a:r>
            <a:r>
              <a:rPr lang="en-US" dirty="0" smtClean="0"/>
              <a:t>: the practice of attracting key employees away from a competitor to take unfair advantage of the knowledge or skills they may possess. </a:t>
            </a:r>
          </a:p>
          <a:p>
            <a:r>
              <a:rPr lang="en-US" dirty="0" smtClean="0"/>
              <a:t>The practice of employing all the most talented people in a specific field, regardless of need, in order to prevent any competitors employing them. </a:t>
            </a:r>
          </a:p>
          <a:p>
            <a:r>
              <a:rPr lang="en-US" dirty="0" smtClean="0">
                <a:hlinkClick r:id="rId12" action="ppaction://hlinkfile" tooltip="Bioprospecting"/>
              </a:rPr>
              <a:t>Bioprospecting</a:t>
            </a:r>
            <a:r>
              <a:rPr lang="en-US" dirty="0" smtClean="0"/>
              <a:t> (ethical) and </a:t>
            </a:r>
            <a:r>
              <a:rPr lang="en-US" dirty="0" smtClean="0">
                <a:hlinkClick r:id="rId13" action="ppaction://hlinkfile" tooltip="Biopiracy"/>
              </a:rPr>
              <a:t>biopiracy</a:t>
            </a:r>
            <a:r>
              <a:rPr lang="en-US" dirty="0" smtClean="0"/>
              <a:t> (unethical). </a:t>
            </a:r>
          </a:p>
          <a:p>
            <a:r>
              <a:rPr lang="en-US" dirty="0" smtClean="0">
                <a:hlinkClick r:id="rId14" action="ppaction://hlinkfile" tooltip="Business intelligence"/>
              </a:rPr>
              <a:t>Business intelligence</a:t>
            </a:r>
            <a:r>
              <a:rPr lang="en-US" dirty="0" smtClean="0"/>
              <a:t> and </a:t>
            </a:r>
            <a:r>
              <a:rPr lang="en-US" dirty="0" smtClean="0">
                <a:hlinkClick r:id="rId15" action="ppaction://hlinkfile" tooltip="Industrial espionage"/>
              </a:rPr>
              <a:t>industrial espionage</a:t>
            </a:r>
            <a:r>
              <a:rPr lang="en-US" dirty="0" smtClean="0"/>
              <a:t>. </a:t>
            </a:r>
          </a:p>
          <a:p>
            <a:r>
              <a:rPr lang="en-US" dirty="0" smtClean="0"/>
              <a:t>Cases: private versus public interests in the </a:t>
            </a:r>
            <a:r>
              <a:rPr lang="en-US" dirty="0" smtClean="0">
                <a:hlinkClick r:id="rId16" action="ppaction://hlinkfile" tooltip="Human Genome Project"/>
              </a:rPr>
              <a:t>Human Genome Project</a:t>
            </a:r>
            <a:endParaRPr lang="en-US" dirty="0" smtClean="0"/>
          </a:p>
          <a:p>
            <a:endParaRPr lang="en-US" dirty="0" smtClean="0"/>
          </a:p>
          <a:p>
            <a:r>
              <a:rPr lang="en-US" b="1" dirty="0" smtClean="0"/>
              <a:t>Business ethics</a:t>
            </a:r>
            <a:r>
              <a:rPr lang="en-US" dirty="0" smtClean="0"/>
              <a:t> is a form of </a:t>
            </a:r>
            <a:r>
              <a:rPr lang="en-US" dirty="0" smtClean="0">
                <a:hlinkClick r:id="rId17" action="ppaction://hlinkfile" tooltip="Applied ethics"/>
              </a:rPr>
              <a:t>applied ethics</a:t>
            </a:r>
            <a:r>
              <a:rPr lang="en-US" dirty="0" smtClean="0"/>
              <a:t> that examines ethical principles and moral or ethical problems that arise in a business environment.</a:t>
            </a:r>
          </a:p>
          <a:p>
            <a:r>
              <a:rPr lang="en-US" dirty="0" smtClean="0"/>
              <a:t>In the increasingly conscience-focused marketplaces of the 21st century, the demand for more ethical business processes and actions (known as </a:t>
            </a:r>
            <a:r>
              <a:rPr lang="en-US" dirty="0" smtClean="0">
                <a:hlinkClick r:id="rId18" action="ppaction://hlinkfile" tooltip="Ethicism"/>
              </a:rPr>
              <a:t>ethicism</a:t>
            </a:r>
            <a:r>
              <a:rPr lang="en-US" dirty="0" smtClean="0"/>
              <a:t>) is increasing.</a:t>
            </a:r>
            <a:r>
              <a:rPr lang="en-US" baseline="30000" dirty="0" smtClean="0">
                <a:hlinkClick r:id="rId19" action="ppaction://hlinkfile"/>
              </a:rPr>
              <a:t>[1]</a:t>
            </a:r>
            <a:r>
              <a:rPr lang="en-US" dirty="0" smtClean="0"/>
              <a:t> Simultaneously, pressure is applied on industry to improve business ethics through new public initiatives and laws (e.g. higher UK road tax for higher-emission vehicles).</a:t>
            </a:r>
            <a:r>
              <a:rPr lang="en-US" baseline="30000" dirty="0" smtClean="0">
                <a:hlinkClick r:id="rId20" action="ppaction://hlinkfile"/>
              </a:rPr>
              <a:t>[2]</a:t>
            </a:r>
            <a:endParaRPr lang="en-US" dirty="0" smtClean="0"/>
          </a:p>
          <a:p>
            <a:r>
              <a:rPr lang="en-US" dirty="0" smtClean="0"/>
              <a:t>Business ethics can be both a </a:t>
            </a:r>
            <a:r>
              <a:rPr lang="en-US" dirty="0" smtClean="0">
                <a:hlinkClick r:id="rId21" action="ppaction://hlinkfile" tooltip="Norm (philosophy)"/>
              </a:rPr>
              <a:t>normative</a:t>
            </a:r>
            <a:r>
              <a:rPr lang="en-US" dirty="0" smtClean="0"/>
              <a:t> and a </a:t>
            </a:r>
            <a:r>
              <a:rPr lang="en-US" dirty="0" smtClean="0">
                <a:hlinkClick r:id="rId22" action="ppaction://hlinkfile" tooltip="Descriptive"/>
              </a:rPr>
              <a:t>descriptive</a:t>
            </a:r>
            <a:r>
              <a:rPr lang="en-US" dirty="0" smtClean="0"/>
              <a:t> discipline. As a corporate practice and a career specialization, the field is primarily normative. In academia descriptive approaches are also taken. The range and quantity of business ethical issues reflects the degree to which business is perceived to be at odds with non-economic social values. Historically, interest in business ethics accelerated dramatically during the 1980s and 1990s, both within major corporations and within academia. For example, today most major corporate websites lay emphasis on commitment to promoting non-economic social values under a variety of headings (e.g. ethics codes, social responsibility charters). In some cases, corporations have redefined their core values in the light of business ethical considerations (e.g. </a:t>
            </a:r>
            <a:r>
              <a:rPr lang="en-US" dirty="0" smtClean="0">
                <a:hlinkClick r:id="rId23" action="ppaction://hlinkfile" tooltip="BP"/>
              </a:rPr>
              <a:t>BP</a:t>
            </a:r>
            <a:r>
              <a:rPr lang="en-US" dirty="0" smtClean="0"/>
              <a:t>'s "beyond petroleum" environmental tilt).</a:t>
            </a:r>
          </a:p>
          <a:p>
            <a:endParaRPr lang="en-US"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34</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Assign</a:t>
            </a:r>
            <a:r>
              <a:rPr lang="en-US" b="1" baseline="0" dirty="0" smtClean="0"/>
              <a:t> students to take an industry…..such as air transportation….and apply Porter’s model within it….take their own company &amp;</a:t>
            </a:r>
          </a:p>
          <a:p>
            <a:r>
              <a:rPr lang="en-US" b="1" baseline="0" dirty="0" smtClean="0"/>
              <a:t>     industry for interesting &amp; relevant discussion.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36</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a:t>
            </a:r>
            <a:r>
              <a:rPr lang="en-US" dirty="0" smtClean="0"/>
              <a:t> image for YouTube interview with Michael Porter about this model.</a:t>
            </a:r>
            <a:r>
              <a:rPr lang="en-US" baseline="0" dirty="0" smtClean="0"/>
              <a:t>  The model provides opportunity to discuss the impact &amp; importance of</a:t>
            </a:r>
          </a:p>
          <a:p>
            <a:r>
              <a:rPr lang="en-US" baseline="0" dirty="0" smtClean="0"/>
              <a:t>IT upon corporate strategy implementation &amp; success.</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37</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How are each of these strategies enhanced by IT?  Cost can be reduced by increased productivity, expanded operational opportunities.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38</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Facilitate discussion</a:t>
            </a:r>
            <a:r>
              <a:rPr lang="en-US" dirty="0" smtClean="0"/>
              <a:t> about the importance of</a:t>
            </a:r>
            <a:r>
              <a:rPr lang="en-US" baseline="0" dirty="0" smtClean="0"/>
              <a:t> activities in each category.  Students bring examples from various industries.</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39</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Link is to informative YouTube video on this topic.  Business intelligence</a:t>
            </a:r>
            <a:r>
              <a:rPr lang="en-US" b="1" baseline="0" dirty="0" smtClean="0"/>
              <a:t> is the ability to convert corporate data into strategies for</a:t>
            </a:r>
          </a:p>
          <a:p>
            <a:r>
              <a:rPr lang="en-US" b="1" baseline="0" dirty="0" smtClean="0"/>
              <a:t>     competitive advantage.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40</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a:t>
            </a:r>
            <a:r>
              <a:rPr lang="en-US" baseline="0" dirty="0" smtClean="0"/>
              <a:t> to homepage link.</a:t>
            </a:r>
          </a:p>
          <a:p>
            <a:endParaRPr lang="en-US" baseline="0" dirty="0" smtClean="0"/>
          </a:p>
          <a:p>
            <a:r>
              <a:rPr lang="en-US" b="1" baseline="0" dirty="0" smtClean="0"/>
              <a:t>Students should be tasked to review site &amp; bring back practical applications for the technology.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41</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1" dirty="0" smtClean="0"/>
              <a:t>Click images</a:t>
            </a:r>
            <a:r>
              <a:rPr lang="en-US" dirty="0" smtClean="0"/>
              <a:t> to homepage links.</a:t>
            </a:r>
          </a:p>
          <a:p>
            <a:endParaRPr lang="en-US" dirty="0" smtClean="0"/>
          </a:p>
          <a:p>
            <a:r>
              <a:rPr lang="en-US" b="1" dirty="0" smtClean="0"/>
              <a:t>Do</a:t>
            </a:r>
            <a:r>
              <a:rPr lang="en-US" b="1" baseline="0" dirty="0" smtClean="0"/>
              <a:t> you consider these organizations to generally be successful first-movers?  When does it makes sense to be a late-adopter in IT?</a:t>
            </a:r>
          </a:p>
          <a:p>
            <a:r>
              <a:rPr lang="en-US" b="1" baseline="0" dirty="0" smtClean="0"/>
              <a:t>     Yes, first-movers as they were leaders; others rushed to follow with wannabe replicas.  There can be serious mistakes, costs,</a:t>
            </a:r>
          </a:p>
          <a:p>
            <a:r>
              <a:rPr lang="en-US" b="1" baseline="0" dirty="0" smtClean="0"/>
              <a:t>     associated with first-movers that may not be part of a later entrant strategy.</a:t>
            </a:r>
            <a:endParaRPr lang="en-US" b="1" dirty="0" smtClean="0"/>
          </a:p>
          <a:p>
            <a:endParaRPr lang="en-US" dirty="0" smtClean="0"/>
          </a:p>
          <a:p>
            <a:r>
              <a:rPr lang="en-US" b="1" dirty="0" smtClean="0"/>
              <a:t>Wikipedia definition:</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First-mover advantage</a:t>
            </a:r>
            <a:r>
              <a:rPr lang="en-US" dirty="0" smtClean="0"/>
              <a:t> is the advantage gained by the initial occupant of a market segment. This advantage may stem from the fact that the first entrant can gain control of resources that followers may not be able to match.</a:t>
            </a:r>
            <a:r>
              <a:rPr lang="en-US" baseline="30000" dirty="0" smtClean="0">
                <a:hlinkClick r:id="rId3" action="ppaction://hlinkfile"/>
              </a:rPr>
              <a:t>[1]</a:t>
            </a:r>
            <a:r>
              <a:rPr lang="en-US" dirty="0" smtClean="0"/>
              <a:t> Sometimes the first mover is not able to capitalize on its advantage, leaving the opportunity for another firm to gain </a:t>
            </a:r>
            <a:r>
              <a:rPr lang="en-US" b="1" dirty="0" smtClean="0"/>
              <a:t>second-mover advantage</a:t>
            </a:r>
            <a:r>
              <a:rPr lang="en-US" dirty="0" smtClean="0"/>
              <a:t>.</a:t>
            </a:r>
          </a:p>
          <a:p>
            <a:endParaRPr lang="en-US" dirty="0" smtClean="0"/>
          </a:p>
          <a:p>
            <a:r>
              <a:rPr lang="en-US" b="1" dirty="0" smtClean="0"/>
              <a:t>There are several advantages that can be gained from entering first:</a:t>
            </a:r>
            <a:r>
              <a:rPr lang="en-US" b="1" baseline="30000" dirty="0" smtClean="0">
                <a:hlinkClick r:id="rId4" action="ppaction://hlinkfile"/>
              </a:rPr>
              <a:t>[1]</a:t>
            </a:r>
            <a:endParaRPr lang="en-US" b="1" dirty="0" smtClean="0"/>
          </a:p>
          <a:p>
            <a:endParaRPr lang="en-US" dirty="0" smtClean="0"/>
          </a:p>
          <a:p>
            <a:r>
              <a:rPr lang="en-US" dirty="0" smtClean="0"/>
              <a:t>Scarce resources can be preempted, e.g. occupation of prime retail locations </a:t>
            </a:r>
          </a:p>
          <a:p>
            <a:r>
              <a:rPr lang="en-US" dirty="0" smtClean="0"/>
              <a:t>The ability to register patents and trademarks that will protect the first entrant from future competition. </a:t>
            </a:r>
          </a:p>
          <a:p>
            <a:r>
              <a:rPr lang="en-US" dirty="0" smtClean="0"/>
              <a:t>Changing the economics of the market in a way that second entrants will not have an economic justification to enter. This can cause total failure for second-movers who go to large expenses to capture a limited market. </a:t>
            </a:r>
          </a:p>
          <a:p>
            <a:r>
              <a:rPr lang="en-US" dirty="0" smtClean="0"/>
              <a:t>Early profits can be re-invested in improving the resource base. </a:t>
            </a:r>
          </a:p>
          <a:p>
            <a:r>
              <a:rPr lang="en-US" dirty="0" smtClean="0"/>
              <a:t>Reputation will likely have the advantages that come from suppliers, distributors and customers who are familiar with and loyal to their products. Second-movers tend to suffer inherently from being labeled "copy cats" and their product reputation may be unfairly questioned by the general public. </a:t>
            </a:r>
          </a:p>
          <a:p>
            <a:r>
              <a:rPr lang="en-US" dirty="0" smtClean="0"/>
              <a:t>Nevertheless, there are two obvious drawbacks to being the first mover: cost and risk. Not only is it expensive to be a pioneer - often investing in both R&amp;D and market education, but it is risky, as the first company in a particular market cannot benefit from knowledge of successes and mistakes of others.</a:t>
            </a:r>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42</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b="1" dirty="0" smtClean="0"/>
              <a:t>Click images</a:t>
            </a:r>
            <a:r>
              <a:rPr lang="en-US" baseline="0" dirty="0" smtClean="0"/>
              <a:t> to home page links.</a:t>
            </a:r>
          </a:p>
          <a:p>
            <a:endParaRPr lang="en-US" baseline="0" dirty="0" smtClean="0"/>
          </a:p>
          <a:p>
            <a:r>
              <a:rPr lang="en-US" b="1" baseline="0" dirty="0" smtClean="0"/>
              <a:t>Discuss</a:t>
            </a:r>
            <a:r>
              <a:rPr lang="en-US" baseline="0" dirty="0" smtClean="0"/>
              <a:t> why advantages turned to losses.  Competition overtook them.</a:t>
            </a:r>
          </a:p>
          <a:p>
            <a:endParaRPr lang="en-US" baseline="0" dirty="0" smtClean="0"/>
          </a:p>
          <a:p>
            <a:r>
              <a:rPr lang="en-US" b="1" baseline="0" dirty="0" smtClean="0"/>
              <a:t>Wikipedia suggests possibilities &amp; helpful for discussions:</a:t>
            </a:r>
          </a:p>
          <a:p>
            <a:endParaRPr lang="en-US" baseline="0" dirty="0" smtClean="0"/>
          </a:p>
          <a:p>
            <a:r>
              <a:rPr lang="en-US" b="1" dirty="0" smtClean="0"/>
              <a:t>First-mover Disadvantages: (Lieberman and Montgomery, 1988)</a:t>
            </a:r>
          </a:p>
          <a:p>
            <a:r>
              <a:rPr lang="en-US" dirty="0" smtClean="0"/>
              <a:t>Free-rider effects Late movers may be able to free-ride on a pioneering firm’s investments in a number of areas including R&amp;D, buyer education and infrastructure development. Imitation costs are lower than innovation costs in most industries. However, innovators enjoy an initial period of monopoly that is not available to imitator firms. </a:t>
            </a:r>
          </a:p>
          <a:p>
            <a:r>
              <a:rPr lang="en-US" dirty="0" smtClean="0"/>
              <a:t>Late-mover firms can acquire already trained skillful labor at lower cost </a:t>
            </a:r>
          </a:p>
          <a:p>
            <a:r>
              <a:rPr lang="en-US" dirty="0" smtClean="0"/>
              <a:t>Resolution of technological or market uncertainty Entry in an uncertain market obviously involves a high degree of risk. Early entry is more attractive when the firm can influence the way that uncertainty is resolved. For example, the firm may be able to set industry standards in its favor. Firm size may also be important, large firms may be better equipped to wait for resolution of uncertainty or to hedge by maintaining a more flexible investment portfolio. Shifts in technology or customer needs Technological progress as a process of ‘creative destruction’ in which existing products are superseded by the innovations of new firms. New entrants exploit technological discontinuities to displace existing incumbents. </a:t>
            </a:r>
          </a:p>
          <a:p>
            <a:r>
              <a:rPr lang="en-US" dirty="0" smtClean="0"/>
              <a:t>Since the replacement technology often appears while the old technology is still growing, it may be difficult for an incumbent to perceive the threat and take adequate preventative steps. </a:t>
            </a:r>
          </a:p>
          <a:p>
            <a:r>
              <a:rPr lang="en-US" dirty="0" smtClean="0"/>
              <a:t>Customer needs are also dynamic, creating opportunities for later entrants unless the first-mover firm is alert and able to respond. </a:t>
            </a:r>
          </a:p>
          <a:p>
            <a:r>
              <a:rPr lang="en-US" dirty="0" smtClean="0"/>
              <a:t>Incumbent inertia Vulnerability of the first-mover firm is often enhanced by incumbent inertia. Such inertia can have several root causes: the firm may be locked into a specific set of fixed assets. </a:t>
            </a:r>
          </a:p>
          <a:p>
            <a:r>
              <a:rPr lang="en-US" dirty="0" smtClean="0"/>
              <a:t>the firm may be reluctant to cannibalize existing product lines. </a:t>
            </a:r>
          </a:p>
          <a:p>
            <a:r>
              <a:rPr lang="en-US" dirty="0" smtClean="0"/>
              <a:t>the firm may become organizationally inflexible. </a:t>
            </a:r>
          </a:p>
          <a:p>
            <a:r>
              <a:rPr lang="en-US" dirty="0" smtClean="0"/>
              <a:t>All three factors above inhibit the ability of the firm to respond to environmental change or competitive threats. Incumbent monopolist is less likely to innovate than a new entrant, since innovation destroys rents on the firm’s existing products. </a:t>
            </a:r>
          </a:p>
          <a:p>
            <a:r>
              <a:rPr lang="en-US" dirty="0" smtClean="0"/>
              <a:t>Under a broad range of conditions the incumbent’s optimal strategy is to develop an improved product but delay market introduction until challenged by the appearance of a rival product. </a:t>
            </a:r>
          </a:p>
          <a:p>
            <a:endParaRPr lang="en-US" dirty="0" smtClean="0"/>
          </a:p>
          <a:p>
            <a:r>
              <a:rPr lang="en-US" b="1" i="0" dirty="0" smtClean="0"/>
              <a:t>Lieberman, Marvin (Summer 1988.). </a:t>
            </a:r>
            <a:r>
              <a:rPr lang="en-US" b="1" i="1" dirty="0" smtClean="0"/>
              <a:t>First-mover advantages,</a:t>
            </a:r>
            <a:r>
              <a:rPr lang="en-US" b="1" i="0" dirty="0" smtClean="0"/>
              <a:t>. Strategic Management Journal, Vol. 9.</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43</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a:t>
            </a:r>
            <a:r>
              <a:rPr lang="en-US" b="1" baseline="0" dirty="0" smtClean="0"/>
              <a:t> links</a:t>
            </a:r>
            <a:r>
              <a:rPr lang="en-US" baseline="0" dirty="0" smtClean="0"/>
              <a:t> to respective interesting articles for discussion.  Consider similarities &amp; differences.</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44</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Web 2.0 is platform for social computing.  Social computing has</a:t>
            </a:r>
            <a:r>
              <a:rPr lang="en-US" baseline="0" dirty="0" smtClean="0"/>
              <a:t> revolutionized business opportunities with the formation of communities for like-interest</a:t>
            </a:r>
          </a:p>
          <a:p>
            <a:r>
              <a:rPr lang="en-US" baseline="0" dirty="0" smtClean="0"/>
              <a:t>     participants.  Ask students to give their own examples of social sites to which they belong, why do they, and often do they use them.</a:t>
            </a:r>
            <a:endParaRPr lang="en-US" dirty="0" smtClean="0"/>
          </a:p>
          <a:p>
            <a:endParaRPr lang="en-US" dirty="0" smtClean="0"/>
          </a:p>
          <a:p>
            <a:r>
              <a:rPr lang="en-US" b="1" dirty="0" smtClean="0"/>
              <a:t>Click model </a:t>
            </a:r>
            <a:r>
              <a:rPr lang="en-US" dirty="0" smtClean="0"/>
              <a:t>for helpful article &amp; discussion topic.</a:t>
            </a:r>
          </a:p>
          <a:p>
            <a:endParaRPr lang="en-US" dirty="0" smtClean="0"/>
          </a:p>
          <a:p>
            <a:r>
              <a:rPr lang="en-US" b="1" dirty="0" smtClean="0"/>
              <a:t>According to wikipedia:</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Web 2.0 encapsulates the idea of the proliferation of interconnectivity and interactivity of web-delivered content. </a:t>
            </a:r>
            <a:r>
              <a:rPr lang="en-US" dirty="0" smtClean="0">
                <a:hlinkClick r:id="rId3" action="ppaction://hlinkfile" tooltip="Tim O'Reilly"/>
              </a:rPr>
              <a:t>Tim O'Reilly</a:t>
            </a:r>
            <a:r>
              <a:rPr lang="en-US" dirty="0" smtClean="0"/>
              <a:t> regards Web 2.0 as the way that </a:t>
            </a:r>
            <a:r>
              <a:rPr lang="en-US" dirty="0" smtClean="0">
                <a:hlinkClick r:id="rId4" action="ppaction://hlinkfile" tooltip="Business"/>
              </a:rPr>
              <a:t>business</a:t>
            </a:r>
            <a:r>
              <a:rPr lang="en-US" dirty="0" smtClean="0"/>
              <a:t> embraces the strengths of the web and uses it as a platform. O'Reilly considers that </a:t>
            </a:r>
            <a:r>
              <a:rPr lang="en-US" dirty="0" smtClean="0">
                <a:hlinkClick r:id="rId5" action="ppaction://hlinkfile" tooltip="Eric E. Schmidt"/>
              </a:rPr>
              <a:t>Eric Schmidt</a:t>
            </a:r>
            <a:r>
              <a:rPr lang="en-US" dirty="0" smtClean="0"/>
              <a:t>'s abridged slogan, </a:t>
            </a:r>
            <a:r>
              <a:rPr lang="en-US" i="1" dirty="0" smtClean="0"/>
              <a:t>don't fight the Internet</a:t>
            </a:r>
            <a:r>
              <a:rPr lang="en-US" dirty="0" smtClean="0"/>
              <a:t>, encompasses the essence of Web 2.0 — building applications and </a:t>
            </a:r>
            <a:r>
              <a:rPr lang="en-US" dirty="0" smtClean="0">
                <a:hlinkClick r:id="rId6" action="ppaction://hlinkfile" tooltip="Web service"/>
              </a:rPr>
              <a:t>services</a:t>
            </a:r>
            <a:r>
              <a:rPr lang="en-US" dirty="0" smtClean="0"/>
              <a:t> around the unique features of the </a:t>
            </a:r>
            <a:r>
              <a:rPr lang="en-US" dirty="0" smtClean="0">
                <a:hlinkClick r:id="rId7" action="ppaction://hlinkfile" tooltip="Internet"/>
              </a:rPr>
              <a:t>Internet</a:t>
            </a:r>
            <a:r>
              <a:rPr lang="en-US" dirty="0" smtClean="0"/>
              <a:t>, as opposed to expecting the Internet to suit as a platform (effectively "fighting the Internet").</a:t>
            </a:r>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46</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smtClean="0"/>
              <a:t>How might organizations use social networks to their advantage?  They use them to test acceptance</a:t>
            </a:r>
            <a:r>
              <a:rPr lang="en-US" b="1" baseline="0" dirty="0" smtClean="0"/>
              <a:t> for new products before they are launched.</a:t>
            </a:r>
            <a:endParaRPr lang="en-US" b="1" dirty="0" smtClean="0"/>
          </a:p>
          <a:p>
            <a:pPr eaLnBrk="1" hangingPunct="1"/>
            <a:endParaRPr lang="en-US" b="1" dirty="0" smtClean="0"/>
          </a:p>
          <a:p>
            <a:pPr eaLnBrk="1" hangingPunct="1"/>
            <a:r>
              <a:rPr lang="en-US" b="1" dirty="0" smtClean="0"/>
              <a:t>Social Networking Sites</a:t>
            </a:r>
            <a:r>
              <a:rPr lang="en-US" dirty="0" smtClean="0"/>
              <a:t> often include electronic discussions such as </a:t>
            </a:r>
            <a:r>
              <a:rPr lang="en-US" b="1" dirty="0" smtClean="0"/>
              <a:t>chat rooms.</a:t>
            </a:r>
            <a:r>
              <a:rPr lang="en-US" dirty="0" smtClean="0"/>
              <a:t> These sites appear on the Internet, within corporate intranets, and on </a:t>
            </a:r>
            <a:r>
              <a:rPr lang="en-US" b="1" dirty="0" smtClean="0"/>
              <a:t>blogs</a:t>
            </a:r>
            <a:r>
              <a:rPr lang="en-US" dirty="0" smtClean="0"/>
              <a:t>.</a:t>
            </a:r>
          </a:p>
          <a:p>
            <a:pPr eaLnBrk="1" hangingPunct="1"/>
            <a:endParaRPr lang="en-US" dirty="0" smtClean="0"/>
          </a:p>
          <a:p>
            <a:pPr eaLnBrk="1" hangingPunct="1"/>
            <a:r>
              <a:rPr lang="en-US" dirty="0" smtClean="0"/>
              <a:t>A </a:t>
            </a:r>
            <a:r>
              <a:rPr lang="en-US" b="1" i="1" dirty="0" smtClean="0"/>
              <a:t>blog </a:t>
            </a:r>
            <a:r>
              <a:rPr lang="en-US" b="1" dirty="0" smtClean="0"/>
              <a:t>(Weblog)</a:t>
            </a:r>
            <a:r>
              <a:rPr lang="en-US" dirty="0" smtClean="0"/>
              <a:t> is an informal, personal journal that is frequently updated and intended for general public reading.</a:t>
            </a:r>
          </a:p>
          <a:p>
            <a:pPr eaLnBrk="1" hangingPunct="1"/>
            <a:r>
              <a:rPr lang="en-US" dirty="0" smtClean="0"/>
              <a:t>The logos represent popular social networking sites.  Clicking on the logo will take you to the respective home pages.</a:t>
            </a:r>
            <a:br>
              <a:rPr lang="en-US" dirty="0" smtClean="0"/>
            </a:br>
            <a:endParaRPr lang="en-US" dirty="0" smtClean="0"/>
          </a:p>
          <a:p>
            <a:pPr eaLnBrk="1" hangingPunct="1"/>
            <a:r>
              <a:rPr lang="en-US" b="1" dirty="0" smtClean="0"/>
              <a:t>Social</a:t>
            </a:r>
            <a:r>
              <a:rPr lang="en-US" b="1" baseline="0" dirty="0" smtClean="0"/>
              <a:t> Networks Go to Work </a:t>
            </a:r>
            <a:r>
              <a:rPr lang="en-US" b="0" baseline="0" dirty="0" smtClean="0"/>
              <a:t>is linked to an article recommended to stimulate discussion regarding pervasive presence of social networking in organizations.</a:t>
            </a:r>
            <a:endParaRPr lang="en-US" b="1" dirty="0" smtClean="0"/>
          </a:p>
          <a:p>
            <a:pPr eaLnBrk="1" hangingPunct="1"/>
            <a:endParaRPr lang="en-US" dirty="0" smtClean="0"/>
          </a:p>
          <a:p>
            <a:r>
              <a:rPr lang="en-US" dirty="0" smtClean="0"/>
              <a:t>These sites are very important to the success, and can lead to the failure, of</a:t>
            </a:r>
            <a:r>
              <a:rPr lang="en-US" baseline="0" dirty="0" smtClean="0"/>
              <a:t> business activities, events, promotions, etc.</a:t>
            </a:r>
            <a:br>
              <a:rPr lang="en-US" baseline="0" dirty="0" smtClean="0"/>
            </a:br>
            <a:r>
              <a:rPr lang="en-US" baseline="0" dirty="0" smtClean="0"/>
              <a:t>Word-of-mouth communication, while not easily controlled by organizations, is facilitated greatly through such special interest groups.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 of the educational journey for this “semester.”</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48</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Dartmouth</a:t>
            </a:r>
            <a:r>
              <a:rPr lang="en-US" b="1" baseline="0" dirty="0" smtClean="0"/>
              <a:t> College</a:t>
            </a:r>
            <a:r>
              <a:rPr lang="en-US" baseline="0" dirty="0" smtClean="0"/>
              <a:t> technology initiative</a:t>
            </a:r>
            <a:r>
              <a:rPr lang="en-US" dirty="0" smtClean="0"/>
              <a:t> is the subject of the </a:t>
            </a:r>
            <a:r>
              <a:rPr lang="en-US" b="1" dirty="0" smtClean="0"/>
              <a:t>Minicase</a:t>
            </a:r>
            <a:r>
              <a:rPr lang="en-US" dirty="0" smtClean="0"/>
              <a:t> at the end of this first chapter.</a:t>
            </a:r>
          </a:p>
          <a:p>
            <a:r>
              <a:rPr lang="en-US" dirty="0" smtClean="0"/>
              <a:t>If</a:t>
            </a:r>
            <a:r>
              <a:rPr lang="en-US" baseline="0" dirty="0" smtClean="0"/>
              <a:t> you click on the respective pictures, it will take you to the university in order to put this decision within the context of their culture for innovation</a:t>
            </a:r>
          </a:p>
          <a:p>
            <a:r>
              <a:rPr lang="en-US" baseline="0" dirty="0" smtClean="0"/>
              <a:t>and cutting-edge technological advances.</a:t>
            </a:r>
            <a:br>
              <a:rPr lang="en-US" baseline="0" dirty="0" smtClean="0"/>
            </a:br>
            <a:r>
              <a:rPr lang="en-US" baseline="0" dirty="0" smtClean="0"/>
              <a:t/>
            </a:r>
            <a:br>
              <a:rPr lang="en-US" baseline="0" dirty="0" smtClean="0"/>
            </a:br>
            <a:r>
              <a:rPr lang="en-US" b="1" i="1" baseline="0" dirty="0" smtClean="0"/>
              <a:t>Dartmouth College Goes Wireless</a:t>
            </a:r>
            <a:r>
              <a:rPr lang="en-US" baseline="0" dirty="0" smtClean="0"/>
              <a:t> provides more insight to the case for discussion.</a:t>
            </a:r>
          </a:p>
          <a:p>
            <a:endParaRPr lang="en-US" baseline="0" dirty="0" smtClean="0"/>
          </a:p>
          <a:p>
            <a:r>
              <a:rPr lang="en-US" b="1" baseline="0" dirty="0" smtClean="0"/>
              <a:t>Opportunities exist for discussion of the pros and cons</a:t>
            </a:r>
            <a:r>
              <a:rPr lang="en-US" baseline="0" dirty="0" smtClean="0"/>
              <a:t> associated with such administrative decisions.  Discuss from the business model perspective ie: competitive</a:t>
            </a:r>
          </a:p>
          <a:p>
            <a:r>
              <a:rPr lang="en-US" baseline="0" dirty="0" smtClean="0"/>
              <a:t>aspect of business, financial decision, enhancement to educational (product) experience and delivery.</a:t>
            </a:r>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51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52</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Figure</a:t>
            </a:r>
            <a:r>
              <a:rPr lang="en-US" b="1" baseline="0" dirty="0" smtClean="0"/>
              <a:t> IT 7eU</a:t>
            </a:r>
            <a:r>
              <a:rPr lang="en-US" baseline="0" dirty="0" smtClean="0"/>
              <a:t> provides early opportunity to discuss overview of IT’s role in corporate strategy setting and its intricate importance to performance as business solutions and the resulting profitability.  Compare and contrast the profit and nonprofit sectors; public versus private.</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Begin </a:t>
            </a:r>
            <a:r>
              <a:rPr lang="en-US" b="1" dirty="0" smtClean="0"/>
              <a:t>discussion</a:t>
            </a:r>
            <a:r>
              <a:rPr lang="en-US" dirty="0" smtClean="0"/>
              <a:t> as to how IT has facilitated the explosion of the global economy, marketplace.</a:t>
            </a:r>
          </a:p>
          <a:p>
            <a:r>
              <a:rPr lang="en-US" dirty="0" smtClean="0"/>
              <a:t> </a:t>
            </a:r>
          </a:p>
          <a:p>
            <a:endParaRPr lang="en-US"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PBS documentary</a:t>
            </a:r>
            <a:r>
              <a:rPr lang="en-US" dirty="0" smtClean="0"/>
              <a:t> is a great tool for discussion of</a:t>
            </a:r>
            <a:r>
              <a:rPr lang="en-US" baseline="0" dirty="0" smtClean="0"/>
              <a:t> the Gen Y profile &amp; characteristics affecting this group as consumers.</a:t>
            </a:r>
          </a:p>
          <a:p>
            <a:endParaRPr lang="en-US" baseline="0" dirty="0" smtClean="0"/>
          </a:p>
          <a:p>
            <a:r>
              <a:rPr lang="en-US" b="1" baseline="0" dirty="0" smtClean="0"/>
              <a:t>According to Wikipedia, the link following,</a:t>
            </a:r>
            <a:r>
              <a:rPr lang="en-US" baseline="0" dirty="0" smtClean="0"/>
              <a:t> can be a basis for better understanding of how really innovative the advertising strategy used with the Toyota Scion:</a:t>
            </a:r>
            <a:br>
              <a:rPr lang="en-US" baseline="0" dirty="0" smtClean="0"/>
            </a:br>
            <a:endParaRPr lang="en-US" baseline="0" dirty="0" smtClean="0"/>
          </a:p>
          <a:p>
            <a:r>
              <a:rPr lang="en-US" dirty="0" smtClean="0"/>
              <a:t>http://en.wikipedia.org/wiki/Generation_Y</a:t>
            </a:r>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Target marketing </a:t>
            </a:r>
            <a:r>
              <a:rPr lang="en-US" dirty="0" smtClean="0"/>
              <a:t>focuses on customizing marketing components for groups of customers rather than individuals.</a:t>
            </a:r>
            <a:endParaRPr lang="en-US" b="1" dirty="0" smtClean="0"/>
          </a:p>
          <a:p>
            <a:endParaRPr lang="en-US" b="1" dirty="0" smtClean="0"/>
          </a:p>
          <a:p>
            <a:r>
              <a:rPr lang="en-US" b="1" dirty="0" smtClean="0"/>
              <a:t>Search engine marketing</a:t>
            </a:r>
            <a:r>
              <a:rPr lang="en-US" dirty="0" smtClean="0"/>
              <a:t> is the concept of using search engines such as Google, Microsoft, Yahoo to analyze “clicks” of where people</a:t>
            </a:r>
            <a:r>
              <a:rPr lang="en-US" baseline="0" dirty="0" smtClean="0"/>
              <a:t> go to determine their likes and</a:t>
            </a:r>
          </a:p>
          <a:p>
            <a:r>
              <a:rPr lang="en-US" baseline="0" dirty="0" smtClean="0"/>
              <a:t>dislikes regarding likely purchases…this is called “pay per click” advertising dollar expenditures.</a:t>
            </a:r>
          </a:p>
          <a:p>
            <a:endParaRPr lang="en-US" baseline="0" dirty="0" smtClean="0"/>
          </a:p>
          <a:p>
            <a:r>
              <a:rPr lang="en-US" dirty="0" smtClean="0"/>
              <a:t>According to Wikipedia</a:t>
            </a:r>
            <a:r>
              <a:rPr lang="en-US" baseline="0" dirty="0" smtClean="0"/>
              <a:t> - </a:t>
            </a:r>
            <a:r>
              <a:rPr lang="en-US" b="1" dirty="0" smtClean="0"/>
              <a:t>Search engine marketing</a:t>
            </a:r>
            <a:r>
              <a:rPr lang="en-US" dirty="0" smtClean="0"/>
              <a:t>, or </a:t>
            </a:r>
            <a:r>
              <a:rPr lang="en-US" b="1" dirty="0" smtClean="0"/>
              <a:t>SEM</a:t>
            </a:r>
            <a:r>
              <a:rPr lang="en-US" dirty="0" smtClean="0"/>
              <a:t>, is a form of </a:t>
            </a:r>
            <a:r>
              <a:rPr lang="en-US" dirty="0" smtClean="0">
                <a:hlinkClick r:id="rId3" action="ppaction://hlinkfile" tooltip="Internet marketing"/>
              </a:rPr>
              <a:t>Internet marketing</a:t>
            </a:r>
            <a:r>
              <a:rPr lang="en-US" dirty="0" smtClean="0"/>
              <a:t> that seeks to promote </a:t>
            </a:r>
            <a:r>
              <a:rPr lang="en-US" dirty="0" smtClean="0">
                <a:hlinkClick r:id="rId4" action="ppaction://hlinkfile" tooltip="Website"/>
              </a:rPr>
              <a:t>websites</a:t>
            </a:r>
            <a:r>
              <a:rPr lang="en-US" dirty="0" smtClean="0"/>
              <a:t> by increasing their visibility in </a:t>
            </a:r>
            <a:r>
              <a:rPr lang="en-US" dirty="0" smtClean="0">
                <a:hlinkClick r:id="rId5" action="ppaction://hlinkfile" tooltip="Search engine"/>
              </a:rPr>
              <a:t>search engine</a:t>
            </a:r>
            <a:r>
              <a:rPr lang="en-US" dirty="0" smtClean="0"/>
              <a:t> result pages (SERPs). According to the </a:t>
            </a:r>
            <a:r>
              <a:rPr lang="en-US" dirty="0" smtClean="0">
                <a:hlinkClick r:id="rId6" action="ppaction://hlinkfile" tooltip="Search Engine Marketing Professional Organization"/>
              </a:rPr>
              <a:t>Search Engine Marketing Professional Organization</a:t>
            </a:r>
            <a:r>
              <a:rPr lang="en-US" dirty="0" smtClean="0"/>
              <a:t>, SEM methods include: </a:t>
            </a:r>
            <a:r>
              <a:rPr lang="en-US" dirty="0" smtClean="0">
                <a:hlinkClick r:id="rId7" action="ppaction://hlinkfile" tooltip="Search engine optimization"/>
              </a:rPr>
              <a:t>search engine optimization</a:t>
            </a:r>
            <a:r>
              <a:rPr lang="en-US" dirty="0" smtClean="0"/>
              <a:t> (or SEO), </a:t>
            </a:r>
            <a:r>
              <a:rPr lang="en-US" dirty="0" smtClean="0">
                <a:hlinkClick r:id="rId8" action="ppaction://hlinkfile" tooltip="Pay per click"/>
              </a:rPr>
              <a:t>paid placement</a:t>
            </a:r>
            <a:r>
              <a:rPr lang="en-US" dirty="0" smtClean="0"/>
              <a:t>, and </a:t>
            </a:r>
            <a:r>
              <a:rPr lang="en-US" dirty="0" smtClean="0">
                <a:hlinkClick r:id="rId9" action="ppaction://hlinkfile" tooltip="Paid inclusion"/>
              </a:rPr>
              <a:t>paid inclusion</a:t>
            </a:r>
            <a:r>
              <a:rPr lang="en-US" dirty="0" smtClean="0"/>
              <a:t>.</a:t>
            </a:r>
            <a:r>
              <a:rPr lang="en-US" baseline="30000" dirty="0" smtClean="0">
                <a:hlinkClick r:id="rId10" action="ppaction://hlinkfile"/>
              </a:rPr>
              <a:t>[1]</a:t>
            </a:r>
            <a:r>
              <a:rPr lang="en-US" dirty="0" smtClean="0"/>
              <a:t> Other sources, including the </a:t>
            </a:r>
            <a:r>
              <a:rPr lang="en-US" dirty="0" smtClean="0">
                <a:hlinkClick r:id="rId11" action="ppaction://hlinkfile" tooltip="New York Times"/>
              </a:rPr>
              <a:t>New York Times</a:t>
            </a:r>
            <a:r>
              <a:rPr lang="en-US" dirty="0" smtClean="0"/>
              <a:t>, define SEM as the practice of buying paid search listings.</a:t>
            </a:r>
          </a:p>
          <a:p>
            <a:endParaRPr lang="en-US" dirty="0" smtClean="0"/>
          </a:p>
          <a:p>
            <a:r>
              <a:rPr lang="en-US" b="1" dirty="0" smtClean="0"/>
              <a:t>One-to-one marketing</a:t>
            </a:r>
            <a:r>
              <a:rPr lang="en-US" dirty="0" smtClean="0"/>
              <a:t> (sometimes expressed as </a:t>
            </a:r>
            <a:r>
              <a:rPr lang="en-US" i="1" dirty="0" smtClean="0"/>
              <a:t>1:1 marketing</a:t>
            </a:r>
            <a:r>
              <a:rPr lang="en-US" dirty="0" smtClean="0"/>
              <a:t>) is a customer relationship management (</a:t>
            </a:r>
            <a:r>
              <a:rPr lang="en-US" dirty="0" smtClean="0">
                <a:hlinkClick r:id="rId12"/>
              </a:rPr>
              <a:t>CRM</a:t>
            </a:r>
            <a:r>
              <a:rPr lang="en-US" dirty="0" smtClean="0"/>
              <a:t>) strategy emphasizing personalized interactions with customers. The </a:t>
            </a:r>
            <a:r>
              <a:rPr lang="en-US" dirty="0" smtClean="0">
                <a:hlinkClick r:id="rId13"/>
              </a:rPr>
              <a:t>personalization</a:t>
            </a:r>
            <a:r>
              <a:rPr lang="en-US" dirty="0" smtClean="0"/>
              <a:t> of interactions is thought to foster greater customer loyalty and better return on marketing investment.</a:t>
            </a:r>
            <a:br>
              <a:rPr lang="en-US" dirty="0" smtClean="0"/>
            </a:br>
            <a:r>
              <a:rPr lang="en-US" dirty="0" smtClean="0"/>
              <a:t/>
            </a:r>
            <a:br>
              <a:rPr lang="en-US" dirty="0" smtClean="0"/>
            </a:br>
            <a:r>
              <a:rPr lang="en-US" b="1" dirty="0" smtClean="0"/>
              <a:t>ClickZ</a:t>
            </a:r>
            <a:r>
              <a:rPr lang="en-US" dirty="0" smtClean="0"/>
              <a:t> article extends understanding of web-based customer involvement</a:t>
            </a:r>
            <a:r>
              <a:rPr lang="en-US" baseline="0" dirty="0" smtClean="0"/>
              <a:t> used to promote Scion advertising.</a:t>
            </a:r>
            <a:endParaRPr lang="en-US" dirty="0" smtClean="0"/>
          </a:p>
          <a:p>
            <a:endParaRPr lang="en-US" dirty="0" smtClean="0"/>
          </a:p>
          <a:p>
            <a:r>
              <a:rPr lang="en-US" b="1" dirty="0" smtClean="0"/>
              <a:t>Ethical</a:t>
            </a:r>
            <a:r>
              <a:rPr lang="en-US" b="1" baseline="0" dirty="0" smtClean="0"/>
              <a:t> questions</a:t>
            </a:r>
            <a:r>
              <a:rPr lang="en-US" baseline="0" dirty="0" smtClean="0"/>
              <a:t> abound and provide a good source for discussion now.</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Web-based technology used to create social environments, or networks, that will provide a sense of community, of wanting to be included in the experience</a:t>
            </a:r>
          </a:p>
          <a:p>
            <a:r>
              <a:rPr lang="en-US" dirty="0" smtClean="0"/>
              <a:t>continues to be important to the success of Toyota’s advertising strategies such as used to promote Scion.</a:t>
            </a:r>
          </a:p>
          <a:p>
            <a:endParaRPr lang="en-US" dirty="0" smtClean="0"/>
          </a:p>
          <a:p>
            <a:r>
              <a:rPr lang="en-US" dirty="0" smtClean="0"/>
              <a:t>Secondlife.com generated 10,000 blog posts between April and June 2007; Scion is the third most recognized brand in SecondLife awareness.</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510E9A-EE2C-44A3-95D0-5A1A60366C6B}" type="datetime1">
              <a:rPr lang="en-US" smtClean="0"/>
              <a:pPr/>
              <a:t>4/18/2009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4066CB-7533-4392-B474-49D1EB92589C}" type="datetime1">
              <a:rPr lang="en-US" smtClean="0"/>
              <a:pPr/>
              <a:t>4/18/2009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1B7794-6B84-4DDD-9274-D4A777B39171}" type="datetime1">
              <a:rPr lang="en-US" smtClean="0"/>
              <a:pPr/>
              <a:t>4/18/2009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EE4479-2BBE-4345-BEFD-FDEAA22D5CA4}" type="datetime1">
              <a:rPr lang="en-US" smtClean="0"/>
              <a:pPr/>
              <a:t>4/18/2009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2B75A-87C0-44D2-8770-6E3737DE4395}" type="datetime1">
              <a:rPr lang="en-US" smtClean="0"/>
              <a:pPr/>
              <a:t>4/18/2009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A7B15E9-471A-4CB1-835C-57B10F4E2F08}" type="datetime1">
              <a:rPr lang="en-US" smtClean="0"/>
              <a:pPr/>
              <a:t>4/18/2009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1DD2D1-A9A6-4675-B31B-825FA7C63BA0}" type="datetime1">
              <a:rPr lang="en-US" smtClean="0"/>
              <a:pPr/>
              <a:t>4/18/2009</a:t>
            </a:fld>
            <a:endParaRPr lang="en-US" dirty="0"/>
          </a:p>
        </p:txBody>
      </p:sp>
      <p:sp>
        <p:nvSpPr>
          <p:cNvPr id="8" name="Footer Placeholder 7"/>
          <p:cNvSpPr>
            <a:spLocks noGrp="1"/>
          </p:cNvSpPr>
          <p:nvPr>
            <p:ph type="ftr" sz="quarter" idx="11"/>
          </p:nvPr>
        </p:nvSpPr>
        <p:spPr/>
        <p:txBody>
          <a:bodyPr/>
          <a:lstStyle/>
          <a:p>
            <a:r>
              <a:rPr lang="en-US" dirty="0" smtClean="0"/>
              <a:t>Copyright 2010 John Wiley &amp; Sons, Inc.</a:t>
            </a:r>
            <a:endParaRPr lang="en-US" dirty="0"/>
          </a:p>
        </p:txBody>
      </p:sp>
      <p:sp>
        <p:nvSpPr>
          <p:cNvPr id="9" name="Slide Number Placeholder 8"/>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61280E-CD63-42CC-AB53-3E2403F7A183}" type="datetime1">
              <a:rPr lang="en-US" smtClean="0"/>
              <a:pPr/>
              <a:t>4/18/2009</a:t>
            </a:fld>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B67F93-5255-4988-94BD-4CF00BD7312B}" type="datetime1">
              <a:rPr lang="en-US" smtClean="0"/>
              <a:pPr/>
              <a:t>4/18/2009</a:t>
            </a:fld>
            <a:endParaRPr lang="en-US" dirty="0"/>
          </a:p>
        </p:txBody>
      </p:sp>
      <p:sp>
        <p:nvSpPr>
          <p:cNvPr id="3" name="Footer Placeholder 2"/>
          <p:cNvSpPr>
            <a:spLocks noGrp="1"/>
          </p:cNvSpPr>
          <p:nvPr>
            <p:ph type="ftr" sz="quarter" idx="11"/>
          </p:nvPr>
        </p:nvSpPr>
        <p:spPr/>
        <p:txBody>
          <a:bodyPr/>
          <a:lstStyle/>
          <a:p>
            <a:r>
              <a:rPr lang="en-US" dirty="0" smtClean="0"/>
              <a:t>Copyright 2010 John Wiley &amp; Sons, Inc.</a:t>
            </a:r>
            <a:endParaRPr lang="en-US" dirty="0"/>
          </a:p>
        </p:txBody>
      </p:sp>
      <p:sp>
        <p:nvSpPr>
          <p:cNvPr id="4" name="Slide Number Placeholder 3"/>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F877E-774E-4F94-BC8C-CB951C606B38}" type="datetime1">
              <a:rPr lang="en-US" smtClean="0"/>
              <a:pPr/>
              <a:t>4/18/2009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FD6B4F-556D-48AA-9EDD-89D6C268AC98}" type="datetime1">
              <a:rPr lang="en-US" smtClean="0"/>
              <a:pPr/>
              <a:t>4/18/2009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1291A-2C72-460F-8C91-6C6FE2D5222F}" type="datetime1">
              <a:rPr lang="en-US" smtClean="0"/>
              <a:pPr/>
              <a:t>4/18/2009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2010 John Wiley &amp; Sons, Inc.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3DA93-E592-46D0-AE1F-D154A72783B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clubsciontc.com/galleries" TargetMode="External"/><Relationship Id="rId7" Type="http://schemas.openxmlformats.org/officeDocument/2006/relationships/hyperlink" Target="http://www.there.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gaia.com/" TargetMode="External"/><Relationship Id="rId5" Type="http://schemas.openxmlformats.org/officeDocument/2006/relationships/hyperlink" Target="http://www.whyville.net/smmk/nice" TargetMode="External"/><Relationship Id="rId4" Type="http://schemas.openxmlformats.org/officeDocument/2006/relationships/hyperlink" Target="http://secondlife.com/whatis/"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marketingvox.com/toyota_uses_chat_to_promote_scion-015059/" TargetMode="External"/><Relationship Id="rId7" Type="http://schemas.openxmlformats.org/officeDocument/2006/relationships/image" Target="../media/image8.gi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www.instantservice.com/?campaign=liveperson&amp;gclid=CJProceDnJcCFRPyDAodRgmssA" TargetMode="External"/><Relationship Id="rId5" Type="http://schemas.openxmlformats.org/officeDocument/2006/relationships/image" Target="../media/image7.gif"/><Relationship Id="rId4" Type="http://schemas.openxmlformats.org/officeDocument/2006/relationships/hyperlink" Target="http://solutions.liveperson.com/live-chat/?utm_source=goog&amp;utm_term=liveperson&amp;_kk=liveperson&amp;gclid=CJe_lqeDnJcCFSCcnAodLBrC-A"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want2bsquare.com/pub-share/w2s/index.htm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hyperlink" Target="http://www.scionspeak.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marketingvox.com/cisco-scion-is-1-e-tail-site-029190/"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en.wikipedia.org/wiki/Digital_economy"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siemens%20ag%20the_company_2009.pdf"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hyperlink" Target="http://w1.siemens.com/corp/en/"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netflix.com/MemberHomeQT?lnkctr=HldRmdMeLnk1&amp;clrhld=1"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hyperlink" Target="https://www.netflix.com/Register"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http://movies.yahoo.com/" TargetMode="External"/><Relationship Id="rId4" Type="http://schemas.openxmlformats.org/officeDocument/2006/relationships/hyperlink" Target="http://www.blockbuster.co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youtube.com/watch?v=2rVGqmcbMgU"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hyperlink" Target="http://www-03.ibm.com/systems/greendc/resources/info/green20/index.html"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24.gif"/><Relationship Id="rId13" Type="http://schemas.openxmlformats.org/officeDocument/2006/relationships/image" Target="../media/image26.jpeg"/><Relationship Id="rId3" Type="http://schemas.openxmlformats.org/officeDocument/2006/relationships/hyperlink" Target="http://www.mediabuyerplanner.com/2007/09/06/wells-fargo-goes-green/" TargetMode="External"/><Relationship Id="rId7" Type="http://schemas.openxmlformats.org/officeDocument/2006/relationships/hyperlink" Target="http://www.youtube.com/watch?v=Byg7ixmuK1s" TargetMode="External"/><Relationship Id="rId12" Type="http://schemas.openxmlformats.org/officeDocument/2006/relationships/hyperlink" Target="http://www.informationweek.com/blog/main/archives/2008/11/an_ewaste_story.html"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3.gif"/><Relationship Id="rId11" Type="http://schemas.openxmlformats.org/officeDocument/2006/relationships/hyperlink" Target="http://www.cbsnews.com/stories/2008/11/06/60minutes/main4579229.shtml" TargetMode="External"/><Relationship Id="rId5" Type="http://schemas.openxmlformats.org/officeDocument/2006/relationships/hyperlink" Target="http://www.monsanto.com/" TargetMode="External"/><Relationship Id="rId10" Type="http://schemas.openxmlformats.org/officeDocument/2006/relationships/image" Target="../media/image25.jpeg"/><Relationship Id="rId4" Type="http://schemas.openxmlformats.org/officeDocument/2006/relationships/image" Target="../media/image22.gif"/><Relationship Id="rId9" Type="http://schemas.openxmlformats.org/officeDocument/2006/relationships/hyperlink" Target="http://www.polycomondemand.com/podcasts/index.php/2008/05/21/37-behind-the-scenes-polycom-green-sustainability-initiatives/"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www.intelligententerprise.com/showArticle.jhtml;jsessionid=O0HMFFLSTRMPCQSNDLPCKHSCJUNN2JVN?articleID=180201395" TargetMode="External"/><Relationship Id="rId3" Type="http://schemas.openxmlformats.org/officeDocument/2006/relationships/hyperlink" Target="http://www.intelligententerprise.com/showArticle.jhtml;jsessionid=O0HMFFLSTRMPCQSNDLPCKHSCJUNN2JVN?articleID=59302324" TargetMode="External"/><Relationship Id="rId7" Type="http://schemas.openxmlformats.org/officeDocument/2006/relationships/hyperlink" Target="http://www.intelligententerprise.com/showArticle.jhtml;jsessionid=O0HMFFLSTRMPCQSNDLPCKHSCJUNN2JVN?articleID=188703067"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hyperlink" Target="http://www.intelligententerprise.com/showArticle.jhtml;jsessionid=O0HMFFLSTRMPCQSNDLPCKHSCJUNN2JVN?articleID=190300275" TargetMode="External"/><Relationship Id="rId11" Type="http://schemas.openxmlformats.org/officeDocument/2006/relationships/hyperlink" Target="http://www.intelligententerprise.com/showArticle.jhtml;jsessionid=O0HMFFLSTRMPCQSNDLPCKHSCJUNN2JVN?articleID=163100845" TargetMode="External"/><Relationship Id="rId5" Type="http://schemas.openxmlformats.org/officeDocument/2006/relationships/hyperlink" Target="http://www.intelligententerprise.com/blog/archives/2007/03/lawsuit_spotlig.html;jsessionid=O0HMFFLSTRMPCQSNDLPCKHSCJUNN2JVN" TargetMode="External"/><Relationship Id="rId10" Type="http://schemas.openxmlformats.org/officeDocument/2006/relationships/hyperlink" Target="http://www.intelligententerprise.com/showArticle.jhtml;jsessionid=O0HMFFLSTRMPCQSNDLPCKHSCJUNN2JVN?articleID=163700391" TargetMode="External"/><Relationship Id="rId4" Type="http://schemas.openxmlformats.org/officeDocument/2006/relationships/hyperlink" Target="http://www.intelligententerprise.com/showArticle.jhtml;jsessionid=O0HMFFLSTRMPCQSNDLPCKHSCJUNN2JVN?articleID=56200200" TargetMode="External"/><Relationship Id="rId9" Type="http://schemas.openxmlformats.org/officeDocument/2006/relationships/hyperlink" Target="http://www.intelligententerprise.com/showArticle.jhtml;jsessionid=O0HMFFLSTRMPCQSNDLPCKHSCJUNN2JVN?articleID=164904188"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youtube.com/watch?v=mYF2_FBCvXw"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9.gif"/></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youtube.com/watch?v=ArOFlLzblHo"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hyperactivetechnologies.com/"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4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hyperlink" Target="http://www.ebay.com/" TargetMode="External"/><Relationship Id="rId7" Type="http://schemas.openxmlformats.org/officeDocument/2006/relationships/hyperlink" Target="http://www.apple.com/iphone/appstore/"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hyperlink" Target="https://www.blogger.com/start" TargetMode="External"/><Relationship Id="rId4" Type="http://schemas.openxmlformats.org/officeDocument/2006/relationships/image" Target="../media/image33.jpeg"/></Relationships>
</file>

<file path=ppt/slides/_rels/slide43.xml.rels><?xml version="1.0" encoding="UTF-8" standalone="yes"?>
<Relationships xmlns="http://schemas.openxmlformats.org/package/2006/relationships"><Relationship Id="rId3" Type="http://schemas.openxmlformats.org/officeDocument/2006/relationships/hyperlink" Target="http://www.sonystyle.com/webapp/wcs/stores/servlet/StoreCatalogDisplay?langId=-1&amp;storeId=10151&amp;catalogId=10551"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7.gif"/><Relationship Id="rId5" Type="http://schemas.openxmlformats.org/officeDocument/2006/relationships/hyperlink" Target="http://www.aol.com/" TargetMode="External"/><Relationship Id="rId4" Type="http://schemas.openxmlformats.org/officeDocument/2006/relationships/image" Target="../media/image36.gif"/></Relationships>
</file>

<file path=ppt/slides/_rels/slide44.xml.rels><?xml version="1.0" encoding="UTF-8" standalone="yes"?>
<Relationships xmlns="http://schemas.openxmlformats.org/package/2006/relationships"><Relationship Id="rId3" Type="http://schemas.openxmlformats.org/officeDocument/2006/relationships/hyperlink" Target="http://www.cio.com/article/32334/Nike_Rebounds_How_and_Why_Nike_Recovered_from_Its_Supply_Chain_Disaster"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hyperlink" Target="http://www.cio.com/article/32228/Project_Management_AT_T_Wireless_Self_Destructs" TargetMode="External"/><Relationship Id="rId4" Type="http://schemas.openxmlformats.org/officeDocument/2006/relationships/image" Target="../media/image38.gi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oreillynet.com/pub/a/oreilly/tim/news/2005/09/30/what-is-web-20.html"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47.xml.rels><?xml version="1.0" encoding="UTF-8" standalone="yes"?>
<Relationships xmlns="http://schemas.openxmlformats.org/package/2006/relationships"><Relationship Id="rId8" Type="http://schemas.openxmlformats.org/officeDocument/2006/relationships/hyperlink" Target="http://www.flickr.com/" TargetMode="External"/><Relationship Id="rId13" Type="http://schemas.openxmlformats.org/officeDocument/2006/relationships/image" Target="../media/image44.png"/><Relationship Id="rId3" Type="http://schemas.openxmlformats.org/officeDocument/2006/relationships/hyperlink" Target="http://www.google.com/talk/" TargetMode="External"/><Relationship Id="rId7" Type="http://schemas.openxmlformats.org/officeDocument/2006/relationships/hyperlink" Target="http://www.pcworld.com/businesscenter/article/153167/social_networks_go_to_work.html" TargetMode="External"/><Relationship Id="rId12" Type="http://schemas.openxmlformats.org/officeDocument/2006/relationships/hyperlink" Target="http://twitter.co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1.gif"/><Relationship Id="rId11" Type="http://schemas.openxmlformats.org/officeDocument/2006/relationships/image" Target="../media/image43.jpeg"/><Relationship Id="rId5" Type="http://schemas.openxmlformats.org/officeDocument/2006/relationships/hyperlink" Target="http://facebook.com/" TargetMode="External"/><Relationship Id="rId15" Type="http://schemas.openxmlformats.org/officeDocument/2006/relationships/image" Target="../media/image45.gif"/><Relationship Id="rId10" Type="http://schemas.openxmlformats.org/officeDocument/2006/relationships/hyperlink" Target="http://friendster.com/" TargetMode="External"/><Relationship Id="rId4" Type="http://schemas.openxmlformats.org/officeDocument/2006/relationships/image" Target="../media/image40.gif"/><Relationship Id="rId9" Type="http://schemas.openxmlformats.org/officeDocument/2006/relationships/image" Target="../media/image42.jpeg"/><Relationship Id="rId14" Type="http://schemas.openxmlformats.org/officeDocument/2006/relationships/hyperlink" Target="http://linkedin.com/"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www.informationweek.com/news/software/showArticle.jhtml?articleID=159401531"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hyperlink" Target="http://www.dartmouth.edu/" TargetMode="Externa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scion.com/#home" TargetMode="External"/><Relationship Id="rId7"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http://www.gm.com/vehicles/results.jsp?bodyStyle=04&amp;lowPrice=10000&amp;highPrice=65000&amp;fuel=E85&amp;fuel=HYBRID&amp;fuel=DIESEL&amp;fuel=30MPG&amp;fuel=GAS&amp;" TargetMode="Externa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hyperlink" Target="http://www.npr.org/templates/story/story.php?storyId=6718024"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clickz.com/3615611"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png"/><Relationship Id="rId4" Type="http://schemas.openxmlformats.org/officeDocument/2006/relationships/hyperlink" Target="http://video.clickable.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838200" y="2133600"/>
            <a:ext cx="7772400" cy="1470025"/>
          </a:xfrm>
        </p:spPr>
        <p:txBody>
          <a:bodyPr>
            <a:noAutofit/>
          </a:bodyPr>
          <a:lstStyle/>
          <a:p>
            <a:pPr algn="r"/>
            <a:r>
              <a:rPr lang="en-US" sz="2000" dirty="0" smtClean="0"/>
              <a:t> </a:t>
            </a:r>
            <a:br>
              <a:rPr lang="en-US" sz="2000" dirty="0" smtClean="0"/>
            </a:br>
            <a:r>
              <a:rPr lang="en-US" sz="2000" b="1" dirty="0" smtClean="0"/>
              <a:t>Chapter 1</a:t>
            </a:r>
            <a:r>
              <a:rPr lang="en-US" sz="2000" dirty="0"/>
              <a:t/>
            </a:r>
            <a:br>
              <a:rPr lang="en-US" sz="2000" dirty="0"/>
            </a:br>
            <a:r>
              <a:rPr lang="en-US" sz="2000" dirty="0"/>
              <a:t/>
            </a:r>
            <a:br>
              <a:rPr lang="en-US" sz="2000" dirty="0"/>
            </a:br>
            <a:r>
              <a:rPr lang="en-US" sz="2500" b="1" dirty="0" smtClean="0"/>
              <a:t>IT Supports Organizational Performance</a:t>
            </a:r>
            <a:br>
              <a:rPr lang="en-US" sz="2500" b="1" dirty="0" smtClean="0"/>
            </a:br>
            <a:r>
              <a:rPr lang="en-US" sz="2500" b="1" dirty="0" smtClean="0"/>
              <a:t>in Turbulent Business Environments</a:t>
            </a:r>
            <a:r>
              <a:rPr lang="en-US" sz="2000" dirty="0" smtClean="0"/>
              <a:t/>
            </a:r>
            <a:br>
              <a:rPr lang="en-US" sz="2000" dirty="0" smtClean="0"/>
            </a:br>
            <a:r>
              <a:rPr lang="en-US" sz="2000" dirty="0"/>
              <a:t/>
            </a:r>
            <a:br>
              <a:rPr lang="en-US" sz="2000" dirty="0"/>
            </a:br>
            <a:r>
              <a:rPr lang="en-US" sz="2000" dirty="0" smtClean="0"/>
              <a:t/>
            </a:r>
            <a:br>
              <a:rPr lang="en-US" sz="2000" dirty="0" smtClean="0"/>
            </a:br>
            <a:r>
              <a:rPr lang="en-US" sz="2500" b="1" dirty="0" smtClean="0"/>
              <a:t>Information Technology for Management</a:t>
            </a:r>
            <a:br>
              <a:rPr lang="en-US" sz="2500" b="1" dirty="0" smtClean="0"/>
            </a:br>
            <a:r>
              <a:rPr lang="en-US" sz="2500" b="1" i="1" dirty="0" smtClean="0"/>
              <a:t>Improving Performance in the Digital Economy</a:t>
            </a:r>
            <a:br>
              <a:rPr lang="en-US" sz="2500" b="1" i="1" dirty="0" smtClean="0"/>
            </a:br>
            <a:r>
              <a:rPr lang="en-US" sz="2500" b="1" dirty="0"/>
              <a:t/>
            </a:r>
            <a:br>
              <a:rPr lang="en-US" sz="2500" b="1" dirty="0"/>
            </a:br>
            <a:r>
              <a:rPr lang="en-US" sz="2500" b="1" dirty="0" smtClean="0"/>
              <a:t>7</a:t>
            </a:r>
            <a:r>
              <a:rPr lang="en-US" sz="2500" b="1" baseline="30000" dirty="0" smtClean="0"/>
              <a:t>th</a:t>
            </a:r>
            <a:r>
              <a:rPr lang="en-US" sz="2500" b="1" dirty="0" smtClean="0"/>
              <a:t> edition</a:t>
            </a:r>
            <a:br>
              <a:rPr lang="en-US" sz="2500" b="1" dirty="0" smtClean="0"/>
            </a:br>
            <a:r>
              <a:rPr lang="en-US" sz="2500" b="1" dirty="0" smtClean="0"/>
              <a:t>John Wiley &amp; Sons, Inc.</a:t>
            </a:r>
            <a:br>
              <a:rPr lang="en-US" sz="2500" b="1" dirty="0" smtClean="0"/>
            </a:br>
            <a:r>
              <a:rPr lang="en-US" sz="2500" b="1" dirty="0" smtClean="0"/>
              <a:t/>
            </a:r>
            <a:br>
              <a:rPr lang="en-US" sz="2500" b="1" dirty="0" smtClean="0"/>
            </a:br>
            <a:r>
              <a:rPr lang="en-US" sz="2000" b="1" dirty="0" smtClean="0"/>
              <a:t>Slides contributed by Dr. Sandra Reid</a:t>
            </a:r>
            <a:br>
              <a:rPr lang="en-US" sz="2000" b="1" dirty="0" smtClean="0"/>
            </a:br>
            <a:r>
              <a:rPr lang="en-US" sz="2000" b="1" dirty="0" smtClean="0"/>
              <a:t>Chair, Graduate School of Business &amp; Professor, Technology</a:t>
            </a:r>
            <a:br>
              <a:rPr lang="en-US" sz="2000" b="1" dirty="0" smtClean="0"/>
            </a:br>
            <a:r>
              <a:rPr lang="en-US" sz="2000" b="1" dirty="0" smtClean="0"/>
              <a:t>Dallas Baptist University</a:t>
            </a:r>
          </a:p>
        </p:txBody>
      </p:sp>
      <p:sp>
        <p:nvSpPr>
          <p:cNvPr id="8" name="Text Placeholder 7"/>
          <p:cNvSpPr>
            <a:spLocks noGrp="1"/>
          </p:cNvSpPr>
          <p:nvPr>
            <p:ph type="subTitle" idx="1"/>
          </p:nvPr>
        </p:nvSpPr>
        <p:spPr>
          <a:xfrm>
            <a:off x="304800" y="990600"/>
            <a:ext cx="685800" cy="5181600"/>
          </a:xfrm>
          <a:solidFill>
            <a:schemeClr val="accent5"/>
          </a:solidFill>
        </p:spPr>
        <p:txBody>
          <a:bodyPr vert="vert270">
            <a:normAutofit fontScale="70000" lnSpcReduction="20000"/>
          </a:bodyPr>
          <a:lstStyle/>
          <a:p>
            <a:r>
              <a:rPr lang="en-US" sz="5400" b="1" dirty="0" smtClean="0">
                <a:solidFill>
                  <a:schemeClr val="tx1"/>
                </a:solidFill>
              </a:rPr>
              <a:t>Turban and Volonino</a:t>
            </a:r>
            <a:endParaRPr lang="en-US" sz="5400" b="1" dirty="0">
              <a:solidFill>
                <a:schemeClr val="tx1"/>
              </a:solidFill>
            </a:endParaRPr>
          </a:p>
        </p:txBody>
      </p:sp>
      <p:sp>
        <p:nvSpPr>
          <p:cNvPr id="5" name="Slide Number Placeholder 4"/>
          <p:cNvSpPr>
            <a:spLocks noGrp="1"/>
          </p:cNvSpPr>
          <p:nvPr>
            <p:ph type="sldNum" sz="quarter" idx="12"/>
          </p:nvPr>
        </p:nvSpPr>
        <p:spPr/>
        <p:txBody>
          <a:bodyPr/>
          <a:lstStyle/>
          <a:p>
            <a:r>
              <a:rPr lang="en-US" dirty="0" smtClean="0"/>
              <a:t>1-1</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Toyota Scion’s Innovative Advertising Strategies (continued)</a:t>
            </a:r>
            <a:endParaRPr lang="en-US" sz="3200" dirty="0"/>
          </a:p>
        </p:txBody>
      </p:sp>
      <p:sp>
        <p:nvSpPr>
          <p:cNvPr id="3" name="Content Placeholder 2"/>
          <p:cNvSpPr>
            <a:spLocks noGrp="1"/>
          </p:cNvSpPr>
          <p:nvPr>
            <p:ph idx="1"/>
          </p:nvPr>
        </p:nvSpPr>
        <p:spPr/>
        <p:txBody>
          <a:bodyPr>
            <a:normAutofit fontScale="92500"/>
          </a:bodyPr>
          <a:lstStyle/>
          <a:p>
            <a:r>
              <a:rPr lang="en-US" dirty="0" smtClean="0"/>
              <a:t>In August 2007, Scion launched </a:t>
            </a:r>
            <a:r>
              <a:rPr lang="en-US" dirty="0" smtClean="0">
                <a:hlinkClick r:id="rId3"/>
              </a:rPr>
              <a:t>Club Scion</a:t>
            </a:r>
            <a:r>
              <a:rPr lang="en-US" dirty="0" smtClean="0"/>
              <a:t> to create a virtual reality world site of dance floors, music, &amp; hot tubs for enthusiasts.</a:t>
            </a:r>
          </a:p>
          <a:p>
            <a:r>
              <a:rPr lang="en-US" dirty="0" smtClean="0"/>
              <a:t>Additional virtual world presence by Scion to attract the maturing Gen Y consumer including:</a:t>
            </a:r>
            <a:br>
              <a:rPr lang="en-US" dirty="0" smtClean="0"/>
            </a:br>
            <a:r>
              <a:rPr lang="en-US" dirty="0" smtClean="0"/>
              <a:t>- </a:t>
            </a:r>
            <a:r>
              <a:rPr lang="en-US" dirty="0" smtClean="0">
                <a:hlinkClick r:id="rId4"/>
              </a:rPr>
              <a:t>Secondlife.com</a:t>
            </a:r>
            <a:r>
              <a:rPr lang="en-US" dirty="0" smtClean="0"/>
              <a:t/>
            </a:r>
            <a:br>
              <a:rPr lang="en-US" dirty="0" smtClean="0"/>
            </a:br>
            <a:r>
              <a:rPr lang="en-US" dirty="0" smtClean="0"/>
              <a:t>- </a:t>
            </a:r>
            <a:r>
              <a:rPr lang="en-US" dirty="0" smtClean="0">
                <a:hlinkClick r:id="rId5"/>
              </a:rPr>
              <a:t>Whyville.com</a:t>
            </a:r>
            <a:r>
              <a:rPr lang="en-US" dirty="0" smtClean="0"/>
              <a:t/>
            </a:r>
            <a:br>
              <a:rPr lang="en-US" dirty="0" smtClean="0"/>
            </a:br>
            <a:r>
              <a:rPr lang="en-US" dirty="0" smtClean="0"/>
              <a:t>- </a:t>
            </a:r>
            <a:r>
              <a:rPr lang="en-US" dirty="0" smtClean="0">
                <a:hlinkClick r:id="rId6"/>
              </a:rPr>
              <a:t>Gaia.com</a:t>
            </a:r>
            <a:r>
              <a:rPr lang="en-US" dirty="0" smtClean="0"/>
              <a:t/>
            </a:r>
            <a:br>
              <a:rPr lang="en-US" dirty="0" smtClean="0"/>
            </a:br>
            <a:r>
              <a:rPr lang="en-US" dirty="0" smtClean="0"/>
              <a:t>- </a:t>
            </a:r>
            <a:r>
              <a:rPr lang="en-US" dirty="0" smtClean="0">
                <a:hlinkClick r:id="rId7"/>
              </a:rPr>
              <a:t>There.com</a:t>
            </a:r>
            <a:endParaRPr lang="en-US" dirty="0" smtClean="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Toyota Scion’s Innovative Advertising Strategies (continued)</a:t>
            </a:r>
            <a:endParaRPr lang="en-US" sz="3200" dirty="0"/>
          </a:p>
        </p:txBody>
      </p:sp>
      <p:sp>
        <p:nvSpPr>
          <p:cNvPr id="3" name="Content Placeholder 2"/>
          <p:cNvSpPr>
            <a:spLocks noGrp="1"/>
          </p:cNvSpPr>
          <p:nvPr>
            <p:ph idx="1"/>
          </p:nvPr>
        </p:nvSpPr>
        <p:spPr/>
        <p:txBody>
          <a:bodyPr/>
          <a:lstStyle/>
          <a:p>
            <a:r>
              <a:rPr lang="en-US" dirty="0" smtClean="0">
                <a:hlinkClick r:id="rId3"/>
              </a:rPr>
              <a:t>Toyota Uses Chat to Promote Scion</a:t>
            </a:r>
            <a:r>
              <a:rPr lang="en-US" dirty="0" smtClean="0"/>
              <a:t> – smart strategy to tap into the social networks of 18 to 24 year old audience.</a:t>
            </a:r>
          </a:p>
          <a:p>
            <a:r>
              <a:rPr lang="en-US" dirty="0" smtClean="0"/>
              <a:t>Various providers of live chat software exist such as:</a:t>
            </a:r>
            <a:br>
              <a:rPr lang="en-US" dirty="0" smtClean="0"/>
            </a:br>
            <a:r>
              <a:rPr lang="en-US" dirty="0" smtClean="0"/>
              <a:t/>
            </a:r>
            <a:br>
              <a:rPr lang="en-US" dirty="0" smtClean="0"/>
            </a:br>
            <a:r>
              <a:rPr lang="en-US" dirty="0" smtClean="0"/>
              <a:t/>
            </a:r>
            <a:br>
              <a:rPr lang="en-US" dirty="0" smtClean="0"/>
            </a:br>
            <a:endParaRPr lang="en-US" dirty="0" smtClean="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11</a:t>
            </a:fld>
            <a:endParaRPr lang="en-US" dirty="0"/>
          </a:p>
        </p:txBody>
      </p:sp>
      <p:pic>
        <p:nvPicPr>
          <p:cNvPr id="6" name="Picture 5" descr="liveperson logo.gif">
            <a:hlinkClick r:id="rId4"/>
          </p:cNvPr>
          <p:cNvPicPr>
            <a:picLocks noChangeAspect="1"/>
          </p:cNvPicPr>
          <p:nvPr/>
        </p:nvPicPr>
        <p:blipFill>
          <a:blip r:embed="rId5"/>
          <a:stretch>
            <a:fillRect/>
          </a:stretch>
        </p:blipFill>
        <p:spPr>
          <a:xfrm>
            <a:off x="1447800" y="4343400"/>
            <a:ext cx="2581275" cy="504825"/>
          </a:xfrm>
          <a:prstGeom prst="rect">
            <a:avLst/>
          </a:prstGeom>
        </p:spPr>
      </p:pic>
      <p:pic>
        <p:nvPicPr>
          <p:cNvPr id="7" name="Picture 6" descr="instantservice_live_chat_logo.gif">
            <a:hlinkClick r:id="rId6"/>
          </p:cNvPr>
          <p:cNvPicPr>
            <a:picLocks noChangeAspect="1"/>
          </p:cNvPicPr>
          <p:nvPr/>
        </p:nvPicPr>
        <p:blipFill>
          <a:blip r:embed="rId7"/>
          <a:stretch>
            <a:fillRect/>
          </a:stretch>
        </p:blipFill>
        <p:spPr>
          <a:xfrm>
            <a:off x="2971800" y="5029200"/>
            <a:ext cx="1771650" cy="60007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Toyota Scion’s Innovative Advertising Strategies (continued)</a:t>
            </a:r>
            <a:endParaRPr lang="en-US" sz="3200" dirty="0"/>
          </a:p>
        </p:txBody>
      </p:sp>
      <p:pic>
        <p:nvPicPr>
          <p:cNvPr id="6" name="Content Placeholder 5" descr="want2bsqure.jpg">
            <a:hlinkClick r:id="rId3"/>
          </p:cNvPr>
          <p:cNvPicPr>
            <a:picLocks noGrp="1" noChangeAspect="1"/>
          </p:cNvPicPr>
          <p:nvPr>
            <p:ph idx="1"/>
          </p:nvPr>
        </p:nvPicPr>
        <p:blipFill>
          <a:blip r:embed="rId4"/>
          <a:stretch>
            <a:fillRect/>
          </a:stretch>
        </p:blipFill>
        <p:spPr>
          <a:xfrm>
            <a:off x="1600200" y="1371600"/>
            <a:ext cx="5905500" cy="4171950"/>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12</a:t>
            </a:fld>
            <a:endParaRPr lang="en-US" dirty="0"/>
          </a:p>
        </p:txBody>
      </p:sp>
      <p:sp>
        <p:nvSpPr>
          <p:cNvPr id="7" name="TextBox 6"/>
          <p:cNvSpPr txBox="1"/>
          <p:nvPr/>
        </p:nvSpPr>
        <p:spPr>
          <a:xfrm>
            <a:off x="1752600" y="5715000"/>
            <a:ext cx="5867400" cy="646331"/>
          </a:xfrm>
          <a:prstGeom prst="rect">
            <a:avLst/>
          </a:prstGeom>
          <a:noFill/>
        </p:spPr>
        <p:txBody>
          <a:bodyPr wrap="square" rtlCol="0">
            <a:spAutoFit/>
          </a:bodyPr>
          <a:lstStyle/>
          <a:p>
            <a:r>
              <a:rPr lang="en-US" b="1" i="1" dirty="0" smtClean="0"/>
              <a:t>For the 2008 xB SUV, Scion created a special Web site, </a:t>
            </a:r>
            <a:r>
              <a:rPr lang="en-US" b="1" dirty="0" smtClean="0">
                <a:hlinkClick r:id="rId3"/>
              </a:rPr>
              <a:t>want2bsquare.com</a:t>
            </a:r>
            <a:endParaRPr lang="en-US"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Toyota Scion’s Innovative Advertising Strategies (continued)</a:t>
            </a:r>
            <a:endParaRPr lang="en-US" sz="3200" dirty="0"/>
          </a:p>
        </p:txBody>
      </p:sp>
      <p:sp>
        <p:nvSpPr>
          <p:cNvPr id="3" name="Content Placeholder 2"/>
          <p:cNvSpPr>
            <a:spLocks noGrp="1"/>
          </p:cNvSpPr>
          <p:nvPr>
            <p:ph idx="1"/>
          </p:nvPr>
        </p:nvSpPr>
        <p:spPr/>
        <p:txBody>
          <a:bodyPr>
            <a:normAutofit lnSpcReduction="10000"/>
          </a:bodyPr>
          <a:lstStyle/>
          <a:p>
            <a:r>
              <a:rPr lang="en-US" dirty="0" smtClean="0"/>
              <a:t>Toyota targets children as a means to influence their parents.</a:t>
            </a:r>
          </a:p>
          <a:p>
            <a:r>
              <a:rPr lang="en-US" dirty="0" smtClean="0"/>
              <a:t>Scion is creating its own broadband channel as a way to move from push to pull marketing where the customer decides what materials to view and when.</a:t>
            </a:r>
          </a:p>
          <a:p>
            <a:r>
              <a:rPr lang="en-US" dirty="0" smtClean="0"/>
              <a:t>Toyota created its own social network called </a:t>
            </a:r>
            <a:r>
              <a:rPr lang="en-US" dirty="0" smtClean="0">
                <a:hlinkClick r:id="rId2"/>
              </a:rPr>
              <a:t>Scion Speak</a:t>
            </a:r>
            <a:r>
              <a:rPr lang="en-US" dirty="0" smtClean="0"/>
              <a:t> where Scion’s enthusiasts can socialize, communicate and play.</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Toyota Scion’s Innovative Advertising Strategies (continued)</a:t>
            </a:r>
            <a:endParaRPr lang="en-US" sz="3200" dirty="0"/>
          </a:p>
        </p:txBody>
      </p:sp>
      <p:sp>
        <p:nvSpPr>
          <p:cNvPr id="3" name="Content Placeholder 2"/>
          <p:cNvSpPr>
            <a:spLocks noGrp="1"/>
          </p:cNvSpPr>
          <p:nvPr>
            <p:ph idx="1"/>
          </p:nvPr>
        </p:nvSpPr>
        <p:spPr/>
        <p:txBody>
          <a:bodyPr>
            <a:normAutofit lnSpcReduction="10000"/>
          </a:bodyPr>
          <a:lstStyle/>
          <a:p>
            <a:r>
              <a:rPr lang="en-US" b="1" i="1" dirty="0" smtClean="0"/>
              <a:t>The Results:</a:t>
            </a:r>
            <a:r>
              <a:rPr lang="en-US" dirty="0" smtClean="0"/>
              <a:t> </a:t>
            </a:r>
            <a:r>
              <a:rPr lang="en-US" dirty="0" smtClean="0">
                <a:hlinkClick r:id="rId2"/>
              </a:rPr>
              <a:t>Scion has 80% brand recognition</a:t>
            </a:r>
            <a:r>
              <a:rPr lang="en-US" dirty="0" smtClean="0"/>
              <a:t> according to Marketing Vox News (2007).</a:t>
            </a:r>
            <a:br>
              <a:rPr lang="en-US" dirty="0" smtClean="0"/>
            </a:br>
            <a:r>
              <a:rPr lang="en-US" dirty="0" smtClean="0"/>
              <a:t/>
            </a:r>
            <a:br>
              <a:rPr lang="en-US" dirty="0" smtClean="0"/>
            </a:br>
            <a:r>
              <a:rPr lang="en-US" dirty="0" smtClean="0"/>
              <a:t>- Amazing jump to #1 ranking due to interactive and community-oriented nature of the Scion online experiences.</a:t>
            </a:r>
            <a:br>
              <a:rPr lang="en-US" dirty="0" smtClean="0"/>
            </a:br>
            <a:r>
              <a:rPr lang="en-US" dirty="0" smtClean="0"/>
              <a:t/>
            </a:r>
            <a:br>
              <a:rPr lang="en-US" dirty="0" smtClean="0"/>
            </a:br>
            <a:r>
              <a:rPr lang="en-US" dirty="0" smtClean="0"/>
              <a:t>- Scion website is highly personalized with sophisticated customization tools with offline information integration.</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15</a:t>
            </a:fld>
            <a:endParaRPr lang="en-US" dirty="0"/>
          </a:p>
        </p:txBody>
      </p:sp>
      <p:sp>
        <p:nvSpPr>
          <p:cNvPr id="6" name="TextBox 5"/>
          <p:cNvSpPr txBox="1"/>
          <p:nvPr/>
        </p:nvSpPr>
        <p:spPr>
          <a:xfrm>
            <a:off x="1066800" y="2844225"/>
            <a:ext cx="7848600" cy="584775"/>
          </a:xfrm>
          <a:prstGeom prst="rect">
            <a:avLst/>
          </a:prstGeom>
          <a:noFill/>
        </p:spPr>
        <p:txBody>
          <a:bodyPr wrap="square" rtlCol="0">
            <a:spAutoFit/>
          </a:bodyPr>
          <a:lstStyle/>
          <a:p>
            <a:r>
              <a:rPr lang="en-US" sz="3200" b="1" i="1" dirty="0" smtClean="0"/>
              <a:t>1.1 Doing Business in the Digital Economy</a:t>
            </a:r>
            <a:endParaRPr lang="en-US" sz="3200" b="1"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What is the Digital Economy?</a:t>
            </a:r>
            <a:endParaRPr lang="en-US" sz="3200" b="1" dirty="0"/>
          </a:p>
        </p:txBody>
      </p:sp>
      <p:sp>
        <p:nvSpPr>
          <p:cNvPr id="3" name="Content Placeholder 2"/>
          <p:cNvSpPr>
            <a:spLocks noGrp="1"/>
          </p:cNvSpPr>
          <p:nvPr>
            <p:ph idx="1"/>
          </p:nvPr>
        </p:nvSpPr>
        <p:spPr/>
        <p:txBody>
          <a:bodyPr>
            <a:normAutofit/>
          </a:bodyPr>
          <a:lstStyle/>
          <a:p>
            <a:r>
              <a:rPr lang="en-US" sz="2800" dirty="0" smtClean="0"/>
              <a:t>Information &amp; entertainment products that are digitized.</a:t>
            </a:r>
          </a:p>
          <a:p>
            <a:r>
              <a:rPr lang="en-US" sz="2800" dirty="0" smtClean="0"/>
              <a:t>Symbols, tokens &amp; concepts.</a:t>
            </a:r>
          </a:p>
          <a:p>
            <a:r>
              <a:rPr lang="en-US" sz="2800" dirty="0" smtClean="0"/>
              <a:t>Processes &amp; services.</a:t>
            </a:r>
          </a:p>
          <a:p>
            <a:pPr>
              <a:buNone/>
            </a:pPr>
            <a:endParaRPr lang="en-US" sz="2800"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16</a:t>
            </a:fld>
            <a:endParaRPr lang="en-US" dirty="0"/>
          </a:p>
        </p:txBody>
      </p:sp>
      <p:pic>
        <p:nvPicPr>
          <p:cNvPr id="6" name="Picture 5" descr="wikipedia.jpg">
            <a:hlinkClick r:id="rId3"/>
          </p:cNvPr>
          <p:cNvPicPr>
            <a:picLocks noChangeAspect="1"/>
          </p:cNvPicPr>
          <p:nvPr/>
        </p:nvPicPr>
        <p:blipFill>
          <a:blip r:embed="rId4"/>
          <a:stretch>
            <a:fillRect/>
          </a:stretch>
        </p:blipFill>
        <p:spPr>
          <a:xfrm>
            <a:off x="1371600" y="3733800"/>
            <a:ext cx="2540000" cy="2540000"/>
          </a:xfrm>
          <a:prstGeom prst="rect">
            <a:avLst/>
          </a:prstGeom>
        </p:spPr>
      </p:pic>
      <p:sp>
        <p:nvSpPr>
          <p:cNvPr id="7" name="TextBox 6"/>
          <p:cNvSpPr txBox="1"/>
          <p:nvPr/>
        </p:nvSpPr>
        <p:spPr>
          <a:xfrm>
            <a:off x="4724400" y="4191000"/>
            <a:ext cx="3962400" cy="923330"/>
          </a:xfrm>
          <a:prstGeom prst="rect">
            <a:avLst/>
          </a:prstGeom>
          <a:noFill/>
        </p:spPr>
        <p:txBody>
          <a:bodyPr wrap="square" rtlCol="0">
            <a:spAutoFit/>
          </a:bodyPr>
          <a:lstStyle/>
          <a:p>
            <a:r>
              <a:rPr lang="en-US" b="1" i="1" dirty="0" smtClean="0"/>
              <a:t>Click on the Wikipedia image for an expanded description &amp; definition of the Digital Economy.</a:t>
            </a:r>
            <a:endParaRPr lang="en-US" b="1" i="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Table 1.1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17</a:t>
            </a:fld>
            <a:endParaRPr lang="en-US" dirty="0"/>
          </a:p>
        </p:txBody>
      </p:sp>
      <p:pic>
        <p:nvPicPr>
          <p:cNvPr id="1026" name="Picture 2"/>
          <p:cNvPicPr>
            <a:picLocks noChangeAspect="1" noChangeArrowheads="1"/>
          </p:cNvPicPr>
          <p:nvPr/>
        </p:nvPicPr>
        <p:blipFill>
          <a:blip r:embed="rId3"/>
          <a:srcRect/>
          <a:stretch>
            <a:fillRect/>
          </a:stretch>
        </p:blipFill>
        <p:spPr bwMode="auto">
          <a:xfrm>
            <a:off x="1524000" y="1447800"/>
            <a:ext cx="6400800" cy="449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Electronic Commerce</a:t>
            </a:r>
            <a:endParaRPr lang="en-US" sz="3200" b="1" dirty="0"/>
          </a:p>
        </p:txBody>
      </p:sp>
      <p:sp>
        <p:nvSpPr>
          <p:cNvPr id="3" name="Content Placeholder 2"/>
          <p:cNvSpPr>
            <a:spLocks noGrp="1"/>
          </p:cNvSpPr>
          <p:nvPr>
            <p:ph idx="1"/>
          </p:nvPr>
        </p:nvSpPr>
        <p:spPr/>
        <p:txBody>
          <a:bodyPr/>
          <a:lstStyle/>
          <a:p>
            <a:r>
              <a:rPr lang="en-US" dirty="0" smtClean="0">
                <a:hlinkClick r:id="rId3" action="ppaction://hlinkfile"/>
              </a:rPr>
              <a:t>Siemens AG</a:t>
            </a:r>
            <a:r>
              <a:rPr lang="en-US" dirty="0" smtClean="0"/>
              <a:t> established existing old company into transformed digital enterprise and is excellent example of electronic commerce.</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Click image for homepage &amp; more about changes at Siemens AG.</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18</a:t>
            </a:fld>
            <a:endParaRPr lang="en-US" dirty="0"/>
          </a:p>
        </p:txBody>
      </p:sp>
      <p:pic>
        <p:nvPicPr>
          <p:cNvPr id="6" name="Picture 5" descr="siemens ag.jpg">
            <a:hlinkClick r:id="rId4"/>
          </p:cNvPr>
          <p:cNvPicPr>
            <a:picLocks noChangeAspect="1"/>
          </p:cNvPicPr>
          <p:nvPr/>
        </p:nvPicPr>
        <p:blipFill>
          <a:blip r:embed="rId5"/>
          <a:stretch>
            <a:fillRect/>
          </a:stretch>
        </p:blipFill>
        <p:spPr>
          <a:xfrm>
            <a:off x="1371600" y="3276600"/>
            <a:ext cx="1295400" cy="9144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Networked Computing – Digital Organization Infrastructure</a:t>
            </a:r>
            <a:endParaRPr lang="en-US" sz="3200" b="1" dirty="0"/>
          </a:p>
        </p:txBody>
      </p:sp>
      <p:sp>
        <p:nvSpPr>
          <p:cNvPr id="3" name="Content Placeholder 2"/>
          <p:cNvSpPr>
            <a:spLocks noGrp="1"/>
          </p:cNvSpPr>
          <p:nvPr>
            <p:ph idx="1"/>
          </p:nvPr>
        </p:nvSpPr>
        <p:spPr/>
        <p:txBody>
          <a:bodyPr>
            <a:normAutofit fontScale="92500"/>
          </a:bodyPr>
          <a:lstStyle/>
          <a:p>
            <a:r>
              <a:rPr lang="en-US" dirty="0" smtClean="0"/>
              <a:t>Enables computers to connect to other computers &amp; other electronic devices via telecommunication networks.</a:t>
            </a:r>
          </a:p>
          <a:p>
            <a:r>
              <a:rPr lang="en-US" dirty="0" smtClean="0"/>
              <a:t>Connections give users access to remote information.</a:t>
            </a:r>
          </a:p>
          <a:p>
            <a:r>
              <a:rPr lang="en-US" dirty="0" smtClean="0"/>
              <a:t>Users may be connected via wireless networks to public network-Internet (value-added networks (VAN)); Intranets (within organizations only); &amp; connections to business partners (Extranets).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a:t>
            </a:r>
            <a:endParaRPr lang="en-US" sz="3200" b="1" dirty="0"/>
          </a:p>
        </p:txBody>
      </p:sp>
      <p:sp>
        <p:nvSpPr>
          <p:cNvPr id="3" name="Content Placeholder 2"/>
          <p:cNvSpPr>
            <a:spLocks noGrp="1"/>
          </p:cNvSpPr>
          <p:nvPr>
            <p:ph idx="1"/>
          </p:nvPr>
        </p:nvSpPr>
        <p:spPr/>
        <p:txBody>
          <a:bodyPr>
            <a:normAutofit/>
          </a:bodyPr>
          <a:lstStyle/>
          <a:p>
            <a:r>
              <a:rPr lang="en-US" sz="2800" dirty="0" smtClean="0"/>
              <a:t>1.1 Doing Business in the Digital Economy</a:t>
            </a:r>
          </a:p>
          <a:p>
            <a:r>
              <a:rPr lang="en-US" sz="2800" dirty="0" smtClean="0"/>
              <a:t>1.2 Information Systems and Information Technology (IT)</a:t>
            </a:r>
          </a:p>
          <a:p>
            <a:r>
              <a:rPr lang="en-US" sz="2800" dirty="0" smtClean="0"/>
              <a:t>1.3 Business Performance Management, Business Pressures, Organization Responses, and IT Support</a:t>
            </a:r>
          </a:p>
          <a:p>
            <a:r>
              <a:rPr lang="en-US" sz="2800" dirty="0" smtClean="0"/>
              <a:t>1.4 Strategy for Competitive Advantage and IT Support</a:t>
            </a:r>
          </a:p>
          <a:p>
            <a:r>
              <a:rPr lang="en-US" sz="2800" dirty="0" smtClean="0"/>
              <a:t>1.5 Social Computing and Networking</a:t>
            </a:r>
          </a:p>
        </p:txBody>
      </p:sp>
      <p:sp>
        <p:nvSpPr>
          <p:cNvPr id="5" name="Slide Number Placeholder 4"/>
          <p:cNvSpPr>
            <a:spLocks noGrp="1"/>
          </p:cNvSpPr>
          <p:nvPr>
            <p:ph type="sldNum" sz="quarter" idx="12"/>
          </p:nvPr>
        </p:nvSpPr>
        <p:spPr/>
        <p:txBody>
          <a:bodyPr/>
          <a:lstStyle/>
          <a:p>
            <a:r>
              <a:rPr lang="en-US" dirty="0" smtClean="0"/>
              <a:t>1-2</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1.1 Digital networked enterprise.</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20</a:t>
            </a:fld>
            <a:endParaRPr lang="en-US" dirty="0"/>
          </a:p>
        </p:txBody>
      </p:sp>
      <p:pic>
        <p:nvPicPr>
          <p:cNvPr id="1026" name="Picture 2"/>
          <p:cNvPicPr>
            <a:picLocks noChangeAspect="1" noChangeArrowheads="1"/>
          </p:cNvPicPr>
          <p:nvPr/>
        </p:nvPicPr>
        <p:blipFill>
          <a:blip r:embed="rId3"/>
          <a:srcRect/>
          <a:stretch>
            <a:fillRect/>
          </a:stretch>
        </p:blipFill>
        <p:spPr bwMode="auto">
          <a:xfrm>
            <a:off x="1447800" y="1676400"/>
            <a:ext cx="5791200" cy="4267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Buying or Renting a Movie Online</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21</a:t>
            </a:fld>
            <a:endParaRPr lang="en-US" dirty="0"/>
          </a:p>
        </p:txBody>
      </p:sp>
      <p:pic>
        <p:nvPicPr>
          <p:cNvPr id="6" name="Picture 6">
            <a:hlinkClick r:id="rId3"/>
          </p:cNvPr>
          <p:cNvPicPr>
            <a:picLocks noGrp="1" noChangeAspect="1" noChangeArrowheads="1"/>
          </p:cNvPicPr>
          <p:nvPr>
            <p:ph idx="1"/>
          </p:nvPr>
        </p:nvPicPr>
        <p:blipFill>
          <a:blip r:embed="rId4"/>
          <a:srcRect/>
          <a:stretch>
            <a:fillRect/>
          </a:stretch>
        </p:blipFill>
        <p:spPr bwMode="auto">
          <a:xfrm>
            <a:off x="769886" y="1143000"/>
            <a:ext cx="7604227" cy="4525963"/>
          </a:xfrm>
          <a:prstGeom prst="rect">
            <a:avLst/>
          </a:prstGeom>
          <a:noFill/>
          <a:ln w="9525">
            <a:noFill/>
            <a:miter lim="800000"/>
            <a:headEnd/>
            <a:tailEnd/>
          </a:ln>
          <a:effectLst/>
        </p:spPr>
      </p:pic>
      <p:sp>
        <p:nvSpPr>
          <p:cNvPr id="7" name="TextBox 6"/>
          <p:cNvSpPr txBox="1"/>
          <p:nvPr/>
        </p:nvSpPr>
        <p:spPr>
          <a:xfrm>
            <a:off x="762000" y="5791200"/>
            <a:ext cx="3581400" cy="369332"/>
          </a:xfrm>
          <a:prstGeom prst="rect">
            <a:avLst/>
          </a:prstGeom>
          <a:noFill/>
        </p:spPr>
        <p:txBody>
          <a:bodyPr wrap="square" rtlCol="0">
            <a:spAutoFit/>
          </a:bodyPr>
          <a:lstStyle/>
          <a:p>
            <a:pPr>
              <a:spcBef>
                <a:spcPct val="50000"/>
              </a:spcBef>
            </a:pPr>
            <a:r>
              <a:rPr lang="en-US" b="1" dirty="0" smtClean="0">
                <a:solidFill>
                  <a:srgbClr val="FF0000"/>
                </a:solidFill>
              </a:rPr>
              <a:t>Screenshot 1U.1 Netflix</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New Economy</a:t>
            </a:r>
            <a:endParaRPr lang="en-US" sz="3200" b="1" dirty="0"/>
          </a:p>
        </p:txBody>
      </p:sp>
      <p:sp>
        <p:nvSpPr>
          <p:cNvPr id="3" name="Content Placeholder 2"/>
          <p:cNvSpPr>
            <a:spLocks noGrp="1"/>
          </p:cNvSpPr>
          <p:nvPr>
            <p:ph idx="1"/>
          </p:nvPr>
        </p:nvSpPr>
        <p:spPr/>
        <p:txBody>
          <a:bodyPr/>
          <a:lstStyle/>
          <a:p>
            <a:pPr>
              <a:spcBef>
                <a:spcPct val="50000"/>
              </a:spcBef>
              <a:buNone/>
            </a:pPr>
            <a:r>
              <a:rPr lang="en-US" b="1" dirty="0" smtClean="0">
                <a:solidFill>
                  <a:srgbClr val="FF0000"/>
                </a:solidFill>
                <a:hlinkClick r:id="rId3"/>
              </a:rPr>
              <a:t>Netflix</a:t>
            </a:r>
            <a:endParaRPr lang="en-US" b="1" dirty="0" smtClean="0">
              <a:solidFill>
                <a:srgbClr val="FF0000"/>
              </a:solidFill>
            </a:endParaRPr>
          </a:p>
          <a:p>
            <a:pPr>
              <a:spcBef>
                <a:spcPct val="50000"/>
              </a:spcBef>
              <a:buNone/>
            </a:pPr>
            <a:r>
              <a:rPr lang="en-US" b="1" dirty="0" smtClean="0">
                <a:solidFill>
                  <a:srgbClr val="FF0000"/>
                </a:solidFill>
                <a:hlinkClick r:id="rId4"/>
              </a:rPr>
              <a:t>Blockbuster</a:t>
            </a:r>
            <a:endParaRPr lang="en-US" b="1" dirty="0" smtClean="0">
              <a:solidFill>
                <a:srgbClr val="FF0000"/>
              </a:solidFill>
            </a:endParaRPr>
          </a:p>
          <a:p>
            <a:pPr>
              <a:spcBef>
                <a:spcPct val="50000"/>
              </a:spcBef>
              <a:buNone/>
            </a:pPr>
            <a:r>
              <a:rPr lang="en-US" b="1" dirty="0" smtClean="0">
                <a:solidFill>
                  <a:srgbClr val="FF0000"/>
                </a:solidFill>
                <a:hlinkClick r:id="rId5"/>
              </a:rPr>
              <a:t>Movies.yahoo.com</a:t>
            </a:r>
            <a:endParaRPr lang="en-US" b="1" dirty="0" smtClean="0">
              <a:solidFill>
                <a:srgbClr val="FF0000"/>
              </a:solidFill>
            </a:endParaRPr>
          </a:p>
          <a:p>
            <a:pPr>
              <a:spcBef>
                <a:spcPct val="50000"/>
              </a:spcBef>
              <a:buNone/>
            </a:pPr>
            <a:endParaRPr lang="en-US" b="1" dirty="0" smtClean="0">
              <a:solidFill>
                <a:srgbClr val="FF0000"/>
              </a:solidFill>
            </a:endParaRP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22</a:t>
            </a:fld>
            <a:endParaRPr lang="en-US" dirty="0"/>
          </a:p>
        </p:txBody>
      </p:sp>
      <p:sp>
        <p:nvSpPr>
          <p:cNvPr id="10" name="TextBox 9"/>
          <p:cNvSpPr txBox="1"/>
          <p:nvPr/>
        </p:nvSpPr>
        <p:spPr>
          <a:xfrm>
            <a:off x="3200400" y="4191000"/>
            <a:ext cx="2351669" cy="477054"/>
          </a:xfrm>
          <a:prstGeom prst="rect">
            <a:avLst/>
          </a:prstGeom>
          <a:noFill/>
        </p:spPr>
        <p:txBody>
          <a:bodyPr wrap="none" rtlCol="0">
            <a:spAutoFit/>
          </a:bodyPr>
          <a:lstStyle/>
          <a:p>
            <a:r>
              <a:rPr lang="en-US" sz="2500" b="1" dirty="0" smtClean="0">
                <a:solidFill>
                  <a:srgbClr val="C00000"/>
                </a:solidFill>
              </a:rPr>
              <a:t>Which is better?</a:t>
            </a:r>
            <a:endParaRPr lang="en-US" sz="2500" b="1" dirty="0">
              <a:solidFill>
                <a:srgbClr val="C0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1.2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23</a:t>
            </a:fld>
            <a:endParaRPr lang="en-US" dirty="0"/>
          </a:p>
        </p:txBody>
      </p:sp>
      <p:pic>
        <p:nvPicPr>
          <p:cNvPr id="2050" name="Picture 2"/>
          <p:cNvPicPr>
            <a:picLocks noChangeAspect="1" noChangeArrowheads="1"/>
          </p:cNvPicPr>
          <p:nvPr/>
        </p:nvPicPr>
        <p:blipFill>
          <a:blip r:embed="rId3"/>
          <a:srcRect/>
          <a:stretch>
            <a:fillRect/>
          </a:stretch>
        </p:blipFill>
        <p:spPr bwMode="auto">
          <a:xfrm>
            <a:off x="1828800" y="1371600"/>
            <a:ext cx="5486400" cy="4191000"/>
          </a:xfrm>
          <a:prstGeom prst="rect">
            <a:avLst/>
          </a:prstGeom>
          <a:noFill/>
          <a:ln w="9525">
            <a:noFill/>
            <a:miter lim="800000"/>
            <a:headEnd/>
            <a:tailEnd/>
          </a:ln>
          <a:effectLst/>
        </p:spPr>
      </p:pic>
      <p:sp>
        <p:nvSpPr>
          <p:cNvPr id="9" name="TextBox 8"/>
          <p:cNvSpPr txBox="1"/>
          <p:nvPr/>
        </p:nvSpPr>
        <p:spPr>
          <a:xfrm>
            <a:off x="1981200" y="5879068"/>
            <a:ext cx="5334000" cy="369332"/>
          </a:xfrm>
          <a:prstGeom prst="rect">
            <a:avLst/>
          </a:prstGeom>
          <a:noFill/>
        </p:spPr>
        <p:txBody>
          <a:bodyPr wrap="square" rtlCol="0">
            <a:spAutoFit/>
          </a:bodyPr>
          <a:lstStyle/>
          <a:p>
            <a:r>
              <a:rPr lang="en-US" b="1" dirty="0" smtClean="0"/>
              <a:t>How customization is done online:  Nike shoes.</a:t>
            </a:r>
            <a:endParaRPr lang="en-US"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24</a:t>
            </a:fld>
            <a:endParaRPr lang="en-US" dirty="0"/>
          </a:p>
        </p:txBody>
      </p:sp>
      <p:sp>
        <p:nvSpPr>
          <p:cNvPr id="6" name="Rectangle 5"/>
          <p:cNvSpPr/>
          <p:nvPr/>
        </p:nvSpPr>
        <p:spPr>
          <a:xfrm>
            <a:off x="1905000" y="2743200"/>
            <a:ext cx="6934200" cy="1077218"/>
          </a:xfrm>
          <a:prstGeom prst="rect">
            <a:avLst/>
          </a:prstGeom>
        </p:spPr>
        <p:txBody>
          <a:bodyPr wrap="square">
            <a:spAutoFit/>
          </a:bodyPr>
          <a:lstStyle/>
          <a:p>
            <a:r>
              <a:rPr lang="en-US" sz="3200" b="1" i="1" dirty="0" smtClean="0"/>
              <a:t>1.2 Information Systems and Information Technology</a:t>
            </a:r>
            <a:endParaRPr lang="en-US" sz="3200" b="1" i="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1.3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25</a:t>
            </a:fld>
            <a:endParaRPr lang="en-US" dirty="0"/>
          </a:p>
        </p:txBody>
      </p:sp>
      <p:pic>
        <p:nvPicPr>
          <p:cNvPr id="3074" name="Picture 2"/>
          <p:cNvPicPr>
            <a:picLocks noChangeAspect="1" noChangeArrowheads="1"/>
          </p:cNvPicPr>
          <p:nvPr/>
        </p:nvPicPr>
        <p:blipFill>
          <a:blip r:embed="rId3"/>
          <a:srcRect/>
          <a:stretch>
            <a:fillRect/>
          </a:stretch>
        </p:blipFill>
        <p:spPr bwMode="auto">
          <a:xfrm>
            <a:off x="1295400" y="1219200"/>
            <a:ext cx="5867400" cy="4267200"/>
          </a:xfrm>
          <a:prstGeom prst="rect">
            <a:avLst/>
          </a:prstGeom>
          <a:noFill/>
          <a:ln w="9525">
            <a:noFill/>
            <a:miter lim="800000"/>
            <a:headEnd/>
            <a:tailEnd/>
          </a:ln>
          <a:effectLst/>
        </p:spPr>
      </p:pic>
      <p:sp>
        <p:nvSpPr>
          <p:cNvPr id="8" name="TextBox 7"/>
          <p:cNvSpPr txBox="1"/>
          <p:nvPr/>
        </p:nvSpPr>
        <p:spPr>
          <a:xfrm>
            <a:off x="2133600" y="5867400"/>
            <a:ext cx="4724400" cy="369332"/>
          </a:xfrm>
          <a:prstGeom prst="rect">
            <a:avLst/>
          </a:prstGeom>
          <a:noFill/>
        </p:spPr>
        <p:txBody>
          <a:bodyPr wrap="square" rtlCol="0">
            <a:spAutoFit/>
          </a:bodyPr>
          <a:lstStyle/>
          <a:p>
            <a:r>
              <a:rPr lang="en-US" b="1" dirty="0" smtClean="0"/>
              <a:t>A schematic view of an information system.</a:t>
            </a:r>
            <a:endParaRPr lang="en-U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1.4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26</a:t>
            </a:fld>
            <a:endParaRPr lang="en-US" dirty="0"/>
          </a:p>
        </p:txBody>
      </p:sp>
      <p:pic>
        <p:nvPicPr>
          <p:cNvPr id="6" name="Picture 10"/>
          <p:cNvPicPr>
            <a:picLocks noGrp="1" noChangeAspect="1" noChangeArrowheads="1"/>
          </p:cNvPicPr>
          <p:nvPr>
            <p:ph idx="1"/>
          </p:nvPr>
        </p:nvPicPr>
        <p:blipFill>
          <a:blip r:embed="rId3"/>
          <a:srcRect/>
          <a:stretch>
            <a:fillRect/>
          </a:stretch>
        </p:blipFill>
        <p:spPr bwMode="auto">
          <a:xfrm>
            <a:off x="1986978" y="1219200"/>
            <a:ext cx="5170043" cy="4525963"/>
          </a:xfrm>
          <a:prstGeom prst="rect">
            <a:avLst/>
          </a:prstGeom>
          <a:noFill/>
          <a:ln w="9525">
            <a:noFill/>
            <a:miter lim="800000"/>
            <a:headEnd/>
            <a:tailEnd/>
          </a:ln>
          <a:effectLst/>
        </p:spPr>
      </p:pic>
      <p:sp>
        <p:nvSpPr>
          <p:cNvPr id="7" name="TextBox 6"/>
          <p:cNvSpPr txBox="1"/>
          <p:nvPr/>
        </p:nvSpPr>
        <p:spPr>
          <a:xfrm>
            <a:off x="2286000" y="5867400"/>
            <a:ext cx="5867400" cy="369332"/>
          </a:xfrm>
          <a:prstGeom prst="rect">
            <a:avLst/>
          </a:prstGeom>
          <a:noFill/>
        </p:spPr>
        <p:txBody>
          <a:bodyPr wrap="square" rtlCol="0">
            <a:spAutoFit/>
          </a:bodyPr>
          <a:lstStyle/>
          <a:p>
            <a:pPr>
              <a:spcBef>
                <a:spcPct val="50000"/>
              </a:spcBef>
            </a:pPr>
            <a:r>
              <a:rPr lang="en-US" b="1" dirty="0" smtClean="0">
                <a:solidFill>
                  <a:srgbClr val="FF0000"/>
                </a:solidFill>
              </a:rPr>
              <a:t>The basic components of information systems.</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Table 1.2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27</a:t>
            </a:fld>
            <a:endParaRPr lang="en-US" dirty="0"/>
          </a:p>
        </p:txBody>
      </p:sp>
      <p:pic>
        <p:nvPicPr>
          <p:cNvPr id="2050" name="Picture 2"/>
          <p:cNvPicPr>
            <a:picLocks noChangeAspect="1" noChangeArrowheads="1"/>
          </p:cNvPicPr>
          <p:nvPr/>
        </p:nvPicPr>
        <p:blipFill>
          <a:blip r:embed="rId3"/>
          <a:srcRect/>
          <a:stretch>
            <a:fillRect/>
          </a:stretch>
        </p:blipFill>
        <p:spPr bwMode="auto">
          <a:xfrm>
            <a:off x="1676400" y="1524000"/>
            <a:ext cx="6019800" cy="4191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28</a:t>
            </a:fld>
            <a:endParaRPr lang="en-US" dirty="0"/>
          </a:p>
        </p:txBody>
      </p:sp>
      <p:sp>
        <p:nvSpPr>
          <p:cNvPr id="6" name="Rectangle 5"/>
          <p:cNvSpPr/>
          <p:nvPr/>
        </p:nvSpPr>
        <p:spPr>
          <a:xfrm>
            <a:off x="609600" y="2438400"/>
            <a:ext cx="8458200" cy="1569660"/>
          </a:xfrm>
          <a:prstGeom prst="rect">
            <a:avLst/>
          </a:prstGeom>
        </p:spPr>
        <p:txBody>
          <a:bodyPr wrap="square">
            <a:spAutoFit/>
          </a:bodyPr>
          <a:lstStyle/>
          <a:p>
            <a:r>
              <a:rPr lang="en-US" sz="3200" b="1" i="1" dirty="0" smtClean="0"/>
              <a:t>1.3 Business Performance Management, Business Pressures, Organizational Responses, and IT Support</a:t>
            </a:r>
            <a:endParaRPr lang="en-US" sz="3200" b="1" i="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1.5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29</a:t>
            </a:fld>
            <a:endParaRPr lang="en-US" dirty="0"/>
          </a:p>
        </p:txBody>
      </p:sp>
      <p:pic>
        <p:nvPicPr>
          <p:cNvPr id="6" name="Picture 7"/>
          <p:cNvPicPr>
            <a:picLocks noGrp="1" noChangeAspect="1" noChangeArrowheads="1"/>
          </p:cNvPicPr>
          <p:nvPr>
            <p:ph idx="1"/>
          </p:nvPr>
        </p:nvPicPr>
        <p:blipFill>
          <a:blip r:embed="rId3"/>
          <a:srcRect/>
          <a:stretch>
            <a:fillRect/>
          </a:stretch>
        </p:blipFill>
        <p:spPr bwMode="auto">
          <a:xfrm>
            <a:off x="1665111" y="1219200"/>
            <a:ext cx="5813778" cy="4402667"/>
          </a:xfrm>
          <a:prstGeom prst="rect">
            <a:avLst/>
          </a:prstGeom>
          <a:noFill/>
          <a:ln w="9525">
            <a:noFill/>
            <a:miter lim="800000"/>
            <a:headEnd/>
            <a:tailEnd/>
          </a:ln>
          <a:effectLst/>
        </p:spPr>
      </p:pic>
      <p:sp>
        <p:nvSpPr>
          <p:cNvPr id="8" name="TextBox 7"/>
          <p:cNvSpPr txBox="1"/>
          <p:nvPr/>
        </p:nvSpPr>
        <p:spPr>
          <a:xfrm>
            <a:off x="1981200" y="5802868"/>
            <a:ext cx="5943600" cy="369332"/>
          </a:xfrm>
          <a:prstGeom prst="rect">
            <a:avLst/>
          </a:prstGeom>
          <a:noFill/>
        </p:spPr>
        <p:txBody>
          <a:bodyPr wrap="square" rtlCol="0">
            <a:spAutoFit/>
          </a:bodyPr>
          <a:lstStyle/>
          <a:p>
            <a:pPr>
              <a:spcBef>
                <a:spcPct val="50000"/>
              </a:spcBef>
            </a:pPr>
            <a:r>
              <a:rPr lang="en-US" b="1" dirty="0" smtClean="0">
                <a:solidFill>
                  <a:srgbClr val="FF0000"/>
                </a:solidFill>
              </a:rPr>
              <a:t>Business performance management cycle and IT.</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 cont’d</a:t>
            </a:r>
            <a:endParaRPr lang="en-US" sz="3200" dirty="0"/>
          </a:p>
        </p:txBody>
      </p:sp>
      <p:sp>
        <p:nvSpPr>
          <p:cNvPr id="3" name="Content Placeholder 2"/>
          <p:cNvSpPr>
            <a:spLocks noGrp="1"/>
          </p:cNvSpPr>
          <p:nvPr>
            <p:ph idx="1"/>
          </p:nvPr>
        </p:nvSpPr>
        <p:spPr/>
        <p:txBody>
          <a:bodyPr/>
          <a:lstStyle/>
          <a:p>
            <a:r>
              <a:rPr lang="en-US" dirty="0" smtClean="0"/>
              <a:t>1.6 Why Should You Learn About Information Technology?</a:t>
            </a:r>
          </a:p>
          <a:p>
            <a:r>
              <a:rPr lang="en-US" dirty="0" smtClean="0"/>
              <a:t>1.7 Plan of the Book</a:t>
            </a:r>
          </a:p>
          <a:p>
            <a:r>
              <a:rPr lang="en-US" dirty="0" smtClean="0"/>
              <a:t>1.8 Managerial Issues</a:t>
            </a:r>
          </a:p>
          <a:p>
            <a:pPr>
              <a:buNone/>
            </a:pPr>
            <a:endParaRPr lang="en-US" dirty="0"/>
          </a:p>
        </p:txBody>
      </p:sp>
      <p:sp>
        <p:nvSpPr>
          <p:cNvPr id="4" name="Slide Number Placeholder 3"/>
          <p:cNvSpPr>
            <a:spLocks noGrp="1"/>
          </p:cNvSpPr>
          <p:nvPr>
            <p:ph type="sldNum" sz="quarter" idx="12"/>
          </p:nvPr>
        </p:nvSpPr>
        <p:spPr/>
        <p:txBody>
          <a:bodyPr/>
          <a:lstStyle/>
          <a:p>
            <a:r>
              <a:rPr lang="en-US" dirty="0" smtClean="0"/>
              <a:t>1-</a:t>
            </a:r>
            <a:fld id="{DBB3DA93-E592-46D0-AE1F-D154A72783BC}" type="slidenum">
              <a:rPr lang="en-US" smtClean="0"/>
              <a:pPr/>
              <a:t>3</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1.6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30</a:t>
            </a:fld>
            <a:endParaRPr lang="en-US" dirty="0"/>
          </a:p>
        </p:txBody>
      </p:sp>
      <p:sp>
        <p:nvSpPr>
          <p:cNvPr id="9" name="TextBox 8"/>
          <p:cNvSpPr txBox="1"/>
          <p:nvPr/>
        </p:nvSpPr>
        <p:spPr>
          <a:xfrm>
            <a:off x="685800" y="5726668"/>
            <a:ext cx="8229600" cy="369332"/>
          </a:xfrm>
          <a:prstGeom prst="rect">
            <a:avLst/>
          </a:prstGeom>
          <a:noFill/>
        </p:spPr>
        <p:txBody>
          <a:bodyPr wrap="square" rtlCol="0">
            <a:spAutoFit/>
          </a:bodyPr>
          <a:lstStyle/>
          <a:p>
            <a:pPr>
              <a:spcBef>
                <a:spcPct val="50000"/>
              </a:spcBef>
            </a:pPr>
            <a:r>
              <a:rPr lang="en-US" b="1" dirty="0" smtClean="0">
                <a:solidFill>
                  <a:srgbClr val="FF0000"/>
                </a:solidFill>
              </a:rPr>
              <a:t>Business pressures, organizational performance and responses, and IT support.</a:t>
            </a:r>
            <a:endParaRPr lang="en-US" b="1" dirty="0">
              <a:solidFill>
                <a:srgbClr val="FF0000"/>
              </a:solidFill>
            </a:endParaRPr>
          </a:p>
        </p:txBody>
      </p:sp>
      <p:pic>
        <p:nvPicPr>
          <p:cNvPr id="4098" name="Picture 2"/>
          <p:cNvPicPr>
            <a:picLocks noChangeAspect="1" noChangeArrowheads="1"/>
          </p:cNvPicPr>
          <p:nvPr/>
        </p:nvPicPr>
        <p:blipFill>
          <a:blip r:embed="rId3"/>
          <a:srcRect/>
          <a:stretch>
            <a:fillRect/>
          </a:stretch>
        </p:blipFill>
        <p:spPr bwMode="auto">
          <a:xfrm>
            <a:off x="1066800" y="1371600"/>
            <a:ext cx="6629400" cy="4038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Green IT</a:t>
            </a:r>
            <a:endParaRPr lang="en-US" sz="3200" b="1" dirty="0"/>
          </a:p>
        </p:txBody>
      </p:sp>
      <p:sp>
        <p:nvSpPr>
          <p:cNvPr id="3" name="Content Placeholder 2"/>
          <p:cNvSpPr>
            <a:spLocks noGrp="1"/>
          </p:cNvSpPr>
          <p:nvPr>
            <p:ph idx="1"/>
          </p:nvPr>
        </p:nvSpPr>
        <p:spPr>
          <a:xfrm>
            <a:off x="457200" y="960437"/>
            <a:ext cx="8229600" cy="4525963"/>
          </a:xfrm>
        </p:spPr>
        <p:txBody>
          <a:bodyPr/>
          <a:lstStyle/>
          <a:p>
            <a:pPr>
              <a:buNone/>
            </a:pPr>
            <a:endParaRPr lang="en-US" dirty="0" smtClean="0">
              <a:hlinkClick r:id="rId3"/>
            </a:endParaRPr>
          </a:p>
          <a:p>
            <a:pPr>
              <a:buNone/>
            </a:pPr>
            <a:r>
              <a:rPr lang="en-US" dirty="0" smtClean="0">
                <a:hlinkClick r:id="rId3"/>
              </a:rPr>
              <a:t>Pushing Green Technology</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31</a:t>
            </a:fld>
            <a:endParaRPr lang="en-US" dirty="0"/>
          </a:p>
        </p:txBody>
      </p:sp>
      <p:pic>
        <p:nvPicPr>
          <p:cNvPr id="7" name="Picture 6" descr="green data center.jpg">
            <a:hlinkClick r:id="rId4"/>
          </p:cNvPr>
          <p:cNvPicPr>
            <a:picLocks noChangeAspect="1"/>
          </p:cNvPicPr>
          <p:nvPr/>
        </p:nvPicPr>
        <p:blipFill>
          <a:blip r:embed="rId5"/>
          <a:stretch>
            <a:fillRect/>
          </a:stretch>
        </p:blipFill>
        <p:spPr>
          <a:xfrm>
            <a:off x="285750" y="2590800"/>
            <a:ext cx="8324850" cy="28575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Companies Going Green – It’s Good Business</a:t>
            </a:r>
            <a:endParaRPr lang="en-US" sz="3200" b="1" dirty="0"/>
          </a:p>
        </p:txBody>
      </p:sp>
      <p:pic>
        <p:nvPicPr>
          <p:cNvPr id="6" name="Content Placeholder 5" descr="wellsfargo logo.gif">
            <a:hlinkClick r:id="rId3"/>
          </p:cNvPr>
          <p:cNvPicPr>
            <a:picLocks noGrp="1" noChangeAspect="1"/>
          </p:cNvPicPr>
          <p:nvPr>
            <p:ph idx="1"/>
          </p:nvPr>
        </p:nvPicPr>
        <p:blipFill>
          <a:blip r:embed="rId4"/>
          <a:stretch>
            <a:fillRect/>
          </a:stretch>
        </p:blipFill>
        <p:spPr>
          <a:xfrm>
            <a:off x="533400" y="1676400"/>
            <a:ext cx="590550" cy="590550"/>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a:xfrm>
            <a:off x="6553200" y="6356350"/>
            <a:ext cx="2133600" cy="365125"/>
          </a:xfrm>
        </p:spPr>
        <p:txBody>
          <a:bodyPr/>
          <a:lstStyle/>
          <a:p>
            <a:r>
              <a:rPr lang="en-US" dirty="0" smtClean="0"/>
              <a:t>1-</a:t>
            </a:r>
            <a:fld id="{DBB3DA93-E592-46D0-AE1F-D154A72783BC}" type="slidenum">
              <a:rPr lang="en-US" smtClean="0"/>
              <a:pPr/>
              <a:t>32</a:t>
            </a:fld>
            <a:endParaRPr lang="en-US" dirty="0"/>
          </a:p>
        </p:txBody>
      </p:sp>
      <p:pic>
        <p:nvPicPr>
          <p:cNvPr id="7" name="Picture 6" descr="logo_monsanto.gif">
            <a:hlinkClick r:id="rId5"/>
          </p:cNvPr>
          <p:cNvPicPr>
            <a:picLocks noChangeAspect="1"/>
          </p:cNvPicPr>
          <p:nvPr/>
        </p:nvPicPr>
        <p:blipFill>
          <a:blip r:embed="rId6"/>
          <a:stretch>
            <a:fillRect/>
          </a:stretch>
        </p:blipFill>
        <p:spPr>
          <a:xfrm>
            <a:off x="1447800" y="1600200"/>
            <a:ext cx="1828800" cy="600075"/>
          </a:xfrm>
          <a:prstGeom prst="rect">
            <a:avLst/>
          </a:prstGeom>
        </p:spPr>
      </p:pic>
      <p:pic>
        <p:nvPicPr>
          <p:cNvPr id="8" name="Picture 7" descr="fedex.gif">
            <a:hlinkClick r:id="rId7"/>
          </p:cNvPr>
          <p:cNvPicPr>
            <a:picLocks noChangeAspect="1"/>
          </p:cNvPicPr>
          <p:nvPr/>
        </p:nvPicPr>
        <p:blipFill>
          <a:blip r:embed="rId8"/>
          <a:stretch>
            <a:fillRect/>
          </a:stretch>
        </p:blipFill>
        <p:spPr>
          <a:xfrm>
            <a:off x="3276600" y="1524000"/>
            <a:ext cx="1952625" cy="819150"/>
          </a:xfrm>
          <a:prstGeom prst="rect">
            <a:avLst/>
          </a:prstGeom>
        </p:spPr>
      </p:pic>
      <p:pic>
        <p:nvPicPr>
          <p:cNvPr id="9" name="Picture 8" descr="polycom.jpg">
            <a:hlinkClick r:id="rId9"/>
          </p:cNvPr>
          <p:cNvPicPr>
            <a:picLocks noChangeAspect="1"/>
          </p:cNvPicPr>
          <p:nvPr/>
        </p:nvPicPr>
        <p:blipFill>
          <a:blip r:embed="rId10"/>
          <a:stretch>
            <a:fillRect/>
          </a:stretch>
        </p:blipFill>
        <p:spPr>
          <a:xfrm>
            <a:off x="4800600" y="1331094"/>
            <a:ext cx="3962400" cy="1183506"/>
          </a:xfrm>
          <a:prstGeom prst="rect">
            <a:avLst/>
          </a:prstGeom>
        </p:spPr>
      </p:pic>
      <p:sp>
        <p:nvSpPr>
          <p:cNvPr id="14" name="TextBox 13"/>
          <p:cNvSpPr txBox="1"/>
          <p:nvPr/>
        </p:nvSpPr>
        <p:spPr>
          <a:xfrm>
            <a:off x="609600" y="4114800"/>
            <a:ext cx="7543800" cy="369332"/>
          </a:xfrm>
          <a:prstGeom prst="rect">
            <a:avLst/>
          </a:prstGeom>
          <a:noFill/>
        </p:spPr>
        <p:txBody>
          <a:bodyPr wrap="square" rtlCol="0">
            <a:spAutoFit/>
          </a:bodyPr>
          <a:lstStyle/>
          <a:p>
            <a:r>
              <a:rPr lang="en-US" dirty="0" smtClean="0">
                <a:hlinkClick r:id="rId11"/>
              </a:rPr>
              <a:t>http://www.cbsnews.com/stories/2008/11/06/60minutes/main4579229.shtml</a:t>
            </a:r>
            <a:endParaRPr lang="en-US" dirty="0"/>
          </a:p>
        </p:txBody>
      </p:sp>
      <p:sp>
        <p:nvSpPr>
          <p:cNvPr id="15" name="TextBox 14"/>
          <p:cNvSpPr txBox="1"/>
          <p:nvPr/>
        </p:nvSpPr>
        <p:spPr>
          <a:xfrm>
            <a:off x="457200" y="3191470"/>
            <a:ext cx="8305800" cy="923330"/>
          </a:xfrm>
          <a:prstGeom prst="rect">
            <a:avLst/>
          </a:prstGeom>
          <a:noFill/>
        </p:spPr>
        <p:txBody>
          <a:bodyPr wrap="square" rtlCol="0">
            <a:spAutoFit/>
          </a:bodyPr>
          <a:lstStyle/>
          <a:p>
            <a:r>
              <a:rPr lang="en-US" dirty="0" smtClean="0"/>
              <a:t>60 Minutes (</a:t>
            </a:r>
            <a:r>
              <a:rPr lang="en-US" b="1" i="1" dirty="0" smtClean="0"/>
              <a:t>cbs</a:t>
            </a:r>
            <a:r>
              <a:rPr lang="en-US" dirty="0" smtClean="0"/>
              <a:t> news magazine) correspondent Scott Pelley and crew got roughed up at a Chinese dump while working on a story on toxic electronic waste.  </a:t>
            </a:r>
            <a:r>
              <a:rPr lang="en-US" b="1" i="1" dirty="0" smtClean="0"/>
              <a:t>Click the following link &amp; read/watch the story, </a:t>
            </a:r>
            <a:r>
              <a:rPr lang="en-US" b="1" dirty="0" smtClean="0"/>
              <a:t>Following The Trail Of Toxic E-Waste </a:t>
            </a:r>
            <a:r>
              <a:rPr lang="en-US" b="1" i="1" dirty="0" smtClean="0"/>
              <a:t>:</a:t>
            </a:r>
            <a:endParaRPr lang="en-US" b="1" i="1" dirty="0"/>
          </a:p>
        </p:txBody>
      </p:sp>
      <p:pic>
        <p:nvPicPr>
          <p:cNvPr id="16" name="Picture 15" descr="InformationWeek article about e-waste.jpg">
            <a:hlinkClick r:id="rId12"/>
          </p:cNvPr>
          <p:cNvPicPr>
            <a:picLocks noChangeAspect="1"/>
          </p:cNvPicPr>
          <p:nvPr/>
        </p:nvPicPr>
        <p:blipFill>
          <a:blip r:embed="rId13"/>
          <a:stretch>
            <a:fillRect/>
          </a:stretch>
        </p:blipFill>
        <p:spPr>
          <a:xfrm>
            <a:off x="2286000" y="5362575"/>
            <a:ext cx="4286250" cy="504825"/>
          </a:xfrm>
          <a:prstGeom prst="rect">
            <a:avLst/>
          </a:prstGeom>
        </p:spPr>
      </p:pic>
      <p:sp>
        <p:nvSpPr>
          <p:cNvPr id="17" name="TextBox 16">
            <a:hlinkClick r:id="rId12"/>
          </p:cNvPr>
          <p:cNvSpPr txBox="1"/>
          <p:nvPr/>
        </p:nvSpPr>
        <p:spPr>
          <a:xfrm>
            <a:off x="1828800" y="5858470"/>
            <a:ext cx="5943600" cy="923330"/>
          </a:xfrm>
          <a:prstGeom prst="rect">
            <a:avLst/>
          </a:prstGeom>
          <a:noFill/>
        </p:spPr>
        <p:txBody>
          <a:bodyPr wrap="square" rtlCol="0">
            <a:spAutoFit/>
          </a:bodyPr>
          <a:lstStyle/>
          <a:p>
            <a:r>
              <a:rPr lang="en-US" b="1" dirty="0" smtClean="0"/>
              <a:t>An E-Waste Story That'll Make You Want To Quit Tech</a:t>
            </a:r>
          </a:p>
          <a:p>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Table 1.3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33</a:t>
            </a:fld>
            <a:endParaRPr lang="en-US" dirty="0"/>
          </a:p>
        </p:txBody>
      </p:sp>
      <p:pic>
        <p:nvPicPr>
          <p:cNvPr id="3074" name="Picture 2"/>
          <p:cNvPicPr>
            <a:picLocks noChangeAspect="1" noChangeArrowheads="1"/>
          </p:cNvPicPr>
          <p:nvPr/>
        </p:nvPicPr>
        <p:blipFill>
          <a:blip r:embed="rId3"/>
          <a:srcRect/>
          <a:stretch>
            <a:fillRect/>
          </a:stretch>
        </p:blipFill>
        <p:spPr bwMode="auto">
          <a:xfrm>
            <a:off x="1828800" y="1600200"/>
            <a:ext cx="5486400" cy="4191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Ethics &amp; IT</a:t>
            </a:r>
            <a:endParaRPr lang="en-US" sz="3200" b="1" dirty="0"/>
          </a:p>
        </p:txBody>
      </p:sp>
      <p:sp>
        <p:nvSpPr>
          <p:cNvPr id="3" name="Content Placeholder 2"/>
          <p:cNvSpPr>
            <a:spLocks noGrp="1"/>
          </p:cNvSpPr>
          <p:nvPr>
            <p:ph idx="1"/>
          </p:nvPr>
        </p:nvSpPr>
        <p:spPr>
          <a:xfrm>
            <a:off x="457200" y="1371600"/>
            <a:ext cx="8229600" cy="4525963"/>
          </a:xfrm>
        </p:spPr>
        <p:txBody>
          <a:bodyPr>
            <a:noAutofit/>
          </a:bodyPr>
          <a:lstStyle/>
          <a:p>
            <a:r>
              <a:rPr lang="en-US" sz="1500" b="1" dirty="0" smtClean="0">
                <a:hlinkClick r:id="rId3"/>
              </a:rPr>
              <a:t>Governance Gauge: Hail To The Compliance Chiefs </a:t>
            </a:r>
            <a:r>
              <a:rPr lang="en-US" sz="1500" dirty="0" smtClean="0"/>
              <a:t/>
            </a:r>
            <a:br>
              <a:rPr lang="en-US" sz="1500" dirty="0" smtClean="0"/>
            </a:br>
            <a:r>
              <a:rPr lang="en-US" sz="1500" dirty="0" smtClean="0"/>
              <a:t>Intelligent Enterprise , March 01, 2005 </a:t>
            </a:r>
          </a:p>
          <a:p>
            <a:r>
              <a:rPr lang="en-US" sz="1500" b="1" dirty="0" smtClean="0">
                <a:hlinkClick r:id="rId4"/>
              </a:rPr>
              <a:t>SOX SUIT: Holding Feet To The Fire </a:t>
            </a:r>
            <a:r>
              <a:rPr lang="en-US" sz="1500" dirty="0" smtClean="0"/>
              <a:t/>
            </a:r>
            <a:br>
              <a:rPr lang="en-US" sz="1500" dirty="0" smtClean="0"/>
            </a:br>
            <a:r>
              <a:rPr lang="en-US" sz="1500" dirty="0" smtClean="0"/>
              <a:t>Intelligent Enterprise , January 01, 2005 </a:t>
            </a:r>
          </a:p>
          <a:p>
            <a:r>
              <a:rPr lang="en-US" sz="1500" b="1" dirty="0" smtClean="0">
                <a:hlinkClick r:id="rId5"/>
              </a:rPr>
              <a:t>Lawsuit Spotlights Loyalty As Well As Ethics </a:t>
            </a:r>
            <a:r>
              <a:rPr lang="en-US" sz="1500" dirty="0" smtClean="0"/>
              <a:t/>
            </a:r>
            <a:br>
              <a:rPr lang="en-US" sz="1500" dirty="0" smtClean="0"/>
            </a:br>
            <a:r>
              <a:rPr lang="en-US" sz="1500" dirty="0" smtClean="0"/>
              <a:t>Intelligent Enterprise , March 27, 2007 </a:t>
            </a:r>
          </a:p>
          <a:p>
            <a:r>
              <a:rPr lang="en-US" sz="1500" b="1" dirty="0" smtClean="0">
                <a:hlinkClick r:id="rId6"/>
              </a:rPr>
              <a:t>A Brief History Of Viral Time </a:t>
            </a:r>
            <a:r>
              <a:rPr lang="en-US" sz="1500" dirty="0" smtClean="0"/>
              <a:t/>
            </a:r>
            <a:br>
              <a:rPr lang="en-US" sz="1500" dirty="0" smtClean="0"/>
            </a:br>
            <a:r>
              <a:rPr lang="en-US" sz="1500" dirty="0" smtClean="0"/>
              <a:t>Intelligent Enterprise , July 05, 2006 </a:t>
            </a:r>
          </a:p>
          <a:p>
            <a:r>
              <a:rPr lang="en-US" sz="1500" b="1" dirty="0" smtClean="0">
                <a:hlinkClick r:id="rId7"/>
              </a:rPr>
              <a:t>Web-based Service Aims to Bridge Gap Between Knowledge Sharing and Copyright Compliance </a:t>
            </a:r>
            <a:r>
              <a:rPr lang="en-US" sz="1500" dirty="0" smtClean="0"/>
              <a:t/>
            </a:r>
            <a:br>
              <a:rPr lang="en-US" sz="1500" dirty="0" smtClean="0"/>
            </a:br>
            <a:r>
              <a:rPr lang="en-US" sz="1500" dirty="0" smtClean="0"/>
              <a:t>Intelligent Enterprise , June 08, 2006 </a:t>
            </a:r>
          </a:p>
          <a:p>
            <a:r>
              <a:rPr lang="en-US" sz="1500" b="1" dirty="0" smtClean="0">
                <a:hlinkClick r:id="rId8"/>
              </a:rPr>
              <a:t>Dating Service Beats Poor Metrics Trend With Privacy Tools </a:t>
            </a:r>
            <a:r>
              <a:rPr lang="en-US" sz="1500" dirty="0" smtClean="0"/>
              <a:t/>
            </a:r>
            <a:br>
              <a:rPr lang="en-US" sz="1500" dirty="0" smtClean="0"/>
            </a:br>
            <a:r>
              <a:rPr lang="en-US" sz="1500" dirty="0" smtClean="0"/>
              <a:t>Intelligent Enterprise , February 13, 2006 </a:t>
            </a:r>
          </a:p>
          <a:p>
            <a:r>
              <a:rPr lang="en-US" sz="1500" b="1" dirty="0" smtClean="0">
                <a:hlinkClick r:id="rId9"/>
              </a:rPr>
              <a:t>The Shift to Holistic Compliance </a:t>
            </a:r>
            <a:r>
              <a:rPr lang="en-US" sz="1500" dirty="0" smtClean="0"/>
              <a:t/>
            </a:r>
            <a:br>
              <a:rPr lang="en-US" sz="1500" dirty="0" smtClean="0"/>
            </a:br>
            <a:r>
              <a:rPr lang="en-US" sz="1500" dirty="0" smtClean="0"/>
              <a:t>Intelligent Enterprise , June 28, 2005 </a:t>
            </a:r>
          </a:p>
          <a:p>
            <a:r>
              <a:rPr lang="en-US" sz="1500" b="1" dirty="0" smtClean="0">
                <a:hlinkClick r:id="rId10"/>
              </a:rPr>
              <a:t>Managing Incentives and Rewards for Financial Compliance </a:t>
            </a:r>
            <a:r>
              <a:rPr lang="en-US" sz="1500" dirty="0" smtClean="0"/>
              <a:t/>
            </a:r>
            <a:br>
              <a:rPr lang="en-US" sz="1500" dirty="0" smtClean="0"/>
            </a:br>
            <a:r>
              <a:rPr lang="en-US" sz="1500" dirty="0" smtClean="0"/>
              <a:t>Intelligent Enterprise , May 23, 2005 </a:t>
            </a:r>
          </a:p>
          <a:p>
            <a:r>
              <a:rPr lang="en-US" sz="1500" b="1" dirty="0" smtClean="0">
                <a:hlinkClick r:id="rId11"/>
              </a:rPr>
              <a:t>Review: An Affordable Escape From Spreadsheet Hell </a:t>
            </a:r>
            <a:r>
              <a:rPr lang="en-US" sz="1500" dirty="0" smtClean="0"/>
              <a:t/>
            </a:r>
            <a:br>
              <a:rPr lang="en-US" sz="1500" dirty="0" smtClean="0"/>
            </a:br>
            <a:r>
              <a:rPr lang="en-US" sz="1500" dirty="0" smtClean="0"/>
              <a:t>Intelligent Enterprise , May 01, 2005 </a:t>
            </a:r>
            <a:br>
              <a:rPr lang="en-US" sz="1500" dirty="0" smtClean="0"/>
            </a:br>
            <a:endParaRPr lang="en-US" sz="1500" dirty="0" smtClean="0"/>
          </a:p>
          <a:p>
            <a:endParaRPr lang="en-US" sz="1500"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35</a:t>
            </a:fld>
            <a:endParaRPr lang="en-US" dirty="0"/>
          </a:p>
        </p:txBody>
      </p:sp>
      <p:sp>
        <p:nvSpPr>
          <p:cNvPr id="6" name="Rectangle 5"/>
          <p:cNvSpPr/>
          <p:nvPr/>
        </p:nvSpPr>
        <p:spPr>
          <a:xfrm>
            <a:off x="1219200" y="2656582"/>
            <a:ext cx="7086600" cy="1077218"/>
          </a:xfrm>
          <a:prstGeom prst="rect">
            <a:avLst/>
          </a:prstGeom>
        </p:spPr>
        <p:txBody>
          <a:bodyPr wrap="square">
            <a:spAutoFit/>
          </a:bodyPr>
          <a:lstStyle/>
          <a:p>
            <a:r>
              <a:rPr lang="en-US" sz="3200" b="1" i="1" dirty="0" smtClean="0"/>
              <a:t>1.4 Strategy for Competitive Advantage and IT Support</a:t>
            </a:r>
            <a:endParaRPr lang="en-US" sz="3200" b="1" i="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solidFill>
                  <a:srgbClr val="FF0000"/>
                </a:solidFill>
              </a:rPr>
              <a:t>Figure 1.7 Porter’s competitive forces model.</a:t>
            </a:r>
            <a:r>
              <a:rPr lang="en-US" b="1" dirty="0" smtClean="0">
                <a:solidFill>
                  <a:srgbClr val="FF0000"/>
                </a:solidFill>
              </a:rPr>
              <a:t/>
            </a:r>
            <a:br>
              <a:rPr lang="en-US" b="1" dirty="0" smtClean="0">
                <a:solidFill>
                  <a:srgbClr val="FF0000"/>
                </a:solidFill>
              </a:rPr>
            </a:b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36</a:t>
            </a:fld>
            <a:endParaRPr lang="en-US" dirty="0"/>
          </a:p>
        </p:txBody>
      </p:sp>
      <p:pic>
        <p:nvPicPr>
          <p:cNvPr id="6" name="Picture 8"/>
          <p:cNvPicPr>
            <a:picLocks noGrp="1" noChangeAspect="1" noChangeArrowheads="1"/>
          </p:cNvPicPr>
          <p:nvPr>
            <p:ph idx="1"/>
          </p:nvPr>
        </p:nvPicPr>
        <p:blipFill>
          <a:blip r:embed="rId3"/>
          <a:srcRect/>
          <a:stretch>
            <a:fillRect/>
          </a:stretch>
        </p:blipFill>
        <p:spPr bwMode="auto">
          <a:xfrm>
            <a:off x="2012598" y="1524000"/>
            <a:ext cx="5118803" cy="35214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Porter’s Five Competitive Forces</a:t>
            </a:r>
            <a:br>
              <a:rPr lang="en-US" sz="3200" b="1" dirty="0" smtClean="0"/>
            </a:br>
            <a:r>
              <a:rPr lang="en-US" sz="3200" b="1" dirty="0" smtClean="0"/>
              <a:t>that Shape Strategy</a:t>
            </a:r>
            <a:endParaRPr lang="en-US" sz="3200" b="1" dirty="0"/>
          </a:p>
        </p:txBody>
      </p:sp>
      <p:pic>
        <p:nvPicPr>
          <p:cNvPr id="6" name="Content Placeholder 5" descr="forces.gif">
            <a:hlinkClick r:id="rId3"/>
          </p:cNvPr>
          <p:cNvPicPr>
            <a:picLocks noGrp="1" noChangeAspect="1"/>
          </p:cNvPicPr>
          <p:nvPr>
            <p:ph idx="1"/>
          </p:nvPr>
        </p:nvPicPr>
        <p:blipFill>
          <a:blip r:embed="rId4"/>
          <a:stretch>
            <a:fillRect/>
          </a:stretch>
        </p:blipFill>
        <p:spPr>
          <a:xfrm>
            <a:off x="2462212" y="1905000"/>
            <a:ext cx="4219575" cy="2914650"/>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37</a:t>
            </a:fld>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38</a:t>
            </a:fld>
            <a:endParaRPr lang="en-US" dirty="0"/>
          </a:p>
        </p:txBody>
      </p:sp>
      <p:pic>
        <p:nvPicPr>
          <p:cNvPr id="4098" name="Picture 2"/>
          <p:cNvPicPr>
            <a:picLocks noChangeAspect="1" noChangeArrowheads="1"/>
          </p:cNvPicPr>
          <p:nvPr/>
        </p:nvPicPr>
        <p:blipFill>
          <a:blip r:embed="rId3"/>
          <a:srcRect/>
          <a:stretch>
            <a:fillRect/>
          </a:stretch>
        </p:blipFill>
        <p:spPr bwMode="auto">
          <a:xfrm>
            <a:off x="1143000" y="1676400"/>
            <a:ext cx="62484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1.8</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39</a:t>
            </a:fld>
            <a:endParaRPr lang="en-US" dirty="0"/>
          </a:p>
        </p:txBody>
      </p:sp>
      <p:pic>
        <p:nvPicPr>
          <p:cNvPr id="5122" name="Picture 2"/>
          <p:cNvPicPr>
            <a:picLocks noChangeAspect="1" noChangeArrowheads="1"/>
          </p:cNvPicPr>
          <p:nvPr/>
        </p:nvPicPr>
        <p:blipFill>
          <a:blip r:embed="rId3"/>
          <a:srcRect/>
          <a:stretch>
            <a:fillRect/>
          </a:stretch>
        </p:blipFill>
        <p:spPr bwMode="auto">
          <a:xfrm>
            <a:off x="1295400" y="1295400"/>
            <a:ext cx="6400800" cy="3962400"/>
          </a:xfrm>
          <a:prstGeom prst="rect">
            <a:avLst/>
          </a:prstGeom>
          <a:noFill/>
          <a:ln w="9525">
            <a:noFill/>
            <a:miter lim="800000"/>
            <a:headEnd/>
            <a:tailEnd/>
          </a:ln>
          <a:effectLst/>
        </p:spPr>
      </p:pic>
      <p:sp>
        <p:nvSpPr>
          <p:cNvPr id="8" name="TextBox 7"/>
          <p:cNvSpPr txBox="1"/>
          <p:nvPr/>
        </p:nvSpPr>
        <p:spPr>
          <a:xfrm>
            <a:off x="1219200" y="5334000"/>
            <a:ext cx="5791200" cy="923330"/>
          </a:xfrm>
          <a:prstGeom prst="rect">
            <a:avLst/>
          </a:prstGeom>
          <a:noFill/>
        </p:spPr>
        <p:txBody>
          <a:bodyPr wrap="square" rtlCol="0">
            <a:spAutoFit/>
          </a:bodyPr>
          <a:lstStyle/>
          <a:p>
            <a:r>
              <a:rPr lang="en-US" b="1" dirty="0" smtClean="0"/>
              <a:t>The firm’s value chain. The arrows illustrate the flow of goods &amp; services (the internal part of the supply chain). (Source: Drawn by E. Turban)</a:t>
            </a:r>
            <a:endParaRPr lang="en-US"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Learning Objectives</a:t>
            </a:r>
            <a:endParaRPr lang="en-US" sz="3200" b="1" dirty="0"/>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rabicPeriod"/>
            </a:pPr>
            <a:r>
              <a:rPr lang="en-US" sz="2800" dirty="0" smtClean="0"/>
              <a:t>Describe characteristics of the digital economy and digital enterprises.</a:t>
            </a:r>
          </a:p>
          <a:p>
            <a:pPr marL="514350" indent="-514350">
              <a:buFont typeface="+mj-lt"/>
              <a:buAutoNum type="arabicPeriod"/>
            </a:pPr>
            <a:r>
              <a:rPr lang="en-US" sz="2800" dirty="0" smtClean="0"/>
              <a:t>Define information systems, computer-based information systems and information technology.</a:t>
            </a:r>
          </a:p>
          <a:p>
            <a:pPr marL="514350" indent="-514350">
              <a:buFont typeface="+mj-lt"/>
              <a:buAutoNum type="arabicPeriod"/>
            </a:pPr>
            <a:r>
              <a:rPr lang="en-US" sz="2800" dirty="0" smtClean="0"/>
              <a:t>Explain the relationships between performance, environmental pressures, organizational responses, and information technology.</a:t>
            </a:r>
          </a:p>
          <a:p>
            <a:pPr marL="514350" indent="-514350">
              <a:buFont typeface="+mj-lt"/>
              <a:buAutoNum type="arabicPeriod"/>
            </a:pPr>
            <a:r>
              <a:rPr lang="en-US" sz="2800" dirty="0" smtClean="0"/>
              <a:t>Identify major pressures in the business environment and describe major organizational responses to them.</a:t>
            </a:r>
          </a:p>
          <a:p>
            <a:pPr marL="514350" indent="-514350">
              <a:buFont typeface="+mj-lt"/>
              <a:buAutoNum type="arabicPeriod"/>
            </a:pPr>
            <a:r>
              <a:rPr lang="en-US" sz="2800" dirty="0" smtClean="0"/>
              <a:t>Describe adaptive enterprises and why they are IT-dependent.</a:t>
            </a:r>
          </a:p>
          <a:p>
            <a:endParaRPr lang="en-US" sz="2800" dirty="0" smtClean="0"/>
          </a:p>
          <a:p>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4</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IT Provides Strategic Advantage</a:t>
            </a:r>
            <a:endParaRPr lang="en-US" sz="3200" b="1" dirty="0"/>
          </a:p>
        </p:txBody>
      </p:sp>
      <p:sp>
        <p:nvSpPr>
          <p:cNvPr id="3" name="Content Placeholder 2"/>
          <p:cNvSpPr>
            <a:spLocks noGrp="1"/>
          </p:cNvSpPr>
          <p:nvPr>
            <p:ph idx="1"/>
          </p:nvPr>
        </p:nvSpPr>
        <p:spPr/>
        <p:txBody>
          <a:bodyPr/>
          <a:lstStyle/>
          <a:p>
            <a:r>
              <a:rPr lang="en-US" dirty="0" smtClean="0">
                <a:hlinkClick r:id="rId3"/>
              </a:rPr>
              <a:t>The Value of Business Intelligence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Example of Real-time IT Support</a:t>
            </a:r>
            <a:endParaRPr lang="en-US" sz="3200" b="1" dirty="0"/>
          </a:p>
        </p:txBody>
      </p:sp>
      <p:pic>
        <p:nvPicPr>
          <p:cNvPr id="6" name="Content Placeholder 5" descr="hyperactivetechnologies.jpg">
            <a:hlinkClick r:id="rId3"/>
          </p:cNvPr>
          <p:cNvPicPr>
            <a:picLocks noGrp="1" noChangeAspect="1"/>
          </p:cNvPicPr>
          <p:nvPr>
            <p:ph idx="1"/>
          </p:nvPr>
        </p:nvPicPr>
        <p:blipFill>
          <a:blip r:embed="rId4"/>
          <a:stretch>
            <a:fillRect/>
          </a:stretch>
        </p:blipFill>
        <p:spPr>
          <a:xfrm>
            <a:off x="914400" y="1828800"/>
            <a:ext cx="7467600" cy="1633049"/>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Some Successful First Movers</a:t>
            </a:r>
            <a:endParaRPr lang="en-US" sz="3200" b="1" dirty="0"/>
          </a:p>
        </p:txBody>
      </p:sp>
      <p:pic>
        <p:nvPicPr>
          <p:cNvPr id="6" name="Content Placeholder 5" descr="ebay.jpg">
            <a:hlinkClick r:id="rId3"/>
          </p:cNvPr>
          <p:cNvPicPr>
            <a:picLocks noGrp="1" noChangeAspect="1"/>
          </p:cNvPicPr>
          <p:nvPr>
            <p:ph idx="1"/>
          </p:nvPr>
        </p:nvPicPr>
        <p:blipFill>
          <a:blip r:embed="rId4"/>
          <a:stretch>
            <a:fillRect/>
          </a:stretch>
        </p:blipFill>
        <p:spPr>
          <a:xfrm>
            <a:off x="533400" y="1219200"/>
            <a:ext cx="1481328" cy="1115568"/>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a:xfrm>
            <a:off x="6553200" y="6019800"/>
            <a:ext cx="2133600" cy="365125"/>
          </a:xfrm>
        </p:spPr>
        <p:txBody>
          <a:bodyPr/>
          <a:lstStyle/>
          <a:p>
            <a:r>
              <a:rPr lang="en-US" dirty="0" smtClean="0"/>
              <a:t>1-</a:t>
            </a:r>
            <a:fld id="{DBB3DA93-E592-46D0-AE1F-D154A72783BC}" type="slidenum">
              <a:rPr lang="en-US" smtClean="0"/>
              <a:pPr/>
              <a:t>42</a:t>
            </a:fld>
            <a:endParaRPr lang="en-US" dirty="0"/>
          </a:p>
        </p:txBody>
      </p:sp>
      <p:pic>
        <p:nvPicPr>
          <p:cNvPr id="7" name="Picture 6" descr="blogger.jpg">
            <a:hlinkClick r:id="rId5"/>
          </p:cNvPr>
          <p:cNvPicPr>
            <a:picLocks noChangeAspect="1"/>
          </p:cNvPicPr>
          <p:nvPr/>
        </p:nvPicPr>
        <p:blipFill>
          <a:blip r:embed="rId6"/>
          <a:stretch>
            <a:fillRect/>
          </a:stretch>
        </p:blipFill>
        <p:spPr>
          <a:xfrm>
            <a:off x="5537200" y="1295400"/>
            <a:ext cx="3454400" cy="2774462"/>
          </a:xfrm>
          <a:prstGeom prst="rect">
            <a:avLst/>
          </a:prstGeom>
        </p:spPr>
      </p:pic>
      <p:pic>
        <p:nvPicPr>
          <p:cNvPr id="8" name="Picture 7" descr="appstore_hero20080811.png">
            <a:hlinkClick r:id="rId7"/>
          </p:cNvPr>
          <p:cNvPicPr>
            <a:picLocks noChangeAspect="1"/>
          </p:cNvPicPr>
          <p:nvPr/>
        </p:nvPicPr>
        <p:blipFill>
          <a:blip r:embed="rId8"/>
          <a:stretch>
            <a:fillRect/>
          </a:stretch>
        </p:blipFill>
        <p:spPr>
          <a:xfrm>
            <a:off x="228600" y="2286000"/>
            <a:ext cx="5010150" cy="3800475"/>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First Mover Advantage Losses</a:t>
            </a:r>
            <a:endParaRPr lang="en-US" sz="3200" b="1" dirty="0"/>
          </a:p>
        </p:txBody>
      </p:sp>
      <p:pic>
        <p:nvPicPr>
          <p:cNvPr id="6" name="Content Placeholder 5" descr="sony.gif">
            <a:hlinkClick r:id="rId3"/>
          </p:cNvPr>
          <p:cNvPicPr>
            <a:picLocks noGrp="1" noChangeAspect="1"/>
          </p:cNvPicPr>
          <p:nvPr>
            <p:ph idx="1"/>
          </p:nvPr>
        </p:nvPicPr>
        <p:blipFill>
          <a:blip r:embed="rId4"/>
          <a:stretch>
            <a:fillRect/>
          </a:stretch>
        </p:blipFill>
        <p:spPr>
          <a:xfrm>
            <a:off x="990600" y="2057400"/>
            <a:ext cx="1895475" cy="276225"/>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43</a:t>
            </a:fld>
            <a:endParaRPr lang="en-US" dirty="0"/>
          </a:p>
        </p:txBody>
      </p:sp>
      <p:pic>
        <p:nvPicPr>
          <p:cNvPr id="7" name="Picture 6" descr="aolnetscape.gif">
            <a:hlinkClick r:id="rId5"/>
          </p:cNvPr>
          <p:cNvPicPr>
            <a:picLocks noChangeAspect="1"/>
          </p:cNvPicPr>
          <p:nvPr/>
        </p:nvPicPr>
        <p:blipFill>
          <a:blip r:embed="rId6"/>
          <a:stretch>
            <a:fillRect/>
          </a:stretch>
        </p:blipFill>
        <p:spPr>
          <a:xfrm>
            <a:off x="4038600" y="2743200"/>
            <a:ext cx="2752725" cy="99060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Information Systems Failures</a:t>
            </a:r>
            <a:endParaRPr lang="en-US" sz="3200" b="1" dirty="0"/>
          </a:p>
        </p:txBody>
      </p:sp>
      <p:pic>
        <p:nvPicPr>
          <p:cNvPr id="6" name="Content Placeholder 5" descr="cio-logo_180x109.gif">
            <a:hlinkClick r:id="rId3"/>
          </p:cNvPr>
          <p:cNvPicPr>
            <a:picLocks noGrp="1" noChangeAspect="1"/>
          </p:cNvPicPr>
          <p:nvPr>
            <p:ph idx="1"/>
          </p:nvPr>
        </p:nvPicPr>
        <p:blipFill>
          <a:blip r:embed="rId4"/>
          <a:stretch>
            <a:fillRect/>
          </a:stretch>
        </p:blipFill>
        <p:spPr>
          <a:xfrm>
            <a:off x="990600" y="1447800"/>
            <a:ext cx="1714500" cy="1038225"/>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44</a:t>
            </a:fld>
            <a:endParaRPr lang="en-US" dirty="0"/>
          </a:p>
        </p:txBody>
      </p:sp>
      <p:sp>
        <p:nvSpPr>
          <p:cNvPr id="8" name="TextBox 7"/>
          <p:cNvSpPr txBox="1"/>
          <p:nvPr/>
        </p:nvSpPr>
        <p:spPr>
          <a:xfrm>
            <a:off x="3048000" y="1639669"/>
            <a:ext cx="4572000" cy="646331"/>
          </a:xfrm>
          <a:prstGeom prst="rect">
            <a:avLst/>
          </a:prstGeom>
          <a:noFill/>
        </p:spPr>
        <p:txBody>
          <a:bodyPr wrap="square" rtlCol="0">
            <a:spAutoFit/>
          </a:bodyPr>
          <a:lstStyle/>
          <a:p>
            <a:r>
              <a:rPr lang="en-US" b="1" dirty="0" smtClean="0">
                <a:hlinkClick r:id="rId3"/>
              </a:rPr>
              <a:t>Nike_Rebounds_How_and_Why_Nike_Recovered_from_Its_Supply_Chain_Disaster</a:t>
            </a:r>
            <a:endParaRPr lang="en-US" dirty="0"/>
          </a:p>
        </p:txBody>
      </p:sp>
      <p:pic>
        <p:nvPicPr>
          <p:cNvPr id="9" name="Picture 8" descr="cio-logo_180x109.gif">
            <a:hlinkClick r:id="rId5"/>
          </p:cNvPr>
          <p:cNvPicPr>
            <a:picLocks noChangeAspect="1"/>
          </p:cNvPicPr>
          <p:nvPr/>
        </p:nvPicPr>
        <p:blipFill>
          <a:blip r:embed="rId4"/>
          <a:stretch>
            <a:fillRect/>
          </a:stretch>
        </p:blipFill>
        <p:spPr>
          <a:xfrm>
            <a:off x="1066800" y="3429000"/>
            <a:ext cx="1714500" cy="1038225"/>
          </a:xfrm>
          <a:prstGeom prst="rect">
            <a:avLst/>
          </a:prstGeom>
        </p:spPr>
      </p:pic>
      <p:sp>
        <p:nvSpPr>
          <p:cNvPr id="10" name="TextBox 9"/>
          <p:cNvSpPr txBox="1"/>
          <p:nvPr/>
        </p:nvSpPr>
        <p:spPr>
          <a:xfrm>
            <a:off x="3276600" y="3581400"/>
            <a:ext cx="4191000" cy="646331"/>
          </a:xfrm>
          <a:prstGeom prst="rect">
            <a:avLst/>
          </a:prstGeom>
          <a:noFill/>
        </p:spPr>
        <p:txBody>
          <a:bodyPr wrap="square" rtlCol="0">
            <a:spAutoFit/>
          </a:bodyPr>
          <a:lstStyle/>
          <a:p>
            <a:r>
              <a:rPr lang="en-US" b="1" dirty="0" smtClean="0">
                <a:hlinkClick r:id="rId5"/>
              </a:rPr>
              <a:t>Project Management: AT&amp;T Wireless Self-Destructs</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45</a:t>
            </a:fld>
            <a:endParaRPr lang="en-US" dirty="0"/>
          </a:p>
        </p:txBody>
      </p:sp>
      <p:sp>
        <p:nvSpPr>
          <p:cNvPr id="6" name="Rectangle 5"/>
          <p:cNvSpPr/>
          <p:nvPr/>
        </p:nvSpPr>
        <p:spPr>
          <a:xfrm>
            <a:off x="1600200" y="2732782"/>
            <a:ext cx="6934200" cy="1077218"/>
          </a:xfrm>
          <a:prstGeom prst="rect">
            <a:avLst/>
          </a:prstGeom>
        </p:spPr>
        <p:txBody>
          <a:bodyPr wrap="square">
            <a:spAutoFit/>
          </a:bodyPr>
          <a:lstStyle/>
          <a:p>
            <a:r>
              <a:rPr lang="en-US" sz="3200" b="1" i="1" dirty="0" smtClean="0"/>
              <a:t>1.5 Social Computing and Networking and Virtual Worlds</a:t>
            </a:r>
            <a:endParaRPr lang="en-US" sz="3200" b="1" i="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Social Computing</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46</a:t>
            </a:fld>
            <a:endParaRPr lang="en-US" dirty="0"/>
          </a:p>
        </p:txBody>
      </p:sp>
      <p:sp>
        <p:nvSpPr>
          <p:cNvPr id="7" name="TextBox 6"/>
          <p:cNvSpPr txBox="1"/>
          <p:nvPr/>
        </p:nvSpPr>
        <p:spPr>
          <a:xfrm>
            <a:off x="1447800" y="2971800"/>
            <a:ext cx="5867400" cy="369332"/>
          </a:xfrm>
          <a:prstGeom prst="rect">
            <a:avLst/>
          </a:prstGeom>
          <a:noFill/>
        </p:spPr>
        <p:txBody>
          <a:bodyPr wrap="square" rtlCol="0">
            <a:spAutoFit/>
          </a:bodyPr>
          <a:lstStyle/>
          <a:p>
            <a:r>
              <a:rPr lang="en-US" dirty="0" smtClean="0">
                <a:hlinkClick r:id="rId3"/>
              </a:rPr>
              <a:t>What is Web 2.0?</a:t>
            </a:r>
            <a:endParaRPr lang="en-US" dirty="0"/>
          </a:p>
        </p:txBody>
      </p:sp>
      <p:pic>
        <p:nvPicPr>
          <p:cNvPr id="8" name="Picture 7" descr="web 2.0 model.jpg">
            <a:hlinkClick r:id="rId3"/>
          </p:cNvPr>
          <p:cNvPicPr>
            <a:picLocks noChangeAspect="1"/>
          </p:cNvPicPr>
          <p:nvPr/>
        </p:nvPicPr>
        <p:blipFill>
          <a:blip r:embed="rId4"/>
          <a:stretch>
            <a:fillRect/>
          </a:stretch>
        </p:blipFill>
        <p:spPr>
          <a:xfrm>
            <a:off x="1270000" y="1295400"/>
            <a:ext cx="6350000" cy="476250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Social Networks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47</a:t>
            </a:fld>
            <a:endParaRPr lang="en-US" dirty="0"/>
          </a:p>
        </p:txBody>
      </p:sp>
      <p:pic>
        <p:nvPicPr>
          <p:cNvPr id="7" name="Picture 6" descr="google talk.gif">
            <a:hlinkClick r:id="rId3"/>
          </p:cNvPr>
          <p:cNvPicPr>
            <a:picLocks noChangeAspect="1"/>
          </p:cNvPicPr>
          <p:nvPr/>
        </p:nvPicPr>
        <p:blipFill>
          <a:blip r:embed="rId4"/>
          <a:stretch>
            <a:fillRect/>
          </a:stretch>
        </p:blipFill>
        <p:spPr>
          <a:xfrm>
            <a:off x="3962400" y="1676400"/>
            <a:ext cx="1143000" cy="542925"/>
          </a:xfrm>
          <a:prstGeom prst="rect">
            <a:avLst/>
          </a:prstGeom>
        </p:spPr>
      </p:pic>
      <p:pic>
        <p:nvPicPr>
          <p:cNvPr id="10" name="Picture 9" descr="welcome_3.gif">
            <a:hlinkClick r:id="rId5"/>
          </p:cNvPr>
          <p:cNvPicPr>
            <a:picLocks noChangeAspect="1"/>
          </p:cNvPicPr>
          <p:nvPr/>
        </p:nvPicPr>
        <p:blipFill>
          <a:blip r:embed="rId6"/>
          <a:stretch>
            <a:fillRect/>
          </a:stretch>
        </p:blipFill>
        <p:spPr>
          <a:xfrm>
            <a:off x="1828800" y="4572000"/>
            <a:ext cx="1809750" cy="857250"/>
          </a:xfrm>
          <a:prstGeom prst="rect">
            <a:avLst/>
          </a:prstGeom>
        </p:spPr>
      </p:pic>
      <p:sp>
        <p:nvSpPr>
          <p:cNvPr id="11" name="Rectangle 10"/>
          <p:cNvSpPr/>
          <p:nvPr/>
        </p:nvSpPr>
        <p:spPr>
          <a:xfrm>
            <a:off x="3962400" y="4840069"/>
            <a:ext cx="4572000" cy="646331"/>
          </a:xfrm>
          <a:prstGeom prst="rect">
            <a:avLst/>
          </a:prstGeom>
        </p:spPr>
        <p:txBody>
          <a:bodyPr>
            <a:spAutoFit/>
          </a:bodyPr>
          <a:lstStyle/>
          <a:p>
            <a:r>
              <a:rPr lang="en-US" b="1" dirty="0" smtClean="0"/>
              <a:t>Click to PCWorld Business Center article for more….</a:t>
            </a:r>
            <a:endParaRPr lang="en-US" b="1" dirty="0"/>
          </a:p>
        </p:txBody>
      </p:sp>
      <p:sp>
        <p:nvSpPr>
          <p:cNvPr id="12" name="Rectangle 11"/>
          <p:cNvSpPr/>
          <p:nvPr/>
        </p:nvSpPr>
        <p:spPr>
          <a:xfrm>
            <a:off x="4835224" y="5105400"/>
            <a:ext cx="2860976" cy="369332"/>
          </a:xfrm>
          <a:prstGeom prst="rect">
            <a:avLst/>
          </a:prstGeom>
        </p:spPr>
        <p:txBody>
          <a:bodyPr wrap="none">
            <a:spAutoFit/>
          </a:bodyPr>
          <a:lstStyle/>
          <a:p>
            <a:r>
              <a:rPr lang="en-US" b="1" dirty="0" smtClean="0">
                <a:hlinkClick r:id="rId7"/>
              </a:rPr>
              <a:t>Social Networks Go to Work</a:t>
            </a:r>
            <a:endParaRPr lang="en-US" b="1" dirty="0"/>
          </a:p>
        </p:txBody>
      </p:sp>
      <p:pic>
        <p:nvPicPr>
          <p:cNvPr id="13" name="Picture 2" descr="http://www.spankaroo.com/images/flickrLogo.jpg">
            <a:hlinkClick r:id="rId8"/>
          </p:cNvPr>
          <p:cNvPicPr>
            <a:picLocks noChangeAspect="1" noChangeArrowheads="1"/>
          </p:cNvPicPr>
          <p:nvPr/>
        </p:nvPicPr>
        <p:blipFill>
          <a:blip r:embed="rId9"/>
          <a:srcRect/>
          <a:stretch>
            <a:fillRect/>
          </a:stretch>
        </p:blipFill>
        <p:spPr bwMode="auto">
          <a:xfrm>
            <a:off x="6096000" y="1524000"/>
            <a:ext cx="1285875" cy="962025"/>
          </a:xfrm>
          <a:prstGeom prst="rect">
            <a:avLst/>
          </a:prstGeom>
          <a:noFill/>
          <a:ln w="9525">
            <a:noFill/>
            <a:miter lim="800000"/>
            <a:headEnd/>
            <a:tailEnd/>
          </a:ln>
        </p:spPr>
      </p:pic>
      <p:pic>
        <p:nvPicPr>
          <p:cNvPr id="14" name="Picture 13" descr="friendster.jpg">
            <a:hlinkClick r:id="rId10"/>
          </p:cNvPr>
          <p:cNvPicPr>
            <a:picLocks noChangeAspect="1"/>
          </p:cNvPicPr>
          <p:nvPr/>
        </p:nvPicPr>
        <p:blipFill>
          <a:blip r:embed="rId11"/>
          <a:stretch>
            <a:fillRect/>
          </a:stretch>
        </p:blipFill>
        <p:spPr>
          <a:xfrm>
            <a:off x="1219200" y="2286000"/>
            <a:ext cx="1447800" cy="1447800"/>
          </a:xfrm>
          <a:prstGeom prst="rect">
            <a:avLst/>
          </a:prstGeom>
        </p:spPr>
      </p:pic>
      <p:pic>
        <p:nvPicPr>
          <p:cNvPr id="16" name="Picture 15" descr="twitter.png">
            <a:hlinkClick r:id="rId12"/>
          </p:cNvPr>
          <p:cNvPicPr>
            <a:picLocks noChangeAspect="1"/>
          </p:cNvPicPr>
          <p:nvPr/>
        </p:nvPicPr>
        <p:blipFill>
          <a:blip r:embed="rId13"/>
          <a:stretch>
            <a:fillRect/>
          </a:stretch>
        </p:blipFill>
        <p:spPr>
          <a:xfrm>
            <a:off x="4191000" y="3505200"/>
            <a:ext cx="2000250" cy="771525"/>
          </a:xfrm>
          <a:prstGeom prst="rect">
            <a:avLst/>
          </a:prstGeom>
        </p:spPr>
      </p:pic>
      <p:pic>
        <p:nvPicPr>
          <p:cNvPr id="17" name="Picture 16" descr="linkedin.gif">
            <a:hlinkClick r:id="rId14"/>
          </p:cNvPr>
          <p:cNvPicPr>
            <a:picLocks noChangeAspect="1"/>
          </p:cNvPicPr>
          <p:nvPr/>
        </p:nvPicPr>
        <p:blipFill>
          <a:blip r:embed="rId15"/>
          <a:stretch>
            <a:fillRect/>
          </a:stretch>
        </p:blipFill>
        <p:spPr>
          <a:xfrm>
            <a:off x="5257800" y="2743200"/>
            <a:ext cx="2362201" cy="635214"/>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1.9 Plan of the book.</a:t>
            </a:r>
            <a:endParaRPr lang="en-US" sz="3200" b="1" dirty="0"/>
          </a:p>
        </p:txBody>
      </p:sp>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48</a:t>
            </a:fld>
            <a:endParaRPr lang="en-US" dirty="0"/>
          </a:p>
        </p:txBody>
      </p:sp>
      <p:pic>
        <p:nvPicPr>
          <p:cNvPr id="5122" name="Picture 2"/>
          <p:cNvPicPr>
            <a:picLocks noChangeAspect="1" noChangeArrowheads="1"/>
          </p:cNvPicPr>
          <p:nvPr/>
        </p:nvPicPr>
        <p:blipFill>
          <a:blip r:embed="rId3"/>
          <a:srcRect/>
          <a:stretch>
            <a:fillRect/>
          </a:stretch>
        </p:blipFill>
        <p:spPr bwMode="auto">
          <a:xfrm>
            <a:off x="1371600" y="1524000"/>
            <a:ext cx="6324600" cy="4572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49</a:t>
            </a:fld>
            <a:endParaRPr lang="en-US" dirty="0"/>
          </a:p>
        </p:txBody>
      </p:sp>
      <p:sp>
        <p:nvSpPr>
          <p:cNvPr id="6" name="Rectangle 5"/>
          <p:cNvSpPr/>
          <p:nvPr/>
        </p:nvSpPr>
        <p:spPr>
          <a:xfrm>
            <a:off x="2654376" y="2819400"/>
            <a:ext cx="3898824" cy="584775"/>
          </a:xfrm>
          <a:prstGeom prst="rect">
            <a:avLst/>
          </a:prstGeom>
        </p:spPr>
        <p:txBody>
          <a:bodyPr wrap="none">
            <a:spAutoFit/>
          </a:bodyPr>
          <a:lstStyle/>
          <a:p>
            <a:r>
              <a:rPr lang="en-US" sz="3200" b="1" i="1" dirty="0" smtClean="0"/>
              <a:t>1.8 Managerial Issues</a:t>
            </a:r>
            <a:endParaRPr lang="en-US" sz="3200" b="1"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Learning Objectives cont’d</a:t>
            </a:r>
            <a:endParaRPr lang="en-US" sz="3200" dirty="0"/>
          </a:p>
        </p:txBody>
      </p:sp>
      <p:sp>
        <p:nvSpPr>
          <p:cNvPr id="3" name="Content Placeholder 2"/>
          <p:cNvSpPr>
            <a:spLocks noGrp="1"/>
          </p:cNvSpPr>
          <p:nvPr>
            <p:ph idx="1"/>
          </p:nvPr>
        </p:nvSpPr>
        <p:spPr/>
        <p:txBody>
          <a:bodyPr>
            <a:normAutofit/>
          </a:bodyPr>
          <a:lstStyle/>
          <a:p>
            <a:pPr marL="514350" indent="-514350">
              <a:buNone/>
            </a:pPr>
            <a:r>
              <a:rPr lang="en-US" sz="2800" dirty="0" smtClean="0"/>
              <a:t>6.  Explain the function and impacts of social computing and social-networking.</a:t>
            </a:r>
          </a:p>
          <a:p>
            <a:pPr marL="514350" indent="-514350">
              <a:buNone/>
            </a:pPr>
            <a:r>
              <a:rPr lang="en-US" sz="2800" dirty="0" smtClean="0"/>
              <a:t>7.  Understand the importance of learning about information technology.</a:t>
            </a:r>
          </a:p>
          <a:p>
            <a:endParaRPr lang="en-US" sz="2800"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Managerial Issues</a:t>
            </a:r>
            <a:endParaRPr lang="en-US" sz="3200" b="1" dirty="0"/>
          </a:p>
        </p:txBody>
      </p:sp>
      <p:sp>
        <p:nvSpPr>
          <p:cNvPr id="3" name="Content Placeholder 2"/>
          <p:cNvSpPr>
            <a:spLocks noGrp="1"/>
          </p:cNvSpPr>
          <p:nvPr>
            <p:ph idx="1"/>
          </p:nvPr>
        </p:nvSpPr>
        <p:spPr/>
        <p:txBody>
          <a:bodyPr>
            <a:normAutofit fontScale="85000" lnSpcReduction="10000"/>
          </a:bodyPr>
          <a:lstStyle/>
          <a:p>
            <a:r>
              <a:rPr lang="en-US" dirty="0" smtClean="0"/>
              <a:t>Recognizing opportunities for using IT and Web-based systems for strategic advantage.</a:t>
            </a:r>
          </a:p>
          <a:p>
            <a:r>
              <a:rPr lang="en-US" dirty="0" smtClean="0"/>
              <a:t>Who will build, operate, and maintain information systems?</a:t>
            </a:r>
          </a:p>
          <a:p>
            <a:r>
              <a:rPr lang="en-US" dirty="0" smtClean="0"/>
              <a:t>How much IT?</a:t>
            </a:r>
          </a:p>
          <a:p>
            <a:r>
              <a:rPr lang="en-US" dirty="0" smtClean="0"/>
              <a:t>What social networking activities should be pursued?</a:t>
            </a:r>
          </a:p>
          <a:p>
            <a:r>
              <a:rPr lang="en-US" dirty="0" smtClean="0"/>
              <a:t>How important is IT?</a:t>
            </a:r>
          </a:p>
          <a:p>
            <a:r>
              <a:rPr lang="en-US" dirty="0" smtClean="0"/>
              <a:t>Globalization.</a:t>
            </a:r>
          </a:p>
          <a:p>
            <a:r>
              <a:rPr lang="en-US" dirty="0" smtClean="0"/>
              <a:t>Ethics and social issues.</a:t>
            </a:r>
          </a:p>
          <a:p>
            <a:r>
              <a:rPr lang="en-US" dirty="0" smtClean="0"/>
              <a:t>Transforming organization to digital economy.</a:t>
            </a:r>
            <a:endParaRPr lang="en-US" dirty="0"/>
          </a:p>
        </p:txBody>
      </p:sp>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50</a:t>
            </a:fld>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b="1" dirty="0" smtClean="0"/>
              <a:t>Minicase :</a:t>
            </a:r>
            <a:br>
              <a:rPr lang="en-US" sz="3000" b="1" dirty="0" smtClean="0"/>
            </a:br>
            <a:r>
              <a:rPr lang="en-US" sz="3000" b="1" dirty="0" smtClean="0"/>
              <a:t>Dartmouth College Goes Wireless </a:t>
            </a:r>
            <a:endParaRPr lang="en-US" sz="3000" b="1" dirty="0"/>
          </a:p>
        </p:txBody>
      </p:sp>
      <p:sp>
        <p:nvSpPr>
          <p:cNvPr id="8" name="Slide Number Placeholder 7"/>
          <p:cNvSpPr>
            <a:spLocks noGrp="1"/>
          </p:cNvSpPr>
          <p:nvPr>
            <p:ph type="sldNum" sz="quarter" idx="12"/>
          </p:nvPr>
        </p:nvSpPr>
        <p:spPr/>
        <p:txBody>
          <a:bodyPr/>
          <a:lstStyle/>
          <a:p>
            <a:r>
              <a:rPr lang="en-US" dirty="0" smtClean="0"/>
              <a:t>1-</a:t>
            </a:r>
            <a:fld id="{DBB3DA93-E592-46D0-AE1F-D154A72783BC}" type="slidenum">
              <a:rPr lang="en-US" smtClean="0"/>
              <a:pPr/>
              <a:t>51</a:t>
            </a:fld>
            <a:endParaRPr lang="en-US" dirty="0"/>
          </a:p>
        </p:txBody>
      </p:sp>
      <p:sp>
        <p:nvSpPr>
          <p:cNvPr id="9" name="Footer Placeholder 8"/>
          <p:cNvSpPr>
            <a:spLocks noGrp="1"/>
          </p:cNvSpPr>
          <p:nvPr>
            <p:ph type="ftr" sz="quarter" idx="11"/>
          </p:nvPr>
        </p:nvSpPr>
        <p:spPr/>
        <p:txBody>
          <a:bodyPr/>
          <a:lstStyle/>
          <a:p>
            <a:r>
              <a:rPr lang="en-US" dirty="0" smtClean="0"/>
              <a:t>Copyright 2010 John Wiley &amp; Sons, Inc.</a:t>
            </a:r>
            <a:endParaRPr lang="en-US" dirty="0"/>
          </a:p>
        </p:txBody>
      </p:sp>
      <p:sp>
        <p:nvSpPr>
          <p:cNvPr id="10" name="TextBox 9"/>
          <p:cNvSpPr txBox="1"/>
          <p:nvPr/>
        </p:nvSpPr>
        <p:spPr>
          <a:xfrm>
            <a:off x="4876800" y="4953000"/>
            <a:ext cx="4114800" cy="1200329"/>
          </a:xfrm>
          <a:prstGeom prst="rect">
            <a:avLst/>
          </a:prstGeom>
          <a:noFill/>
        </p:spPr>
        <p:txBody>
          <a:bodyPr wrap="square" rtlCol="0">
            <a:spAutoFit/>
          </a:bodyPr>
          <a:lstStyle/>
          <a:p>
            <a:r>
              <a:rPr lang="en-US" sz="2400" b="1" dirty="0" smtClean="0"/>
              <a:t>See </a:t>
            </a:r>
            <a:r>
              <a:rPr lang="en-US" sz="2400" b="1" dirty="0" smtClean="0">
                <a:hlinkClick r:id="rId3"/>
              </a:rPr>
              <a:t>Dartmouth College Goes Wireless</a:t>
            </a:r>
            <a:r>
              <a:rPr lang="en-US" sz="2400" b="1" dirty="0" smtClean="0"/>
              <a:t> article in </a:t>
            </a:r>
            <a:r>
              <a:rPr lang="en-US" sz="2400" b="1" i="1" dirty="0" smtClean="0"/>
              <a:t>InformationWeek</a:t>
            </a:r>
            <a:r>
              <a:rPr lang="en-US" sz="2400" b="1" dirty="0" smtClean="0"/>
              <a:t> </a:t>
            </a:r>
            <a:endParaRPr lang="en-US" sz="2400" b="1" dirty="0"/>
          </a:p>
        </p:txBody>
      </p:sp>
      <p:pic>
        <p:nvPicPr>
          <p:cNvPr id="11" name="Content Placeholder 10" descr="dartmouth.jpg">
            <a:hlinkClick r:id="rId4"/>
          </p:cNvPr>
          <p:cNvPicPr>
            <a:picLocks noGrp="1" noChangeAspect="1"/>
          </p:cNvPicPr>
          <p:nvPr>
            <p:ph idx="1"/>
          </p:nvPr>
        </p:nvPicPr>
        <p:blipFill>
          <a:blip r:embed="rId5"/>
          <a:stretch>
            <a:fillRect/>
          </a:stretch>
        </p:blipFill>
        <p:spPr>
          <a:xfrm>
            <a:off x="457200" y="2057400"/>
            <a:ext cx="8229600" cy="1371600"/>
          </a:xfrm>
        </p:spPr>
      </p:pic>
      <p:pic>
        <p:nvPicPr>
          <p:cNvPr id="12" name="Picture 11" descr="dartmouth2.jpg">
            <a:hlinkClick r:id="rId4"/>
          </p:cNvPr>
          <p:cNvPicPr>
            <a:picLocks noChangeAspect="1"/>
          </p:cNvPicPr>
          <p:nvPr/>
        </p:nvPicPr>
        <p:blipFill>
          <a:blip r:embed="rId6"/>
          <a:stretch>
            <a:fillRect/>
          </a:stretch>
        </p:blipFill>
        <p:spPr>
          <a:xfrm>
            <a:off x="762000" y="3657600"/>
            <a:ext cx="7543800" cy="1257300"/>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Copyright 2010 John Wiley &amp; Sons, Inc.</a:t>
            </a:r>
            <a:endParaRPr lang="en-US" sz="3600" b="1"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All rights reserved.  Reproduction or translation of this work beyond that permitted in section 117 of the 1976 United States Copyright Act without express permission of the copyright owner is unlawful.  Request for further information should be addressed to the Permission Department, John Wiley &amp; Sons, Inc.  The purchaser may make back-up copies for his/her own use only and not for distribution or resale.  The Publisher assumes no responsibility for errors, omissions, or damages caused by the use of these programs or from the use of the Information herein.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52</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Figure IT 7eU The Business Performance Management Cycle and IT Model</a:t>
            </a:r>
            <a:endParaRPr lang="en-US" sz="3600" b="1" dirty="0"/>
          </a:p>
        </p:txBody>
      </p:sp>
      <p:pic>
        <p:nvPicPr>
          <p:cNvPr id="4" name="Picture 8" descr="Figure_IT7eU"/>
          <p:cNvPicPr>
            <a:picLocks noGrp="1" noChangeAspect="1" noChangeArrowheads="1"/>
          </p:cNvPicPr>
          <p:nvPr>
            <p:ph idx="1"/>
          </p:nvPr>
        </p:nvPicPr>
        <p:blipFill>
          <a:blip r:embed="rId3"/>
          <a:stretch>
            <a:fillRect/>
          </a:stretch>
        </p:blipFill>
        <p:spPr bwMode="auto">
          <a:xfrm>
            <a:off x="1436058" y="1600200"/>
            <a:ext cx="6271884" cy="4525963"/>
          </a:xfrm>
          <a:prstGeom prst="rect">
            <a:avLst/>
          </a:prstGeom>
          <a:noFill/>
        </p:spPr>
      </p:pic>
      <p:sp>
        <p:nvSpPr>
          <p:cNvPr id="6" name="Slide Number Placeholder 5"/>
          <p:cNvSpPr>
            <a:spLocks noGrp="1"/>
          </p:cNvSpPr>
          <p:nvPr>
            <p:ph type="sldNum" sz="quarter" idx="12"/>
          </p:nvPr>
        </p:nvSpPr>
        <p:spPr>
          <a:xfrm>
            <a:off x="6553200" y="6416675"/>
            <a:ext cx="2133600" cy="365125"/>
          </a:xfrm>
        </p:spPr>
        <p:txBody>
          <a:bodyPr/>
          <a:lstStyle/>
          <a:p>
            <a:r>
              <a:rPr lang="en-US" dirty="0" smtClean="0"/>
              <a:t>1-</a:t>
            </a:r>
            <a:fld id="{DBB3DA93-E592-46D0-AE1F-D154A72783BC}" type="slidenum">
              <a:rPr lang="en-US" smtClean="0"/>
              <a:pPr/>
              <a:t>6</a:t>
            </a:fld>
            <a:endParaRPr lang="en-US" dirty="0"/>
          </a:p>
        </p:txBody>
      </p:sp>
      <p:sp>
        <p:nvSpPr>
          <p:cNvPr id="7" name="Footer Placeholder 6"/>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Toyota Scion’s Innovative Advertising Strategies</a:t>
            </a:r>
            <a:endParaRPr lang="en-US" sz="3600" b="1" dirty="0"/>
          </a:p>
        </p:txBody>
      </p:sp>
      <p:sp>
        <p:nvSpPr>
          <p:cNvPr id="3" name="Content Placeholder 2"/>
          <p:cNvSpPr>
            <a:spLocks noGrp="1"/>
          </p:cNvSpPr>
          <p:nvPr>
            <p:ph idx="1"/>
          </p:nvPr>
        </p:nvSpPr>
        <p:spPr>
          <a:xfrm>
            <a:off x="533400" y="1295400"/>
            <a:ext cx="8229600" cy="4525963"/>
          </a:xfrm>
        </p:spPr>
        <p:txBody>
          <a:bodyPr/>
          <a:lstStyle/>
          <a:p>
            <a:r>
              <a:rPr lang="en-US" b="1" i="1" dirty="0" smtClean="0"/>
              <a:t>The Problem:</a:t>
            </a:r>
            <a:r>
              <a:rPr lang="en-US" dirty="0" smtClean="0"/>
              <a:t> Increasingly competitive global marketplace for the automotive industry.  Toyota with introduction of Scion goes directly up against General Motors and the Malibu for the position of #1 car manufacturer.</a:t>
            </a:r>
          </a:p>
          <a:p>
            <a:pPr>
              <a:buNone/>
            </a:pP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7</a:t>
            </a:fld>
            <a:endParaRPr lang="en-US" dirty="0"/>
          </a:p>
        </p:txBody>
      </p:sp>
      <p:pic>
        <p:nvPicPr>
          <p:cNvPr id="6" name="Picture 5" descr="scion.jpg">
            <a:hlinkClick r:id="rId3"/>
          </p:cNvPr>
          <p:cNvPicPr>
            <a:picLocks noChangeAspect="1"/>
          </p:cNvPicPr>
          <p:nvPr/>
        </p:nvPicPr>
        <p:blipFill>
          <a:blip r:embed="rId4"/>
          <a:stretch>
            <a:fillRect/>
          </a:stretch>
        </p:blipFill>
        <p:spPr>
          <a:xfrm>
            <a:off x="5294702" y="4419600"/>
            <a:ext cx="3468298" cy="1462757"/>
          </a:xfrm>
          <a:prstGeom prst="rect">
            <a:avLst/>
          </a:prstGeom>
        </p:spPr>
      </p:pic>
      <p:pic>
        <p:nvPicPr>
          <p:cNvPr id="7" name="Picture 6" descr="malibu.jpg">
            <a:hlinkClick r:id="rId5"/>
          </p:cNvPr>
          <p:cNvPicPr>
            <a:picLocks noChangeAspect="1"/>
          </p:cNvPicPr>
          <p:nvPr/>
        </p:nvPicPr>
        <p:blipFill>
          <a:blip r:embed="rId6"/>
          <a:stretch>
            <a:fillRect/>
          </a:stretch>
        </p:blipFill>
        <p:spPr>
          <a:xfrm>
            <a:off x="1828800" y="4267200"/>
            <a:ext cx="1859071" cy="1447800"/>
          </a:xfrm>
          <a:prstGeom prst="rect">
            <a:avLst/>
          </a:prstGeom>
        </p:spPr>
      </p:pic>
      <p:pic>
        <p:nvPicPr>
          <p:cNvPr id="8" name="Picture 7" descr="model_tn_malibu03.jpg">
            <a:hlinkClick r:id="rId5"/>
          </p:cNvPr>
          <p:cNvPicPr>
            <a:picLocks noChangeAspect="1"/>
          </p:cNvPicPr>
          <p:nvPr/>
        </p:nvPicPr>
        <p:blipFill>
          <a:blip r:embed="rId7"/>
          <a:stretch>
            <a:fillRect/>
          </a:stretch>
        </p:blipFill>
        <p:spPr>
          <a:xfrm>
            <a:off x="609600" y="5181600"/>
            <a:ext cx="1573060" cy="1219200"/>
          </a:xfrm>
          <a:prstGeom prst="rect">
            <a:avLst/>
          </a:prstGeom>
        </p:spPr>
      </p:pic>
      <p:sp>
        <p:nvSpPr>
          <p:cNvPr id="9" name="TextBox 8"/>
          <p:cNvSpPr txBox="1"/>
          <p:nvPr/>
        </p:nvSpPr>
        <p:spPr>
          <a:xfrm>
            <a:off x="2286000" y="5943600"/>
            <a:ext cx="1676400" cy="369332"/>
          </a:xfrm>
          <a:prstGeom prst="rect">
            <a:avLst/>
          </a:prstGeom>
          <a:noFill/>
        </p:spPr>
        <p:txBody>
          <a:bodyPr wrap="square" rtlCol="0">
            <a:spAutoFit/>
          </a:bodyPr>
          <a:lstStyle/>
          <a:p>
            <a:pPr algn="ctr"/>
            <a:r>
              <a:rPr lang="en-US" b="1" dirty="0" smtClean="0"/>
              <a:t>GM</a:t>
            </a:r>
            <a:endParaRPr lang="en-US" b="1" dirty="0"/>
          </a:p>
        </p:txBody>
      </p:sp>
      <p:sp>
        <p:nvSpPr>
          <p:cNvPr id="10" name="TextBox 9"/>
          <p:cNvSpPr txBox="1"/>
          <p:nvPr/>
        </p:nvSpPr>
        <p:spPr>
          <a:xfrm>
            <a:off x="4343400" y="5943600"/>
            <a:ext cx="990600" cy="369332"/>
          </a:xfrm>
          <a:prstGeom prst="rect">
            <a:avLst/>
          </a:prstGeom>
          <a:noFill/>
        </p:spPr>
        <p:txBody>
          <a:bodyPr wrap="square" rtlCol="0">
            <a:spAutoFit/>
          </a:bodyPr>
          <a:lstStyle/>
          <a:p>
            <a:pPr algn="ctr"/>
            <a:r>
              <a:rPr lang="en-US" b="1" i="1" dirty="0" smtClean="0"/>
              <a:t>Vs.</a:t>
            </a:r>
            <a:endParaRPr lang="en-US" b="1" i="1" dirty="0"/>
          </a:p>
        </p:txBody>
      </p:sp>
      <p:sp>
        <p:nvSpPr>
          <p:cNvPr id="12" name="TextBox 11"/>
          <p:cNvSpPr txBox="1"/>
          <p:nvPr/>
        </p:nvSpPr>
        <p:spPr>
          <a:xfrm>
            <a:off x="6172200" y="3886200"/>
            <a:ext cx="2514600" cy="369332"/>
          </a:xfrm>
          <a:prstGeom prst="rect">
            <a:avLst/>
          </a:prstGeom>
          <a:noFill/>
        </p:spPr>
        <p:txBody>
          <a:bodyPr wrap="square" rtlCol="0">
            <a:spAutoFit/>
          </a:bodyPr>
          <a:lstStyle/>
          <a:p>
            <a:r>
              <a:rPr lang="en-US" b="1" dirty="0" smtClean="0"/>
              <a:t>Gen Y target market</a:t>
            </a:r>
            <a:endParaRPr lang="en-US" b="1" dirty="0"/>
          </a:p>
        </p:txBody>
      </p:sp>
      <p:sp>
        <p:nvSpPr>
          <p:cNvPr id="14" name="TextBox 13"/>
          <p:cNvSpPr txBox="1"/>
          <p:nvPr/>
        </p:nvSpPr>
        <p:spPr>
          <a:xfrm>
            <a:off x="228600" y="4267200"/>
            <a:ext cx="1600200" cy="646331"/>
          </a:xfrm>
          <a:prstGeom prst="rect">
            <a:avLst/>
          </a:prstGeom>
          <a:noFill/>
        </p:spPr>
        <p:txBody>
          <a:bodyPr wrap="square" rtlCol="0">
            <a:spAutoFit/>
          </a:bodyPr>
          <a:lstStyle/>
          <a:p>
            <a:r>
              <a:rPr lang="en-US" b="1" dirty="0" smtClean="0"/>
              <a:t>Wide target market</a:t>
            </a:r>
            <a:endParaRPr lang="en-US" b="1" dirty="0"/>
          </a:p>
        </p:txBody>
      </p:sp>
      <p:sp>
        <p:nvSpPr>
          <p:cNvPr id="15" name="TextBox 14"/>
          <p:cNvSpPr txBox="1"/>
          <p:nvPr/>
        </p:nvSpPr>
        <p:spPr>
          <a:xfrm>
            <a:off x="6248400" y="5943600"/>
            <a:ext cx="1981200" cy="381000"/>
          </a:xfrm>
          <a:prstGeom prst="rect">
            <a:avLst/>
          </a:prstGeom>
          <a:noFill/>
        </p:spPr>
        <p:txBody>
          <a:bodyPr wrap="square" rtlCol="0">
            <a:spAutoFit/>
          </a:bodyPr>
          <a:lstStyle/>
          <a:p>
            <a:pPr algn="ctr"/>
            <a:r>
              <a:rPr lang="en-US" b="1" dirty="0" smtClean="0"/>
              <a:t>Toyota</a:t>
            </a:r>
            <a:endParaRPr lang="en-US"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Toyota Scion’s Innovative Advertising Strategies (continued)</a:t>
            </a:r>
            <a:endParaRPr lang="en-US" sz="3200" dirty="0"/>
          </a:p>
        </p:txBody>
      </p:sp>
      <p:sp>
        <p:nvSpPr>
          <p:cNvPr id="3" name="Content Placeholder 2"/>
          <p:cNvSpPr>
            <a:spLocks noGrp="1"/>
          </p:cNvSpPr>
          <p:nvPr>
            <p:ph idx="1"/>
          </p:nvPr>
        </p:nvSpPr>
        <p:spPr/>
        <p:txBody>
          <a:bodyPr>
            <a:normAutofit/>
          </a:bodyPr>
          <a:lstStyle/>
          <a:p>
            <a:r>
              <a:rPr lang="en-US" dirty="0" smtClean="0"/>
              <a:t>Toyota known for its manufacturing innovations.</a:t>
            </a:r>
          </a:p>
          <a:p>
            <a:r>
              <a:rPr lang="en-US" dirty="0" smtClean="0"/>
              <a:t>Aggressive web-presence strategy.</a:t>
            </a:r>
          </a:p>
          <a:p>
            <a:r>
              <a:rPr lang="en-US" dirty="0" smtClean="0"/>
              <a:t>Generation Y population, those born 1980-1994, expected to be a bigger consumer base than the Baby Boomers and the target market of the Scion.</a:t>
            </a:r>
          </a:p>
          <a:p>
            <a:r>
              <a:rPr lang="en-US" b="1" u="sng" dirty="0" smtClean="0">
                <a:hlinkClick r:id="rId3"/>
              </a:rPr>
              <a:t>PBS Documentary Looks at 'Generation Next‘</a:t>
            </a:r>
            <a:r>
              <a:rPr lang="en-US" b="1" u="sng" dirty="0" smtClean="0"/>
              <a:t> </a:t>
            </a:r>
          </a:p>
          <a:p>
            <a:endParaRPr lang="en-US" dirty="0" smtClean="0"/>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Toyota Scion’s Innovative Advertising Strategies (continued)</a:t>
            </a:r>
            <a:endParaRPr lang="en-US" sz="3600" dirty="0"/>
          </a:p>
        </p:txBody>
      </p:sp>
      <p:sp>
        <p:nvSpPr>
          <p:cNvPr id="3" name="Content Placeholder 2"/>
          <p:cNvSpPr>
            <a:spLocks noGrp="1"/>
          </p:cNvSpPr>
          <p:nvPr>
            <p:ph idx="1"/>
          </p:nvPr>
        </p:nvSpPr>
        <p:spPr/>
        <p:txBody>
          <a:bodyPr>
            <a:normAutofit fontScale="92500" lnSpcReduction="10000"/>
          </a:bodyPr>
          <a:lstStyle/>
          <a:p>
            <a:r>
              <a:rPr lang="en-US" b="1" i="1" dirty="0" smtClean="0"/>
              <a:t>The Solution:</a:t>
            </a:r>
            <a:r>
              <a:rPr lang="en-US" dirty="0" smtClean="0"/>
              <a:t> Segmented advertising major media-based strategy.</a:t>
            </a:r>
            <a:br>
              <a:rPr lang="en-US" dirty="0" smtClean="0"/>
            </a:br>
            <a:r>
              <a:rPr lang="en-US" dirty="0" smtClean="0"/>
              <a:t/>
            </a:r>
            <a:br>
              <a:rPr lang="en-US" dirty="0" smtClean="0"/>
            </a:br>
            <a:r>
              <a:rPr lang="en-US" b="1" dirty="0" smtClean="0"/>
              <a:t>Search engine marketing</a:t>
            </a:r>
            <a:r>
              <a:rPr lang="en-US" dirty="0" smtClean="0"/>
              <a:t> products – see demo example by clicking this image: </a:t>
            </a:r>
          </a:p>
          <a:p>
            <a:endParaRPr lang="en-US" dirty="0" smtClean="0"/>
          </a:p>
          <a:p>
            <a:endParaRPr lang="en-US" dirty="0" smtClean="0"/>
          </a:p>
          <a:p>
            <a:r>
              <a:rPr lang="en-US" dirty="0" smtClean="0"/>
              <a:t>Toyota uses </a:t>
            </a:r>
            <a:r>
              <a:rPr lang="en-US" b="1" dirty="0" smtClean="0">
                <a:hlinkClick r:id="rId3"/>
              </a:rPr>
              <a:t>Scion Campaign Has Personality-Driven Ads</a:t>
            </a:r>
            <a:r>
              <a:rPr lang="en-US" b="1" dirty="0" smtClean="0"/>
              <a:t> </a:t>
            </a:r>
            <a:r>
              <a:rPr lang="en-US" dirty="0" smtClean="0"/>
              <a:t>to reach future customers at a very young age according to </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a:t>
            </a:r>
            <a:fld id="{DBB3DA93-E592-46D0-AE1F-D154A72783BC}" type="slidenum">
              <a:rPr lang="en-US" smtClean="0"/>
              <a:pPr/>
              <a:t>9</a:t>
            </a:fld>
            <a:endParaRPr lang="en-US" dirty="0"/>
          </a:p>
        </p:txBody>
      </p:sp>
      <p:pic>
        <p:nvPicPr>
          <p:cNvPr id="6" name="Picture 5" descr="clickable logo.png">
            <a:hlinkClick r:id="rId4"/>
          </p:cNvPr>
          <p:cNvPicPr>
            <a:picLocks noChangeAspect="1"/>
          </p:cNvPicPr>
          <p:nvPr/>
        </p:nvPicPr>
        <p:blipFill>
          <a:blip r:embed="rId5"/>
          <a:stretch>
            <a:fillRect/>
          </a:stretch>
        </p:blipFill>
        <p:spPr>
          <a:xfrm>
            <a:off x="2743200" y="3886200"/>
            <a:ext cx="1666875" cy="466725"/>
          </a:xfrm>
          <a:prstGeom prst="rect">
            <a:avLst/>
          </a:prstGeom>
        </p:spPr>
      </p:pic>
      <p:pic>
        <p:nvPicPr>
          <p:cNvPr id="7" name="Picture 6" descr="logo_clickz.gif">
            <a:hlinkClick r:id="rId3"/>
          </p:cNvPr>
          <p:cNvPicPr>
            <a:picLocks noChangeAspect="1"/>
          </p:cNvPicPr>
          <p:nvPr/>
        </p:nvPicPr>
        <p:blipFill>
          <a:blip r:embed="rId6"/>
          <a:stretch>
            <a:fillRect/>
          </a:stretch>
        </p:blipFill>
        <p:spPr>
          <a:xfrm>
            <a:off x="4724400" y="5638800"/>
            <a:ext cx="1828800" cy="54292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13487</TotalTime>
  <Words>4465</Words>
  <Application>Microsoft Office PowerPoint</Application>
  <PresentationFormat>On-screen Show (4:3)</PresentationFormat>
  <Paragraphs>462</Paragraphs>
  <Slides>52</Slides>
  <Notes>42</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Office Theme</vt:lpstr>
      <vt:lpstr>  Chapter 1  IT Supports Organizational Performance in Turbulent Business Environments   Information Technology for Management Improving Performance in the Digital Economy  7th edition John Wiley &amp; Sons, Inc.  Slides contributed by Dr. Sandra Reid Chair, Graduate School of Business &amp; Professor, Technology Dallas Baptist University</vt:lpstr>
      <vt:lpstr>Chapter Outline</vt:lpstr>
      <vt:lpstr>Chapter Outline cont’d</vt:lpstr>
      <vt:lpstr>Learning Objectives</vt:lpstr>
      <vt:lpstr>Learning Objectives cont’d</vt:lpstr>
      <vt:lpstr>Figure IT 7eU The Business Performance Management Cycle and IT Model</vt:lpstr>
      <vt:lpstr>Toyota Scion’s Innovative Advertising Strategies</vt:lpstr>
      <vt:lpstr>Toyota Scion’s Innovative Advertising Strategies (continued)</vt:lpstr>
      <vt:lpstr>Toyota Scion’s Innovative Advertising Strategies (continued)</vt:lpstr>
      <vt:lpstr>Toyota Scion’s Innovative Advertising Strategies (continued)</vt:lpstr>
      <vt:lpstr>Toyota Scion’s Innovative Advertising Strategies (continued)</vt:lpstr>
      <vt:lpstr>Toyota Scion’s Innovative Advertising Strategies (continued)</vt:lpstr>
      <vt:lpstr>Toyota Scion’s Innovative Advertising Strategies (continued)</vt:lpstr>
      <vt:lpstr>Toyota Scion’s Innovative Advertising Strategies (continued)</vt:lpstr>
      <vt:lpstr>Slide 15</vt:lpstr>
      <vt:lpstr>What is the Digital Economy?</vt:lpstr>
      <vt:lpstr>Table 1.1</vt:lpstr>
      <vt:lpstr>Electronic Commerce</vt:lpstr>
      <vt:lpstr>Networked Computing – Digital Organization Infrastructure</vt:lpstr>
      <vt:lpstr>Figure 1.1 Digital networked enterprise.</vt:lpstr>
      <vt:lpstr>Buying or Renting a Movie Online</vt:lpstr>
      <vt:lpstr>New Economy</vt:lpstr>
      <vt:lpstr>Figure 1.2</vt:lpstr>
      <vt:lpstr>Slide 24</vt:lpstr>
      <vt:lpstr>Figure 1.3</vt:lpstr>
      <vt:lpstr>Figure 1.4</vt:lpstr>
      <vt:lpstr>Table 1.2</vt:lpstr>
      <vt:lpstr>Slide 28</vt:lpstr>
      <vt:lpstr>Figure 1.5</vt:lpstr>
      <vt:lpstr>Figure 1.6</vt:lpstr>
      <vt:lpstr>Green IT</vt:lpstr>
      <vt:lpstr>Companies Going Green – It’s Good Business</vt:lpstr>
      <vt:lpstr>Table 1.3</vt:lpstr>
      <vt:lpstr>Ethics &amp; IT</vt:lpstr>
      <vt:lpstr>Slide 35</vt:lpstr>
      <vt:lpstr>Figure 1.7 Porter’s competitive forces model. </vt:lpstr>
      <vt:lpstr>Porter’s Five Competitive Forces that Shape Strategy</vt:lpstr>
      <vt:lpstr>Table 1.4</vt:lpstr>
      <vt:lpstr>Figure 1.8</vt:lpstr>
      <vt:lpstr>IT Provides Strategic Advantage</vt:lpstr>
      <vt:lpstr>Example of Real-time IT Support</vt:lpstr>
      <vt:lpstr>Some Successful First Movers</vt:lpstr>
      <vt:lpstr>First Mover Advantage Losses</vt:lpstr>
      <vt:lpstr>Information Systems Failures</vt:lpstr>
      <vt:lpstr>Slide 45</vt:lpstr>
      <vt:lpstr>Social Computing</vt:lpstr>
      <vt:lpstr>Social Networks</vt:lpstr>
      <vt:lpstr>Figure 1.9 Plan of the book.</vt:lpstr>
      <vt:lpstr>Slide 49</vt:lpstr>
      <vt:lpstr>Managerial Issues</vt:lpstr>
      <vt:lpstr>Minicase : Dartmouth College Goes Wireless </vt:lpstr>
      <vt:lpstr>Copyright 2010 John Wiley &amp; Sons, Inc.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Networks and Collaboration As Business Solutions        Information Technology for Management Transforming Organizations in the Digital Economy  7th edition</dc:title>
  <dc:creator>Sandi</dc:creator>
  <cp:lastModifiedBy>Sandi</cp:lastModifiedBy>
  <cp:revision>795</cp:revision>
  <dcterms:created xsi:type="dcterms:W3CDTF">2008-09-25T15:39:43Z</dcterms:created>
  <dcterms:modified xsi:type="dcterms:W3CDTF">2009-04-19T00:27:27Z</dcterms:modified>
</cp:coreProperties>
</file>