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2"/>
  </p:notesMasterIdLst>
  <p:sldIdLst>
    <p:sldId id="256" r:id="rId2"/>
    <p:sldId id="289" r:id="rId3"/>
    <p:sldId id="257" r:id="rId4"/>
    <p:sldId id="385" r:id="rId5"/>
    <p:sldId id="386" r:id="rId6"/>
    <p:sldId id="388" r:id="rId7"/>
    <p:sldId id="387" r:id="rId8"/>
    <p:sldId id="414" r:id="rId9"/>
    <p:sldId id="389" r:id="rId10"/>
    <p:sldId id="390" r:id="rId11"/>
    <p:sldId id="391" r:id="rId12"/>
    <p:sldId id="392" r:id="rId13"/>
    <p:sldId id="393" r:id="rId14"/>
    <p:sldId id="394" r:id="rId15"/>
    <p:sldId id="395" r:id="rId16"/>
    <p:sldId id="396" r:id="rId17"/>
    <p:sldId id="397" r:id="rId18"/>
    <p:sldId id="398" r:id="rId19"/>
    <p:sldId id="399" r:id="rId20"/>
    <p:sldId id="400" r:id="rId21"/>
    <p:sldId id="415" r:id="rId22"/>
    <p:sldId id="401" r:id="rId23"/>
    <p:sldId id="402" r:id="rId24"/>
    <p:sldId id="403" r:id="rId25"/>
    <p:sldId id="404" r:id="rId26"/>
    <p:sldId id="416" r:id="rId27"/>
    <p:sldId id="405" r:id="rId28"/>
    <p:sldId id="406" r:id="rId29"/>
    <p:sldId id="407" r:id="rId30"/>
    <p:sldId id="417" r:id="rId31"/>
    <p:sldId id="408" r:id="rId32"/>
    <p:sldId id="409" r:id="rId33"/>
    <p:sldId id="410" r:id="rId34"/>
    <p:sldId id="411" r:id="rId35"/>
    <p:sldId id="418" r:id="rId36"/>
    <p:sldId id="412" r:id="rId37"/>
    <p:sldId id="413" r:id="rId38"/>
    <p:sldId id="419" r:id="rId39"/>
    <p:sldId id="420" r:id="rId40"/>
    <p:sldId id="384" r:id="rId4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72" autoAdjust="0"/>
    <p:restoredTop sz="86726" autoAdjust="0"/>
  </p:normalViewPr>
  <p:slideViewPr>
    <p:cSldViewPr>
      <p:cViewPr varScale="1">
        <p:scale>
          <a:sx n="80" d="100"/>
          <a:sy n="80" d="100"/>
        </p:scale>
        <p:origin x="-167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8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3FDFE3E-648B-4073-8E38-820D2ECDE55F}" type="datetimeFigureOut">
              <a:rPr lang="en-US" smtClean="0"/>
              <a:pPr/>
              <a:t>4/11/2009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FE05574-1D68-479B-8F33-2AA349DB469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Data visualization </a:t>
            </a:r>
            <a:r>
              <a:rPr lang="en-US" dirty="0" smtClean="0"/>
              <a:t>to format data into meaningful contexts for users.</a:t>
            </a:r>
            <a:r>
              <a:rPr lang="en-US" baseline="0" dirty="0" smtClean="0"/>
              <a:t>  Means to present data in ways that are easier, faster for users to understand</a:t>
            </a:r>
          </a:p>
          <a:p>
            <a:r>
              <a:rPr lang="en-US" baseline="0" dirty="0" smtClean="0"/>
              <a:t>     thereby increasing productivity, efficiency, &amp; effectiveness</a:t>
            </a:r>
            <a:r>
              <a:rPr lang="en-US" baseline="0" dirty="0" smtClean="0"/>
              <a:t>.  The table provides more precise data whereas the graph takes much less time &amp;</a:t>
            </a:r>
          </a:p>
          <a:p>
            <a:r>
              <a:rPr lang="en-US" baseline="0" dirty="0" smtClean="0"/>
              <a:t>     effort to understand.</a:t>
            </a:r>
          </a:p>
          <a:p>
            <a:endParaRPr lang="en-US" baseline="0" dirty="0" smtClean="0"/>
          </a:p>
          <a:p>
            <a:r>
              <a:rPr lang="en-US" baseline="0" dirty="0" smtClean="0"/>
              <a:t>Dartmouth University’s development department realized their efforts to target alumnae for contributions to its capital campaign were not as</a:t>
            </a:r>
          </a:p>
          <a:p>
            <a:r>
              <a:rPr lang="en-US" baseline="0" dirty="0" smtClean="0"/>
              <a:t>     effective as they could be.  Invested in data visualization tools which helped them to know where &amp; when to invest their time to maximize</a:t>
            </a:r>
          </a:p>
          <a:p>
            <a:r>
              <a:rPr lang="en-US" baseline="0" dirty="0" smtClean="0"/>
              <a:t>     return on that time.</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a:t>
            </a:r>
            <a:r>
              <a:rPr lang="en-US" dirty="0" smtClean="0"/>
              <a:t> - How will data visualization tools improve managers’ ability to perform their jobs</a:t>
            </a:r>
            <a:r>
              <a:rPr lang="en-US" dirty="0" smtClean="0"/>
              <a:t>?  Helps to understand quicker &amp; more completely</a:t>
            </a:r>
            <a:r>
              <a:rPr lang="en-US" baseline="0" dirty="0" smtClean="0"/>
              <a:t> existing</a:t>
            </a:r>
          </a:p>
          <a:p>
            <a:r>
              <a:rPr lang="en-US" baseline="0" dirty="0" smtClean="0"/>
              <a:t>     business situation.</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Hot links to </a:t>
            </a:r>
            <a:r>
              <a:rPr lang="en-US" b="1" dirty="0" smtClean="0"/>
              <a:t>articles for discussion</a:t>
            </a:r>
            <a:r>
              <a:rPr lang="en-US" dirty="0" smtClean="0"/>
              <a:t>.</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Links</a:t>
            </a:r>
            <a:r>
              <a:rPr lang="en-US" b="1" baseline="0" dirty="0" smtClean="0"/>
              <a:t> to videos &amp; articles </a:t>
            </a:r>
            <a:r>
              <a:rPr lang="en-US" baseline="0" dirty="0" smtClean="0"/>
              <a:t>relevant to better understanding of topic.</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Assign for students to present to each</a:t>
            </a:r>
            <a:r>
              <a:rPr lang="en-US" b="1" baseline="0" dirty="0" smtClean="0"/>
              <a:t> other.</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 T L = extract, transform, load.  Transforming data into</a:t>
            </a:r>
            <a:r>
              <a:rPr lang="en-US" baseline="0" dirty="0" smtClean="0"/>
              <a:t> information &amp; then to knowledge.</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Is it possible to eliminate errors?  NO….but IT gets</a:t>
            </a:r>
            <a:r>
              <a:rPr lang="en-US" baseline="0" dirty="0" smtClean="0"/>
              <a:t> us much further toward that goal.</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Last few slides for discussion – How does data mining provide intelligence to decision makers</a:t>
            </a:r>
            <a:r>
              <a:rPr lang="en-US" b="1" dirty="0" smtClean="0"/>
              <a:t>?  Establishes customers’ patterns for better</a:t>
            </a:r>
          </a:p>
          <a:p>
            <a:r>
              <a:rPr lang="en-US" b="1" dirty="0" smtClean="0"/>
              <a:t>     decision making.  See A Closer Look, 3.3.</a:t>
            </a:r>
            <a:endParaRPr lang="en-US" b="1" dirty="0" smtClean="0"/>
          </a:p>
          <a:p>
            <a:endParaRPr lang="en-US" b="1" dirty="0" smtClean="0"/>
          </a:p>
          <a:p>
            <a:r>
              <a:rPr lang="en-US" b="1" dirty="0" smtClean="0"/>
              <a:t>What are the 2 types of data mining systems, and how do they provide value to defense organizations?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 types of waste can DMS reduce?  How?  </a:t>
            </a:r>
            <a:r>
              <a:rPr lang="en-US" b="1" dirty="0" smtClean="0"/>
              <a:t>See A Closer Look, 3.4.</a:t>
            </a:r>
          </a:p>
          <a:p>
            <a:endParaRPr lang="en-US" b="1" dirty="0" smtClean="0"/>
          </a:p>
          <a:p>
            <a:r>
              <a:rPr lang="en-US" b="1" dirty="0" smtClean="0"/>
              <a:t>What </a:t>
            </a:r>
            <a:r>
              <a:rPr lang="en-US" b="1" dirty="0" smtClean="0"/>
              <a:t>is the value of providing access to documents via the Internet or a corporate intranet</a:t>
            </a:r>
            <a:r>
              <a:rPr lang="en-US" b="1" dirty="0" smtClean="0"/>
              <a:t>?  Avoids</a:t>
            </a:r>
          </a:p>
          <a:p>
            <a:r>
              <a:rPr lang="en-US" b="1" dirty="0" smtClean="0"/>
              <a:t>     development of silos because everyone with need can have access from</a:t>
            </a:r>
            <a:r>
              <a:rPr lang="en-US" b="1" baseline="0" dirty="0" smtClean="0"/>
              <a:t> central KM database.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  A record needs a unique identifier to avoid data redundancy</a:t>
            </a:r>
            <a:r>
              <a:rPr lang="en-US" b="1" dirty="0" smtClean="0"/>
              <a:t>.  A computer system essentially organizes data</a:t>
            </a:r>
          </a:p>
          <a:p>
            <a:r>
              <a:rPr lang="en-US" b="1" dirty="0" smtClean="0"/>
              <a:t>     into a hierarchy that begins with bits &amp; proceeds to bytes, fields, records, files &amp; databases.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a:t>
            </a:r>
            <a:r>
              <a:rPr lang="en-US" b="1" dirty="0" smtClean="0"/>
              <a:t>.  Figure illustrates primary &amp; foreign keys.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23</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a:t>
            </a:r>
            <a:r>
              <a:rPr lang="en-US" b="1" dirty="0" smtClean="0"/>
              <a:t>.  Indexed sequential access method (ISAM) uses an index of key fields</a:t>
            </a:r>
            <a:r>
              <a:rPr lang="en-US" b="1" baseline="0" dirty="0" smtClean="0"/>
              <a:t> to locate individual records.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24</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Data management problems arising from the file environment approach led to the development of databases &amp;</a:t>
            </a:r>
            <a:r>
              <a:rPr lang="en-US" b="1" baseline="0" dirty="0" smtClean="0"/>
              <a:t> database management systems (DBMS).</a:t>
            </a:r>
          </a:p>
          <a:p>
            <a:endParaRPr lang="en-US" b="1" baseline="0" dirty="0" smtClean="0"/>
          </a:p>
          <a:p>
            <a:r>
              <a:rPr lang="en-US" b="1" baseline="0" dirty="0" smtClean="0"/>
              <a:t>Why?</a:t>
            </a:r>
          </a:p>
          <a:p>
            <a:endParaRPr lang="en-US" b="1" baseline="0" dirty="0" smtClean="0"/>
          </a:p>
          <a:p>
            <a:r>
              <a:rPr lang="en-US" b="1" baseline="0" dirty="0" smtClean="0"/>
              <a:t>Data redundancy – same data duplicated in several files creating silos.</a:t>
            </a:r>
          </a:p>
          <a:p>
            <a:endParaRPr lang="en-US" b="1" baseline="0" dirty="0" smtClean="0"/>
          </a:p>
          <a:p>
            <a:r>
              <a:rPr lang="en-US" b="1" dirty="0" smtClean="0"/>
              <a:t>Data</a:t>
            </a:r>
            <a:r>
              <a:rPr lang="en-US" b="1" baseline="0" dirty="0" smtClean="0"/>
              <a:t> inconsistency – data values are not synchronized across various copies of the data such as problems faced by Applebee’s &amp; Dartmouth.</a:t>
            </a:r>
          </a:p>
          <a:p>
            <a:endParaRPr lang="en-US" b="1" baseline="0" dirty="0" smtClean="0"/>
          </a:p>
          <a:p>
            <a:r>
              <a:rPr lang="en-US" b="1" baseline="0" dirty="0" smtClean="0"/>
              <a:t>Data isolation – file organization creates silos of data that make it extremely difficult to access data from different applications.</a:t>
            </a:r>
          </a:p>
          <a:p>
            <a:endParaRPr lang="en-US" b="1" baseline="0" dirty="0" smtClean="0"/>
          </a:p>
          <a:p>
            <a:r>
              <a:rPr lang="en-US" b="1" baseline="0" dirty="0" smtClean="0"/>
              <a:t>Data security – difficult because new applications are added on an ad hoc basis.  Applications increase as the number of people who can</a:t>
            </a:r>
          </a:p>
          <a:p>
            <a:r>
              <a:rPr lang="en-US" b="1" baseline="0" dirty="0" smtClean="0"/>
              <a:t>     access the data.</a:t>
            </a:r>
          </a:p>
          <a:p>
            <a:endParaRPr lang="en-US" b="1" baseline="0" dirty="0" smtClean="0"/>
          </a:p>
          <a:p>
            <a:r>
              <a:rPr lang="en-US" b="1" baseline="0" dirty="0" smtClean="0"/>
              <a:t>Lack of data integrity – much harder to enforce the rules.</a:t>
            </a:r>
          </a:p>
          <a:p>
            <a:endParaRPr lang="en-US" b="1" baseline="0" dirty="0" smtClean="0"/>
          </a:p>
          <a:p>
            <a:r>
              <a:rPr lang="en-US" b="1" baseline="0" dirty="0" smtClean="0"/>
              <a:t>Data concurrency – accessing &amp; recording of data may be going on at the exact same time.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25</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Centralized database</a:t>
            </a:r>
            <a:r>
              <a:rPr lang="en-US" baseline="0" dirty="0" smtClean="0"/>
              <a:t> stores all related files in one physical location.  </a:t>
            </a:r>
            <a:r>
              <a:rPr lang="en-US" b="1" baseline="0" dirty="0" smtClean="0"/>
              <a:t>Why is this negative?  Natural &amp; unnatural disasters could be catastrophic.</a:t>
            </a:r>
          </a:p>
          <a:p>
            <a:endParaRPr lang="en-US" b="1" baseline="0" dirty="0" smtClean="0"/>
          </a:p>
          <a:p>
            <a:r>
              <a:rPr lang="en-US" b="1" baseline="0" dirty="0" smtClean="0"/>
              <a:t>Redundancy to avoid disasters is extremely expensive.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27</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DBMS answers </a:t>
            </a:r>
            <a:r>
              <a:rPr lang="en-US" b="1" dirty="0" smtClean="0"/>
              <a:t>backup, integrity, security, silos,</a:t>
            </a:r>
            <a:r>
              <a:rPr lang="en-US" b="1" baseline="0" dirty="0" smtClean="0"/>
              <a:t> inconsistency</a:t>
            </a:r>
            <a:r>
              <a:rPr lang="en-US" b="1" dirty="0" smtClean="0"/>
              <a:t> </a:t>
            </a:r>
            <a:r>
              <a:rPr lang="en-US" b="1" dirty="0" smtClean="0"/>
              <a:t>&amp; </a:t>
            </a:r>
            <a:r>
              <a:rPr lang="en-US" b="1" dirty="0" smtClean="0"/>
              <a:t>replication issues.  </a:t>
            </a:r>
            <a:r>
              <a:rPr lang="en-US" b="1" dirty="0" smtClean="0"/>
              <a:t>Discuss students’ experiences.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28</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DBMS acts as an interface between application programs &amp; physical data files.  It provides users with tools to add, delete, maintain,</a:t>
            </a:r>
          </a:p>
          <a:p>
            <a:r>
              <a:rPr lang="en-US" b="1" dirty="0" smtClean="0"/>
              <a:t>     display, print, search, select, sort &amp; update</a:t>
            </a:r>
            <a:r>
              <a:rPr lang="en-US" b="1" baseline="0" dirty="0" smtClean="0"/>
              <a:t> data.</a:t>
            </a:r>
          </a:p>
          <a:p>
            <a:endParaRPr lang="en-US" b="1" baseline="0" dirty="0" smtClean="0"/>
          </a:p>
          <a:p>
            <a:r>
              <a:rPr lang="en-US" b="1" baseline="0" dirty="0" smtClean="0"/>
              <a:t>Companies use DBMS in a broad range of information systems.  Microsoft Access, Oracle 11g, &amp; DB2 are examples.</a:t>
            </a:r>
          </a:p>
          <a:p>
            <a:endParaRPr lang="en-US" b="1" baseline="0" dirty="0" smtClean="0"/>
          </a:p>
          <a:p>
            <a:r>
              <a:rPr lang="en-US" b="1" baseline="0" dirty="0" smtClean="0"/>
              <a:t>DBMS provides 2 views of data: physical view &amp; logical view.</a:t>
            </a:r>
          </a:p>
          <a:p>
            <a:endParaRPr lang="en-US" b="1" baseline="0" dirty="0" smtClean="0"/>
          </a:p>
          <a:p>
            <a:r>
              <a:rPr lang="en-US" b="1" baseline="0" dirty="0" smtClean="0"/>
              <a:t>Major data functions performed by DBMS are:</a:t>
            </a:r>
          </a:p>
          <a:p>
            <a:endParaRPr lang="en-US" b="1" baseline="0" dirty="0" smtClean="0"/>
          </a:p>
          <a:p>
            <a:r>
              <a:rPr lang="en-US" b="1" baseline="0" dirty="0" smtClean="0"/>
              <a:t>Data filtering &amp; profiling.</a:t>
            </a:r>
          </a:p>
          <a:p>
            <a:r>
              <a:rPr lang="en-US" b="1" baseline="0" dirty="0" smtClean="0"/>
              <a:t>Data quality.</a:t>
            </a:r>
          </a:p>
          <a:p>
            <a:r>
              <a:rPr lang="en-US" b="1" baseline="0" dirty="0" smtClean="0"/>
              <a:t>Data synchronization.</a:t>
            </a:r>
          </a:p>
          <a:p>
            <a:r>
              <a:rPr lang="en-US" b="1" baseline="0" dirty="0" smtClean="0"/>
              <a:t>Data enrichment.</a:t>
            </a:r>
          </a:p>
          <a:p>
            <a:r>
              <a:rPr lang="en-US" b="1" baseline="0" dirty="0" smtClean="0"/>
              <a:t>Data maintenance.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29</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Assign students</a:t>
            </a:r>
            <a:r>
              <a:rPr lang="en-US" b="1" baseline="0" dirty="0" smtClean="0"/>
              <a:t> to find examples of organizations for each of the operational systems data modules &amp; describe it for the others</a:t>
            </a:r>
            <a:r>
              <a:rPr lang="en-US" b="1" baseline="0" dirty="0" smtClean="0"/>
              <a:t>.</a:t>
            </a:r>
          </a:p>
          <a:p>
            <a:endParaRPr lang="en-US" b="1" baseline="0" dirty="0" smtClean="0"/>
          </a:p>
          <a:p>
            <a:r>
              <a:rPr lang="en-US" b="1" baseline="0" dirty="0" smtClean="0"/>
              <a:t>This figure diagrams the process of building &amp; using a data warehouse.</a:t>
            </a:r>
          </a:p>
          <a:p>
            <a:endParaRPr lang="en-US" b="1" baseline="0" dirty="0" smtClean="0"/>
          </a:p>
          <a:p>
            <a:r>
              <a:rPr lang="en-US" b="1" baseline="0" dirty="0" smtClean="0"/>
              <a:t>All share these 9 major characteristics: organization, consistency, time variant, nonvolatile, relational, client/server, web-based, integration,</a:t>
            </a:r>
          </a:p>
          <a:p>
            <a:r>
              <a:rPr lang="en-US" b="1" baseline="0" dirty="0" smtClean="0"/>
              <a:t>     &amp; real-time.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31</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Centralized approach reduces the amount of data technical team has to transfer, thereby simplifying</a:t>
            </a:r>
            <a:r>
              <a:rPr lang="en-US" b="1" baseline="0" dirty="0" smtClean="0"/>
              <a:t> data management &amp; administration.</a:t>
            </a:r>
          </a:p>
          <a:p>
            <a:endParaRPr lang="en-US" b="1" baseline="0" dirty="0" smtClean="0"/>
          </a:p>
          <a:p>
            <a:r>
              <a:rPr lang="en-US" b="1" baseline="0" dirty="0" smtClean="0"/>
              <a:t>Users are provided with access to all data in the data warehouse instead of being limited to individual data marts.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32</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Students should expand, or at least give examples of organizations in each industry who have apparently utilized effectively</a:t>
            </a:r>
            <a:r>
              <a:rPr lang="en-US" b="1" dirty="0" smtClean="0"/>
              <a:t>.</a:t>
            </a:r>
          </a:p>
          <a:p>
            <a:endParaRPr lang="en-US" b="1" dirty="0" smtClean="0"/>
          </a:p>
          <a:p>
            <a:r>
              <a:rPr lang="en-US" b="1" dirty="0" smtClean="0"/>
              <a:t>American Airlines; Talbots; AT&amp;T</a:t>
            </a:r>
            <a:r>
              <a:rPr lang="en-US" b="1" baseline="0" dirty="0" smtClean="0"/>
              <a:t> to begin.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33</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Task students to come with counters for each reason</a:t>
            </a:r>
            <a:r>
              <a:rPr lang="en-US" b="1" dirty="0" smtClean="0"/>
              <a:t>.</a:t>
            </a:r>
          </a:p>
          <a:p>
            <a:endParaRPr lang="en-US" b="1" dirty="0" smtClean="0"/>
          </a:p>
          <a:p>
            <a:r>
              <a:rPr lang="en-US" b="1" dirty="0" smtClean="0"/>
              <a:t>A</a:t>
            </a:r>
            <a:r>
              <a:rPr lang="en-US" b="1" baseline="0" dirty="0" smtClean="0"/>
              <a:t> few examples:</a:t>
            </a:r>
            <a:endParaRPr lang="en-US" b="1" dirty="0" smtClean="0"/>
          </a:p>
          <a:p>
            <a:endParaRPr lang="en-US" b="1" dirty="0" smtClean="0"/>
          </a:p>
          <a:p>
            <a:r>
              <a:rPr lang="en-US" b="1" dirty="0" smtClean="0"/>
              <a:t>Clearly communicate &amp; involve users</a:t>
            </a:r>
            <a:r>
              <a:rPr lang="en-US" b="1" baseline="0" dirty="0" smtClean="0"/>
              <a:t> – avoids unrealistic expectations.</a:t>
            </a:r>
            <a:endParaRPr lang="en-US" b="1" dirty="0" smtClean="0"/>
          </a:p>
          <a:p>
            <a:endParaRPr lang="en-US" b="1" dirty="0" smtClean="0"/>
          </a:p>
          <a:p>
            <a:r>
              <a:rPr lang="en-US" b="1" dirty="0" smtClean="0"/>
              <a:t>Outsource when not core competency</a:t>
            </a:r>
            <a:r>
              <a:rPr lang="en-US" b="1" baseline="0" dirty="0" smtClean="0"/>
              <a:t> – avoids lack of development expertise.</a:t>
            </a:r>
          </a:p>
          <a:p>
            <a:endParaRPr lang="en-US" b="1" baseline="0" dirty="0" smtClean="0"/>
          </a:p>
          <a:p>
            <a:r>
              <a:rPr lang="en-US" b="1" baseline="0" dirty="0" smtClean="0"/>
              <a:t>Secure top management support &amp; have champion – avoids lack of effective project sponsorship.</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Shows differences between documents</a:t>
            </a:r>
            <a:r>
              <a:rPr lang="en-US" b="1" baseline="0" dirty="0" smtClean="0"/>
              <a:t> &amp; records as well as relationship between document management &amp; records management.</a:t>
            </a:r>
          </a:p>
          <a:p>
            <a:endParaRPr lang="en-US" b="1" baseline="0" dirty="0" smtClean="0"/>
          </a:p>
          <a:p>
            <a:r>
              <a:rPr lang="en-US" b="1" baseline="0" dirty="0" smtClean="0"/>
              <a:t>Records are different from documents in that they cannot be modified or deleted except in controlled circumstances.  Documents</a:t>
            </a:r>
          </a:p>
          <a:p>
            <a:r>
              <a:rPr lang="en-US" b="1" baseline="0" dirty="0" smtClean="0"/>
              <a:t>     are generally  subject to revision.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36</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images to </a:t>
            </a:r>
            <a:r>
              <a:rPr lang="en-US" b="1" dirty="0" smtClean="0"/>
              <a:t>websites to view videos of electronic</a:t>
            </a:r>
            <a:r>
              <a:rPr lang="en-US" b="1" baseline="0" dirty="0" smtClean="0"/>
              <a:t> records management &amp; a records management center.</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37</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There are always managerial issues</a:t>
            </a:r>
            <a:r>
              <a:rPr lang="en-US" b="1" baseline="0" dirty="0" smtClean="0"/>
              <a:t> in every organization and at every level.  Legacy systems, privacy, disaster recovery, legal issues, etc., are all</a:t>
            </a:r>
          </a:p>
          <a:p>
            <a:r>
              <a:rPr lang="en-US" b="1" baseline="0" dirty="0" smtClean="0"/>
              <a:t>     issues that will not go away possibly for generations to come.</a:t>
            </a:r>
          </a:p>
          <a:p>
            <a:endParaRPr lang="en-US" b="1" baseline="0" dirty="0" smtClean="0"/>
          </a:p>
          <a:p>
            <a:r>
              <a:rPr lang="en-US" b="1" baseline="0" dirty="0" smtClean="0"/>
              <a:t>Perhaps reducing uncertainty is the one that overarches all the others.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39</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40</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Figure IT 7eU</a:t>
            </a:r>
            <a:r>
              <a:rPr lang="en-US" sz="1200" kern="1200" dirty="0" smtClean="0">
                <a:solidFill>
                  <a:schemeClr val="tx1"/>
                </a:solidFill>
                <a:latin typeface="+mn-lt"/>
                <a:ea typeface="+mn-ea"/>
                <a:cs typeface="+mn-cs"/>
              </a:rPr>
              <a:t> provides opportunity to discuss overview of IT’s role in corporate strategy setting and its intricate importance to performance as business solutions and the resulting profitability.   Throughout the “semester” student learning will be evolving surrounding this chart</a:t>
            </a:r>
            <a:r>
              <a:rPr lang="en-US" sz="1200" kern="1200" baseline="0" dirty="0" smtClean="0">
                <a:solidFill>
                  <a:schemeClr val="tx1"/>
                </a:solidFill>
                <a:latin typeface="+mn-lt"/>
                <a:ea typeface="+mn-ea"/>
                <a:cs typeface="+mn-cs"/>
              </a:rPr>
              <a:t> making it good to begin by going back to it to integrate learning.</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Applebee’s image</a:t>
            </a:r>
            <a:r>
              <a:rPr lang="en-US" dirty="0" smtClean="0"/>
              <a:t> for link to company historic</a:t>
            </a:r>
            <a:r>
              <a:rPr lang="en-US" baseline="0" dirty="0" smtClean="0"/>
              <a:t> chronology.</a:t>
            </a:r>
          </a:p>
          <a:p>
            <a:endParaRPr lang="en-US" baseline="0" dirty="0" smtClean="0"/>
          </a:p>
          <a:p>
            <a:r>
              <a:rPr lang="en-US" b="1" baseline="0" dirty="0" smtClean="0"/>
              <a:t>Click Teradata</a:t>
            </a:r>
            <a:r>
              <a:rPr lang="en-US" baseline="0" dirty="0" smtClean="0"/>
              <a:t> for link (solution implemented by Applebee’s)</a:t>
            </a:r>
          </a:p>
          <a:p>
            <a:endParaRPr lang="en-US" baseline="0"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Figure illustrates data stages</a:t>
            </a:r>
            <a:r>
              <a:rPr lang="en-US" b="1" baseline="0" dirty="0" smtClean="0"/>
              <a:t> at Applebee’s enterprise: data are collected, processed &amp; stored in data warehouse; processed by</a:t>
            </a:r>
          </a:p>
          <a:p>
            <a:r>
              <a:rPr lang="en-US" b="1" baseline="0" dirty="0" smtClean="0"/>
              <a:t>     analytical tools such as data mining &amp; decision modeling; knowledge acquired from data analysis directs promotional &amp; other decisions.</a:t>
            </a:r>
          </a:p>
          <a:p>
            <a:r>
              <a:rPr lang="en-US" b="1" baseline="0" dirty="0" smtClean="0"/>
              <a:t>     Management can receive feedback regarding success of management strategies.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Direct links </a:t>
            </a:r>
            <a:r>
              <a:rPr lang="en-US" dirty="0" smtClean="0"/>
              <a:t>to articles for discussion as referenced in text</a:t>
            </a:r>
            <a:r>
              <a:rPr lang="en-US" dirty="0" smtClean="0"/>
              <a:t>.  Viability of business decisions depends on access to high-quality data &amp; quality</a:t>
            </a:r>
          </a:p>
          <a:p>
            <a:r>
              <a:rPr lang="en-US" baseline="0" dirty="0" smtClean="0"/>
              <a:t>     of data depends on effective approaches to data management.  Design of data infrastructures to provide employees with complete,</a:t>
            </a:r>
          </a:p>
          <a:p>
            <a:r>
              <a:rPr lang="en-US" baseline="0" dirty="0" smtClean="0"/>
              <a:t>     timely, accurate, accessible, understandable &amp; relevant data is what data management is all about.  Tradeoffs may be necessary such</a:t>
            </a:r>
          </a:p>
          <a:p>
            <a:r>
              <a:rPr lang="en-US" baseline="0" dirty="0" smtClean="0"/>
              <a:t>     as cost-cutting, just one of the many complex issues.</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a:t>
            </a:r>
          </a:p>
          <a:p>
            <a:endParaRPr lang="en-US" b="1" dirty="0" smtClean="0"/>
          </a:p>
          <a:p>
            <a:r>
              <a:rPr lang="en-US" b="1" dirty="0" smtClean="0"/>
              <a:t>Life</a:t>
            </a:r>
            <a:r>
              <a:rPr lang="en-US" b="1" baseline="0" dirty="0" smtClean="0"/>
              <a:t> cycle identifies way data travel through an </a:t>
            </a:r>
            <a:r>
              <a:rPr lang="en-US" b="1" baseline="0" dirty="0" smtClean="0"/>
              <a:t>organization from their capture or creation to their use in supporting</a:t>
            </a:r>
          </a:p>
          <a:p>
            <a:r>
              <a:rPr lang="en-US" b="1" baseline="0" dirty="0" smtClean="0"/>
              <a:t>     data-driven solutions such as SCM, CRM &amp; EC.</a:t>
            </a:r>
          </a:p>
          <a:p>
            <a:endParaRPr lang="en-US" b="1" baseline="0" dirty="0" smtClean="0"/>
          </a:p>
          <a:p>
            <a:r>
              <a:rPr lang="en-US" b="1" baseline="0" dirty="0" smtClean="0"/>
              <a:t>3 general data principles illustrate the importance of the data life cycle perspective &amp; guide IT investment decisions:</a:t>
            </a:r>
            <a:br>
              <a:rPr lang="en-US" b="1" baseline="0" dirty="0" smtClean="0"/>
            </a:br>
            <a:r>
              <a:rPr lang="en-US" b="1" baseline="0" dirty="0" smtClean="0"/>
              <a:t>1.  diminishing data value; 2.  principle of 90/90 data use; 3.  principle of data in context.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Foundational tools for discussion.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510E9A-EE2C-44A3-95D0-5A1A60366C6B}"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066CB-7533-4392-B474-49D1EB92589C}"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B7794-6B84-4DDD-9274-D4A777B39171}"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4479-2BBE-4345-BEFD-FDEAA22D5CA4}"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52B75A-87C0-44D2-8770-6E3737DE4395}"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B15E9-471A-4CB1-835C-57B10F4E2F08}" type="datetime1">
              <a:rPr lang="en-US" smtClean="0"/>
              <a:pPr/>
              <a:t>4/11/2009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DD2D1-A9A6-4675-B31B-825FA7C63BA0}" type="datetime1">
              <a:rPr lang="en-US" smtClean="0"/>
              <a:pPr/>
              <a:t>4/11/2009</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
        <p:nvSpPr>
          <p:cNvPr id="9" name="Slide Number Placeholder 8"/>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1280E-CD63-42CC-AB53-3E2403F7A183}" type="datetime1">
              <a:rPr lang="en-US" smtClean="0"/>
              <a:pPr/>
              <a:t>4/11/2009</a:t>
            </a:fld>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67F93-5255-4988-94BD-4CF00BD7312B}" type="datetime1">
              <a:rPr lang="en-US" smtClean="0"/>
              <a:pPr/>
              <a:t>4/11/2009</a:t>
            </a:fld>
            <a:endParaRPr lang="en-US" dirty="0"/>
          </a:p>
        </p:txBody>
      </p:sp>
      <p:sp>
        <p:nvSpPr>
          <p:cNvPr id="3" name="Footer Placeholder 2"/>
          <p:cNvSpPr>
            <a:spLocks noGrp="1"/>
          </p:cNvSpPr>
          <p:nvPr>
            <p:ph type="ftr" sz="quarter" idx="11"/>
          </p:nvPr>
        </p:nvSpPr>
        <p:spPr/>
        <p:txBody>
          <a:bodyPr/>
          <a:lstStyle/>
          <a:p>
            <a:r>
              <a:rPr lang="en-US" dirty="0" smtClean="0"/>
              <a:t>Copyright 2010 John Wiley &amp; Sons, Inc.</a:t>
            </a:r>
            <a:endParaRPr lang="en-US" dirty="0"/>
          </a:p>
        </p:txBody>
      </p:sp>
      <p:sp>
        <p:nvSpPr>
          <p:cNvPr id="4" name="Slide Number Placeholder 3"/>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F877E-774E-4F94-BC8C-CB951C606B38}" type="datetime1">
              <a:rPr lang="en-US" smtClean="0"/>
              <a:pPr/>
              <a:t>4/11/2009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D6B4F-556D-48AA-9EDD-89D6C268AC98}" type="datetime1">
              <a:rPr lang="en-US" smtClean="0"/>
              <a:pPr/>
              <a:t>4/11/2009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D1291A-2C72-460F-8C91-6C6FE2D5222F}" type="datetime1">
              <a:rPr lang="en-US" smtClean="0"/>
              <a:pPr/>
              <a:t>4/11/2009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2010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DA93-E592-46D0-AE1F-D154A72783B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hyperlink" Target="file:///C:\Users\Sandi\Documents\competing%20on%20analytics%20davenport.pdf" TargetMode="External"/><Relationship Id="rId3" Type="http://schemas.openxmlformats.org/officeDocument/2006/relationships/image" Target="../media/image6.jpeg"/><Relationship Id="rId7" Type="http://schemas.openxmlformats.org/officeDocument/2006/relationships/hyperlink" Target="http://www.businessweek.com/print/magazine/content/06_04/b3968001.htm?chan=g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hyperlink" Target="http://www.informationweek.com/blog/main/archives/2008/12/fighting_click.html;jsessionid=KVUX4EPXN4XK2QSNDLPCKHSCJUNN2JVN?queryText=click+forensics" TargetMode="External"/><Relationship Id="rId4" Type="http://schemas.openxmlformats.org/officeDocument/2006/relationships/hyperlink" Target="http://en.wikipedia.org/wiki/Business_analytic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advizorsolutions.com/higheredcasestudy.ht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advizorsolutions.com/vizgallery.htm" TargetMode="External"/><Relationship Id="rId5" Type="http://schemas.openxmlformats.org/officeDocument/2006/relationships/image" Target="../media/image9.jpeg"/><Relationship Id="rId4" Type="http://schemas.openxmlformats.org/officeDocument/2006/relationships/hyperlink" Target="http://advizorsolutions.co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www.informationbuilders.com/cgi-shell/press/intpr/f_intpr.pl?intpr_code=12_17_08_Healthcare" TargetMode="External"/><Relationship Id="rId4" Type="http://schemas.openxmlformats.org/officeDocument/2006/relationships/hyperlink" Target="http://www.informationbuilders.com/decision-support-systems-dss.html"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earchdatamanagement.techtarget.com/news/article/0,289142,sid91_gci1341946,00.html?track=sy240" TargetMode="External"/><Relationship Id="rId3" Type="http://schemas.openxmlformats.org/officeDocument/2006/relationships/hyperlink" Target="http://www.youtube.com/watch?v=xVWt-CsNBnU" TargetMode="External"/><Relationship Id="rId7" Type="http://schemas.openxmlformats.org/officeDocument/2006/relationships/hyperlink" Target="http://searchdatamanagement.techtarget.com/news/article/0,289142,sid91_gci1343224,00.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cio.com/article/106811/Demystifying_Master_Data_Management" TargetMode="External"/><Relationship Id="rId5" Type="http://schemas.openxmlformats.org/officeDocument/2006/relationships/hyperlink" Target="http://www.youtube.com/watch?v=4R9dhCU10-s" TargetMode="External"/><Relationship Id="rId4" Type="http://schemas.openxmlformats.org/officeDocument/2006/relationships/hyperlink" Target="http://www.youtube.com/watch?v=nm6O6_6bOcs" TargetMode="External"/><Relationship Id="rId9" Type="http://schemas.openxmlformats.org/officeDocument/2006/relationships/hyperlink" Target="http://www.b-eye-network.in/view-articles/8887"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cio.com/article/149153/_Mistakes_to_Avoid_When_Writing_an_RFP_for_Master_Data_Managemen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advice.cio.com/vsehgal/supply_chain_analytics_data_discovery" TargetMode="External"/><Relationship Id="rId5" Type="http://schemas.openxmlformats.org/officeDocument/2006/relationships/hyperlink" Target="http://www.dmreview.com/dmdirect/19991120/1675-1.html" TargetMode="External"/><Relationship Id="rId4" Type="http://schemas.openxmlformats.org/officeDocument/2006/relationships/hyperlink" Target="http://msdn.microsoft.com/en-us/library/bb190163.aspx"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b-eye-network.in/view-articles/8548"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www.youtube.com/watch?v=k4gj_RdtKCw" TargetMode="External"/><Relationship Id="rId4" Type="http://schemas.openxmlformats.org/officeDocument/2006/relationships/hyperlink" Target="http://www.b-eye-network.in/view-articles/9282"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advice.cio.com/nikita_vasilyev/implementing_document_and_record_management_systems_as_a_part_of_your_business_continuity_plan" TargetMode="External"/><Relationship Id="rId7" Type="http://schemas.openxmlformats.org/officeDocument/2006/relationships/hyperlink" Target="http://captaris.com/alchemy/"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file:///C:\Users\Sandi\Documents\american%20express%20uses%20teleform.pdf" TargetMode="External"/><Relationship Id="rId5" Type="http://schemas.openxmlformats.org/officeDocument/2006/relationships/hyperlink" Target="http://www.laserfiche.com/news/archives/2008/05/20/laserfiche-locates-patient-records-with-surgical-precision/#more-14" TargetMode="External"/><Relationship Id="rId4" Type="http://schemas.openxmlformats.org/officeDocument/2006/relationships/image" Target="../media/image13.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28.gif"/><Relationship Id="rId3" Type="http://schemas.openxmlformats.org/officeDocument/2006/relationships/hyperlink" Target="http://connectivity.hummingbird.com/home/connectivity.html" TargetMode="External"/><Relationship Id="rId7" Type="http://schemas.openxmlformats.org/officeDocument/2006/relationships/hyperlink" Target="http://www.oracle.com/index.html"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hyperlink" Target="http://ironmountain.com/index.asp" TargetMode="External"/><Relationship Id="rId4" Type="http://schemas.openxmlformats.org/officeDocument/2006/relationships/image" Target="../media/image26.jpeg"/><Relationship Id="rId9" Type="http://schemas.openxmlformats.org/officeDocument/2006/relationships/hyperlink" Target="http://www.ironmountain.com/records/accutrac/"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applebees.com/History.aspx"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hyperlink" Target="http://www.teradata.com/enterprise-data-warehouse" TargetMode="External"/><Relationship Id="rId4" Type="http://schemas.openxmlformats.org/officeDocument/2006/relationships/image" Target="../media/image2.gif"/></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lobeinvestor.com/servlet/ArticleNews/story/ROC/20030603/2003-06-03T232028Z_01_N03354432_RTRIDST_0_BUSINESS-ENERGY-TRANSALTA-CO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findarticles.com/p/articles/mi_m0BPC/is_4_31/ai_n19002635" TargetMode="External"/><Relationship Id="rId4" Type="http://schemas.openxmlformats.org/officeDocument/2006/relationships/hyperlink" Target="http://findarticles.com/p/articles/mi_m0BPC/is_/ai_n1900263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838200" y="2133600"/>
            <a:ext cx="7772400" cy="1470025"/>
          </a:xfrm>
        </p:spPr>
        <p:txBody>
          <a:bodyPr>
            <a:noAutofit/>
          </a:bodyPr>
          <a:lstStyle/>
          <a:p>
            <a:pPr algn="r"/>
            <a:r>
              <a:rPr lang="en-US" sz="2000" dirty="0" smtClean="0"/>
              <a:t> </a:t>
            </a:r>
            <a:br>
              <a:rPr lang="en-US" sz="2000" dirty="0" smtClean="0"/>
            </a:br>
            <a:r>
              <a:rPr lang="en-US" sz="2000" b="1" dirty="0" smtClean="0"/>
              <a:t>Chapter 3</a:t>
            </a:r>
            <a:r>
              <a:rPr lang="en-US" sz="2000" dirty="0"/>
              <a:t/>
            </a:r>
            <a:br>
              <a:rPr lang="en-US" sz="2000" dirty="0"/>
            </a:br>
            <a:r>
              <a:rPr lang="en-US" sz="2000" dirty="0"/>
              <a:t/>
            </a:r>
            <a:br>
              <a:rPr lang="en-US" sz="2000" dirty="0"/>
            </a:br>
            <a:r>
              <a:rPr lang="en-US" sz="2500" b="1" dirty="0" smtClean="0"/>
              <a:t>Managing Data to Improve Business Performance</a:t>
            </a: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500" b="1" dirty="0" smtClean="0"/>
              <a:t>Information Technology for Management</a:t>
            </a:r>
            <a:br>
              <a:rPr lang="en-US" sz="2500" b="1" dirty="0" smtClean="0"/>
            </a:br>
            <a:r>
              <a:rPr lang="en-US" sz="2500" b="1" i="1" dirty="0" smtClean="0"/>
              <a:t>Improving Performance in the Digital Economy</a:t>
            </a:r>
            <a:br>
              <a:rPr lang="en-US" sz="2500" b="1" i="1" dirty="0" smtClean="0"/>
            </a:br>
            <a:r>
              <a:rPr lang="en-US" sz="2500" b="1" dirty="0"/>
              <a:t/>
            </a:r>
            <a:br>
              <a:rPr lang="en-US" sz="2500" b="1" dirty="0"/>
            </a:br>
            <a:r>
              <a:rPr lang="en-US" sz="2500" b="1" dirty="0" smtClean="0"/>
              <a:t>7</a:t>
            </a:r>
            <a:r>
              <a:rPr lang="en-US" sz="2500" b="1" baseline="30000" dirty="0" smtClean="0"/>
              <a:t>th</a:t>
            </a:r>
            <a:r>
              <a:rPr lang="en-US" sz="2500" b="1" dirty="0" smtClean="0"/>
              <a:t> edition</a:t>
            </a:r>
            <a:br>
              <a:rPr lang="en-US" sz="2500" b="1" dirty="0" smtClean="0"/>
            </a:br>
            <a:r>
              <a:rPr lang="en-US" sz="2500" b="1" dirty="0" smtClean="0"/>
              <a:t>John Wiley &amp; Sons, Inc.</a:t>
            </a:r>
            <a:br>
              <a:rPr lang="en-US" sz="2500" b="1" dirty="0" smtClean="0"/>
            </a:br>
            <a:r>
              <a:rPr lang="en-US" sz="2500" b="1" dirty="0" smtClean="0"/>
              <a:t/>
            </a:r>
            <a:br>
              <a:rPr lang="en-US" sz="2500" b="1" dirty="0" smtClean="0"/>
            </a:br>
            <a:r>
              <a:rPr lang="en-US" sz="2000" b="1" dirty="0" smtClean="0"/>
              <a:t>Slides contributed by Dr. Sandra Reid</a:t>
            </a:r>
            <a:br>
              <a:rPr lang="en-US" sz="2000" b="1" dirty="0" smtClean="0"/>
            </a:br>
            <a:r>
              <a:rPr lang="en-US" sz="2000" b="1" dirty="0" smtClean="0"/>
              <a:t>Chair, Graduate School of Business &amp; Professor, Technology</a:t>
            </a:r>
            <a:br>
              <a:rPr lang="en-US" sz="2000" b="1" dirty="0" smtClean="0"/>
            </a:br>
            <a:r>
              <a:rPr lang="en-US" sz="2000" b="1" dirty="0" smtClean="0"/>
              <a:t>Dallas Baptist University</a:t>
            </a:r>
          </a:p>
        </p:txBody>
      </p:sp>
      <p:sp>
        <p:nvSpPr>
          <p:cNvPr id="8" name="Text Placeholder 7"/>
          <p:cNvSpPr>
            <a:spLocks noGrp="1"/>
          </p:cNvSpPr>
          <p:nvPr>
            <p:ph type="subTitle" idx="1"/>
          </p:nvPr>
        </p:nvSpPr>
        <p:spPr>
          <a:xfrm>
            <a:off x="304800" y="990600"/>
            <a:ext cx="685800" cy="5181600"/>
          </a:xfrm>
          <a:solidFill>
            <a:schemeClr val="accent5"/>
          </a:solidFill>
        </p:spPr>
        <p:txBody>
          <a:bodyPr vert="vert270">
            <a:normAutofit fontScale="70000" lnSpcReduction="20000"/>
          </a:bodyPr>
          <a:lstStyle/>
          <a:p>
            <a:r>
              <a:rPr lang="en-US" sz="5400" b="1" dirty="0" smtClean="0">
                <a:solidFill>
                  <a:schemeClr val="tx1"/>
                </a:solidFill>
              </a:rPr>
              <a:t>Turban and Volonino</a:t>
            </a:r>
            <a:endParaRPr lang="en-US" sz="5400" b="1" dirty="0">
              <a:solidFill>
                <a:schemeClr val="tx1"/>
              </a:solidFill>
            </a:endParaRPr>
          </a:p>
        </p:txBody>
      </p:sp>
      <p:sp>
        <p:nvSpPr>
          <p:cNvPr id="5" name="Slide Number Placeholder 4"/>
          <p:cNvSpPr>
            <a:spLocks noGrp="1"/>
          </p:cNvSpPr>
          <p:nvPr>
            <p:ph type="sldNum" sz="quarter" idx="12"/>
          </p:nvPr>
        </p:nvSpPr>
        <p:spPr/>
        <p:txBody>
          <a:bodyPr/>
          <a:lstStyle/>
          <a:p>
            <a:r>
              <a:rPr lang="en-US" dirty="0" smtClean="0"/>
              <a:t>3-1</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3.2 Data life cycle.</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10</a:t>
            </a:fld>
            <a:endParaRPr lang="en-US" dirty="0"/>
          </a:p>
        </p:txBody>
      </p:sp>
      <p:pic>
        <p:nvPicPr>
          <p:cNvPr id="6" name="Picture 6" descr="Figure-3-2"/>
          <p:cNvPicPr>
            <a:picLocks noChangeAspect="1" noChangeArrowheads="1"/>
          </p:cNvPicPr>
          <p:nvPr/>
        </p:nvPicPr>
        <p:blipFill>
          <a:blip r:embed="rId3"/>
          <a:srcRect/>
          <a:stretch>
            <a:fillRect/>
          </a:stretch>
        </p:blipFill>
        <p:spPr bwMode="auto">
          <a:xfrm>
            <a:off x="1219200" y="1976437"/>
            <a:ext cx="6858000" cy="2824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Analyzing Any Business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11</a:t>
            </a:fld>
            <a:endParaRPr lang="en-US" dirty="0"/>
          </a:p>
        </p:txBody>
      </p:sp>
      <p:pic>
        <p:nvPicPr>
          <p:cNvPr id="6" name="Picture 5" descr="wikipedia.jpg"/>
          <p:cNvPicPr>
            <a:picLocks noChangeAspect="1"/>
          </p:cNvPicPr>
          <p:nvPr/>
        </p:nvPicPr>
        <p:blipFill>
          <a:blip r:embed="rId3"/>
          <a:stretch>
            <a:fillRect/>
          </a:stretch>
        </p:blipFill>
        <p:spPr>
          <a:xfrm>
            <a:off x="228600" y="1600200"/>
            <a:ext cx="2540000" cy="2540000"/>
          </a:xfrm>
          <a:prstGeom prst="rect">
            <a:avLst/>
          </a:prstGeom>
        </p:spPr>
      </p:pic>
      <p:sp>
        <p:nvSpPr>
          <p:cNvPr id="7" name="TextBox 6"/>
          <p:cNvSpPr txBox="1"/>
          <p:nvPr/>
        </p:nvSpPr>
        <p:spPr>
          <a:xfrm>
            <a:off x="3276600" y="1828800"/>
            <a:ext cx="2209800" cy="369332"/>
          </a:xfrm>
          <a:prstGeom prst="rect">
            <a:avLst/>
          </a:prstGeom>
          <a:noFill/>
        </p:spPr>
        <p:txBody>
          <a:bodyPr wrap="square" rtlCol="0">
            <a:spAutoFit/>
          </a:bodyPr>
          <a:lstStyle/>
          <a:p>
            <a:r>
              <a:rPr lang="en-US" b="1" dirty="0" smtClean="0">
                <a:hlinkClick r:id="rId4"/>
              </a:rPr>
              <a:t>Business analytics</a:t>
            </a:r>
            <a:endParaRPr lang="en-US" dirty="0"/>
          </a:p>
        </p:txBody>
      </p:sp>
      <p:sp>
        <p:nvSpPr>
          <p:cNvPr id="8" name="TextBox 7"/>
          <p:cNvSpPr txBox="1"/>
          <p:nvPr/>
        </p:nvSpPr>
        <p:spPr>
          <a:xfrm>
            <a:off x="457200" y="4191000"/>
            <a:ext cx="4572000" cy="923330"/>
          </a:xfrm>
          <a:prstGeom prst="rect">
            <a:avLst/>
          </a:prstGeom>
          <a:noFill/>
        </p:spPr>
        <p:txBody>
          <a:bodyPr wrap="square" rtlCol="0">
            <a:spAutoFit/>
          </a:bodyPr>
          <a:lstStyle/>
          <a:p>
            <a:r>
              <a:rPr lang="en-US" b="1" dirty="0" smtClean="0">
                <a:hlinkClick r:id="rId5"/>
              </a:rPr>
              <a:t>Fighting Click Fraud And Bots From The Heart Of Texas</a:t>
            </a:r>
            <a:endParaRPr lang="en-US" b="1" dirty="0" smtClean="0"/>
          </a:p>
          <a:p>
            <a:endParaRPr lang="en-US" dirty="0"/>
          </a:p>
        </p:txBody>
      </p:sp>
      <p:pic>
        <p:nvPicPr>
          <p:cNvPr id="9" name="Picture 8" descr="businessweek.gif"/>
          <p:cNvPicPr>
            <a:picLocks noChangeAspect="1"/>
          </p:cNvPicPr>
          <p:nvPr/>
        </p:nvPicPr>
        <p:blipFill>
          <a:blip r:embed="rId6"/>
          <a:stretch>
            <a:fillRect/>
          </a:stretch>
        </p:blipFill>
        <p:spPr>
          <a:xfrm>
            <a:off x="1066800" y="5410200"/>
            <a:ext cx="2428875" cy="514350"/>
          </a:xfrm>
          <a:prstGeom prst="rect">
            <a:avLst/>
          </a:prstGeom>
        </p:spPr>
      </p:pic>
      <p:sp>
        <p:nvSpPr>
          <p:cNvPr id="10" name="TextBox 9"/>
          <p:cNvSpPr txBox="1"/>
          <p:nvPr/>
        </p:nvSpPr>
        <p:spPr>
          <a:xfrm>
            <a:off x="3657600" y="5498068"/>
            <a:ext cx="3048000" cy="369332"/>
          </a:xfrm>
          <a:prstGeom prst="rect">
            <a:avLst/>
          </a:prstGeom>
          <a:noFill/>
        </p:spPr>
        <p:txBody>
          <a:bodyPr wrap="square" rtlCol="0">
            <a:spAutoFit/>
          </a:bodyPr>
          <a:lstStyle/>
          <a:p>
            <a:r>
              <a:rPr lang="en-US" b="1" dirty="0" smtClean="0">
                <a:hlinkClick r:id="rId7"/>
              </a:rPr>
              <a:t>Math Will Rock Your World</a:t>
            </a:r>
            <a:endParaRPr lang="en-US" b="1" dirty="0"/>
          </a:p>
        </p:txBody>
      </p:sp>
      <p:sp>
        <p:nvSpPr>
          <p:cNvPr id="11" name="TextBox 10"/>
          <p:cNvSpPr txBox="1"/>
          <p:nvPr/>
        </p:nvSpPr>
        <p:spPr>
          <a:xfrm>
            <a:off x="3048000" y="2514600"/>
            <a:ext cx="3962400" cy="646331"/>
          </a:xfrm>
          <a:prstGeom prst="rect">
            <a:avLst/>
          </a:prstGeom>
          <a:noFill/>
        </p:spPr>
        <p:txBody>
          <a:bodyPr wrap="square" rtlCol="0">
            <a:spAutoFit/>
          </a:bodyPr>
          <a:lstStyle/>
          <a:p>
            <a:r>
              <a:rPr lang="en-US" b="1" dirty="0" smtClean="0">
                <a:hlinkClick r:id="rId8" action="ppaction://program"/>
              </a:rPr>
              <a:t>Competing on Analytics </a:t>
            </a:r>
            <a:r>
              <a:rPr lang="en-US" b="1" dirty="0" smtClean="0"/>
              <a:t>– </a:t>
            </a:r>
            <a:r>
              <a:rPr lang="en-US" b="1" i="1" dirty="0" smtClean="0"/>
              <a:t>HBR</a:t>
            </a:r>
            <a:r>
              <a:rPr lang="en-US" b="1" dirty="0" smtClean="0"/>
              <a:t> </a:t>
            </a:r>
            <a:r>
              <a:rPr lang="en-US" b="1" i="1" dirty="0" smtClean="0"/>
              <a:t>article by Thomas Davenport</a:t>
            </a:r>
            <a:endParaRPr lang="en-US" b="1"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Figure 3.3</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12</a:t>
            </a:fld>
            <a:endParaRPr lang="en-US" dirty="0"/>
          </a:p>
        </p:txBody>
      </p:sp>
      <p:pic>
        <p:nvPicPr>
          <p:cNvPr id="6" name="Picture 4" descr="Figure-3-3-DJIA"/>
          <p:cNvPicPr>
            <a:picLocks noChangeAspect="1" noChangeArrowheads="1"/>
          </p:cNvPicPr>
          <p:nvPr/>
        </p:nvPicPr>
        <p:blipFill>
          <a:blip r:embed="rId3"/>
          <a:srcRect/>
          <a:stretch>
            <a:fillRect/>
          </a:stretch>
        </p:blipFill>
        <p:spPr bwMode="auto">
          <a:xfrm>
            <a:off x="914400" y="1066800"/>
            <a:ext cx="7010400" cy="4695825"/>
          </a:xfrm>
          <a:prstGeom prst="rect">
            <a:avLst/>
          </a:prstGeom>
          <a:noFill/>
          <a:ln w="9525">
            <a:noFill/>
            <a:miter lim="800000"/>
            <a:headEnd/>
            <a:tailEnd/>
          </a:ln>
        </p:spPr>
      </p:pic>
      <p:sp>
        <p:nvSpPr>
          <p:cNvPr id="7" name="TextBox 6"/>
          <p:cNvSpPr txBox="1"/>
          <p:nvPr/>
        </p:nvSpPr>
        <p:spPr>
          <a:xfrm>
            <a:off x="1600200" y="5791200"/>
            <a:ext cx="6629400" cy="646331"/>
          </a:xfrm>
          <a:prstGeom prst="rect">
            <a:avLst/>
          </a:prstGeom>
          <a:noFill/>
        </p:spPr>
        <p:txBody>
          <a:bodyPr wrap="square" rtlCol="0">
            <a:spAutoFit/>
          </a:bodyPr>
          <a:lstStyle/>
          <a:p>
            <a:r>
              <a:rPr lang="en-US" b="1" dirty="0" smtClean="0"/>
              <a:t>Dow Jones industrial average (DJIA) for a single day in tabular display and graphical display.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Data Visualization</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13</a:t>
            </a:fld>
            <a:endParaRPr lang="en-US" dirty="0"/>
          </a:p>
        </p:txBody>
      </p:sp>
      <p:sp>
        <p:nvSpPr>
          <p:cNvPr id="6" name="TextBox 5"/>
          <p:cNvSpPr txBox="1"/>
          <p:nvPr/>
        </p:nvSpPr>
        <p:spPr>
          <a:xfrm>
            <a:off x="304800" y="2667000"/>
            <a:ext cx="6629400" cy="1200329"/>
          </a:xfrm>
          <a:prstGeom prst="rect">
            <a:avLst/>
          </a:prstGeom>
          <a:noFill/>
        </p:spPr>
        <p:txBody>
          <a:bodyPr wrap="square" rtlCol="0">
            <a:spAutoFit/>
          </a:bodyPr>
          <a:lstStyle/>
          <a:p>
            <a:r>
              <a:rPr lang="en-US" b="1" i="1" dirty="0" smtClean="0">
                <a:hlinkClick r:id="rId3"/>
              </a:rPr>
              <a:t>FROM 3 Weeks to 3 Minutes - Ivy League School Finds Million Dollar Donor</a:t>
            </a:r>
            <a:br>
              <a:rPr lang="en-US" b="1" i="1" dirty="0" smtClean="0">
                <a:hlinkClick r:id="rId3"/>
              </a:rPr>
            </a:br>
            <a:r>
              <a:rPr lang="en-US" b="1" i="1" dirty="0" smtClean="0">
                <a:hlinkClick r:id="rId3"/>
              </a:rPr>
              <a:t>Deck: ADVIZOR frees up development managers to get the right answers quickly</a:t>
            </a:r>
            <a:endParaRPr lang="en-US" b="1" i="1" dirty="0"/>
          </a:p>
        </p:txBody>
      </p:sp>
      <p:pic>
        <p:nvPicPr>
          <p:cNvPr id="7" name="Picture 6" descr="advizorsolutions.jpg">
            <a:hlinkClick r:id="rId4"/>
          </p:cNvPr>
          <p:cNvPicPr>
            <a:picLocks noChangeAspect="1"/>
          </p:cNvPicPr>
          <p:nvPr/>
        </p:nvPicPr>
        <p:blipFill>
          <a:blip r:embed="rId5"/>
          <a:stretch>
            <a:fillRect/>
          </a:stretch>
        </p:blipFill>
        <p:spPr>
          <a:xfrm>
            <a:off x="0" y="1600200"/>
            <a:ext cx="5867400" cy="943354"/>
          </a:xfrm>
          <a:prstGeom prst="rect">
            <a:avLst/>
          </a:prstGeom>
        </p:spPr>
      </p:pic>
      <p:sp>
        <p:nvSpPr>
          <p:cNvPr id="8" name="TextBox 7"/>
          <p:cNvSpPr txBox="1"/>
          <p:nvPr/>
        </p:nvSpPr>
        <p:spPr>
          <a:xfrm>
            <a:off x="2971800" y="4888468"/>
            <a:ext cx="2971800" cy="369332"/>
          </a:xfrm>
          <a:prstGeom prst="rect">
            <a:avLst/>
          </a:prstGeom>
          <a:noFill/>
        </p:spPr>
        <p:txBody>
          <a:bodyPr wrap="square" rtlCol="0">
            <a:spAutoFit/>
          </a:bodyPr>
          <a:lstStyle/>
          <a:p>
            <a:r>
              <a:rPr lang="en-US" b="1" dirty="0" smtClean="0">
                <a:hlinkClick r:id="rId6"/>
              </a:rPr>
              <a:t>Visualization Gallery</a:t>
            </a:r>
            <a:endParaRPr lang="en-US" dirty="0"/>
          </a:p>
        </p:txBody>
      </p:sp>
      <p:cxnSp>
        <p:nvCxnSpPr>
          <p:cNvPr id="11" name="Straight Arrow Connector 10"/>
          <p:cNvCxnSpPr/>
          <p:nvPr/>
        </p:nvCxnSpPr>
        <p:spPr>
          <a:xfrm>
            <a:off x="2057400" y="381000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Decision Support Systems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14</a:t>
            </a:fld>
            <a:endParaRPr lang="en-US" dirty="0"/>
          </a:p>
        </p:txBody>
      </p:sp>
      <p:pic>
        <p:nvPicPr>
          <p:cNvPr id="6" name="Picture 5" descr="information builders.jpg"/>
          <p:cNvPicPr>
            <a:picLocks noChangeAspect="1"/>
          </p:cNvPicPr>
          <p:nvPr/>
        </p:nvPicPr>
        <p:blipFill>
          <a:blip r:embed="rId3"/>
          <a:stretch>
            <a:fillRect/>
          </a:stretch>
        </p:blipFill>
        <p:spPr>
          <a:xfrm>
            <a:off x="762000" y="1933575"/>
            <a:ext cx="2857500" cy="1952625"/>
          </a:xfrm>
          <a:prstGeom prst="rect">
            <a:avLst/>
          </a:prstGeom>
        </p:spPr>
      </p:pic>
      <p:sp>
        <p:nvSpPr>
          <p:cNvPr id="7" name="TextBox 6"/>
          <p:cNvSpPr txBox="1"/>
          <p:nvPr/>
        </p:nvSpPr>
        <p:spPr>
          <a:xfrm>
            <a:off x="4267200" y="2133600"/>
            <a:ext cx="2895600" cy="923330"/>
          </a:xfrm>
          <a:prstGeom prst="rect">
            <a:avLst/>
          </a:prstGeom>
          <a:noFill/>
        </p:spPr>
        <p:txBody>
          <a:bodyPr wrap="square" rtlCol="0">
            <a:spAutoFit/>
          </a:bodyPr>
          <a:lstStyle/>
          <a:p>
            <a:r>
              <a:rPr lang="en-US" b="1" dirty="0" smtClean="0">
                <a:hlinkClick r:id="rId4"/>
              </a:rPr>
              <a:t>Decision Support Systems – DSS (definition)</a:t>
            </a:r>
            <a:endParaRPr lang="en-US" b="1" dirty="0" smtClean="0"/>
          </a:p>
          <a:p>
            <a:endParaRPr lang="en-US" dirty="0"/>
          </a:p>
        </p:txBody>
      </p:sp>
      <p:sp>
        <p:nvSpPr>
          <p:cNvPr id="9" name="TextBox 8"/>
          <p:cNvSpPr txBox="1"/>
          <p:nvPr/>
        </p:nvSpPr>
        <p:spPr>
          <a:xfrm>
            <a:off x="762000" y="1524000"/>
            <a:ext cx="4114800" cy="381000"/>
          </a:xfrm>
          <a:prstGeom prst="rect">
            <a:avLst/>
          </a:prstGeom>
          <a:noFill/>
        </p:spPr>
        <p:txBody>
          <a:bodyPr wrap="square" rtlCol="0">
            <a:spAutoFit/>
          </a:bodyPr>
          <a:lstStyle/>
          <a:p>
            <a:r>
              <a:rPr lang="en-US" b="1" dirty="0" smtClean="0"/>
              <a:t>Information Builders…..</a:t>
            </a:r>
            <a:endParaRPr lang="en-US" b="1" dirty="0"/>
          </a:p>
        </p:txBody>
      </p:sp>
      <p:sp>
        <p:nvSpPr>
          <p:cNvPr id="10" name="TextBox 9"/>
          <p:cNvSpPr txBox="1"/>
          <p:nvPr/>
        </p:nvSpPr>
        <p:spPr>
          <a:xfrm>
            <a:off x="4191000" y="3048000"/>
            <a:ext cx="4038600" cy="2585323"/>
          </a:xfrm>
          <a:prstGeom prst="rect">
            <a:avLst/>
          </a:prstGeom>
          <a:noFill/>
        </p:spPr>
        <p:txBody>
          <a:bodyPr wrap="square" rtlCol="0">
            <a:spAutoFit/>
          </a:bodyPr>
          <a:lstStyle/>
          <a:p>
            <a:r>
              <a:rPr lang="en-US" b="1" dirty="0" smtClean="0">
                <a:hlinkClick r:id="rId5"/>
              </a:rPr>
              <a:t>Hospitals Embrace Business Intelligence and Integration Technologies From Information Builders to Increase Revenue and Improve Patient Care</a:t>
            </a:r>
          </a:p>
          <a:p>
            <a:r>
              <a:rPr lang="en-US" b="1" dirty="0" smtClean="0">
                <a:hlinkClick r:id="rId5"/>
              </a:rPr>
              <a:t>Many Hospitals Use WebFOCUS and iWay Software to Propel More Than 100 Percent Growth for Information Builders in Healthcare Market</a:t>
            </a:r>
            <a:endParaRPr lang="en-US" b="1"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MDM</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15</a:t>
            </a:fld>
            <a:endParaRPr lang="en-US" dirty="0"/>
          </a:p>
        </p:txBody>
      </p:sp>
      <p:sp>
        <p:nvSpPr>
          <p:cNvPr id="6" name="TextBox 5"/>
          <p:cNvSpPr txBox="1"/>
          <p:nvPr/>
        </p:nvSpPr>
        <p:spPr>
          <a:xfrm>
            <a:off x="457200" y="1639669"/>
            <a:ext cx="4114800" cy="646331"/>
          </a:xfrm>
          <a:prstGeom prst="rect">
            <a:avLst/>
          </a:prstGeom>
          <a:noFill/>
        </p:spPr>
        <p:txBody>
          <a:bodyPr wrap="square" rtlCol="0">
            <a:spAutoFit/>
          </a:bodyPr>
          <a:lstStyle/>
          <a:p>
            <a:r>
              <a:rPr lang="en-US" b="1" dirty="0" smtClean="0">
                <a:hlinkClick r:id="rId3"/>
              </a:rPr>
              <a:t>Master Data Management (MDM)</a:t>
            </a:r>
            <a:endParaRPr lang="en-US" b="1" dirty="0" smtClean="0"/>
          </a:p>
          <a:p>
            <a:endParaRPr lang="en-US" dirty="0"/>
          </a:p>
        </p:txBody>
      </p:sp>
      <p:sp>
        <p:nvSpPr>
          <p:cNvPr id="7" name="TextBox 6"/>
          <p:cNvSpPr txBox="1"/>
          <p:nvPr/>
        </p:nvSpPr>
        <p:spPr>
          <a:xfrm>
            <a:off x="457200" y="2133600"/>
            <a:ext cx="3200400" cy="381000"/>
          </a:xfrm>
          <a:prstGeom prst="rect">
            <a:avLst/>
          </a:prstGeom>
          <a:noFill/>
        </p:spPr>
        <p:txBody>
          <a:bodyPr wrap="square" rtlCol="0">
            <a:spAutoFit/>
          </a:bodyPr>
          <a:lstStyle/>
          <a:p>
            <a:r>
              <a:rPr lang="en-US" b="1" dirty="0" smtClean="0">
                <a:hlinkClick r:id="rId4"/>
              </a:rPr>
              <a:t>Master Data Management</a:t>
            </a:r>
            <a:endParaRPr lang="en-US" dirty="0"/>
          </a:p>
        </p:txBody>
      </p:sp>
      <p:sp>
        <p:nvSpPr>
          <p:cNvPr id="8" name="TextBox 7"/>
          <p:cNvSpPr txBox="1"/>
          <p:nvPr/>
        </p:nvSpPr>
        <p:spPr>
          <a:xfrm>
            <a:off x="457200" y="2667000"/>
            <a:ext cx="5791200" cy="369332"/>
          </a:xfrm>
          <a:prstGeom prst="rect">
            <a:avLst/>
          </a:prstGeom>
          <a:noFill/>
        </p:spPr>
        <p:txBody>
          <a:bodyPr wrap="square" rtlCol="0">
            <a:spAutoFit/>
          </a:bodyPr>
          <a:lstStyle/>
          <a:p>
            <a:r>
              <a:rPr lang="en-US" b="1" dirty="0" smtClean="0">
                <a:hlinkClick r:id="rId5"/>
              </a:rPr>
              <a:t>Operational versus Analytical Master Data Management</a:t>
            </a:r>
            <a:endParaRPr lang="en-US" dirty="0"/>
          </a:p>
        </p:txBody>
      </p:sp>
      <p:sp>
        <p:nvSpPr>
          <p:cNvPr id="9" name="TextBox 8"/>
          <p:cNvSpPr txBox="1"/>
          <p:nvPr/>
        </p:nvSpPr>
        <p:spPr>
          <a:xfrm>
            <a:off x="457200" y="3200400"/>
            <a:ext cx="4495800" cy="369332"/>
          </a:xfrm>
          <a:prstGeom prst="rect">
            <a:avLst/>
          </a:prstGeom>
          <a:noFill/>
        </p:spPr>
        <p:txBody>
          <a:bodyPr wrap="square" rtlCol="0">
            <a:spAutoFit/>
          </a:bodyPr>
          <a:lstStyle/>
          <a:p>
            <a:r>
              <a:rPr lang="en-US" b="1" dirty="0" smtClean="0">
                <a:hlinkClick r:id="rId6"/>
              </a:rPr>
              <a:t>Demystifying Master Data Management</a:t>
            </a:r>
            <a:endParaRPr lang="en-US" dirty="0"/>
          </a:p>
        </p:txBody>
      </p:sp>
      <p:sp>
        <p:nvSpPr>
          <p:cNvPr id="10" name="TextBox 9"/>
          <p:cNvSpPr txBox="1"/>
          <p:nvPr/>
        </p:nvSpPr>
        <p:spPr>
          <a:xfrm>
            <a:off x="457200" y="4840069"/>
            <a:ext cx="5105400" cy="646331"/>
          </a:xfrm>
          <a:prstGeom prst="rect">
            <a:avLst/>
          </a:prstGeom>
          <a:noFill/>
        </p:spPr>
        <p:txBody>
          <a:bodyPr wrap="square" rtlCol="0">
            <a:spAutoFit/>
          </a:bodyPr>
          <a:lstStyle/>
          <a:p>
            <a:r>
              <a:rPr lang="en-US" b="1" dirty="0" smtClean="0">
                <a:hlinkClick r:id="rId7"/>
              </a:rPr>
              <a:t>Data management's top eight stories of 2008</a:t>
            </a:r>
            <a:endParaRPr lang="en-US" b="1" dirty="0" smtClean="0"/>
          </a:p>
          <a:p>
            <a:endParaRPr lang="en-US" dirty="0"/>
          </a:p>
        </p:txBody>
      </p:sp>
      <p:sp>
        <p:nvSpPr>
          <p:cNvPr id="11" name="TextBox 10"/>
          <p:cNvSpPr txBox="1"/>
          <p:nvPr/>
        </p:nvSpPr>
        <p:spPr>
          <a:xfrm>
            <a:off x="457200" y="5477470"/>
            <a:ext cx="5105400" cy="923330"/>
          </a:xfrm>
          <a:prstGeom prst="rect">
            <a:avLst/>
          </a:prstGeom>
          <a:noFill/>
        </p:spPr>
        <p:txBody>
          <a:bodyPr wrap="square" rtlCol="0">
            <a:spAutoFit/>
          </a:bodyPr>
          <a:lstStyle/>
          <a:p>
            <a:r>
              <a:rPr lang="en-US" b="1" dirty="0" smtClean="0">
                <a:hlinkClick r:id="rId8"/>
              </a:rPr>
              <a:t>Human resources data analytics brings metrics to workforce management</a:t>
            </a:r>
            <a:endParaRPr lang="en-US" b="1" dirty="0" smtClean="0"/>
          </a:p>
          <a:p>
            <a:endParaRPr lang="en-US" dirty="0"/>
          </a:p>
        </p:txBody>
      </p:sp>
      <p:sp>
        <p:nvSpPr>
          <p:cNvPr id="12" name="TextBox 11"/>
          <p:cNvSpPr txBox="1"/>
          <p:nvPr/>
        </p:nvSpPr>
        <p:spPr>
          <a:xfrm>
            <a:off x="457200" y="3801070"/>
            <a:ext cx="5791200" cy="923330"/>
          </a:xfrm>
          <a:prstGeom prst="rect">
            <a:avLst/>
          </a:prstGeom>
          <a:noFill/>
        </p:spPr>
        <p:txBody>
          <a:bodyPr wrap="square" rtlCol="0">
            <a:spAutoFit/>
          </a:bodyPr>
          <a:lstStyle/>
          <a:p>
            <a:r>
              <a:rPr lang="en-US" b="1" dirty="0" smtClean="0">
                <a:hlinkClick r:id="rId9"/>
              </a:rPr>
              <a:t>Would You Like Fries With That? And Does Cross-Selling Justify Master Data Management?</a:t>
            </a:r>
            <a:endParaRPr lang="en-US" b="1"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Master Data Entities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16</a:t>
            </a:fld>
            <a:endParaRPr lang="en-US" dirty="0"/>
          </a:p>
        </p:txBody>
      </p:sp>
      <p:sp>
        <p:nvSpPr>
          <p:cNvPr id="6" name="TextBox 5"/>
          <p:cNvSpPr txBox="1"/>
          <p:nvPr/>
        </p:nvSpPr>
        <p:spPr>
          <a:xfrm>
            <a:off x="533400" y="1752600"/>
            <a:ext cx="4572000" cy="646331"/>
          </a:xfrm>
          <a:prstGeom prst="rect">
            <a:avLst/>
          </a:prstGeom>
          <a:noFill/>
        </p:spPr>
        <p:txBody>
          <a:bodyPr wrap="square" rtlCol="0">
            <a:spAutoFit/>
          </a:bodyPr>
          <a:lstStyle/>
          <a:p>
            <a:r>
              <a:rPr lang="en-US" b="1" dirty="0" smtClean="0">
                <a:hlinkClick r:id="rId3"/>
              </a:rPr>
              <a:t>10 Mistakes to Avoid When Writing an RFP for Master Data Management</a:t>
            </a:r>
            <a:endParaRPr lang="en-US" dirty="0"/>
          </a:p>
        </p:txBody>
      </p:sp>
      <p:sp>
        <p:nvSpPr>
          <p:cNvPr id="8" name="TextBox 7"/>
          <p:cNvSpPr txBox="1"/>
          <p:nvPr/>
        </p:nvSpPr>
        <p:spPr>
          <a:xfrm>
            <a:off x="609600" y="2782669"/>
            <a:ext cx="4038600" cy="646331"/>
          </a:xfrm>
          <a:prstGeom prst="rect">
            <a:avLst/>
          </a:prstGeom>
          <a:noFill/>
        </p:spPr>
        <p:txBody>
          <a:bodyPr wrap="square" rtlCol="0">
            <a:spAutoFit/>
          </a:bodyPr>
          <a:lstStyle/>
          <a:p>
            <a:r>
              <a:rPr lang="en-US" b="1" dirty="0" smtClean="0">
                <a:hlinkClick r:id="rId4"/>
              </a:rPr>
              <a:t>The What, Why, and How of Master Data Management</a:t>
            </a:r>
            <a:endParaRPr lang="en-US" b="1" dirty="0"/>
          </a:p>
        </p:txBody>
      </p:sp>
      <p:sp>
        <p:nvSpPr>
          <p:cNvPr id="10" name="TextBox 9"/>
          <p:cNvSpPr txBox="1"/>
          <p:nvPr/>
        </p:nvSpPr>
        <p:spPr>
          <a:xfrm>
            <a:off x="685800" y="3733800"/>
            <a:ext cx="3429000" cy="646331"/>
          </a:xfrm>
          <a:prstGeom prst="rect">
            <a:avLst/>
          </a:prstGeom>
          <a:noFill/>
        </p:spPr>
        <p:txBody>
          <a:bodyPr wrap="square" rtlCol="0">
            <a:spAutoFit/>
          </a:bodyPr>
          <a:lstStyle/>
          <a:p>
            <a:r>
              <a:rPr lang="en-US" b="1" dirty="0" smtClean="0">
                <a:hlinkClick r:id="rId5"/>
              </a:rPr>
              <a:t>Data Mart Does Not Equal Data Warehouse</a:t>
            </a:r>
            <a:endParaRPr lang="en-US" dirty="0"/>
          </a:p>
        </p:txBody>
      </p:sp>
      <p:sp>
        <p:nvSpPr>
          <p:cNvPr id="11" name="TextBox 10"/>
          <p:cNvSpPr txBox="1"/>
          <p:nvPr/>
        </p:nvSpPr>
        <p:spPr>
          <a:xfrm>
            <a:off x="685800" y="4724400"/>
            <a:ext cx="5410200" cy="646331"/>
          </a:xfrm>
          <a:prstGeom prst="rect">
            <a:avLst/>
          </a:prstGeom>
          <a:noFill/>
        </p:spPr>
        <p:txBody>
          <a:bodyPr wrap="square" rtlCol="0">
            <a:spAutoFit/>
          </a:bodyPr>
          <a:lstStyle/>
          <a:p>
            <a:r>
              <a:rPr lang="en-US" b="1" dirty="0" smtClean="0">
                <a:hlinkClick r:id="rId6"/>
              </a:rPr>
              <a:t>SUPPLY CHAIN ANALYTICS &amp; DATA DISCOVERY</a:t>
            </a: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3.4. Model of an enterprise data warehouse.</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17</a:t>
            </a:fld>
            <a:endParaRPr lang="en-US" dirty="0"/>
          </a:p>
        </p:txBody>
      </p:sp>
      <p:pic>
        <p:nvPicPr>
          <p:cNvPr id="6" name="Picture 4" descr="Syncsort-Data-Warehouse-figure-chap3"/>
          <p:cNvPicPr>
            <a:picLocks noChangeAspect="1" noChangeArrowheads="1"/>
          </p:cNvPicPr>
          <p:nvPr/>
        </p:nvPicPr>
        <p:blipFill>
          <a:blip r:embed="rId3"/>
          <a:srcRect/>
          <a:stretch>
            <a:fillRect/>
          </a:stretch>
        </p:blipFill>
        <p:spPr bwMode="auto">
          <a:xfrm>
            <a:off x="914400" y="1295400"/>
            <a:ext cx="7467600" cy="4676775"/>
          </a:xfrm>
          <a:prstGeom prst="rect">
            <a:avLst/>
          </a:prstGeom>
          <a:noFill/>
          <a:ln w="9525">
            <a:noFill/>
            <a:miter lim="800000"/>
            <a:headEnd/>
            <a:tailEnd/>
          </a:ln>
        </p:spPr>
      </p:pic>
      <p:sp>
        <p:nvSpPr>
          <p:cNvPr id="7" name="TextBox 6"/>
          <p:cNvSpPr txBox="1"/>
          <p:nvPr/>
        </p:nvSpPr>
        <p:spPr>
          <a:xfrm>
            <a:off x="1676400" y="5943600"/>
            <a:ext cx="6858000" cy="369332"/>
          </a:xfrm>
          <a:prstGeom prst="rect">
            <a:avLst/>
          </a:prstGeom>
          <a:noFill/>
        </p:spPr>
        <p:txBody>
          <a:bodyPr wrap="square" rtlCol="0">
            <a:spAutoFit/>
          </a:bodyPr>
          <a:lstStyle/>
          <a:p>
            <a:r>
              <a:rPr lang="en-US" b="1" i="1" dirty="0" smtClean="0"/>
              <a:t>(Source: From Syncsort, synchsort.com. Used with permission.)</a:t>
            </a:r>
            <a:endParaRPr lang="en-US" b="1" i="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3.2</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18</a:t>
            </a:fld>
            <a:endParaRPr lang="en-US" dirty="0"/>
          </a:p>
        </p:txBody>
      </p:sp>
      <p:pic>
        <p:nvPicPr>
          <p:cNvPr id="1026" name="Picture 2"/>
          <p:cNvPicPr>
            <a:picLocks noChangeAspect="1" noChangeArrowheads="1"/>
          </p:cNvPicPr>
          <p:nvPr/>
        </p:nvPicPr>
        <p:blipFill>
          <a:blip r:embed="rId3"/>
          <a:srcRect/>
          <a:stretch>
            <a:fillRect/>
          </a:stretch>
        </p:blipFill>
        <p:spPr bwMode="auto">
          <a:xfrm>
            <a:off x="1981200" y="1600200"/>
            <a:ext cx="5486400" cy="3581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Data Quality</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19</a:t>
            </a:fld>
            <a:endParaRPr lang="en-US" dirty="0"/>
          </a:p>
        </p:txBody>
      </p:sp>
      <p:sp>
        <p:nvSpPr>
          <p:cNvPr id="6" name="TextBox 5"/>
          <p:cNvSpPr txBox="1"/>
          <p:nvPr/>
        </p:nvSpPr>
        <p:spPr>
          <a:xfrm>
            <a:off x="685800" y="1905000"/>
            <a:ext cx="4419600" cy="646331"/>
          </a:xfrm>
          <a:prstGeom prst="rect">
            <a:avLst/>
          </a:prstGeom>
          <a:noFill/>
        </p:spPr>
        <p:txBody>
          <a:bodyPr wrap="square" rtlCol="0">
            <a:spAutoFit/>
          </a:bodyPr>
          <a:lstStyle/>
          <a:p>
            <a:r>
              <a:rPr lang="en-US" b="1" dirty="0" smtClean="0">
                <a:hlinkClick r:id="rId3"/>
              </a:rPr>
              <a:t>Quality of Data and Quality in Context</a:t>
            </a:r>
            <a:r>
              <a:rPr lang="en-US" b="1" dirty="0" smtClean="0"/>
              <a:t> – Article by David Loshin, September 18, 2008</a:t>
            </a:r>
            <a:endParaRPr lang="en-US" dirty="0"/>
          </a:p>
        </p:txBody>
      </p:sp>
      <p:sp>
        <p:nvSpPr>
          <p:cNvPr id="8" name="TextBox 7"/>
          <p:cNvSpPr txBox="1"/>
          <p:nvPr/>
        </p:nvSpPr>
        <p:spPr>
          <a:xfrm>
            <a:off x="762000" y="2819400"/>
            <a:ext cx="3733800" cy="923330"/>
          </a:xfrm>
          <a:prstGeom prst="rect">
            <a:avLst/>
          </a:prstGeom>
          <a:noFill/>
        </p:spPr>
        <p:txBody>
          <a:bodyPr wrap="square" rtlCol="0">
            <a:spAutoFit/>
          </a:bodyPr>
          <a:lstStyle/>
          <a:p>
            <a:r>
              <a:rPr lang="en-US" b="1" dirty="0" smtClean="0">
                <a:hlinkClick r:id="rId4"/>
              </a:rPr>
              <a:t>Data Quality and Data Profiling</a:t>
            </a:r>
            <a:r>
              <a:rPr lang="en-US" b="1" dirty="0" smtClean="0"/>
              <a:t> – Article by David Loshin, December 11, 2008</a:t>
            </a:r>
            <a:endParaRPr lang="en-US" dirty="0"/>
          </a:p>
        </p:txBody>
      </p:sp>
      <p:sp>
        <p:nvSpPr>
          <p:cNvPr id="9" name="TextBox 8"/>
          <p:cNvSpPr txBox="1"/>
          <p:nvPr/>
        </p:nvSpPr>
        <p:spPr>
          <a:xfrm>
            <a:off x="762000" y="4078069"/>
            <a:ext cx="2743200" cy="646331"/>
          </a:xfrm>
          <a:prstGeom prst="rect">
            <a:avLst/>
          </a:prstGeom>
          <a:noFill/>
        </p:spPr>
        <p:txBody>
          <a:bodyPr wrap="square" rtlCol="0">
            <a:spAutoFit/>
          </a:bodyPr>
          <a:lstStyle/>
          <a:p>
            <a:r>
              <a:rPr lang="en-US" b="1" dirty="0" smtClean="0">
                <a:hlinkClick r:id="rId5"/>
              </a:rPr>
              <a:t>Data Quality Example</a:t>
            </a:r>
            <a:endParaRPr lang="en-US" b="1"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a:t>
            </a:r>
            <a:endParaRPr lang="en-US" sz="3200" b="1" dirty="0"/>
          </a:p>
        </p:txBody>
      </p:sp>
      <p:sp>
        <p:nvSpPr>
          <p:cNvPr id="3" name="Content Placeholder 2"/>
          <p:cNvSpPr>
            <a:spLocks noGrp="1"/>
          </p:cNvSpPr>
          <p:nvPr>
            <p:ph idx="1"/>
          </p:nvPr>
        </p:nvSpPr>
        <p:spPr/>
        <p:txBody>
          <a:bodyPr>
            <a:normAutofit/>
          </a:bodyPr>
          <a:lstStyle/>
          <a:p>
            <a:r>
              <a:rPr lang="en-US" sz="2800" dirty="0" smtClean="0"/>
              <a:t>3.1 Data, Master Data, and Data Management</a:t>
            </a:r>
          </a:p>
          <a:p>
            <a:r>
              <a:rPr lang="en-US" sz="2800" dirty="0" smtClean="0"/>
              <a:t>3.2 File Management Systems</a:t>
            </a:r>
          </a:p>
          <a:p>
            <a:r>
              <a:rPr lang="en-US" sz="2800" dirty="0" smtClean="0"/>
              <a:t>3.3 Database Management Systems</a:t>
            </a:r>
          </a:p>
          <a:p>
            <a:r>
              <a:rPr lang="en-US" sz="2800" dirty="0" smtClean="0"/>
              <a:t>3.4 Data Warehouses, Data Marts, and Data Centers</a:t>
            </a:r>
          </a:p>
          <a:p>
            <a:r>
              <a:rPr lang="en-US" sz="2800" dirty="0" smtClean="0"/>
              <a:t>3.5 Enterprise Content Management</a:t>
            </a:r>
          </a:p>
          <a:p>
            <a:r>
              <a:rPr lang="en-US" sz="2800" dirty="0" smtClean="0"/>
              <a:t>3.6 Managerial Issues</a:t>
            </a:r>
          </a:p>
        </p:txBody>
      </p:sp>
      <p:sp>
        <p:nvSpPr>
          <p:cNvPr id="5" name="Slide Number Placeholder 4"/>
          <p:cNvSpPr>
            <a:spLocks noGrp="1"/>
          </p:cNvSpPr>
          <p:nvPr>
            <p:ph type="sldNum" sz="quarter" idx="12"/>
          </p:nvPr>
        </p:nvSpPr>
        <p:spPr/>
        <p:txBody>
          <a:bodyPr/>
          <a:lstStyle/>
          <a:p>
            <a:r>
              <a:rPr lang="en-US" dirty="0" smtClean="0"/>
              <a:t>3-2</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Document Management</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20</a:t>
            </a:fld>
            <a:endParaRPr lang="en-US" dirty="0"/>
          </a:p>
        </p:txBody>
      </p:sp>
      <p:sp>
        <p:nvSpPr>
          <p:cNvPr id="6" name="TextBox 5"/>
          <p:cNvSpPr txBox="1"/>
          <p:nvPr/>
        </p:nvSpPr>
        <p:spPr>
          <a:xfrm>
            <a:off x="2819400" y="1828800"/>
            <a:ext cx="5486400" cy="646331"/>
          </a:xfrm>
          <a:prstGeom prst="rect">
            <a:avLst/>
          </a:prstGeom>
          <a:noFill/>
        </p:spPr>
        <p:txBody>
          <a:bodyPr wrap="square" rtlCol="0">
            <a:spAutoFit/>
          </a:bodyPr>
          <a:lstStyle/>
          <a:p>
            <a:r>
              <a:rPr lang="en-US" b="1" dirty="0" smtClean="0">
                <a:hlinkClick r:id="rId3"/>
              </a:rPr>
              <a:t>Implementing Document and Record Management Systems as a part of your business continuity plan</a:t>
            </a:r>
            <a:endParaRPr lang="en-US" dirty="0"/>
          </a:p>
        </p:txBody>
      </p:sp>
      <p:pic>
        <p:nvPicPr>
          <p:cNvPr id="7" name="Picture 6" descr="cio-logo_180x109.gif"/>
          <p:cNvPicPr>
            <a:picLocks noChangeAspect="1"/>
          </p:cNvPicPr>
          <p:nvPr/>
        </p:nvPicPr>
        <p:blipFill>
          <a:blip r:embed="rId4"/>
          <a:stretch>
            <a:fillRect/>
          </a:stretch>
        </p:blipFill>
        <p:spPr>
          <a:xfrm>
            <a:off x="609600" y="1676400"/>
            <a:ext cx="1714500" cy="1038225"/>
          </a:xfrm>
          <a:prstGeom prst="rect">
            <a:avLst/>
          </a:prstGeom>
        </p:spPr>
      </p:pic>
      <p:sp>
        <p:nvSpPr>
          <p:cNvPr id="8" name="TextBox 7"/>
          <p:cNvSpPr txBox="1"/>
          <p:nvPr/>
        </p:nvSpPr>
        <p:spPr>
          <a:xfrm>
            <a:off x="685800" y="3200401"/>
            <a:ext cx="5638800" cy="923330"/>
          </a:xfrm>
          <a:prstGeom prst="rect">
            <a:avLst/>
          </a:prstGeom>
          <a:noFill/>
        </p:spPr>
        <p:txBody>
          <a:bodyPr wrap="square" rtlCol="0">
            <a:spAutoFit/>
          </a:bodyPr>
          <a:lstStyle/>
          <a:p>
            <a:r>
              <a:rPr lang="en-US" b="1" dirty="0" smtClean="0">
                <a:hlinkClick r:id="rId5"/>
              </a:rPr>
              <a:t>SurgiCenter of Baltimore</a:t>
            </a:r>
          </a:p>
          <a:p>
            <a:r>
              <a:rPr lang="en-US" b="1" dirty="0" smtClean="0">
                <a:hlinkClick r:id="rId5"/>
              </a:rPr>
              <a:t>Laserfiche locates patient records with surgical precision</a:t>
            </a:r>
            <a:endParaRPr lang="en-US" b="1" dirty="0" smtClean="0"/>
          </a:p>
          <a:p>
            <a:endParaRPr lang="en-US" dirty="0"/>
          </a:p>
        </p:txBody>
      </p:sp>
      <p:sp>
        <p:nvSpPr>
          <p:cNvPr id="9" name="TextBox 8"/>
          <p:cNvSpPr txBox="1"/>
          <p:nvPr/>
        </p:nvSpPr>
        <p:spPr>
          <a:xfrm>
            <a:off x="685800" y="4267200"/>
            <a:ext cx="6019800" cy="923330"/>
          </a:xfrm>
          <a:prstGeom prst="rect">
            <a:avLst/>
          </a:prstGeom>
          <a:noFill/>
        </p:spPr>
        <p:txBody>
          <a:bodyPr wrap="square" rtlCol="0">
            <a:spAutoFit/>
          </a:bodyPr>
          <a:lstStyle/>
          <a:p>
            <a:r>
              <a:rPr lang="en-US" b="1" dirty="0" smtClean="0">
                <a:hlinkClick r:id="rId6" action="ppaction://program"/>
              </a:rPr>
              <a:t>American Express</a:t>
            </a:r>
          </a:p>
          <a:p>
            <a:r>
              <a:rPr lang="en-US" b="1" dirty="0" smtClean="0">
                <a:hlinkClick r:id="rId6" action="ppaction://program"/>
              </a:rPr>
              <a:t>American Express increases its commitment to excellent customer satisfaction with Cardiff TeleForm</a:t>
            </a:r>
            <a:r>
              <a:rPr lang="en-US" b="1" dirty="0" smtClean="0"/>
              <a:t> </a:t>
            </a:r>
            <a:endParaRPr lang="en-US" dirty="0"/>
          </a:p>
        </p:txBody>
      </p:sp>
      <p:sp>
        <p:nvSpPr>
          <p:cNvPr id="10" name="TextBox 9"/>
          <p:cNvSpPr txBox="1"/>
          <p:nvPr/>
        </p:nvSpPr>
        <p:spPr>
          <a:xfrm>
            <a:off x="685800" y="5486400"/>
            <a:ext cx="5410200" cy="369332"/>
          </a:xfrm>
          <a:prstGeom prst="rect">
            <a:avLst/>
          </a:prstGeom>
          <a:noFill/>
        </p:spPr>
        <p:txBody>
          <a:bodyPr wrap="square" rtlCol="0">
            <a:spAutoFit/>
          </a:bodyPr>
          <a:lstStyle/>
          <a:p>
            <a:r>
              <a:rPr lang="fr-FR" b="1" dirty="0" smtClean="0">
                <a:hlinkClick r:id="rId7"/>
              </a:rPr>
              <a:t>Captaris</a:t>
            </a:r>
            <a:r>
              <a:rPr lang="fr-FR" b="1" baseline="30000" dirty="0" smtClean="0">
                <a:hlinkClick r:id="rId7"/>
              </a:rPr>
              <a:t>®</a:t>
            </a:r>
            <a:r>
              <a:rPr lang="fr-FR" b="1" dirty="0" smtClean="0">
                <a:hlinkClick r:id="rId7"/>
              </a:rPr>
              <a:t> Alchemy</a:t>
            </a:r>
            <a:r>
              <a:rPr lang="fr-FR" b="1" baseline="30000" dirty="0" smtClean="0">
                <a:hlinkClick r:id="rId7"/>
              </a:rPr>
              <a:t>®</a:t>
            </a:r>
            <a:r>
              <a:rPr lang="fr-FR" b="1" dirty="0" smtClean="0">
                <a:hlinkClick r:id="rId7"/>
              </a:rPr>
              <a:t>: Document Management Software</a:t>
            </a:r>
            <a:r>
              <a:rPr lang="fr-FR" b="1" dirty="0" smtClean="0"/>
              <a:t>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3-20</a:t>
            </a:r>
            <a:endParaRPr lang="en-US" dirty="0"/>
          </a:p>
        </p:txBody>
      </p:sp>
      <p:sp>
        <p:nvSpPr>
          <p:cNvPr id="6" name="Rectangle 5"/>
          <p:cNvSpPr/>
          <p:nvPr/>
        </p:nvSpPr>
        <p:spPr>
          <a:xfrm>
            <a:off x="1981200" y="2743200"/>
            <a:ext cx="5486400" cy="584775"/>
          </a:xfrm>
          <a:prstGeom prst="rect">
            <a:avLst/>
          </a:prstGeom>
        </p:spPr>
        <p:txBody>
          <a:bodyPr wrap="square">
            <a:spAutoFit/>
          </a:bodyPr>
          <a:lstStyle/>
          <a:p>
            <a:r>
              <a:rPr lang="en-US" sz="3200" b="1" i="1" dirty="0" smtClean="0"/>
              <a:t>3.2 File Management Systems</a:t>
            </a:r>
            <a:endParaRPr lang="en-US" sz="3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3.5</a:t>
            </a:r>
            <a:br>
              <a:rPr lang="en-US" sz="3200" b="1" dirty="0" smtClean="0"/>
            </a:br>
            <a:r>
              <a:rPr lang="en-US" sz="3200" b="1" dirty="0" smtClean="0"/>
              <a:t>Example of primary and foreign keys.</a:t>
            </a:r>
            <a:endParaRPr lang="en-US" sz="3200"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22</a:t>
            </a:fld>
            <a:endParaRPr lang="en-US" dirty="0"/>
          </a:p>
        </p:txBody>
      </p:sp>
      <p:pic>
        <p:nvPicPr>
          <p:cNvPr id="6" name="Picture 5" descr="Figure-3-5"/>
          <p:cNvPicPr>
            <a:picLocks noChangeAspect="1" noChangeArrowheads="1"/>
          </p:cNvPicPr>
          <p:nvPr/>
        </p:nvPicPr>
        <p:blipFill>
          <a:blip r:embed="rId3"/>
          <a:srcRect/>
          <a:stretch>
            <a:fillRect/>
          </a:stretch>
        </p:blipFill>
        <p:spPr bwMode="auto">
          <a:xfrm>
            <a:off x="1371600" y="1706562"/>
            <a:ext cx="6400800" cy="3932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3.6</a:t>
            </a:r>
            <a:br>
              <a:rPr lang="en-US" sz="3200" b="1" dirty="0" smtClean="0"/>
            </a:br>
            <a:r>
              <a:rPr lang="en-US" sz="3200" b="1" dirty="0" smtClean="0"/>
              <a:t>Hierarchy of data for a computer-based file.</a:t>
            </a:r>
            <a:endParaRPr lang="en-US" sz="3200"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23</a:t>
            </a:fld>
            <a:endParaRPr lang="en-US" dirty="0"/>
          </a:p>
        </p:txBody>
      </p:sp>
      <p:pic>
        <p:nvPicPr>
          <p:cNvPr id="6" name="Picture 3" descr="Figure-3-6"/>
          <p:cNvPicPr>
            <a:picLocks noChangeAspect="1" noChangeArrowheads="1"/>
          </p:cNvPicPr>
          <p:nvPr/>
        </p:nvPicPr>
        <p:blipFill>
          <a:blip r:embed="rId3"/>
          <a:srcRect/>
          <a:stretch>
            <a:fillRect/>
          </a:stretch>
        </p:blipFill>
        <p:spPr bwMode="auto">
          <a:xfrm>
            <a:off x="1371600" y="1841500"/>
            <a:ext cx="6762750" cy="334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3.7</a:t>
            </a:r>
            <a:br>
              <a:rPr lang="en-US" sz="3200" b="1" dirty="0" smtClean="0"/>
            </a:br>
            <a:r>
              <a:rPr lang="en-US" sz="3200" b="1" dirty="0" smtClean="0"/>
              <a:t>Indexed sequential access method.</a:t>
            </a:r>
            <a:endParaRPr lang="en-US" sz="3200"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24</a:t>
            </a:fld>
            <a:endParaRPr lang="en-US" dirty="0"/>
          </a:p>
        </p:txBody>
      </p:sp>
      <p:pic>
        <p:nvPicPr>
          <p:cNvPr id="6" name="Picture 3" descr="Figure-3-7"/>
          <p:cNvPicPr>
            <a:picLocks noChangeAspect="1" noChangeArrowheads="1"/>
          </p:cNvPicPr>
          <p:nvPr/>
        </p:nvPicPr>
        <p:blipFill>
          <a:blip r:embed="rId3"/>
          <a:srcRect/>
          <a:stretch>
            <a:fillRect/>
          </a:stretch>
        </p:blipFill>
        <p:spPr bwMode="auto">
          <a:xfrm>
            <a:off x="1371600" y="1562100"/>
            <a:ext cx="6332538" cy="468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3.8</a:t>
            </a:r>
            <a:br>
              <a:rPr lang="en-US" sz="3200" b="1" dirty="0" smtClean="0"/>
            </a:br>
            <a:endParaRPr lang="en-US" sz="3200"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25</a:t>
            </a:fld>
            <a:endParaRPr lang="en-US" dirty="0"/>
          </a:p>
        </p:txBody>
      </p:sp>
      <p:pic>
        <p:nvPicPr>
          <p:cNvPr id="6" name="Picture 3" descr="Figure-3-8"/>
          <p:cNvPicPr>
            <a:picLocks noChangeAspect="1" noChangeArrowheads="1"/>
          </p:cNvPicPr>
          <p:nvPr/>
        </p:nvPicPr>
        <p:blipFill>
          <a:blip r:embed="rId3"/>
          <a:srcRect/>
          <a:stretch>
            <a:fillRect/>
          </a:stretch>
        </p:blipFill>
        <p:spPr bwMode="auto">
          <a:xfrm>
            <a:off x="1371600" y="1709737"/>
            <a:ext cx="6237288" cy="3319463"/>
          </a:xfrm>
          <a:prstGeom prst="rect">
            <a:avLst/>
          </a:prstGeom>
          <a:noFill/>
          <a:ln w="9525">
            <a:noFill/>
            <a:miter lim="800000"/>
            <a:headEnd/>
            <a:tailEnd/>
          </a:ln>
        </p:spPr>
      </p:pic>
      <p:sp>
        <p:nvSpPr>
          <p:cNvPr id="7" name="TextBox 6"/>
          <p:cNvSpPr txBox="1"/>
          <p:nvPr/>
        </p:nvSpPr>
        <p:spPr>
          <a:xfrm>
            <a:off x="1295400" y="5221069"/>
            <a:ext cx="6876113" cy="646331"/>
          </a:xfrm>
          <a:prstGeom prst="rect">
            <a:avLst/>
          </a:prstGeom>
          <a:noFill/>
        </p:spPr>
        <p:txBody>
          <a:bodyPr wrap="none" rtlCol="0">
            <a:spAutoFit/>
          </a:bodyPr>
          <a:lstStyle/>
          <a:p>
            <a:r>
              <a:rPr lang="en-US" b="1" dirty="0" smtClean="0"/>
              <a:t>Computer-based files of this type cause problems such as redundancy,</a:t>
            </a:r>
          </a:p>
          <a:p>
            <a:r>
              <a:rPr lang="en-US" b="1" dirty="0" smtClean="0"/>
              <a:t>inconsistency, and data isolation.</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26</a:t>
            </a:fld>
            <a:endParaRPr lang="en-US" dirty="0"/>
          </a:p>
        </p:txBody>
      </p:sp>
      <p:sp>
        <p:nvSpPr>
          <p:cNvPr id="6" name="Rectangle 5"/>
          <p:cNvSpPr/>
          <p:nvPr/>
        </p:nvSpPr>
        <p:spPr>
          <a:xfrm>
            <a:off x="2133600" y="2590800"/>
            <a:ext cx="6172200" cy="1077218"/>
          </a:xfrm>
          <a:prstGeom prst="rect">
            <a:avLst/>
          </a:prstGeom>
        </p:spPr>
        <p:txBody>
          <a:bodyPr wrap="square">
            <a:spAutoFit/>
          </a:bodyPr>
          <a:lstStyle/>
          <a:p>
            <a:r>
              <a:rPr lang="en-US" sz="3200" b="1" i="1" dirty="0" smtClean="0"/>
              <a:t>3.3 Databases and Database Management Systems</a:t>
            </a:r>
            <a:endParaRPr lang="en-US" sz="3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27</a:t>
            </a:fld>
            <a:endParaRPr lang="en-US" dirty="0"/>
          </a:p>
        </p:txBody>
      </p:sp>
      <p:pic>
        <p:nvPicPr>
          <p:cNvPr id="6" name="Picture 3" descr="Figure-3-9"/>
          <p:cNvPicPr>
            <a:picLocks noChangeAspect="1" noChangeArrowheads="1"/>
          </p:cNvPicPr>
          <p:nvPr/>
        </p:nvPicPr>
        <p:blipFill>
          <a:blip r:embed="rId3"/>
          <a:srcRect/>
          <a:stretch>
            <a:fillRect/>
          </a:stretch>
        </p:blipFill>
        <p:spPr bwMode="auto">
          <a:xfrm>
            <a:off x="2667000" y="457200"/>
            <a:ext cx="3829050" cy="4860925"/>
          </a:xfrm>
          <a:prstGeom prst="rect">
            <a:avLst/>
          </a:prstGeom>
          <a:noFill/>
          <a:ln w="9525">
            <a:noFill/>
            <a:miter lim="800000"/>
            <a:headEnd/>
            <a:tailEnd/>
          </a:ln>
        </p:spPr>
      </p:pic>
      <p:sp>
        <p:nvSpPr>
          <p:cNvPr id="7" name="TextBox 6"/>
          <p:cNvSpPr txBox="1"/>
          <p:nvPr/>
        </p:nvSpPr>
        <p:spPr>
          <a:xfrm>
            <a:off x="1371600" y="5410200"/>
            <a:ext cx="6324600" cy="923330"/>
          </a:xfrm>
          <a:prstGeom prst="rect">
            <a:avLst/>
          </a:prstGeom>
          <a:noFill/>
        </p:spPr>
        <p:txBody>
          <a:bodyPr wrap="square" rtlCol="0">
            <a:spAutoFit/>
          </a:bodyPr>
          <a:lstStyle/>
          <a:p>
            <a:r>
              <a:rPr lang="en-US" b="1" dirty="0" smtClean="0"/>
              <a:t>Figure 3.9 (a) Centralized database. (b) Distributed database with complete or partial copies of the central database in more than one location.</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3.3</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28</a:t>
            </a:fld>
            <a:endParaRPr lang="en-US" dirty="0"/>
          </a:p>
        </p:txBody>
      </p:sp>
      <p:pic>
        <p:nvPicPr>
          <p:cNvPr id="2050" name="Picture 2"/>
          <p:cNvPicPr>
            <a:picLocks noChangeAspect="1" noChangeArrowheads="1"/>
          </p:cNvPicPr>
          <p:nvPr/>
        </p:nvPicPr>
        <p:blipFill>
          <a:blip r:embed="rId3"/>
          <a:srcRect/>
          <a:stretch>
            <a:fillRect/>
          </a:stretch>
        </p:blipFill>
        <p:spPr bwMode="auto">
          <a:xfrm>
            <a:off x="1752600" y="1600200"/>
            <a:ext cx="5562600" cy="419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3.10</a:t>
            </a:r>
            <a:br>
              <a:rPr lang="en-US" sz="3200" b="1" dirty="0" smtClean="0"/>
            </a:br>
            <a:endParaRPr lang="en-US" sz="3200"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29</a:t>
            </a:fld>
            <a:endParaRPr lang="en-US" dirty="0"/>
          </a:p>
        </p:txBody>
      </p:sp>
      <p:pic>
        <p:nvPicPr>
          <p:cNvPr id="6" name="Picture 3" descr="Figure-3-10"/>
          <p:cNvPicPr>
            <a:picLocks noChangeAspect="1" noChangeArrowheads="1"/>
          </p:cNvPicPr>
          <p:nvPr/>
        </p:nvPicPr>
        <p:blipFill>
          <a:blip r:embed="rId3"/>
          <a:srcRect/>
          <a:stretch>
            <a:fillRect/>
          </a:stretch>
        </p:blipFill>
        <p:spPr bwMode="auto">
          <a:xfrm>
            <a:off x="1143000" y="1928812"/>
            <a:ext cx="6796088" cy="3176588"/>
          </a:xfrm>
          <a:prstGeom prst="rect">
            <a:avLst/>
          </a:prstGeom>
          <a:noFill/>
          <a:ln w="9525">
            <a:noFill/>
            <a:miter lim="800000"/>
            <a:headEnd/>
            <a:tailEnd/>
          </a:ln>
        </p:spPr>
      </p:pic>
      <p:sp>
        <p:nvSpPr>
          <p:cNvPr id="7" name="TextBox 6"/>
          <p:cNvSpPr txBox="1"/>
          <p:nvPr/>
        </p:nvSpPr>
        <p:spPr>
          <a:xfrm>
            <a:off x="1066800" y="5345668"/>
            <a:ext cx="7391400" cy="369332"/>
          </a:xfrm>
          <a:prstGeom prst="rect">
            <a:avLst/>
          </a:prstGeom>
          <a:noFill/>
        </p:spPr>
        <p:txBody>
          <a:bodyPr wrap="square" rtlCol="0">
            <a:spAutoFit/>
          </a:bodyPr>
          <a:lstStyle/>
          <a:p>
            <a:r>
              <a:rPr lang="en-US" b="1" dirty="0" smtClean="0"/>
              <a:t>Database management system provides access to all data in the database.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Learning Objectives</a:t>
            </a:r>
            <a:endParaRPr lang="en-US" sz="3200" b="1"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sz="2800" dirty="0" smtClean="0"/>
              <a:t>Describe how data and document management impact profits and performance.</a:t>
            </a:r>
          </a:p>
          <a:p>
            <a:pPr marL="514350" indent="-514350">
              <a:buFont typeface="+mj-lt"/>
              <a:buAutoNum type="arabicPeriod"/>
            </a:pPr>
            <a:r>
              <a:rPr lang="en-US" sz="2800" dirty="0" smtClean="0"/>
              <a:t>Understand how managers are supported or constrained by data quality.</a:t>
            </a:r>
          </a:p>
          <a:p>
            <a:pPr marL="514350" indent="-514350">
              <a:buFont typeface="+mj-lt"/>
              <a:buAutoNum type="arabicPeriod"/>
            </a:pPr>
            <a:r>
              <a:rPr lang="en-US" sz="2800" dirty="0" smtClean="0"/>
              <a:t>Discuss the functions of databases and database management systems.</a:t>
            </a:r>
          </a:p>
          <a:p>
            <a:pPr marL="514350" indent="-514350">
              <a:buFont typeface="+mj-lt"/>
              <a:buAutoNum type="arabicPeriod"/>
            </a:pPr>
            <a:r>
              <a:rPr lang="en-US" sz="2800" dirty="0" smtClean="0"/>
              <a:t>Understand how logical views of data provide a customized support and improve data security.</a:t>
            </a:r>
          </a:p>
          <a:p>
            <a:pPr marL="514350" indent="-514350">
              <a:buFont typeface="+mj-lt"/>
              <a:buAutoNum type="arabicPeriod"/>
            </a:pPr>
            <a:r>
              <a:rPr lang="en-US" sz="2800" dirty="0" smtClean="0"/>
              <a:t>Describe the tactical and strategic benefits of data warehouses, data marts, and data centers.</a:t>
            </a:r>
          </a:p>
          <a:p>
            <a:endParaRPr lang="en-US" sz="2800" dirty="0" smtClean="0"/>
          </a:p>
          <a:p>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30</a:t>
            </a:fld>
            <a:endParaRPr lang="en-US" dirty="0"/>
          </a:p>
        </p:txBody>
      </p:sp>
      <p:sp>
        <p:nvSpPr>
          <p:cNvPr id="6" name="Rectangle 5"/>
          <p:cNvSpPr/>
          <p:nvPr/>
        </p:nvSpPr>
        <p:spPr>
          <a:xfrm>
            <a:off x="1752600" y="2743200"/>
            <a:ext cx="6629400" cy="1077218"/>
          </a:xfrm>
          <a:prstGeom prst="rect">
            <a:avLst/>
          </a:prstGeom>
        </p:spPr>
        <p:txBody>
          <a:bodyPr wrap="square">
            <a:spAutoFit/>
          </a:bodyPr>
          <a:lstStyle/>
          <a:p>
            <a:r>
              <a:rPr lang="en-US" sz="3200" b="1" i="1" dirty="0" smtClean="0"/>
              <a:t>3.4 Data Warehouses, Data Marts, and Data Centers</a:t>
            </a:r>
            <a:endParaRPr lang="en-US" sz="32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3.11</a:t>
            </a:r>
            <a:br>
              <a:rPr lang="en-US" sz="3200" b="1" dirty="0" smtClean="0"/>
            </a:br>
            <a:r>
              <a:rPr lang="en-US" sz="3200" b="1" dirty="0" smtClean="0"/>
              <a:t>Data warehouse framework and views.</a:t>
            </a:r>
            <a:endParaRPr lang="en-US" sz="3200"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31</a:t>
            </a:fld>
            <a:endParaRPr lang="en-US" dirty="0"/>
          </a:p>
        </p:txBody>
      </p:sp>
      <p:pic>
        <p:nvPicPr>
          <p:cNvPr id="6" name="Picture 3" descr="Figure-3-11"/>
          <p:cNvPicPr>
            <a:picLocks noChangeAspect="1" noChangeArrowheads="1"/>
          </p:cNvPicPr>
          <p:nvPr/>
        </p:nvPicPr>
        <p:blipFill>
          <a:blip r:embed="rId3"/>
          <a:srcRect/>
          <a:stretch>
            <a:fillRect/>
          </a:stretch>
        </p:blipFill>
        <p:spPr bwMode="auto">
          <a:xfrm>
            <a:off x="2209800" y="1584325"/>
            <a:ext cx="4724400" cy="4359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3.12</a:t>
            </a:r>
            <a:br>
              <a:rPr lang="en-US" sz="3200" b="1" dirty="0" smtClean="0"/>
            </a:br>
            <a:r>
              <a:rPr lang="en-US" sz="3200" b="1" dirty="0" smtClean="0"/>
              <a:t>Teradata Corp.’s enterprise data warehouse.</a:t>
            </a:r>
            <a:endParaRPr lang="en-US" sz="3200"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32</a:t>
            </a:fld>
            <a:endParaRPr lang="en-US" dirty="0"/>
          </a:p>
        </p:txBody>
      </p:sp>
      <p:pic>
        <p:nvPicPr>
          <p:cNvPr id="6" name="Picture 3" descr="Figure-3-12"/>
          <p:cNvPicPr>
            <a:picLocks noChangeAspect="1" noChangeArrowheads="1"/>
          </p:cNvPicPr>
          <p:nvPr/>
        </p:nvPicPr>
        <p:blipFill>
          <a:blip r:embed="rId3"/>
          <a:srcRect/>
          <a:stretch>
            <a:fillRect/>
          </a:stretch>
        </p:blipFill>
        <p:spPr bwMode="auto">
          <a:xfrm>
            <a:off x="1066800" y="1371600"/>
            <a:ext cx="6880225" cy="4565650"/>
          </a:xfrm>
          <a:prstGeom prst="rect">
            <a:avLst/>
          </a:prstGeom>
          <a:noFill/>
          <a:ln w="9525">
            <a:noFill/>
            <a:miter lim="800000"/>
            <a:headEnd/>
            <a:tailEnd/>
          </a:ln>
        </p:spPr>
      </p:pic>
      <p:sp>
        <p:nvSpPr>
          <p:cNvPr id="7" name="TextBox 6"/>
          <p:cNvSpPr txBox="1"/>
          <p:nvPr/>
        </p:nvSpPr>
        <p:spPr>
          <a:xfrm>
            <a:off x="1295400" y="6031468"/>
            <a:ext cx="6858000" cy="369332"/>
          </a:xfrm>
          <a:prstGeom prst="rect">
            <a:avLst/>
          </a:prstGeom>
          <a:noFill/>
        </p:spPr>
        <p:txBody>
          <a:bodyPr wrap="square" rtlCol="0">
            <a:spAutoFit/>
          </a:bodyPr>
          <a:lstStyle/>
          <a:p>
            <a:r>
              <a:rPr lang="en-US" b="1" i="1" dirty="0" smtClean="0"/>
              <a:t>(Source:</a:t>
            </a:r>
            <a:r>
              <a:rPr lang="en-US" b="1" dirty="0" smtClean="0"/>
              <a:t> Teradata Corporation [</a:t>
            </a:r>
            <a:r>
              <a:rPr lang="en-US" b="1" i="1" dirty="0" smtClean="0"/>
              <a:t>teradata.com</a:t>
            </a:r>
            <a:r>
              <a:rPr lang="en-US" b="1" dirty="0" smtClean="0"/>
              <a:t>], with permission.)</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Table 3.4</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33</a:t>
            </a:fld>
            <a:endParaRPr lang="en-US" dirty="0"/>
          </a:p>
        </p:txBody>
      </p:sp>
      <p:pic>
        <p:nvPicPr>
          <p:cNvPr id="3074" name="Picture 2"/>
          <p:cNvPicPr>
            <a:picLocks noChangeAspect="1" noChangeArrowheads="1"/>
          </p:cNvPicPr>
          <p:nvPr/>
        </p:nvPicPr>
        <p:blipFill>
          <a:blip r:embed="rId3"/>
          <a:srcRect/>
          <a:stretch>
            <a:fillRect/>
          </a:stretch>
        </p:blipFill>
        <p:spPr bwMode="auto">
          <a:xfrm>
            <a:off x="1676400" y="1752600"/>
            <a:ext cx="5867400" cy="419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3.5</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34</a:t>
            </a:fld>
            <a:endParaRPr lang="en-US" dirty="0"/>
          </a:p>
        </p:txBody>
      </p:sp>
      <p:pic>
        <p:nvPicPr>
          <p:cNvPr id="4098" name="Picture 2"/>
          <p:cNvPicPr>
            <a:picLocks noChangeAspect="1" noChangeArrowheads="1"/>
          </p:cNvPicPr>
          <p:nvPr/>
        </p:nvPicPr>
        <p:blipFill>
          <a:blip r:embed="rId3"/>
          <a:srcRect/>
          <a:stretch>
            <a:fillRect/>
          </a:stretch>
        </p:blipFill>
        <p:spPr bwMode="auto">
          <a:xfrm>
            <a:off x="1752600" y="1295400"/>
            <a:ext cx="5410200" cy="4267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35</a:t>
            </a:fld>
            <a:endParaRPr lang="en-US" dirty="0"/>
          </a:p>
        </p:txBody>
      </p:sp>
      <p:sp>
        <p:nvSpPr>
          <p:cNvPr id="6" name="Rectangle 5"/>
          <p:cNvSpPr/>
          <p:nvPr/>
        </p:nvSpPr>
        <p:spPr>
          <a:xfrm>
            <a:off x="1295400" y="2819400"/>
            <a:ext cx="6781800" cy="584775"/>
          </a:xfrm>
          <a:prstGeom prst="rect">
            <a:avLst/>
          </a:prstGeom>
        </p:spPr>
        <p:txBody>
          <a:bodyPr wrap="square">
            <a:spAutoFit/>
          </a:bodyPr>
          <a:lstStyle/>
          <a:p>
            <a:r>
              <a:rPr lang="en-US" sz="3200" b="1" i="1" dirty="0" smtClean="0"/>
              <a:t>3.5 Enterprise Content Management</a:t>
            </a:r>
            <a:endParaRPr lang="en-US" sz="3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3.13</a:t>
            </a:r>
            <a:br>
              <a:rPr lang="en-US" sz="3200" b="1" dirty="0" smtClean="0"/>
            </a:b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36</a:t>
            </a:fld>
            <a:endParaRPr lang="en-US" dirty="0"/>
          </a:p>
        </p:txBody>
      </p:sp>
      <p:pic>
        <p:nvPicPr>
          <p:cNvPr id="6" name="Picture 4" descr="Figure-3-5b-doc-mant"/>
          <p:cNvPicPr>
            <a:picLocks noChangeAspect="1" noChangeArrowheads="1"/>
          </p:cNvPicPr>
          <p:nvPr/>
        </p:nvPicPr>
        <p:blipFill>
          <a:blip r:embed="rId3"/>
          <a:srcRect/>
          <a:stretch>
            <a:fillRect/>
          </a:stretch>
        </p:blipFill>
        <p:spPr bwMode="auto">
          <a:xfrm>
            <a:off x="1828800" y="1030287"/>
            <a:ext cx="5257800" cy="4913313"/>
          </a:xfrm>
          <a:prstGeom prst="rect">
            <a:avLst/>
          </a:prstGeom>
          <a:noFill/>
          <a:ln w="9525">
            <a:noFill/>
            <a:miter lim="800000"/>
            <a:headEnd/>
            <a:tailEnd/>
          </a:ln>
        </p:spPr>
      </p:pic>
      <p:sp>
        <p:nvSpPr>
          <p:cNvPr id="7" name="TextBox 6"/>
          <p:cNvSpPr txBox="1"/>
          <p:nvPr/>
        </p:nvSpPr>
        <p:spPr>
          <a:xfrm>
            <a:off x="914400" y="6019800"/>
            <a:ext cx="7467600" cy="369332"/>
          </a:xfrm>
          <a:prstGeom prst="rect">
            <a:avLst/>
          </a:prstGeom>
          <a:noFill/>
        </p:spPr>
        <p:txBody>
          <a:bodyPr wrap="square" rtlCol="0">
            <a:spAutoFit/>
          </a:bodyPr>
          <a:lstStyle/>
          <a:p>
            <a:r>
              <a:rPr lang="en-US" b="1" dirty="0" smtClean="0"/>
              <a:t>Electronic records management from creation to retention or destruction.</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ERM </a:t>
            </a:r>
            <a:r>
              <a:rPr lang="en-US" sz="3200" b="1" dirty="0" smtClean="0"/>
              <a:t>Vendors – check these out!</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37</a:t>
            </a:fld>
            <a:endParaRPr lang="en-US" dirty="0"/>
          </a:p>
        </p:txBody>
      </p:sp>
      <p:pic>
        <p:nvPicPr>
          <p:cNvPr id="6" name="Picture 5" descr="hummingbird.jpg">
            <a:hlinkClick r:id="rId3"/>
          </p:cNvPr>
          <p:cNvPicPr>
            <a:picLocks noChangeAspect="1"/>
          </p:cNvPicPr>
          <p:nvPr/>
        </p:nvPicPr>
        <p:blipFill>
          <a:blip r:embed="rId4"/>
          <a:stretch>
            <a:fillRect/>
          </a:stretch>
        </p:blipFill>
        <p:spPr>
          <a:xfrm>
            <a:off x="1371600" y="1981200"/>
            <a:ext cx="1666875" cy="685800"/>
          </a:xfrm>
          <a:prstGeom prst="rect">
            <a:avLst/>
          </a:prstGeom>
        </p:spPr>
      </p:pic>
      <p:pic>
        <p:nvPicPr>
          <p:cNvPr id="7" name="Picture 6" descr="ironmountain.gif">
            <a:hlinkClick r:id="rId5"/>
          </p:cNvPr>
          <p:cNvPicPr>
            <a:picLocks noChangeAspect="1"/>
          </p:cNvPicPr>
          <p:nvPr/>
        </p:nvPicPr>
        <p:blipFill>
          <a:blip r:embed="rId6"/>
          <a:stretch>
            <a:fillRect/>
          </a:stretch>
        </p:blipFill>
        <p:spPr>
          <a:xfrm>
            <a:off x="4495800" y="2438400"/>
            <a:ext cx="1924050" cy="390525"/>
          </a:xfrm>
          <a:prstGeom prst="rect">
            <a:avLst/>
          </a:prstGeom>
        </p:spPr>
      </p:pic>
      <p:pic>
        <p:nvPicPr>
          <p:cNvPr id="8" name="Picture 7" descr="oracle.gif">
            <a:hlinkClick r:id="rId7"/>
          </p:cNvPr>
          <p:cNvPicPr>
            <a:picLocks noChangeAspect="1"/>
          </p:cNvPicPr>
          <p:nvPr/>
        </p:nvPicPr>
        <p:blipFill>
          <a:blip r:embed="rId8"/>
          <a:stretch>
            <a:fillRect/>
          </a:stretch>
        </p:blipFill>
        <p:spPr>
          <a:xfrm>
            <a:off x="2971800" y="3352800"/>
            <a:ext cx="1266825" cy="171450"/>
          </a:xfrm>
          <a:prstGeom prst="rect">
            <a:avLst/>
          </a:prstGeom>
        </p:spPr>
      </p:pic>
      <p:sp>
        <p:nvSpPr>
          <p:cNvPr id="9" name="TextBox 8"/>
          <p:cNvSpPr txBox="1"/>
          <p:nvPr/>
        </p:nvSpPr>
        <p:spPr>
          <a:xfrm>
            <a:off x="5334000" y="3962400"/>
            <a:ext cx="2743200" cy="369332"/>
          </a:xfrm>
          <a:prstGeom prst="rect">
            <a:avLst/>
          </a:prstGeom>
          <a:noFill/>
        </p:spPr>
        <p:txBody>
          <a:bodyPr wrap="square" rtlCol="0">
            <a:spAutoFit/>
          </a:bodyPr>
          <a:lstStyle/>
          <a:p>
            <a:r>
              <a:rPr lang="en-US" b="1" dirty="0" smtClean="0">
                <a:hlinkClick r:id="rId9"/>
              </a:rPr>
              <a:t>ACCUTRAC® SOFTWARE</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38</a:t>
            </a:fld>
            <a:endParaRPr lang="en-US" dirty="0"/>
          </a:p>
        </p:txBody>
      </p:sp>
      <p:sp>
        <p:nvSpPr>
          <p:cNvPr id="6" name="Rectangle 5"/>
          <p:cNvSpPr/>
          <p:nvPr/>
        </p:nvSpPr>
        <p:spPr>
          <a:xfrm>
            <a:off x="2819400" y="2539425"/>
            <a:ext cx="4572000" cy="584775"/>
          </a:xfrm>
          <a:prstGeom prst="rect">
            <a:avLst/>
          </a:prstGeom>
        </p:spPr>
        <p:txBody>
          <a:bodyPr>
            <a:spAutoFit/>
          </a:bodyPr>
          <a:lstStyle/>
          <a:p>
            <a:r>
              <a:rPr lang="en-US" sz="3200" b="1" i="1" dirty="0" smtClean="0"/>
              <a:t>3.6 Managerial Issues</a:t>
            </a:r>
            <a:endParaRPr lang="en-US" sz="32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Managerial Issues</a:t>
            </a:r>
            <a:endParaRPr lang="en-US" sz="3200" b="1" dirty="0"/>
          </a:p>
        </p:txBody>
      </p:sp>
      <p:sp>
        <p:nvSpPr>
          <p:cNvPr id="3" name="Content Placeholder 2"/>
          <p:cNvSpPr>
            <a:spLocks noGrp="1"/>
          </p:cNvSpPr>
          <p:nvPr>
            <p:ph idx="1"/>
          </p:nvPr>
        </p:nvSpPr>
        <p:spPr/>
        <p:txBody>
          <a:bodyPr>
            <a:normAutofit fontScale="85000" lnSpcReduction="20000"/>
          </a:bodyPr>
          <a:lstStyle/>
          <a:p>
            <a:r>
              <a:rPr lang="en-US" dirty="0" smtClean="0"/>
              <a:t>Reducing uncertainty.</a:t>
            </a:r>
          </a:p>
          <a:p>
            <a:r>
              <a:rPr lang="en-US" dirty="0" smtClean="0"/>
              <a:t>Cost-benefit issues &amp; justification.</a:t>
            </a:r>
          </a:p>
          <a:p>
            <a:r>
              <a:rPr lang="en-US" dirty="0" smtClean="0"/>
              <a:t>Where to store data physically.</a:t>
            </a:r>
          </a:p>
          <a:p>
            <a:r>
              <a:rPr lang="en-US" dirty="0" smtClean="0"/>
              <a:t>Legal issues.</a:t>
            </a:r>
          </a:p>
          <a:p>
            <a:r>
              <a:rPr lang="en-US" dirty="0" smtClean="0"/>
              <a:t>Internal or external collection, storage, maintenance, &amp; purging of databases of information.</a:t>
            </a:r>
          </a:p>
          <a:p>
            <a:r>
              <a:rPr lang="en-US" dirty="0" smtClean="0"/>
              <a:t>Disaster recovery.</a:t>
            </a:r>
          </a:p>
          <a:p>
            <a:r>
              <a:rPr lang="en-US" dirty="0" smtClean="0"/>
              <a:t>Data security &amp; ethics.</a:t>
            </a:r>
          </a:p>
          <a:p>
            <a:r>
              <a:rPr lang="en-US" dirty="0" smtClean="0"/>
              <a:t>Privacy.</a:t>
            </a:r>
          </a:p>
          <a:p>
            <a:r>
              <a:rPr lang="en-US" dirty="0" smtClean="0"/>
              <a:t>Legacy systems.</a:t>
            </a:r>
          </a:p>
          <a:p>
            <a:r>
              <a:rPr lang="en-US" dirty="0" smtClean="0"/>
              <a:t>Data delivery.</a:t>
            </a:r>
            <a:endParaRPr lang="en-US" dirty="0"/>
          </a:p>
        </p:txBody>
      </p:sp>
      <p:sp>
        <p:nvSpPr>
          <p:cNvPr id="4" name="Footer Placeholder 3"/>
          <p:cNvSpPr>
            <a:spLocks noGrp="1"/>
          </p:cNvSpPr>
          <p:nvPr>
            <p:ph type="ftr" sz="quarter" idx="11"/>
          </p:nvPr>
        </p:nvSpPr>
        <p:spPr/>
        <p:txBody>
          <a:bodyPr/>
          <a:lstStyle/>
          <a:p>
            <a:r>
              <a:rPr lang="en-US"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Learning Objectives cont’d</a:t>
            </a:r>
            <a:endParaRPr lang="en-US" sz="3200" dirty="0"/>
          </a:p>
        </p:txBody>
      </p:sp>
      <p:sp>
        <p:nvSpPr>
          <p:cNvPr id="3" name="Content Placeholder 2"/>
          <p:cNvSpPr>
            <a:spLocks noGrp="1"/>
          </p:cNvSpPr>
          <p:nvPr>
            <p:ph idx="1"/>
          </p:nvPr>
        </p:nvSpPr>
        <p:spPr/>
        <p:txBody>
          <a:bodyPr>
            <a:normAutofit/>
          </a:bodyPr>
          <a:lstStyle/>
          <a:p>
            <a:pPr marL="514350" indent="-514350">
              <a:buNone/>
            </a:pPr>
            <a:r>
              <a:rPr lang="en-US" sz="2800" dirty="0" smtClean="0"/>
              <a:t>6.  Describe transaction and analytic processing systems.</a:t>
            </a:r>
          </a:p>
          <a:p>
            <a:pPr marL="514350" indent="-514350">
              <a:buAutoNum type="arabicPeriod" startAt="7"/>
            </a:pPr>
            <a:r>
              <a:rPr lang="en-US" sz="2800" dirty="0" smtClean="0"/>
              <a:t>Explain how enterprise content management and electronic records management reduce cost, support business operations, and help companies meet their regulatory and legal requirements.</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4</a:t>
            </a:fld>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Copyright 2010 John Wiley &amp; Sons, Inc.</a:t>
            </a:r>
            <a:endParaRPr lang="en-US" sz="3600" b="1"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All rights reserved.  Reproduction or translation of this work beyond that permitted in section 117 of the 1976 United States Copyright Act without express permission of the copyright owner is unlawful.  Request for further information should be addressed to the Permission Department, John Wiley &amp; Sons, Inc.  The purchaser may make back-up copies for his/her own use only and not for distribution or resale.  The Publisher assumes no responsibility for errors, omissions, or damages caused by the use of these programs or from the use of the Information herein.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40</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Figure IT 7eU The Business Performance Management Cycle and IT Model</a:t>
            </a:r>
            <a:endParaRPr lang="en-US" sz="3200"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5</a:t>
            </a:fld>
            <a:endParaRPr lang="en-US" dirty="0"/>
          </a:p>
        </p:txBody>
      </p:sp>
      <p:pic>
        <p:nvPicPr>
          <p:cNvPr id="6" name="Picture 8" descr="Figure_IT7eU"/>
          <p:cNvPicPr>
            <a:picLocks noGrp="1" noChangeAspect="1" noChangeArrowheads="1"/>
          </p:cNvPicPr>
          <p:nvPr>
            <p:ph idx="1"/>
          </p:nvPr>
        </p:nvPicPr>
        <p:blipFill>
          <a:blip r:embed="rId3"/>
          <a:srcRect/>
          <a:stretch>
            <a:fillRect/>
          </a:stretch>
        </p:blipFill>
        <p:spPr bwMode="auto">
          <a:xfrm>
            <a:off x="1436058" y="1447800"/>
            <a:ext cx="6271884" cy="4525963"/>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Applebee’s International Learns &amp; Earns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6</a:t>
            </a:fld>
            <a:endParaRPr lang="en-US" dirty="0"/>
          </a:p>
        </p:txBody>
      </p:sp>
      <p:pic>
        <p:nvPicPr>
          <p:cNvPr id="6" name="Picture 5" descr="applebee's.gif">
            <a:hlinkClick r:id="rId3"/>
          </p:cNvPr>
          <p:cNvPicPr>
            <a:picLocks noChangeAspect="1"/>
          </p:cNvPicPr>
          <p:nvPr/>
        </p:nvPicPr>
        <p:blipFill>
          <a:blip r:embed="rId4"/>
          <a:stretch>
            <a:fillRect/>
          </a:stretch>
        </p:blipFill>
        <p:spPr>
          <a:xfrm>
            <a:off x="533400" y="1828800"/>
            <a:ext cx="2505075" cy="2476500"/>
          </a:xfrm>
          <a:prstGeom prst="rect">
            <a:avLst/>
          </a:prstGeom>
        </p:spPr>
      </p:pic>
      <p:sp>
        <p:nvSpPr>
          <p:cNvPr id="7" name="TextBox 6"/>
          <p:cNvSpPr txBox="1"/>
          <p:nvPr/>
        </p:nvSpPr>
        <p:spPr>
          <a:xfrm>
            <a:off x="3769351" y="1973759"/>
            <a:ext cx="5069849" cy="769441"/>
          </a:xfrm>
          <a:prstGeom prst="rect">
            <a:avLst/>
          </a:prstGeom>
          <a:noFill/>
        </p:spPr>
        <p:txBody>
          <a:bodyPr wrap="none" rtlCol="0">
            <a:spAutoFit/>
          </a:bodyPr>
          <a:lstStyle/>
          <a:p>
            <a:r>
              <a:rPr lang="en-US" sz="2200" b="1" i="1" dirty="0" smtClean="0"/>
              <a:t>Problem: Huge quantities of data in many</a:t>
            </a:r>
          </a:p>
          <a:p>
            <a:r>
              <a:rPr lang="en-US" sz="2200" b="1" i="1" dirty="0" smtClean="0"/>
              <a:t>Databases.</a:t>
            </a:r>
            <a:endParaRPr lang="en-US" sz="2200" b="1" i="1" dirty="0"/>
          </a:p>
        </p:txBody>
      </p:sp>
      <p:sp>
        <p:nvSpPr>
          <p:cNvPr id="8" name="TextBox 7"/>
          <p:cNvSpPr txBox="1"/>
          <p:nvPr/>
        </p:nvSpPr>
        <p:spPr>
          <a:xfrm>
            <a:off x="3124200" y="2888159"/>
            <a:ext cx="4648200" cy="769441"/>
          </a:xfrm>
          <a:prstGeom prst="rect">
            <a:avLst/>
          </a:prstGeom>
          <a:noFill/>
        </p:spPr>
        <p:txBody>
          <a:bodyPr wrap="square" rtlCol="0">
            <a:spAutoFit/>
          </a:bodyPr>
          <a:lstStyle/>
          <a:p>
            <a:r>
              <a:rPr lang="en-US" sz="2200" b="1" i="1" dirty="0" smtClean="0"/>
              <a:t>Solution: Enterprise data warehouse implemented.</a:t>
            </a:r>
            <a:endParaRPr lang="en-US" sz="2200" b="1" i="1" dirty="0"/>
          </a:p>
        </p:txBody>
      </p:sp>
      <p:pic>
        <p:nvPicPr>
          <p:cNvPr id="9" name="Picture 8" descr="teradata.jpg">
            <a:hlinkClick r:id="rId5"/>
          </p:cNvPr>
          <p:cNvPicPr>
            <a:picLocks noChangeAspect="1"/>
          </p:cNvPicPr>
          <p:nvPr/>
        </p:nvPicPr>
        <p:blipFill>
          <a:blip r:embed="rId6"/>
          <a:stretch>
            <a:fillRect/>
          </a:stretch>
        </p:blipFill>
        <p:spPr>
          <a:xfrm>
            <a:off x="4876800" y="3352800"/>
            <a:ext cx="2413000" cy="863600"/>
          </a:xfrm>
          <a:prstGeom prst="rect">
            <a:avLst/>
          </a:prstGeom>
        </p:spPr>
      </p:pic>
      <p:sp>
        <p:nvSpPr>
          <p:cNvPr id="10" name="TextBox 9"/>
          <p:cNvSpPr txBox="1"/>
          <p:nvPr/>
        </p:nvSpPr>
        <p:spPr>
          <a:xfrm>
            <a:off x="152400" y="4343400"/>
            <a:ext cx="4419600" cy="430887"/>
          </a:xfrm>
          <a:prstGeom prst="rect">
            <a:avLst/>
          </a:prstGeom>
          <a:noFill/>
        </p:spPr>
        <p:txBody>
          <a:bodyPr wrap="square" rtlCol="0">
            <a:spAutoFit/>
          </a:bodyPr>
          <a:lstStyle/>
          <a:p>
            <a:r>
              <a:rPr lang="en-US" sz="2200" b="1" i="1" dirty="0" smtClean="0"/>
              <a:t>Results: Improved profitability.</a:t>
            </a:r>
            <a:endParaRPr lang="en-US" sz="2200" b="1"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Figure 3.1 Applebee’s enterprise data warehouse and feedback loop.</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7</a:t>
            </a:fld>
            <a:endParaRPr lang="en-US" dirty="0"/>
          </a:p>
        </p:txBody>
      </p:sp>
      <p:pic>
        <p:nvPicPr>
          <p:cNvPr id="6" name="Picture 8" descr="Figure-3-1-EDW"/>
          <p:cNvPicPr>
            <a:picLocks noGrp="1" noChangeAspect="1" noChangeArrowheads="1"/>
          </p:cNvPicPr>
          <p:nvPr>
            <p:ph idx="1"/>
          </p:nvPr>
        </p:nvPicPr>
        <p:blipFill>
          <a:blip r:embed="rId3"/>
          <a:srcRect/>
          <a:stretch>
            <a:fillRect/>
          </a:stretch>
        </p:blipFill>
        <p:spPr bwMode="auto">
          <a:xfrm>
            <a:off x="2072423" y="1912292"/>
            <a:ext cx="4999154" cy="390177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8</a:t>
            </a:fld>
            <a:endParaRPr lang="en-US" dirty="0"/>
          </a:p>
        </p:txBody>
      </p:sp>
      <p:sp>
        <p:nvSpPr>
          <p:cNvPr id="6" name="Rectangle 5"/>
          <p:cNvSpPr/>
          <p:nvPr/>
        </p:nvSpPr>
        <p:spPr>
          <a:xfrm>
            <a:off x="1524000" y="2590800"/>
            <a:ext cx="6705600" cy="1077218"/>
          </a:xfrm>
          <a:prstGeom prst="rect">
            <a:avLst/>
          </a:prstGeom>
        </p:spPr>
        <p:txBody>
          <a:bodyPr wrap="square">
            <a:spAutoFit/>
          </a:bodyPr>
          <a:lstStyle/>
          <a:p>
            <a:r>
              <a:rPr lang="en-US" sz="3200" b="1" i="1" dirty="0" smtClean="0"/>
              <a:t>3.1 Data, Master Data, and Document Management</a:t>
            </a:r>
            <a:endParaRPr 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Uncertainty: A Constraint on Managers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3-</a:t>
            </a:r>
            <a:fld id="{DBB3DA93-E592-46D0-AE1F-D154A72783BC}" type="slidenum">
              <a:rPr lang="en-US" smtClean="0"/>
              <a:pPr/>
              <a:t>9</a:t>
            </a:fld>
            <a:endParaRPr lang="en-US" dirty="0"/>
          </a:p>
        </p:txBody>
      </p:sp>
      <p:sp>
        <p:nvSpPr>
          <p:cNvPr id="7" name="TextBox 6"/>
          <p:cNvSpPr txBox="1"/>
          <p:nvPr/>
        </p:nvSpPr>
        <p:spPr>
          <a:xfrm>
            <a:off x="762000" y="1676400"/>
            <a:ext cx="5791200" cy="369332"/>
          </a:xfrm>
          <a:prstGeom prst="rect">
            <a:avLst/>
          </a:prstGeom>
          <a:noFill/>
        </p:spPr>
        <p:txBody>
          <a:bodyPr wrap="square" rtlCol="0">
            <a:spAutoFit/>
          </a:bodyPr>
          <a:lstStyle/>
          <a:p>
            <a:r>
              <a:rPr lang="en-US" b="1" dirty="0" smtClean="0">
                <a:hlinkClick r:id="rId3"/>
              </a:rPr>
              <a:t>TransAlta Says Clerical Snafu Costs It $24 Million</a:t>
            </a:r>
            <a:endParaRPr lang="en-US" b="1" dirty="0"/>
          </a:p>
        </p:txBody>
      </p:sp>
      <p:sp>
        <p:nvSpPr>
          <p:cNvPr id="6" name="TextBox 5"/>
          <p:cNvSpPr txBox="1"/>
          <p:nvPr/>
        </p:nvSpPr>
        <p:spPr>
          <a:xfrm>
            <a:off x="838200" y="2438400"/>
            <a:ext cx="4953000" cy="646331"/>
          </a:xfrm>
          <a:prstGeom prst="rect">
            <a:avLst/>
          </a:prstGeom>
          <a:noFill/>
        </p:spPr>
        <p:txBody>
          <a:bodyPr wrap="square" rtlCol="0">
            <a:spAutoFit/>
          </a:bodyPr>
          <a:lstStyle/>
          <a:p>
            <a:r>
              <a:rPr lang="en-US" b="1" dirty="0" smtClean="0">
                <a:hlinkClick r:id="rId4"/>
              </a:rPr>
              <a:t>Sync or swim: who should blink first and why? First of two parts</a:t>
            </a:r>
            <a:endParaRPr lang="en-US" dirty="0"/>
          </a:p>
        </p:txBody>
      </p:sp>
      <p:sp>
        <p:nvSpPr>
          <p:cNvPr id="8" name="TextBox 7"/>
          <p:cNvSpPr txBox="1"/>
          <p:nvPr/>
        </p:nvSpPr>
        <p:spPr>
          <a:xfrm>
            <a:off x="838200" y="3496270"/>
            <a:ext cx="5334000" cy="923330"/>
          </a:xfrm>
          <a:prstGeom prst="rect">
            <a:avLst/>
          </a:prstGeom>
          <a:noFill/>
        </p:spPr>
        <p:txBody>
          <a:bodyPr wrap="square" rtlCol="0">
            <a:spAutoFit/>
          </a:bodyPr>
          <a:lstStyle/>
          <a:p>
            <a:r>
              <a:rPr lang="en-US" b="1" dirty="0" smtClean="0">
                <a:hlinkClick r:id="rId5"/>
              </a:rPr>
              <a:t>In sync: getting the supply chain act together: federal, industry players collaborate to improve healthcare delivery, reduce costs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17606</TotalTime>
  <Words>2533</Words>
  <Application>Microsoft Office PowerPoint</Application>
  <PresentationFormat>On-screen Show (4:3)</PresentationFormat>
  <Paragraphs>331</Paragraphs>
  <Slides>40</Slides>
  <Notes>33</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  Chapter 3  Managing Data to Improve Business Performance   Information Technology for Management Improving Performance in the Digital Economy  7th edition John Wiley &amp; Sons, Inc.  Slides contributed by Dr. Sandra Reid Chair, Graduate School of Business &amp; Professor, Technology Dallas Baptist University</vt:lpstr>
      <vt:lpstr>Chapter Outline</vt:lpstr>
      <vt:lpstr>Learning Objectives</vt:lpstr>
      <vt:lpstr>Learning Objectives cont’d</vt:lpstr>
      <vt:lpstr>Figure IT 7eU The Business Performance Management Cycle and IT Model</vt:lpstr>
      <vt:lpstr>Applebee’s International Learns &amp; Earns</vt:lpstr>
      <vt:lpstr>Figure 3.1 Applebee’s enterprise data warehouse and feedback loop.</vt:lpstr>
      <vt:lpstr>Slide 8</vt:lpstr>
      <vt:lpstr>Uncertainty: A Constraint on Managers</vt:lpstr>
      <vt:lpstr>Figure 3.2 Data life cycle.</vt:lpstr>
      <vt:lpstr>Analyzing Any Business</vt:lpstr>
      <vt:lpstr>Figure 3.3</vt:lpstr>
      <vt:lpstr>Data Visualization</vt:lpstr>
      <vt:lpstr>Decision Support Systems</vt:lpstr>
      <vt:lpstr>MDM</vt:lpstr>
      <vt:lpstr>Master Data Entities</vt:lpstr>
      <vt:lpstr>Figure 3.4. Model of an enterprise data warehouse.</vt:lpstr>
      <vt:lpstr>Table 3.2</vt:lpstr>
      <vt:lpstr>Data Quality</vt:lpstr>
      <vt:lpstr>Document Management</vt:lpstr>
      <vt:lpstr>Slide 21</vt:lpstr>
      <vt:lpstr>Figure 3.5 Example of primary and foreign keys.</vt:lpstr>
      <vt:lpstr>Figure 3.6 Hierarchy of data for a computer-based file.</vt:lpstr>
      <vt:lpstr>Figure 3.7 Indexed sequential access method.</vt:lpstr>
      <vt:lpstr>Figure 3.8 </vt:lpstr>
      <vt:lpstr>Slide 26</vt:lpstr>
      <vt:lpstr>Slide 27</vt:lpstr>
      <vt:lpstr>Table 3.3</vt:lpstr>
      <vt:lpstr>Figure 3.10 </vt:lpstr>
      <vt:lpstr>Slide 30</vt:lpstr>
      <vt:lpstr>Figure 3.11 Data warehouse framework and views.</vt:lpstr>
      <vt:lpstr>Figure 3.12 Teradata Corp.’s enterprise data warehouse.</vt:lpstr>
      <vt:lpstr>Table 3.4</vt:lpstr>
      <vt:lpstr>Table 3.5</vt:lpstr>
      <vt:lpstr>Slide 35</vt:lpstr>
      <vt:lpstr>Figure 3.13 </vt:lpstr>
      <vt:lpstr>ERM Vendors – check these out!</vt:lpstr>
      <vt:lpstr>Slide 38</vt:lpstr>
      <vt:lpstr>Managerial Issues</vt:lpstr>
      <vt:lpstr>Copyright 2010 John Wiley &amp; Sons, Inc.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Networks and Collaboration As Business Solutions        Information Technology for Management Transforming Organizations in the Digital Economy  7th edition</dc:title>
  <dc:creator>Sandi</dc:creator>
  <cp:lastModifiedBy>Sandi</cp:lastModifiedBy>
  <cp:revision>1007</cp:revision>
  <dcterms:created xsi:type="dcterms:W3CDTF">2008-09-25T15:39:43Z</dcterms:created>
  <dcterms:modified xsi:type="dcterms:W3CDTF">2009-04-12T01:03:53Z</dcterms:modified>
</cp:coreProperties>
</file>