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52"/>
  </p:notesMasterIdLst>
  <p:sldIdLst>
    <p:sldId id="256" r:id="rId2"/>
    <p:sldId id="289" r:id="rId3"/>
    <p:sldId id="383" r:id="rId4"/>
    <p:sldId id="257" r:id="rId5"/>
    <p:sldId id="385" r:id="rId6"/>
    <p:sldId id="259" r:id="rId7"/>
    <p:sldId id="258" r:id="rId8"/>
    <p:sldId id="260" r:id="rId9"/>
    <p:sldId id="292" r:id="rId10"/>
    <p:sldId id="386" r:id="rId11"/>
    <p:sldId id="268" r:id="rId12"/>
    <p:sldId id="263" r:id="rId13"/>
    <p:sldId id="266" r:id="rId14"/>
    <p:sldId id="269" r:id="rId15"/>
    <p:sldId id="294" r:id="rId16"/>
    <p:sldId id="348" r:id="rId17"/>
    <p:sldId id="295" r:id="rId18"/>
    <p:sldId id="387" r:id="rId19"/>
    <p:sldId id="273" r:id="rId20"/>
    <p:sldId id="272" r:id="rId21"/>
    <p:sldId id="274" r:id="rId22"/>
    <p:sldId id="388" r:id="rId23"/>
    <p:sldId id="275" r:id="rId24"/>
    <p:sldId id="278" r:id="rId25"/>
    <p:sldId id="277" r:id="rId26"/>
    <p:sldId id="279" r:id="rId27"/>
    <p:sldId id="372" r:id="rId28"/>
    <p:sldId id="283" r:id="rId29"/>
    <p:sldId id="282" r:id="rId30"/>
    <p:sldId id="390" r:id="rId31"/>
    <p:sldId id="288" r:id="rId32"/>
    <p:sldId id="333" r:id="rId33"/>
    <p:sldId id="377" r:id="rId34"/>
    <p:sldId id="392" r:id="rId35"/>
    <p:sldId id="363" r:id="rId36"/>
    <p:sldId id="364" r:id="rId37"/>
    <p:sldId id="368" r:id="rId38"/>
    <p:sldId id="370" r:id="rId39"/>
    <p:sldId id="380" r:id="rId40"/>
    <p:sldId id="396" r:id="rId41"/>
    <p:sldId id="334" r:id="rId42"/>
    <p:sldId id="335" r:id="rId43"/>
    <p:sldId id="336" r:id="rId44"/>
    <p:sldId id="337" r:id="rId45"/>
    <p:sldId id="338" r:id="rId46"/>
    <p:sldId id="398" r:id="rId47"/>
    <p:sldId id="399" r:id="rId48"/>
    <p:sldId id="400" r:id="rId49"/>
    <p:sldId id="290" r:id="rId50"/>
    <p:sldId id="384" r:id="rId5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726" autoAdjust="0"/>
  </p:normalViewPr>
  <p:slideViewPr>
    <p:cSldViewPr>
      <p:cViewPr varScale="1">
        <p:scale>
          <a:sx n="80" d="100"/>
          <a:sy n="80" d="100"/>
        </p:scale>
        <p:origin x="-166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3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4/11/2009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Appeal to the executive,</a:t>
            </a:r>
            <a:r>
              <a:rPr lang="en-US" baseline="0" dirty="0" smtClean="0"/>
              <a:t> or the executive-wannabe.</a:t>
            </a:r>
          </a:p>
          <a:p>
            <a:endParaRPr lang="en-US" baseline="0" dirty="0" smtClean="0"/>
          </a:p>
          <a:p>
            <a:r>
              <a:rPr lang="en-US" b="1" baseline="0" dirty="0" smtClean="0"/>
              <a:t>Discuss as a status symbol; extraordinary productivity paradigm shift.  Does this help or hurt the concept of balanced work life?  For</a:t>
            </a:r>
          </a:p>
          <a:p>
            <a:r>
              <a:rPr lang="en-US" b="1" baseline="0" dirty="0" smtClean="0"/>
              <a:t>     many, it is destructive because the implication is coverage &amp; connectivity 24/7.  It is a status symbol on the surface while</a:t>
            </a:r>
          </a:p>
          <a:p>
            <a:r>
              <a:rPr lang="en-US" b="1" baseline="0" dirty="0" smtClean="0"/>
              <a:t>     underneath it is avoidance of true managing resources – delegating, letting others do what they get paid to do, training,</a:t>
            </a:r>
          </a:p>
          <a:p>
            <a:r>
              <a:rPr lang="en-US" b="1" baseline="0" dirty="0" smtClean="0"/>
              <a:t>     mentoring, coaching, etc.</a:t>
            </a:r>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p>
          <a:p>
            <a:endParaRPr lang="en-US" b="1" dirty="0" smtClean="0"/>
          </a:p>
          <a:p>
            <a:r>
              <a:rPr lang="en-US" b="1" dirty="0" smtClean="0"/>
              <a:t>How many students use</a:t>
            </a:r>
            <a:r>
              <a:rPr lang="en-US" b="1" baseline="0" dirty="0" smtClean="0"/>
              <a:t> text capabilities frequently?  In what capacity?  Discuss importance of knowing when to NOT…such as when</a:t>
            </a:r>
          </a:p>
          <a:p>
            <a:r>
              <a:rPr lang="en-US" b="1" baseline="0" dirty="0" smtClean="0"/>
              <a:t>     driving, when talking to others, participating in family &amp; personal activities.</a:t>
            </a:r>
          </a:p>
          <a:p>
            <a:endParaRPr lang="en-US" b="1" baseline="0" dirty="0" smtClean="0"/>
          </a:p>
          <a:p>
            <a:r>
              <a:rPr lang="en-US" b="1" dirty="0" smtClean="0"/>
              <a:t>Social networks bring communities of people together where</a:t>
            </a:r>
            <a:r>
              <a:rPr lang="en-US" b="1" baseline="0" dirty="0" smtClean="0"/>
              <a:t> in the past it was impossible due to huge distances, differences in</a:t>
            </a:r>
          </a:p>
          <a:p>
            <a:r>
              <a:rPr lang="en-US" b="1" baseline="0" dirty="0" smtClean="0"/>
              <a:t>     culture, resources, etc.</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This slide is offered for discussion related to connectivity trends.  As we hire Gen Yers, this group comes expecting these</a:t>
            </a:r>
          </a:p>
          <a:p>
            <a:pPr eaLnBrk="1" hangingPunct="1"/>
            <a:r>
              <a:rPr lang="en-US" b="1" dirty="0" smtClean="0"/>
              <a:t>     platforms as a means for communication.  Each of these sites affords</a:t>
            </a:r>
            <a:r>
              <a:rPr lang="en-US" b="1" baseline="0" dirty="0" smtClean="0"/>
              <a:t> opportunities to find out more about our customers</a:t>
            </a:r>
          </a:p>
          <a:p>
            <a:pPr eaLnBrk="1" hangingPunct="1"/>
            <a:r>
              <a:rPr lang="en-US" b="1" baseline="0" dirty="0" smtClean="0"/>
              <a:t>     to promote building &amp; maintaining relationships over the long term.  Refer to later discussions in Chapter 10 (CRM).</a:t>
            </a:r>
            <a:endParaRPr lang="en-US" b="1" dirty="0" smtClean="0"/>
          </a:p>
          <a:p>
            <a:pPr eaLnBrk="1" hangingPunct="1"/>
            <a:endParaRPr lang="en-US" b="1" dirty="0" smtClean="0"/>
          </a:p>
          <a:p>
            <a:pPr eaLnBrk="1" hangingPunct="1"/>
            <a:r>
              <a:rPr lang="en-US" b="1" dirty="0" smtClean="0"/>
              <a:t>What is social networking?</a:t>
            </a:r>
          </a:p>
          <a:p>
            <a:pPr eaLnBrk="1" hangingPunct="1"/>
            <a:r>
              <a:rPr lang="en-US" b="1" dirty="0" smtClean="0"/>
              <a:t>Social Networking Sites</a:t>
            </a:r>
            <a:r>
              <a:rPr lang="en-US" dirty="0" smtClean="0"/>
              <a:t> often include electronic discussions such as </a:t>
            </a:r>
            <a:r>
              <a:rPr lang="en-US" b="1" dirty="0" smtClean="0"/>
              <a:t>chat rooms.</a:t>
            </a:r>
            <a:r>
              <a:rPr lang="en-US" dirty="0" smtClean="0"/>
              <a:t> These sites appear on the Internet, within corporate intranets, and on </a:t>
            </a:r>
            <a:r>
              <a:rPr lang="en-US" b="1" dirty="0" smtClean="0"/>
              <a:t>blogs</a:t>
            </a:r>
            <a:r>
              <a:rPr lang="en-US" dirty="0" smtClean="0"/>
              <a:t>.</a:t>
            </a:r>
          </a:p>
          <a:p>
            <a:pPr eaLnBrk="1" hangingPunct="1"/>
            <a:endParaRPr lang="en-US" dirty="0" smtClean="0"/>
          </a:p>
          <a:p>
            <a:pPr eaLnBrk="1" hangingPunct="1"/>
            <a:r>
              <a:rPr lang="en-US" b="1" dirty="0" smtClean="0"/>
              <a:t>What</a:t>
            </a:r>
            <a:r>
              <a:rPr lang="en-US" b="1" baseline="0" dirty="0" smtClean="0"/>
              <a:t> is a blog?</a:t>
            </a:r>
            <a:endParaRPr lang="en-US" b="1" dirty="0" smtClean="0"/>
          </a:p>
          <a:p>
            <a:pPr eaLnBrk="1" hangingPunct="1"/>
            <a:r>
              <a:rPr lang="en-US" dirty="0" smtClean="0"/>
              <a:t>A </a:t>
            </a:r>
            <a:r>
              <a:rPr lang="en-US" b="1" i="1" dirty="0" smtClean="0"/>
              <a:t>blog </a:t>
            </a:r>
            <a:r>
              <a:rPr lang="en-US" b="1" dirty="0" smtClean="0"/>
              <a:t>(Weblog)</a:t>
            </a:r>
            <a:r>
              <a:rPr lang="en-US" dirty="0" smtClean="0"/>
              <a:t> is an informal, personal journal that is frequently updated and intended for general public reading.</a:t>
            </a:r>
          </a:p>
          <a:p>
            <a:pPr eaLnBrk="1" hangingPunct="1"/>
            <a:r>
              <a:rPr lang="en-US" dirty="0" smtClean="0"/>
              <a:t>The logos represent popular social networking sites.  Clicking on the logo will take you to the respective home pages.</a:t>
            </a:r>
            <a:br>
              <a:rPr lang="en-US" dirty="0" smtClean="0"/>
            </a:br>
            <a:endParaRPr lang="en-US" dirty="0" smtClean="0"/>
          </a:p>
          <a:p>
            <a:pPr eaLnBrk="1" hangingPunct="1"/>
            <a:r>
              <a:rPr lang="en-US" b="1" dirty="0" smtClean="0"/>
              <a:t>Social</a:t>
            </a:r>
            <a:r>
              <a:rPr lang="en-US" b="1" baseline="0" dirty="0" smtClean="0"/>
              <a:t> Networks Go to Work </a:t>
            </a:r>
            <a:r>
              <a:rPr lang="en-US" b="0" baseline="0" dirty="0" smtClean="0"/>
              <a:t>is linked to an </a:t>
            </a:r>
            <a:r>
              <a:rPr lang="en-US" b="1" baseline="0" dirty="0" smtClean="0"/>
              <a:t>article recommended to stimulate discussion</a:t>
            </a:r>
            <a:r>
              <a:rPr lang="en-US" b="0" baseline="0" dirty="0" smtClean="0"/>
              <a:t> regarding pervasive presence of social networking in organizations.</a:t>
            </a:r>
            <a:endParaRPr lang="en-US" b="1" dirty="0" smtClean="0"/>
          </a:p>
          <a:p>
            <a:pPr eaLnBrk="1" hangingPunct="1"/>
            <a:endParaRPr lang="en-US" dirty="0" smtClean="0"/>
          </a:p>
          <a:p>
            <a:r>
              <a:rPr lang="en-US" dirty="0" smtClean="0"/>
              <a:t>These sites are very important to the success, and can lead to the failure, of</a:t>
            </a:r>
            <a:r>
              <a:rPr lang="en-US" baseline="0" dirty="0" smtClean="0"/>
              <a:t> business activities, events, promotions, etc.</a:t>
            </a:r>
            <a:br>
              <a:rPr lang="en-US" baseline="0" dirty="0" smtClean="0"/>
            </a:br>
            <a:r>
              <a:rPr lang="en-US" baseline="0" dirty="0" smtClean="0"/>
              <a:t>Word-of-mouth communication, while not easily controlled by organizations, is facilitated greatly through such special interest groups.</a:t>
            </a:r>
          </a:p>
          <a:p>
            <a:endParaRPr lang="en-US" baseline="0" dirty="0" smtClean="0"/>
          </a:p>
          <a:p>
            <a:r>
              <a:rPr lang="en-US" b="1" baseline="0" dirty="0" smtClean="0"/>
              <a:t>Chapter 14 </a:t>
            </a:r>
            <a:r>
              <a:rPr lang="en-US" baseline="0" dirty="0" smtClean="0"/>
              <a:t>will be a discussion how to pull these text messages together for business intelligence &amp; use.</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Slide show is fun,</a:t>
            </a:r>
            <a:r>
              <a:rPr lang="en-US" b="1" baseline="0" dirty="0" smtClean="0"/>
              <a:t> informative, good alternative &amp; point for discussion to add practical application to the discussions.</a:t>
            </a:r>
            <a:endParaRPr lang="en-US" b="1" dirty="0" smtClean="0"/>
          </a:p>
          <a:p>
            <a:endParaRPr lang="en-US" dirty="0" smtClean="0"/>
          </a:p>
          <a:p>
            <a:r>
              <a:rPr lang="en-US" dirty="0" smtClean="0"/>
              <a:t>twine can be considered to be a knowledge management tool for the masses. </a:t>
            </a:r>
            <a:r>
              <a:rPr lang="en-US" b="1" dirty="0" smtClean="0"/>
              <a:t>There is more discussion</a:t>
            </a:r>
            <a:r>
              <a:rPr lang="en-US" b="1" baseline="0" dirty="0" smtClean="0"/>
              <a:t> about KM in Chapter 10 but this is unique from KM aspect.</a:t>
            </a:r>
            <a:endParaRPr lang="en-US" b="1" dirty="0" smtClean="0"/>
          </a:p>
          <a:p>
            <a:r>
              <a:rPr lang="en-US" dirty="0" smtClean="0"/>
              <a:t>     Each user’s Twine home page is a personal dashboard.  Its central feature is </a:t>
            </a:r>
          </a:p>
          <a:p>
            <a:r>
              <a:rPr lang="en-US" dirty="0" smtClean="0"/>
              <a:t>     a list of updates not unlike the Facebook News Feed—that allows a user to import any </a:t>
            </a:r>
          </a:p>
          <a:p>
            <a:r>
              <a:rPr lang="en-US" dirty="0" smtClean="0"/>
              <a:t>     memo, website, video, or photo from anywhere on the desktop or Internet. </a:t>
            </a:r>
          </a:p>
          <a:p>
            <a:r>
              <a:rPr lang="en-US" dirty="0" smtClean="0"/>
              <a:t>     Twine then uses semantic web technology to automatically organize all of the user’s</a:t>
            </a:r>
          </a:p>
          <a:p>
            <a:r>
              <a:rPr lang="en-US" dirty="0" smtClean="0"/>
              <a:t>     information by theme and then infer what other information might also interest that user.</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dirty="0" smtClean="0"/>
              <a:t>This slide is offered to </a:t>
            </a:r>
            <a:r>
              <a:rPr lang="en-US" b="1" dirty="0" smtClean="0"/>
              <a:t>discuss the dark side of social networking sites</a:t>
            </a:r>
            <a:r>
              <a:rPr lang="en-US" dirty="0" smtClean="0"/>
              <a:t>.  There can be serious, and permanent, impacts upon personal &amp; professional lives</a:t>
            </a:r>
          </a:p>
          <a:p>
            <a:pPr algn="l"/>
            <a:r>
              <a:rPr lang="en-US" dirty="0" smtClean="0"/>
              <a:t>     associated with poor decision making &amp;/or ignoring what is posted about us by others.</a:t>
            </a:r>
          </a:p>
          <a:p>
            <a:pPr algn="l"/>
            <a:endParaRPr lang="en-US" dirty="0" smtClean="0"/>
          </a:p>
          <a:p>
            <a:pPr algn="l"/>
            <a:r>
              <a:rPr lang="en-US" dirty="0" smtClean="0"/>
              <a:t>The second article shows students how information they (or others) post to </a:t>
            </a:r>
          </a:p>
          <a:p>
            <a:pPr algn="l"/>
            <a:r>
              <a:rPr lang="en-US" dirty="0" smtClean="0"/>
              <a:t>social networking sites can impact their lives, in particular, their job search.  </a:t>
            </a:r>
          </a:p>
          <a:p>
            <a:pPr algn="l"/>
            <a:endParaRPr lang="en-US" dirty="0" smtClean="0"/>
          </a:p>
          <a:p>
            <a:pPr algn="l"/>
            <a:r>
              <a:rPr lang="en-US" dirty="0" smtClean="0"/>
              <a:t>This information may take the form of text, images, etc.</a:t>
            </a:r>
          </a:p>
          <a:p>
            <a:endParaRPr lang="en-US" dirty="0" smtClean="0"/>
          </a:p>
          <a:p>
            <a:r>
              <a:rPr lang="en-US" b="1" dirty="0" smtClean="0"/>
              <a:t>Discussion</a:t>
            </a:r>
            <a:r>
              <a:rPr lang="en-US" b="1" baseline="0" dirty="0" smtClean="0"/>
              <a:t> may be facilitated regarding the impact one’s personal and professional lives from involvement overall in such sites.  It can</a:t>
            </a:r>
          </a:p>
          <a:p>
            <a:r>
              <a:rPr lang="en-US" b="1" baseline="0" dirty="0" smtClean="0"/>
              <a:t>     become an addiction.  It can be a way of avoiding face-to-face contact.</a:t>
            </a:r>
          </a:p>
          <a:p>
            <a:endParaRPr lang="en-US" b="1" baseline="0" dirty="0" smtClean="0"/>
          </a:p>
          <a:p>
            <a:pPr defTabSz="966612">
              <a:defRPr/>
            </a:pPr>
            <a:r>
              <a:rPr lang="en-US" b="1" dirty="0" smtClean="0"/>
              <a:t>A moment of spontaneous action</a:t>
            </a:r>
            <a:r>
              <a:rPr lang="en-US" baseline="0" dirty="0" smtClean="0"/>
              <a:t> may be impossible to correct once put on the internet.  This is a great opportunity to discuss the value of thinking</a:t>
            </a:r>
          </a:p>
          <a:p>
            <a:pPr defTabSz="966612">
              <a:defRPr/>
            </a:pPr>
            <a:r>
              <a:rPr lang="en-US" baseline="0" dirty="0" smtClean="0"/>
              <a:t>first, and acting second…never assuming that anything is private.</a:t>
            </a:r>
            <a:endParaRPr lang="en-US" dirty="0" smtClean="0"/>
          </a:p>
          <a:p>
            <a:endParaRPr lang="en-US" dirty="0" smtClean="0"/>
          </a:p>
          <a:p>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a:t>
            </a:r>
            <a:r>
              <a:rPr lang="en-US" dirty="0" smtClean="0"/>
              <a:t> improved network performance that translates to</a:t>
            </a:r>
            <a:r>
              <a:rPr lang="en-US" baseline="0" dirty="0" smtClean="0"/>
              <a:t> opportunities for m-commerce, collaboration, supply chain management, telecommuting,</a:t>
            </a:r>
          </a:p>
          <a:p>
            <a:r>
              <a:rPr lang="en-US" baseline="0" dirty="0" smtClean="0"/>
              <a:t>     and other productivity gains.</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Bluetooth and WiFi further explanation.</a:t>
            </a:r>
          </a:p>
          <a:p>
            <a:endParaRPr lang="en-US" dirty="0" smtClean="0"/>
          </a:p>
          <a:p>
            <a:r>
              <a:rPr lang="en-US" b="1" dirty="0" smtClean="0"/>
              <a:t>Discuss social responsibilities</a:t>
            </a:r>
            <a:r>
              <a:rPr lang="en-US" b="1" baseline="0" dirty="0" smtClean="0"/>
              <a:t> – ie: does the gap get bigger between the “haves” &amp; “have nots.”</a:t>
            </a:r>
          </a:p>
          <a:p>
            <a:endParaRPr lang="en-US" b="1" baseline="0" dirty="0" smtClean="0"/>
          </a:p>
          <a:p>
            <a:r>
              <a:rPr lang="en-US" baseline="0" dirty="0" smtClean="0"/>
              <a:t>Implications for special needs individuals, education, third world countries.</a:t>
            </a:r>
          </a:p>
          <a:p>
            <a:endParaRPr lang="en-US" baseline="0" dirty="0" smtClean="0"/>
          </a:p>
          <a:p>
            <a:r>
              <a:rPr lang="en-US" baseline="0" dirty="0" smtClean="0"/>
              <a:t>How might an initiative be coordinated that would move obsolete equipment that is salvageable into third world countries to improve living</a:t>
            </a:r>
          </a:p>
          <a:p>
            <a:r>
              <a:rPr lang="en-US" baseline="0" dirty="0" smtClean="0"/>
              <a:t>     conditions through new employment opportunities?</a:t>
            </a:r>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a:t>
            </a:r>
            <a:r>
              <a:rPr lang="en-US" dirty="0" smtClean="0"/>
              <a:t> the respective logos for the homepage</a:t>
            </a:r>
          </a:p>
          <a:p>
            <a:endParaRPr lang="en-US" dirty="0" smtClean="0"/>
          </a:p>
          <a:p>
            <a:r>
              <a:rPr lang="en-US" dirty="0" smtClean="0"/>
              <a:t>Technology continuing to increase mobility and reducing reliance on physical, stationary computer systems.</a:t>
            </a:r>
          </a:p>
          <a:p>
            <a:endParaRPr lang="en-US" dirty="0" smtClean="0"/>
          </a:p>
          <a:p>
            <a:r>
              <a:rPr lang="en-US" dirty="0" smtClean="0"/>
              <a:t>Provides access to anything anywhere</a:t>
            </a:r>
            <a:r>
              <a:rPr lang="en-US" baseline="0" dirty="0" smtClean="0"/>
              <a:t> anytime.</a:t>
            </a:r>
          </a:p>
          <a:p>
            <a:endParaRPr lang="en-US" baseline="0" dirty="0" smtClean="0"/>
          </a:p>
          <a:p>
            <a:r>
              <a:rPr lang="en-US" b="1" baseline="0" dirty="0" smtClean="0"/>
              <a:t>Discuss </a:t>
            </a:r>
            <a:r>
              <a:rPr lang="en-US" baseline="0" dirty="0" smtClean="0"/>
              <a:t>various opportunities for business applications such as mobile sales force, emergency medicine units to name just 2…students will have</a:t>
            </a:r>
          </a:p>
          <a:p>
            <a:r>
              <a:rPr lang="en-US" baseline="0" dirty="0" smtClean="0"/>
              <a:t>     many others for discussion.</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a:t>
            </a:r>
            <a:r>
              <a:rPr lang="en-US" dirty="0" smtClean="0"/>
              <a:t> local versus global business from a world</a:t>
            </a:r>
            <a:r>
              <a:rPr lang="en-US" baseline="0" dirty="0" smtClean="0"/>
              <a:t> competition perspective.</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ramifications of a “network blackout.”  Can bankrupt an</a:t>
            </a:r>
            <a:r>
              <a:rPr lang="en-US" b="1" baseline="0" dirty="0" smtClean="0"/>
              <a:t> organization if severe enough.  Many failed with the aftermath of 911.</a:t>
            </a:r>
            <a:endParaRPr lang="en-US" b="1" dirty="0" smtClean="0"/>
          </a:p>
          <a:p>
            <a:endParaRPr lang="en-US" b="1" dirty="0" smtClean="0"/>
          </a:p>
          <a:p>
            <a:r>
              <a:rPr lang="en-US" b="1" dirty="0" smtClean="0"/>
              <a:t>How</a:t>
            </a:r>
            <a:r>
              <a:rPr lang="en-US" b="1" baseline="0" dirty="0" smtClean="0"/>
              <a:t> likely is it?  Extremely likely.</a:t>
            </a:r>
          </a:p>
          <a:p>
            <a:endParaRPr lang="en-US" b="1" baseline="0" dirty="0" smtClean="0"/>
          </a:p>
          <a:p>
            <a:r>
              <a:rPr lang="en-US" b="1" baseline="0" dirty="0" smtClean="0"/>
              <a:t>How can companies, countries protect themselves?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a:t>
            </a:r>
            <a:r>
              <a:rPr lang="en-US" dirty="0" smtClean="0"/>
              <a:t> need for the right technology, training, &amp; people to avoid future disasters.</a:t>
            </a:r>
          </a:p>
          <a:p>
            <a:endParaRPr lang="en-US" dirty="0" smtClean="0"/>
          </a:p>
          <a:p>
            <a:r>
              <a:rPr lang="en-US" b="1" dirty="0" smtClean="0"/>
              <a:t>Integrate</a:t>
            </a:r>
            <a:r>
              <a:rPr lang="en-US" b="1" baseline="0" dirty="0" smtClean="0"/>
              <a:t> Figure 4.2</a:t>
            </a:r>
            <a:r>
              <a:rPr lang="en-US" baseline="0" dirty="0" smtClean="0"/>
              <a:t> in with the discussion on how to fix.</a:t>
            </a:r>
            <a:endParaRPr lang="en-US" dirty="0" smtClean="0"/>
          </a:p>
          <a:p>
            <a:endParaRPr lang="en-US" dirty="0" smtClean="0"/>
          </a:p>
          <a:p>
            <a:r>
              <a:rPr lang="en-US" baseline="0" dirty="0" smtClean="0"/>
              <a:t>There should be proper planning, maintenance, management, upgrades &amp; bandwidth to ensure sufficient capacity &amp; connectivity to</a:t>
            </a:r>
          </a:p>
          <a:p>
            <a:r>
              <a:rPr lang="en-US" baseline="0" dirty="0" smtClean="0"/>
              <a:t>     link people, places, &amp; data.</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24</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a:t>
            </a:r>
            <a:r>
              <a:rPr lang="en-US" b="1" baseline="0" dirty="0" smtClean="0"/>
              <a:t> slide.  Global business performance depends upon the capabilities and qualities of networks &amp; collaboration technologies.</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a:t>
            </a:r>
            <a:r>
              <a:rPr lang="en-US" b="1" baseline="0" dirty="0" smtClean="0"/>
              <a:t> slide.  Network capabilities depend on proper planning, maintenance, management, upgrades &amp; bandwidth to ensure</a:t>
            </a:r>
          </a:p>
          <a:p>
            <a:r>
              <a:rPr lang="en-US" b="1" baseline="0" dirty="0" smtClean="0"/>
              <a:t>     it has sufficient capacity &amp; connectivity to link people, locations &amp; data.</a:t>
            </a:r>
          </a:p>
          <a:p>
            <a:endParaRPr lang="en-US" b="1" baseline="0" dirty="0" smtClean="0"/>
          </a:p>
          <a:p>
            <a:r>
              <a:rPr lang="en-US" b="1" baseline="0" dirty="0" smtClean="0"/>
              <a:t>As a comparison, a highway system needs to be planned carefully to support peak traffic demands, monitored for compliance wit</a:t>
            </a:r>
          </a:p>
          <a:p>
            <a:r>
              <a:rPr lang="en-US" b="1" baseline="0" dirty="0" smtClean="0"/>
              <a:t>     driving rules, cleaned &amp; maintained regularly, &amp; expanded when it no longer meets needs of those who rely on it.</a:t>
            </a:r>
          </a:p>
          <a:p>
            <a:endParaRPr lang="en-US" b="1" baseline="0" dirty="0" smtClean="0"/>
          </a:p>
          <a:p>
            <a:r>
              <a:rPr lang="en-US" b="1" baseline="0" dirty="0" smtClean="0"/>
              <a:t>Trained staff are needed to restore network promptly or switch to a backup system to minimize disruption as appropriate.</a:t>
            </a:r>
          </a:p>
        </p:txBody>
      </p:sp>
      <p:sp>
        <p:nvSpPr>
          <p:cNvPr id="4" name="Slide Number Placeholder 3"/>
          <p:cNvSpPr>
            <a:spLocks noGrp="1"/>
          </p:cNvSpPr>
          <p:nvPr>
            <p:ph type="sldNum" sz="quarter" idx="10"/>
          </p:nvPr>
        </p:nvSpPr>
        <p:spPr/>
        <p:txBody>
          <a:bodyPr/>
          <a:lstStyle/>
          <a:p>
            <a:fld id="{9FE05574-1D68-479B-8F33-2AA349DB469B}" type="slidenum">
              <a:rPr lang="en-US" smtClean="0"/>
              <a:pPr/>
              <a:t>26</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Use to set foundation with definitions.</a:t>
            </a:r>
          </a:p>
          <a:p>
            <a:pPr eaLnBrk="1" hangingPunct="1"/>
            <a:endParaRPr lang="en-US" b="1" dirty="0" smtClean="0"/>
          </a:p>
          <a:p>
            <a:pPr eaLnBrk="1" hangingPunct="1"/>
            <a:r>
              <a:rPr lang="en-US" b="1" dirty="0" smtClean="0"/>
              <a:t>Portals are efficient, Web-based gateways</a:t>
            </a:r>
            <a:r>
              <a:rPr lang="en-US" b="1" baseline="0" dirty="0" smtClean="0"/>
              <a:t> to files.</a:t>
            </a:r>
            <a:endParaRPr lang="en-US" b="1" dirty="0" smtClean="0"/>
          </a:p>
          <a:p>
            <a:pPr eaLnBrk="1" hangingPunct="1"/>
            <a:endParaRPr lang="en-US" b="1" dirty="0" smtClean="0"/>
          </a:p>
          <a:p>
            <a:pPr eaLnBrk="1" hangingPunct="1"/>
            <a:r>
              <a:rPr lang="en-US" b="1" dirty="0" smtClean="0"/>
              <a:t>Portal</a:t>
            </a:r>
            <a:r>
              <a:rPr lang="en-US" dirty="0" smtClean="0"/>
              <a:t> is a Web-based, personalized gateway to information and knowledge that provides </a:t>
            </a:r>
          </a:p>
          <a:p>
            <a:pPr eaLnBrk="1" hangingPunct="1"/>
            <a:r>
              <a:rPr lang="en-US" dirty="0" smtClean="0"/>
              <a:t>     relevant information from different IT systems and the Internet using advanced search and </a:t>
            </a:r>
          </a:p>
          <a:p>
            <a:pPr eaLnBrk="1" hangingPunct="1"/>
            <a:r>
              <a:rPr lang="en-US" dirty="0" smtClean="0"/>
              <a:t>     indexing techniques.</a:t>
            </a:r>
          </a:p>
          <a:p>
            <a:pPr eaLnBrk="1" hangingPunct="1"/>
            <a:endParaRPr lang="en-US" b="1" dirty="0" smtClean="0"/>
          </a:p>
          <a:p>
            <a:pPr eaLnBrk="1" hangingPunct="1"/>
            <a:r>
              <a:rPr lang="en-US" b="1" dirty="0" smtClean="0"/>
              <a:t>Commercial (public) portals</a:t>
            </a:r>
            <a:r>
              <a:rPr lang="en-US" dirty="0" smtClean="0"/>
              <a:t> offer content for diverse communities and are most popular portals </a:t>
            </a:r>
          </a:p>
          <a:p>
            <a:pPr eaLnBrk="1" hangingPunct="1"/>
            <a:r>
              <a:rPr lang="en-US" dirty="0" smtClean="0"/>
              <a:t>     on the Internet.</a:t>
            </a:r>
            <a:endParaRPr lang="en-US" b="1" dirty="0" smtClean="0"/>
          </a:p>
          <a:p>
            <a:pPr eaLnBrk="1" hangingPunct="1"/>
            <a:endParaRPr lang="en-US" b="1" dirty="0" smtClean="0"/>
          </a:p>
          <a:p>
            <a:pPr eaLnBrk="1" hangingPunct="1"/>
            <a:r>
              <a:rPr lang="en-US" b="1" dirty="0" smtClean="0"/>
              <a:t>Affinity portals</a:t>
            </a:r>
            <a:r>
              <a:rPr lang="en-US" dirty="0" smtClean="0"/>
              <a:t> support communities such as a hobby group or a political party.</a:t>
            </a:r>
          </a:p>
          <a:p>
            <a:pPr eaLnBrk="1" hangingPunct="1"/>
            <a:endParaRPr lang="en-US" b="1" dirty="0" smtClean="0"/>
          </a:p>
          <a:p>
            <a:pPr eaLnBrk="1" hangingPunct="1"/>
            <a:r>
              <a:rPr lang="en-US" b="1" dirty="0" smtClean="0"/>
              <a:t>Mobile portals</a:t>
            </a:r>
            <a:r>
              <a:rPr lang="en-US" dirty="0" smtClean="0"/>
              <a:t> are accessible from mobile devices.</a:t>
            </a:r>
          </a:p>
          <a:p>
            <a:pPr eaLnBrk="1" hangingPunct="1"/>
            <a:endParaRPr lang="en-US" b="1" dirty="0" smtClean="0"/>
          </a:p>
          <a:p>
            <a:pPr eaLnBrk="1" hangingPunct="1"/>
            <a:r>
              <a:rPr lang="en-US" b="1" dirty="0" smtClean="0"/>
              <a:t>Corporate portals</a:t>
            </a:r>
            <a:r>
              <a:rPr lang="en-US" dirty="0" smtClean="0"/>
              <a:t> offer a personalized single point of access through a Web browser</a:t>
            </a:r>
          </a:p>
          <a:p>
            <a:pPr eaLnBrk="1" hangingPunct="1"/>
            <a:endParaRPr lang="en-US" b="1" dirty="0" smtClean="0"/>
          </a:p>
          <a:p>
            <a:pPr eaLnBrk="1" hangingPunct="1"/>
            <a:r>
              <a:rPr lang="en-US" b="1" dirty="0" smtClean="0"/>
              <a:t>Industrywide portals </a:t>
            </a:r>
            <a:r>
              <a:rPr lang="en-US" dirty="0" smtClean="0"/>
              <a:t>for entire industries.</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Illustrates the familiar Internet-interface of an extranet, the use of usernames &amp; passwords for access control &amp; authentication,</a:t>
            </a:r>
            <a:r>
              <a:rPr lang="en-US" b="1" baseline="0" dirty="0" smtClean="0"/>
              <a:t> &amp; self-help features.</a:t>
            </a:r>
          </a:p>
          <a:p>
            <a:endParaRPr lang="en-US" b="1" baseline="0" dirty="0" smtClean="0"/>
          </a:p>
          <a:p>
            <a:r>
              <a:rPr lang="en-US" b="1" baseline="0" dirty="0" smtClean="0"/>
              <a:t>For demo of an extranet, visit ur.com/files/course/urdata/glimpse/.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29</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pros</a:t>
            </a:r>
            <a:r>
              <a:rPr lang="en-US" b="1" baseline="0" dirty="0" smtClean="0"/>
              <a:t> and cons of telecommuting.  May be very productive.  May be isolating.  May be cost effective because there are fewer facilities</a:t>
            </a:r>
          </a:p>
          <a:p>
            <a:r>
              <a:rPr lang="en-US" b="1" baseline="0" dirty="0" smtClean="0"/>
              <a:t>     resources.  May be more difficult to supervise &amp; manage resources.  May be opportunities for home-bound employees.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Internet telephony (VoIP)</a:t>
            </a:r>
            <a:r>
              <a:rPr lang="en-US" dirty="0" smtClean="0"/>
              <a:t> voice-over IP digitizes your analog voice signals, sections them into packets, and sends them over the Internet.</a:t>
            </a:r>
          </a:p>
          <a:p>
            <a:pPr eaLnBrk="1" hangingPunct="1"/>
            <a:endParaRPr lang="en-US" dirty="0" smtClean="0"/>
          </a:p>
          <a:p>
            <a:r>
              <a:rPr lang="en-US" dirty="0" smtClean="0"/>
              <a:t>This slide shows two examples of Voice over IP companies.  Clicking on the logos</a:t>
            </a:r>
          </a:p>
          <a:p>
            <a:r>
              <a:rPr lang="en-US" dirty="0" smtClean="0"/>
              <a:t>     will take you to the respective homepages.</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32</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to view demo for real business application.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Search engines</a:t>
            </a:r>
            <a:r>
              <a:rPr lang="en-US" dirty="0" smtClean="0"/>
              <a:t> are computer programs that search for specific information </a:t>
            </a:r>
          </a:p>
          <a:p>
            <a:pPr eaLnBrk="1" hangingPunct="1"/>
            <a:r>
              <a:rPr lang="en-US" dirty="0" smtClean="0"/>
              <a:t>     by key words and report the results.</a:t>
            </a:r>
          </a:p>
          <a:p>
            <a:pPr eaLnBrk="1" hangingPunct="1"/>
            <a:endParaRPr lang="en-US" dirty="0" smtClean="0"/>
          </a:p>
          <a:p>
            <a:pPr eaLnBrk="1" hangingPunct="1"/>
            <a:r>
              <a:rPr lang="en-US" b="1" dirty="0" smtClean="0"/>
              <a:t>Metasearch engines</a:t>
            </a:r>
            <a:r>
              <a:rPr lang="en-US" dirty="0" smtClean="0"/>
              <a:t> search several engines at once and integrate the findings of </a:t>
            </a:r>
          </a:p>
          <a:p>
            <a:pPr eaLnBrk="1" hangingPunct="1"/>
            <a:r>
              <a:rPr lang="en-US" dirty="0" smtClean="0"/>
              <a:t>     the various search engines to answer queries posted by users. </a:t>
            </a:r>
          </a:p>
          <a:p>
            <a:endParaRPr lang="en-US" b="1" dirty="0" smtClean="0"/>
          </a:p>
          <a:p>
            <a:r>
              <a:rPr lang="en-US" b="1" dirty="0" smtClean="0"/>
              <a:t>Discuss</a:t>
            </a:r>
            <a:r>
              <a:rPr lang="en-US" dirty="0" smtClean="0"/>
              <a:t> importance to employee productivity when search engine</a:t>
            </a:r>
            <a:r>
              <a:rPr lang="en-US" baseline="0" dirty="0" smtClean="0"/>
              <a:t> usage</a:t>
            </a:r>
            <a:r>
              <a:rPr lang="en-US" dirty="0" smtClean="0"/>
              <a:t> is managed effectively.</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35</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These 4 search engines handle over 90 percent of all searches.  Which ones do students most often use?</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Click on the logos to go to the respective web</a:t>
            </a:r>
            <a:r>
              <a:rPr lang="en-US" b="1" baseline="0" dirty="0" smtClean="0"/>
              <a:t> sites as additional examples from previous slides.</a:t>
            </a:r>
            <a:endParaRPr lang="en-US" b="1" dirty="0" smtClean="0"/>
          </a:p>
          <a:p>
            <a:endParaRPr lang="en-US" b="1" dirty="0" smtClean="0"/>
          </a:p>
          <a:p>
            <a:r>
              <a:rPr lang="en-US" b="1" dirty="0" smtClean="0"/>
              <a:t>Do</a:t>
            </a:r>
            <a:r>
              <a:rPr lang="en-US" b="1" baseline="0" dirty="0" smtClean="0"/>
              <a:t> you know of others?  Kartoo &amp; Dogpile.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37</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Click on the logos to go to the respective web</a:t>
            </a:r>
            <a:r>
              <a:rPr lang="en-US" b="1" baseline="0" dirty="0" smtClean="0"/>
              <a:t> sites.  The use of language conversion sites are critical with today’s global business environment.</a:t>
            </a:r>
            <a:endParaRPr lang="en-US" b="1"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38</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 wiki:</a:t>
            </a:r>
            <a:r>
              <a:rPr lang="en-US" dirty="0" smtClean="0"/>
              <a:t>  a server software that allows users to freely create &amp; edit Web page content.</a:t>
            </a:r>
          </a:p>
          <a:p>
            <a:endParaRPr lang="en-US" dirty="0" smtClean="0"/>
          </a:p>
          <a:p>
            <a:r>
              <a:rPr lang="en-US" dirty="0" smtClean="0"/>
              <a:t>Wikis support hyperlinks &amp; have simple text syntax for creating new pages &amp; crosslinks between internal pages.</a:t>
            </a:r>
          </a:p>
          <a:p>
            <a:endParaRPr lang="en-US" dirty="0" smtClean="0"/>
          </a:p>
          <a:p>
            <a:r>
              <a:rPr lang="en-US" b="1" dirty="0" smtClean="0"/>
              <a:t>Discuss implications to business.  Wikis are productivity</a:t>
            </a:r>
            <a:r>
              <a:rPr lang="en-US" b="1" baseline="0" dirty="0" smtClean="0"/>
              <a:t> enhancers due to simplicity &amp; universality of use &amp; application.</a:t>
            </a:r>
          </a:p>
          <a:p>
            <a:endParaRPr lang="en-US" b="1" baseline="0" dirty="0" smtClean="0"/>
          </a:p>
          <a:p>
            <a:r>
              <a:rPr lang="en-US" b="1" dirty="0" smtClean="0"/>
              <a:t>Ask students to share their involvement with wikis</a:t>
            </a:r>
            <a:r>
              <a:rPr lang="en-US" b="1" baseline="0" dirty="0" smtClean="0"/>
              <a:t> in discussion.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39</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Driving the need for collaboration – people need to work together &amp; to share documents.</a:t>
            </a:r>
          </a:p>
          <a:p>
            <a:pPr eaLnBrk="1" hangingPunct="1"/>
            <a:endParaRPr lang="en-US" b="1" dirty="0" smtClean="0"/>
          </a:p>
          <a:p>
            <a:pPr eaLnBrk="1" hangingPunct="1"/>
            <a:r>
              <a:rPr lang="en-US" b="1" dirty="0" smtClean="0"/>
              <a:t>Work group</a:t>
            </a:r>
            <a:r>
              <a:rPr lang="en-US" dirty="0" smtClean="0"/>
              <a:t> refers specifically to two or more individuals who act together to perform some task.  Workgroups</a:t>
            </a:r>
            <a:r>
              <a:rPr lang="en-US" baseline="0" dirty="0" smtClean="0"/>
              <a:t> are very common in business within</a:t>
            </a:r>
          </a:p>
          <a:p>
            <a:pPr eaLnBrk="1" hangingPunct="1"/>
            <a:r>
              <a:rPr lang="en-US" baseline="0" dirty="0" smtClean="0"/>
              <a:t>     which most important decisions are actually made.</a:t>
            </a:r>
            <a:endParaRPr lang="en-US" dirty="0" smtClean="0"/>
          </a:p>
          <a:p>
            <a:pPr eaLnBrk="1" hangingPunct="1"/>
            <a:endParaRPr lang="en-US" b="1" dirty="0" smtClean="0"/>
          </a:p>
          <a:p>
            <a:pPr eaLnBrk="1" hangingPunct="1"/>
            <a:r>
              <a:rPr lang="en-US" b="1" dirty="0" smtClean="0"/>
              <a:t>Virtual group (team)</a:t>
            </a:r>
            <a:r>
              <a:rPr lang="en-US" dirty="0" smtClean="0"/>
              <a:t> is when group members are in different locations.</a:t>
            </a:r>
            <a:endParaRPr lang="en-US" b="1"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41</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b="1" dirty="0" smtClean="0"/>
              <a:t>Virtual collaboration</a:t>
            </a:r>
            <a:r>
              <a:rPr lang="en-US" dirty="0" smtClean="0"/>
              <a:t> is the use of digital technologies that enable organizations or individuals to collaboratively plan, design, develop, manage and research products, services and innovative applications.</a:t>
            </a:r>
          </a:p>
          <a:p>
            <a:pPr eaLnBrk="1" hangingPunct="1"/>
            <a:endParaRPr lang="en-US" b="1" dirty="0" smtClean="0"/>
          </a:p>
          <a:p>
            <a:pPr eaLnBrk="1" hangingPunct="1"/>
            <a:r>
              <a:rPr lang="en-US" b="1" dirty="0" smtClean="0"/>
              <a:t>Workflow technologies</a:t>
            </a:r>
            <a:r>
              <a:rPr lang="en-US" dirty="0" smtClean="0"/>
              <a:t> facilitate the movement of information as it flows through the sequence of steps that make up an organization’s work procedures. Includes workflow management and workflow systems.</a:t>
            </a:r>
          </a:p>
          <a:p>
            <a:pPr eaLnBrk="1" hangingPunct="1"/>
            <a:endParaRPr lang="en-US" b="1" dirty="0" smtClean="0"/>
          </a:p>
          <a:p>
            <a:pPr eaLnBrk="1" hangingPunct="1"/>
            <a:r>
              <a:rPr lang="en-US" b="1" dirty="0" smtClean="0"/>
              <a:t>Groupware</a:t>
            </a:r>
            <a:r>
              <a:rPr lang="en-US" dirty="0" smtClean="0"/>
              <a:t> refers to software products that support groups of people who share a common task or goal and who collaborate to accomplish it.</a:t>
            </a:r>
          </a:p>
          <a:p>
            <a:pPr eaLnBrk="1" hangingPunct="1"/>
            <a:endParaRPr lang="en-US" b="1" dirty="0" smtClean="0"/>
          </a:p>
          <a:p>
            <a:pPr eaLnBrk="1" hangingPunct="1"/>
            <a:r>
              <a:rPr lang="en-US" b="1" dirty="0" smtClean="0"/>
              <a:t>Teleconferencing</a:t>
            </a:r>
            <a:r>
              <a:rPr lang="en-US" dirty="0" smtClean="0"/>
              <a:t> is the use of electronic communication that allows two or more people at different locations to hold a simultaneous conference.</a:t>
            </a:r>
            <a:endParaRPr lang="en-US" b="1" dirty="0" smtClean="0"/>
          </a:p>
          <a:p>
            <a:pPr eaLnBrk="1" hangingPunct="1"/>
            <a:endParaRPr lang="en-US" b="1" dirty="0" smtClean="0"/>
          </a:p>
          <a:p>
            <a:pPr eaLnBrk="1" hangingPunct="1"/>
            <a:r>
              <a:rPr lang="en-US" b="1" dirty="0" smtClean="0"/>
              <a:t>Videoconference</a:t>
            </a:r>
            <a:r>
              <a:rPr lang="en-US" dirty="0" smtClean="0"/>
              <a:t> is when participants in one location can see participants at other locations and share data, voice, pictures, graphics and animation by electronic means.</a:t>
            </a:r>
          </a:p>
          <a:p>
            <a:pPr eaLnBrk="1" hangingPunct="1"/>
            <a:endParaRPr lang="en-US" b="1" dirty="0" smtClean="0"/>
          </a:p>
          <a:p>
            <a:pPr eaLnBrk="1" hangingPunct="1"/>
            <a:r>
              <a:rPr lang="en-US" b="1" dirty="0" smtClean="0"/>
              <a:t>Web conferencing</a:t>
            </a:r>
            <a:r>
              <a:rPr lang="en-US" dirty="0" smtClean="0"/>
              <a:t> is videoconferencing conducted over the Internet.</a:t>
            </a:r>
          </a:p>
          <a:p>
            <a:pPr eaLnBrk="1" hangingPunct="1"/>
            <a:endParaRPr lang="en-US" b="1" dirty="0" smtClean="0"/>
          </a:p>
          <a:p>
            <a:pPr eaLnBrk="1" hangingPunct="1"/>
            <a:r>
              <a:rPr lang="en-US" b="1" dirty="0" smtClean="0"/>
              <a:t>Real-time collaboration tools</a:t>
            </a:r>
            <a:r>
              <a:rPr lang="en-US" dirty="0" smtClean="0"/>
              <a:t> support synchronous communication of graphical and text-based information i.e. computer-based </a:t>
            </a:r>
            <a:r>
              <a:rPr lang="en-US" b="1" dirty="0" smtClean="0"/>
              <a:t>whiteboards.</a:t>
            </a: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42</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 pictorial example of workflow</a:t>
            </a:r>
            <a:r>
              <a:rPr lang="en-US" b="1" baseline="0" dirty="0" smtClean="0"/>
              <a:t> within groups (wherever they may be physically located) utilizing groupware technologies.</a:t>
            </a:r>
          </a:p>
          <a:p>
            <a:endParaRPr lang="en-US" b="1" baseline="0" dirty="0" smtClean="0"/>
          </a:p>
          <a:p>
            <a:r>
              <a:rPr lang="en-US" b="1" baseline="0" dirty="0" smtClean="0"/>
              <a:t>Students may provide examples from their own experiences.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43</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latest version of videoconferencing, </a:t>
            </a:r>
            <a:r>
              <a:rPr lang="en-US" b="1" dirty="0" smtClean="0"/>
              <a:t>telepresence systems</a:t>
            </a:r>
            <a:r>
              <a:rPr lang="en-US" dirty="0" smtClean="0"/>
              <a:t>, enable participants to</a:t>
            </a:r>
          </a:p>
          <a:p>
            <a:r>
              <a:rPr lang="en-US" dirty="0" smtClean="0"/>
              <a:t>     seamlessly share data, voice, images, graphics, video, and animation electronically.</a:t>
            </a:r>
          </a:p>
          <a:p>
            <a:endParaRPr lang="en-US" dirty="0" smtClean="0"/>
          </a:p>
          <a:p>
            <a:r>
              <a:rPr lang="en-US" dirty="0" err="1" smtClean="0"/>
              <a:t>Telepresence</a:t>
            </a:r>
            <a:r>
              <a:rPr lang="en-US" dirty="0" smtClean="0"/>
              <a:t> systems allow collaboration, face-to-face, at a reduced cost for travel, time</a:t>
            </a:r>
            <a:r>
              <a:rPr lang="en-US" baseline="0" dirty="0" smtClean="0"/>
              <a:t> involved, facilities, etc.</a:t>
            </a:r>
            <a:endParaRPr lang="en-US"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44</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Example of effective &amp; successful </a:t>
            </a:r>
            <a:r>
              <a:rPr lang="en-US" b="1" dirty="0" err="1" smtClean="0"/>
              <a:t>telepresence</a:t>
            </a:r>
            <a:r>
              <a:rPr lang="en-US" b="1" dirty="0" smtClean="0"/>
              <a:t> systems provider.</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45</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DrKW is the subject of the </a:t>
            </a:r>
            <a:r>
              <a:rPr lang="en-US" b="1" dirty="0" smtClean="0"/>
              <a:t>Minicase</a:t>
            </a:r>
            <a:r>
              <a:rPr lang="en-US" dirty="0" smtClean="0"/>
              <a:t> at the end of this chapter.</a:t>
            </a:r>
          </a:p>
          <a:p>
            <a:r>
              <a:rPr lang="en-US" dirty="0" smtClean="0"/>
              <a:t>If</a:t>
            </a:r>
            <a:r>
              <a:rPr lang="en-US" baseline="0" dirty="0" smtClean="0"/>
              <a:t> you click on the board room picture, it will take you to the case article.</a:t>
            </a:r>
          </a:p>
          <a:p>
            <a:endParaRPr lang="en-US" baseline="0" dirty="0" smtClean="0"/>
          </a:p>
          <a:p>
            <a:r>
              <a:rPr lang="en-US" b="1" baseline="0" dirty="0" smtClean="0"/>
              <a:t>What are some cost-savings of Web-based meetings &amp; collaboration?</a:t>
            </a:r>
          </a:p>
          <a:p>
            <a:r>
              <a:rPr lang="en-US" baseline="0" dirty="0" smtClean="0"/>
              <a:t>Opportunity for discussion with the Problem Solving Activity in calculating cost-savings of Web-based meetings and collaboration.</a:t>
            </a:r>
          </a:p>
          <a:p>
            <a:pPr defTabSz="966612">
              <a:defRPr/>
            </a:pPr>
            <a:endParaRPr lang="en-US" b="1" dirty="0" smtClean="0"/>
          </a:p>
          <a:p>
            <a:pPr defTabSz="966612">
              <a:defRPr/>
            </a:pPr>
            <a:r>
              <a:rPr lang="en-US" b="1" dirty="0" smtClean="0"/>
              <a:t>What is a wiki?</a:t>
            </a:r>
          </a:p>
          <a:p>
            <a:pPr defTabSz="966612">
              <a:defRPr/>
            </a:pPr>
            <a:r>
              <a:rPr lang="en-US" b="1" dirty="0" smtClean="0"/>
              <a:t>Wikis</a:t>
            </a:r>
            <a:r>
              <a:rPr lang="en-US" dirty="0" smtClean="0"/>
              <a:t>: A wiki is a web site on which anyone can post material and make changes to other material.  Click wikis to the</a:t>
            </a:r>
            <a:r>
              <a:rPr lang="en-US" baseline="0" dirty="0" smtClean="0"/>
              <a:t> BusinessWeek article, </a:t>
            </a:r>
            <a:r>
              <a:rPr lang="en-US" i="1" baseline="0" dirty="0" smtClean="0"/>
              <a:t>Wild About Wikis</a:t>
            </a:r>
            <a:r>
              <a:rPr lang="en-US" baseline="0" dirty="0" smtClean="0"/>
              <a:t>.</a:t>
            </a:r>
          </a:p>
          <a:p>
            <a:pPr defTabSz="966612">
              <a:defRPr/>
            </a:pPr>
            <a:endParaRPr lang="en-US" baseline="0" dirty="0" smtClean="0"/>
          </a:p>
          <a:p>
            <a:pPr defTabSz="966612">
              <a:defRPr/>
            </a:pPr>
            <a:r>
              <a:rPr lang="en-US" b="1" baseline="0" dirty="0" smtClean="0"/>
              <a:t>What is wikipedia?  How might it be useful to business?</a:t>
            </a:r>
          </a:p>
          <a:p>
            <a:pPr defTabSz="966612">
              <a:defRPr/>
            </a:pPr>
            <a:r>
              <a:rPr lang="en-US" b="1" baseline="0" dirty="0" smtClean="0"/>
              <a:t>Wikipedia</a:t>
            </a:r>
            <a:r>
              <a:rPr lang="en-US" baseline="0" dirty="0" smtClean="0"/>
              <a:t> link takes you to the homepage; it is updated with information from participants.</a:t>
            </a:r>
            <a:endParaRPr lang="en-US"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49</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50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Super</a:t>
            </a:r>
            <a:r>
              <a:rPr lang="en-US" b="1" baseline="0" dirty="0" smtClean="0"/>
              <a:t> Bowl 39</a:t>
            </a:r>
            <a:r>
              <a:rPr lang="en-US" baseline="0" dirty="0" smtClean="0"/>
              <a:t> is the subject of the opening case and it is all about </a:t>
            </a:r>
            <a:r>
              <a:rPr lang="en-US" b="1" baseline="0" dirty="0" smtClean="0"/>
              <a:t>connectivity</a:t>
            </a:r>
            <a:r>
              <a:rPr lang="en-US" baseline="0" dirty="0" smtClean="0"/>
              <a:t>.  These pictures represent the front side of behind the scenes needs individually for networks and collaboration portals for stakeholders in Super Bowl 39.  This is good beginning discussion for what follows in the next few slides.</a:t>
            </a:r>
          </a:p>
          <a:p>
            <a:endParaRPr lang="en-US" baseline="0" dirty="0" smtClean="0"/>
          </a:p>
          <a:p>
            <a:r>
              <a:rPr lang="en-US" b="1" baseline="0" dirty="0" smtClean="0"/>
              <a:t>Click</a:t>
            </a:r>
            <a:r>
              <a:rPr lang="en-US" baseline="0" dirty="0" smtClean="0"/>
              <a:t> on the </a:t>
            </a:r>
            <a:r>
              <a:rPr lang="en-US" b="1" baseline="0" dirty="0" smtClean="0"/>
              <a:t>football players</a:t>
            </a:r>
            <a:r>
              <a:rPr lang="en-US" baseline="0" dirty="0" smtClean="0"/>
              <a:t> and </a:t>
            </a:r>
            <a:r>
              <a:rPr lang="en-US" b="1" baseline="0" dirty="0" smtClean="0"/>
              <a:t>ticket/ring pictures</a:t>
            </a:r>
            <a:r>
              <a:rPr lang="en-US" baseline="0" dirty="0" smtClean="0"/>
              <a:t> for more about depth of integration  of technology required , </a:t>
            </a:r>
            <a:r>
              <a:rPr lang="en-US" b="1" baseline="0" dirty="0" smtClean="0"/>
              <a:t>Sir Paul McCartney</a:t>
            </a:r>
            <a:r>
              <a:rPr lang="en-US" baseline="0" dirty="0" smtClean="0"/>
              <a:t> will go to the </a:t>
            </a:r>
            <a:r>
              <a:rPr lang="en-US" b="1" baseline="0" dirty="0" smtClean="0"/>
              <a:t>YouTube</a:t>
            </a:r>
            <a:r>
              <a:rPr lang="en-US" baseline="0" dirty="0" smtClean="0"/>
              <a:t> video of his performance and gives a visual of the magnitude of technological </a:t>
            </a:r>
            <a:r>
              <a:rPr lang="en-US" b="1" baseline="0" dirty="0" smtClean="0"/>
              <a:t>connectivity </a:t>
            </a:r>
            <a:r>
              <a:rPr lang="en-US" baseline="0" dirty="0" smtClean="0"/>
              <a:t>requirements.</a:t>
            </a:r>
          </a:p>
          <a:p>
            <a:endParaRPr lang="en-US" baseline="0" dirty="0" smtClean="0"/>
          </a:p>
          <a:p>
            <a:r>
              <a:rPr lang="en-US" b="1" baseline="0" dirty="0" smtClean="0"/>
              <a:t>Why was connectivity a critical success factor for Super Bowl XXXIX?</a:t>
            </a:r>
          </a:p>
          <a:p>
            <a:endParaRPr lang="en-US" b="1" baseline="0" dirty="0" smtClean="0"/>
          </a:p>
          <a:p>
            <a:r>
              <a:rPr lang="en-US" b="1" baseline="0" dirty="0" smtClean="0"/>
              <a:t>There was only minimal time to go between events….security is always an issue &amp; could ruin all future events</a:t>
            </a:r>
          </a:p>
          <a:p>
            <a:r>
              <a:rPr lang="en-US" b="1" baseline="0" dirty="0" smtClean="0"/>
              <a:t>     causing huge personal &amp; financial losses.  Since there is a party atmosphere, visitors should not be expected to have to worry</a:t>
            </a:r>
          </a:p>
          <a:p>
            <a:r>
              <a:rPr lang="en-US" b="1" baseline="0" dirty="0" smtClean="0"/>
              <a:t>     about the details.  However, there is transportation, housing, food, security, etc., to all be coordinated exactly making the</a:t>
            </a:r>
          </a:p>
          <a:p>
            <a:r>
              <a:rPr lang="en-US" b="1" baseline="0" dirty="0" smtClean="0"/>
              <a:t>     connectivity a major critical success factor.  One area is dependent upon others for logistics.</a:t>
            </a:r>
            <a:endParaRPr lang="en-US" b="1" dirty="0" smtClean="0"/>
          </a:p>
          <a:p>
            <a:endParaRPr lang="en-US" b="1" baseline="0"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summarizes</a:t>
            </a:r>
            <a:r>
              <a:rPr lang="en-US" baseline="0" dirty="0" smtClean="0"/>
              <a:t> </a:t>
            </a:r>
            <a:r>
              <a:rPr lang="en-US" dirty="0" smtClean="0"/>
              <a:t>the </a:t>
            </a:r>
            <a:r>
              <a:rPr lang="en-US" b="1" dirty="0" smtClean="0"/>
              <a:t>opening case of Super Bowl XXXIX</a:t>
            </a:r>
            <a:r>
              <a:rPr lang="en-US" dirty="0" smtClean="0"/>
              <a:t> as a business case for further, in-depth study.</a:t>
            </a:r>
          </a:p>
          <a:p>
            <a:endParaRPr lang="en-US" dirty="0" smtClean="0"/>
          </a:p>
          <a:p>
            <a:r>
              <a:rPr lang="en-US" dirty="0" smtClean="0"/>
              <a:t>Supplemental</a:t>
            </a:r>
            <a:r>
              <a:rPr lang="en-US" baseline="0" dirty="0" smtClean="0"/>
              <a:t> slides that follow will burst out important components for discussion in each</a:t>
            </a:r>
          </a:p>
          <a:p>
            <a:r>
              <a:rPr lang="en-US" baseline="0" dirty="0" smtClean="0"/>
              <a:t>of the respective areas should a professor choose to do so.</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This facilitates </a:t>
            </a:r>
            <a:r>
              <a:rPr lang="en-US" b="1" dirty="0" smtClean="0"/>
              <a:t>discussion about importance of security at such an event as Super Bowl XXXIX </a:t>
            </a:r>
            <a:r>
              <a:rPr lang="en-US" dirty="0" smtClean="0"/>
              <a:t>but is relevant</a:t>
            </a:r>
            <a:r>
              <a:rPr lang="en-US" baseline="0" dirty="0" smtClean="0"/>
              <a:t> to business overall.  The</a:t>
            </a:r>
          </a:p>
          <a:p>
            <a:pPr eaLnBrk="1" hangingPunct="1"/>
            <a:r>
              <a:rPr lang="en-US" baseline="0" dirty="0" smtClean="0"/>
              <a:t>53 government agencies would share in this part of the problem/solution.</a:t>
            </a:r>
          </a:p>
          <a:p>
            <a:pPr eaLnBrk="1" hangingPunct="1"/>
            <a:endParaRPr lang="en-US" baseline="0" dirty="0" smtClean="0"/>
          </a:p>
          <a:p>
            <a:pPr eaLnBrk="1" hangingPunct="1"/>
            <a:r>
              <a:rPr lang="en-US" baseline="0" dirty="0" smtClean="0"/>
              <a:t>Students may </a:t>
            </a:r>
            <a:r>
              <a:rPr lang="en-US" b="1" baseline="0" dirty="0" smtClean="0"/>
              <a:t>discuss </a:t>
            </a:r>
            <a:r>
              <a:rPr lang="en-US" baseline="0" dirty="0" smtClean="0"/>
              <a:t>how likely total security really would be in a given situation; at what price security both from</a:t>
            </a:r>
          </a:p>
          <a:p>
            <a:pPr eaLnBrk="1" hangingPunct="1"/>
            <a:r>
              <a:rPr lang="en-US" baseline="0" dirty="0" smtClean="0"/>
              <a:t>a resource and rights overall perspective.  TOTAL security is never possible.  TOTAL might be prohibitive in terms of cost.  Select areas may need</a:t>
            </a:r>
          </a:p>
          <a:p>
            <a:pPr eaLnBrk="1" hangingPunct="1"/>
            <a:r>
              <a:rPr lang="en-US" baseline="0" dirty="0" smtClean="0"/>
              <a:t>complete security such as for world leaders.  Certainly, total security means that “rights” are given up potentially.</a:t>
            </a:r>
            <a:endParaRPr lang="en-US" dirty="0" smtClean="0"/>
          </a:p>
          <a:p>
            <a:pPr eaLnBrk="1" hangingPunct="1"/>
            <a:endParaRPr lang="en-US" dirty="0" smtClean="0"/>
          </a:p>
          <a:p>
            <a:pPr eaLnBrk="1" hangingPunct="1"/>
            <a:r>
              <a:rPr lang="en-US" dirty="0" smtClean="0"/>
              <a:t>The </a:t>
            </a:r>
            <a:r>
              <a:rPr lang="en-US" i="1" dirty="0" smtClean="0"/>
              <a:t>BusinessWeek</a:t>
            </a:r>
            <a:r>
              <a:rPr lang="en-US" dirty="0" smtClean="0"/>
              <a:t> article is an interesting look at the state of surveillance today.</a:t>
            </a:r>
          </a:p>
          <a:p>
            <a:pPr eaLnBrk="1" hangingPunct="1"/>
            <a:r>
              <a:rPr lang="en-US" dirty="0" smtClean="0"/>
              <a:t>The surveillance slideshow accompanies the </a:t>
            </a:r>
            <a:r>
              <a:rPr lang="en-US" i="1" dirty="0" smtClean="0"/>
              <a:t>BusinessWeek</a:t>
            </a:r>
            <a:r>
              <a:rPr lang="en-US" dirty="0" smtClean="0"/>
              <a:t> article.</a:t>
            </a:r>
          </a:p>
          <a:p>
            <a:pPr eaLnBrk="1" hangingPunct="1"/>
            <a:r>
              <a:rPr lang="en-US" dirty="0" smtClean="0"/>
              <a:t>The additional surveillance slides show modern surveillance equipment.</a:t>
            </a:r>
          </a:p>
          <a:p>
            <a:pPr eaLnBrk="1" hangingPunct="1"/>
            <a:r>
              <a:rPr lang="en-US" dirty="0" smtClean="0"/>
              <a:t>     The video is a tongue-in-cheek look at how little privacy all of us have left.  The video is a great example of the </a:t>
            </a:r>
          </a:p>
          <a:p>
            <a:pPr eaLnBrk="1" hangingPunct="1"/>
            <a:r>
              <a:rPr lang="en-US" dirty="0" smtClean="0"/>
              <a:t>impacts that data aggregators, digital dossiers, and profiling might have in the very near future.</a:t>
            </a:r>
          </a:p>
          <a:p>
            <a:pPr eaLnBrk="1" hangingPunct="1"/>
            <a:endParaRPr lang="en-US" dirty="0" smtClean="0"/>
          </a:p>
          <a:p>
            <a:pPr eaLnBrk="1" hangingPunct="1"/>
            <a:r>
              <a:rPr lang="en-US" dirty="0" smtClean="0"/>
              <a:t>     </a:t>
            </a:r>
            <a:r>
              <a:rPr lang="en-US" b="1" dirty="0" smtClean="0"/>
              <a:t>Sense-through-the-Wall</a:t>
            </a:r>
            <a:r>
              <a:rPr lang="en-US" dirty="0" smtClean="0"/>
              <a:t> is a technology by Oceanit (www.oceanit.com) that allows you to see if anyone</a:t>
            </a:r>
          </a:p>
          <a:p>
            <a:pPr eaLnBrk="1" hangingPunct="1"/>
            <a:r>
              <a:rPr lang="en-US" dirty="0" smtClean="0"/>
              <a:t>is in a building, prior to entering, by detecting a person’s heartbeat and respiration.  Clicking on the link will</a:t>
            </a:r>
          </a:p>
          <a:p>
            <a:pPr eaLnBrk="1" hangingPunct="1"/>
            <a:r>
              <a:rPr lang="en-US" dirty="0" smtClean="0"/>
              <a:t>show a brief animation of this technology….good discussion</a:t>
            </a:r>
            <a:r>
              <a:rPr lang="en-US" baseline="0" dirty="0" smtClean="0"/>
              <a:t> opportunity about “big brother watching” and whether security is really a “right.”</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p>
          <a:p>
            <a:endParaRPr lang="en-US" b="1" dirty="0" smtClean="0"/>
          </a:p>
          <a:p>
            <a:r>
              <a:rPr lang="en-US" b="1" dirty="0" smtClean="0"/>
              <a:t>How</a:t>
            </a:r>
            <a:r>
              <a:rPr lang="en-US" b="1" baseline="0" dirty="0" smtClean="0"/>
              <a:t> many students have laptops?  Cell phones?  GPS in car?  How about phones with locator devices activated?</a:t>
            </a:r>
          </a:p>
          <a:p>
            <a:endParaRPr lang="en-US" b="1" baseline="0" dirty="0" smtClean="0"/>
          </a:p>
          <a:p>
            <a:r>
              <a:rPr lang="en-US" b="1" baseline="0" dirty="0" smtClean="0"/>
              <a:t>Discuss pervasive &amp; intrusive aspects of latest technologies.  GPS in cell phones, do we really want marketers to know where we are,</a:t>
            </a:r>
          </a:p>
          <a:p>
            <a:r>
              <a:rPr lang="en-US" b="1" baseline="0" dirty="0" smtClean="0"/>
              <a:t>     what we are doing at all times?  Probably not.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a:t>
            </a:r>
            <a:r>
              <a:rPr lang="en-US" dirty="0" smtClean="0"/>
              <a:t> on the images to take you to the respective</a:t>
            </a:r>
            <a:r>
              <a:rPr lang="en-US" baseline="0" dirty="0" smtClean="0"/>
              <a:t> web pages.</a:t>
            </a:r>
          </a:p>
          <a:p>
            <a:endParaRPr lang="en-US" baseline="0" dirty="0" smtClean="0"/>
          </a:p>
          <a:p>
            <a:r>
              <a:rPr lang="en-US" baseline="0" dirty="0" smtClean="0"/>
              <a:t>IPhones bring together, integrate, all aspects of personal and professional activities increasing productivity on all fronts.  This product took</a:t>
            </a:r>
          </a:p>
          <a:p>
            <a:r>
              <a:rPr lang="en-US" baseline="0" dirty="0" smtClean="0"/>
              <a:t>     the consumer &amp; business markets by storm.  </a:t>
            </a:r>
            <a:r>
              <a:rPr lang="en-US" b="1" baseline="0" dirty="0" smtClean="0"/>
              <a:t>Discuss </a:t>
            </a:r>
            <a:r>
              <a:rPr lang="en-US" baseline="0" dirty="0" smtClean="0"/>
              <a:t>this as a true innovation versus incremental &amp; natural extension of the technology.</a:t>
            </a:r>
          </a:p>
          <a:p>
            <a:r>
              <a:rPr lang="en-US" baseline="0" dirty="0" smtClean="0"/>
              <a:t>     Innovation is a total change in something…for instance, the Internet technology was a true innovation.</a:t>
            </a:r>
          </a:p>
          <a:p>
            <a:endParaRPr lang="en-US" baseline="0" dirty="0" smtClean="0"/>
          </a:p>
          <a:p>
            <a:r>
              <a:rPr lang="en-US" b="1" baseline="0" dirty="0" smtClean="0"/>
              <a:t>Good opportunity to discuss ethics</a:t>
            </a:r>
            <a:r>
              <a:rPr lang="en-US" baseline="0" dirty="0" smtClean="0"/>
              <a:t> behind product being copied in Asia before it was even introduced by the creator, Apple.</a:t>
            </a:r>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4/11/2009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4/11/2009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4/11/2009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4/11/2009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apple.com/iphon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apple.com/iphone/features/index.html#internet" TargetMode="Externa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http://blackberry.com/blackberrybol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linkedin.com/" TargetMode="External"/><Relationship Id="rId13" Type="http://schemas.openxmlformats.org/officeDocument/2006/relationships/image" Target="../media/image14.gif"/><Relationship Id="rId3" Type="http://schemas.openxmlformats.org/officeDocument/2006/relationships/image" Target="../media/image9.gif"/><Relationship Id="rId7" Type="http://schemas.openxmlformats.org/officeDocument/2006/relationships/image" Target="../media/image11.jpeg"/><Relationship Id="rId12" Type="http://schemas.openxmlformats.org/officeDocument/2006/relationships/hyperlink" Target="http://facebook.com/"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www.flickr.com/" TargetMode="External"/><Relationship Id="rId11" Type="http://schemas.openxmlformats.org/officeDocument/2006/relationships/image" Target="../media/image13.png"/><Relationship Id="rId5" Type="http://schemas.openxmlformats.org/officeDocument/2006/relationships/image" Target="../media/image10.jpeg"/><Relationship Id="rId10" Type="http://schemas.openxmlformats.org/officeDocument/2006/relationships/hyperlink" Target="http://twitter.com/" TargetMode="External"/><Relationship Id="rId4" Type="http://schemas.openxmlformats.org/officeDocument/2006/relationships/hyperlink" Target="http://friendster.com/" TargetMode="External"/><Relationship Id="rId9" Type="http://schemas.openxmlformats.org/officeDocument/2006/relationships/image" Target="../media/image12.gif"/><Relationship Id="rId14" Type="http://schemas.openxmlformats.org/officeDocument/2006/relationships/hyperlink" Target="http://www.pcworld.com/businesscenter/article/153167/social_networks_go_to_work.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images.businessweek.com/ss/07/06/0618_socialnetworks/index_01.htm" TargetMode="External"/><Relationship Id="rId7"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twine.com/" TargetMode="External"/><Relationship Id="rId5" Type="http://schemas.openxmlformats.org/officeDocument/2006/relationships/image" Target="../media/image15.png"/><Relationship Id="rId4" Type="http://schemas.openxmlformats.org/officeDocument/2006/relationships/hyperlink" Target="http://en.wikipedia.org/wiki/Radar_Network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washingtonpost.com/wp-dyn/content/article/2007/03/06/AR2007030602705.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www.msnbc.msn.com/id/20202935/from/ET/"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jpeg"/><Relationship Id="rId7" Type="http://schemas.openxmlformats.org/officeDocument/2006/relationships/hyperlink" Target="http://wi-fi.org/"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0.gif"/><Relationship Id="rId11" Type="http://schemas.openxmlformats.org/officeDocument/2006/relationships/hyperlink" Target="http://en.wikipedia.org/wiki/Video_games" TargetMode="External"/><Relationship Id="rId5" Type="http://schemas.openxmlformats.org/officeDocument/2006/relationships/hyperlink" Target="http://bluetooth.com/bluetooth" TargetMode="External"/><Relationship Id="rId10" Type="http://schemas.openxmlformats.org/officeDocument/2006/relationships/hyperlink" Target="http://en.wikipedia.org/wiki/Mobile_phones" TargetMode="External"/><Relationship Id="rId4" Type="http://schemas.openxmlformats.org/officeDocument/2006/relationships/image" Target="../media/image19.jpeg"/><Relationship Id="rId9" Type="http://schemas.openxmlformats.org/officeDocument/2006/relationships/hyperlink" Target="http://en.wikipedia.org/wiki/Home_networks"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engadget.com/2007/08/16/network-card-crash-leaves-17-000-stranded-at-lax"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kype.co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hyperlink" Target="http://vonage.com/" TargetMode="External"/><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3" Type="http://schemas.openxmlformats.org/officeDocument/2006/relationships/hyperlink" Target="http://www.research.avayalabs.com/"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6.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hyperlink" Target="http://www.google.com/" TargetMode="External"/><Relationship Id="rId7" Type="http://schemas.openxmlformats.org/officeDocument/2006/relationships/hyperlink" Target="http://www.msn.com/defaulta.asp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8.gif"/><Relationship Id="rId5" Type="http://schemas.openxmlformats.org/officeDocument/2006/relationships/hyperlink" Target="http://www.yahoo.com/" TargetMode="External"/><Relationship Id="rId10" Type="http://schemas.openxmlformats.org/officeDocument/2006/relationships/image" Target="../media/image30.png"/><Relationship Id="rId4" Type="http://schemas.openxmlformats.org/officeDocument/2006/relationships/image" Target="../media/image27.gif"/><Relationship Id="rId9" Type="http://schemas.openxmlformats.org/officeDocument/2006/relationships/hyperlink" Target="http://www.ask.com/?o=0&amp;l=dir"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urfwax.com/" TargetMode="External"/><Relationship Id="rId7" Type="http://schemas.openxmlformats.org/officeDocument/2006/relationships/hyperlink" Target="http://mamma.com/"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hyperlink" Target="http://www.metacrawler.com/" TargetMode="External"/><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http://www.altavista.com/altavista.com" TargetMode="External"/><Relationship Id="rId7" Type="http://schemas.openxmlformats.org/officeDocument/2006/relationships/hyperlink" Target="http://www.trados.com/en/"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hyperlink" Target="http://www.google.com/language_tools?hl=en" TargetMode="Externa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hyperlink" Target="http://www.youtube.com/watch?v=F7BAU2XX5W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http://www.youtube.com/watch?v=-dnL00TdmLY"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cisco.com/"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cio-weblog.com/50226711/dresdner_kleinwort_wasserstein_goes_with_socialtext_for_enterprise_wiki.php" TargetMode="External"/><Relationship Id="rId7" Type="http://schemas.openxmlformats.org/officeDocument/2006/relationships/hyperlink" Target="http://images.businessweek.com/ss/07/03/0312_wikiguide/index_01.ht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hyperlink" Target="http://wikipedia.org/wiki/main_page" TargetMode="External"/><Relationship Id="rId4" Type="http://schemas.openxmlformats.org/officeDocument/2006/relationships/image" Target="../media/image4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youtube.com/watch?v=kz38asyJkcU" TargetMode="External"/><Relationship Id="rId3" Type="http://schemas.openxmlformats.org/officeDocument/2006/relationships/image" Target="../media/image2.gif"/><Relationship Id="rId7"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nfl.com/superbowl/history/recap/sbxxxix" TargetMode="External"/><Relationship Id="rId5" Type="http://schemas.openxmlformats.org/officeDocument/2006/relationships/image" Target="../media/image3.jpeg"/><Relationship Id="rId4" Type="http://schemas.openxmlformats.org/officeDocument/2006/relationships/hyperlink" Target="http://nfl.com/superbowl/history/ringandticket/sbxxxix" TargetMode="External"/><Relationship Id="rId9"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businessweek.com/magazine/content/05_32/b3946001_mz001.ht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oceanit.com/images/stories/Animations/Oceanit_PDA-STTW.wmv" TargetMode="External"/><Relationship Id="rId4" Type="http://schemas.openxmlformats.org/officeDocument/2006/relationships/hyperlink" Target="http://images.businessweek.com/ss/05/07/surveillance/index_01.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4</a:t>
            </a:r>
            <a:r>
              <a:rPr lang="en-US" sz="2000" dirty="0"/>
              <a:t/>
            </a:r>
            <a:br>
              <a:rPr lang="en-US" sz="2000" dirty="0"/>
            </a:br>
            <a:r>
              <a:rPr lang="en-US" sz="2000" dirty="0"/>
              <a:t/>
            </a:r>
            <a:br>
              <a:rPr lang="en-US" sz="2000" dirty="0"/>
            </a:br>
            <a:r>
              <a:rPr lang="en-US" sz="2500" b="1" dirty="0" smtClean="0"/>
              <a:t>Networks and Collaboration</a:t>
            </a:r>
            <a:br>
              <a:rPr lang="en-US" sz="2500" b="1" dirty="0" smtClean="0"/>
            </a:br>
            <a:r>
              <a:rPr lang="en-US" sz="2500" b="1" dirty="0" smtClean="0"/>
              <a:t>As Business Solutions</a:t>
            </a:r>
            <a:br>
              <a:rPr lang="en-US" sz="2500" b="1" dirty="0" smtClean="0"/>
            </a:b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4-1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10</a:t>
            </a:fld>
            <a:endParaRPr lang="en-US" dirty="0"/>
          </a:p>
        </p:txBody>
      </p:sp>
      <p:sp>
        <p:nvSpPr>
          <p:cNvPr id="6" name="TextBox 5"/>
          <p:cNvSpPr txBox="1"/>
          <p:nvPr/>
        </p:nvSpPr>
        <p:spPr>
          <a:xfrm>
            <a:off x="1143000" y="2667000"/>
            <a:ext cx="6934200" cy="1077218"/>
          </a:xfrm>
          <a:prstGeom prst="rect">
            <a:avLst/>
          </a:prstGeom>
          <a:noFill/>
        </p:spPr>
        <p:txBody>
          <a:bodyPr wrap="square" rtlCol="0">
            <a:spAutoFit/>
          </a:bodyPr>
          <a:lstStyle/>
          <a:p>
            <a:r>
              <a:rPr lang="en-US" sz="3200" b="1" i="1" dirty="0" smtClean="0"/>
              <a:t>4.1 Enterprise Networks, Connectivity, and Trends</a:t>
            </a:r>
            <a:endParaRPr lang="en-US" sz="3200" b="1"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Networked Devices</a:t>
            </a:r>
            <a:endParaRPr lang="en-US" sz="3200" b="1" dirty="0"/>
          </a:p>
        </p:txBody>
      </p:sp>
      <p:sp>
        <p:nvSpPr>
          <p:cNvPr id="3" name="Content Placeholder 2"/>
          <p:cNvSpPr>
            <a:spLocks noGrp="1"/>
          </p:cNvSpPr>
          <p:nvPr>
            <p:ph idx="1"/>
          </p:nvPr>
        </p:nvSpPr>
        <p:spPr/>
        <p:txBody>
          <a:bodyPr>
            <a:normAutofit fontScale="85000" lnSpcReduction="10000"/>
          </a:bodyPr>
          <a:lstStyle/>
          <a:p>
            <a:r>
              <a:rPr lang="en-US" dirty="0" smtClean="0"/>
              <a:t>Networked devices are devices that communicate with a network.</a:t>
            </a:r>
          </a:p>
          <a:p>
            <a:r>
              <a:rPr lang="en-US" dirty="0" smtClean="0"/>
              <a:t>Technologies include laptops, PDAs, cell and smartphones, wikis, intranets, and extranets, GPSs, POS terminals, and RFID which allow information to be rapidly collected, processed, shared, and acted upon for competitive survival and advantage taking.</a:t>
            </a:r>
          </a:p>
          <a:p>
            <a:r>
              <a:rPr lang="en-US" dirty="0" smtClean="0"/>
              <a:t>Feature-rich wireless devices make collaboration easier and more productive which indicates a more integrated, always-connected business environment and lifestyle.</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11</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Apple – Famous for its Creative Connectivity – iPhone……</a:t>
            </a:r>
            <a:endParaRPr lang="en-US" sz="3200" b="1" dirty="0"/>
          </a:p>
        </p:txBody>
      </p:sp>
      <p:pic>
        <p:nvPicPr>
          <p:cNvPr id="12" name="Content Placeholder 11" descr="main20080711.png">
            <a:hlinkClick r:id="rId3"/>
          </p:cNvPr>
          <p:cNvPicPr>
            <a:picLocks noGrp="1" noChangeAspect="1"/>
          </p:cNvPicPr>
          <p:nvPr>
            <p:ph idx="1"/>
          </p:nvPr>
        </p:nvPicPr>
        <p:blipFill>
          <a:blip r:embed="rId4"/>
          <a:stretch>
            <a:fillRect/>
          </a:stretch>
        </p:blipFill>
        <p:spPr>
          <a:xfrm>
            <a:off x="762000" y="1828800"/>
            <a:ext cx="3776009" cy="3258747"/>
          </a:xfrm>
        </p:spPr>
      </p:pic>
      <p:pic>
        <p:nvPicPr>
          <p:cNvPr id="14" name="Content Placeholder 3" descr="appstore_hero20080811.png">
            <a:hlinkClick r:id="rId5"/>
          </p:cNvPr>
          <p:cNvPicPr>
            <a:picLocks noChangeAspect="1"/>
          </p:cNvPicPr>
          <p:nvPr/>
        </p:nvPicPr>
        <p:blipFill>
          <a:blip r:embed="rId6"/>
          <a:stretch>
            <a:fillRect/>
          </a:stretch>
        </p:blipFill>
        <p:spPr>
          <a:xfrm>
            <a:off x="4724400" y="1447800"/>
            <a:ext cx="3639628" cy="2760858"/>
          </a:xfrm>
          <a:prstGeom prst="rect">
            <a:avLst/>
          </a:prstGeom>
        </p:spPr>
      </p:pic>
      <p:sp>
        <p:nvSpPr>
          <p:cNvPr id="6" name="Slide Number Placeholder 5"/>
          <p:cNvSpPr>
            <a:spLocks noGrp="1"/>
          </p:cNvSpPr>
          <p:nvPr>
            <p:ph type="sldNum" sz="quarter" idx="12"/>
          </p:nvPr>
        </p:nvSpPr>
        <p:spPr/>
        <p:txBody>
          <a:bodyPr/>
          <a:lstStyle/>
          <a:p>
            <a:r>
              <a:rPr lang="en-US" dirty="0" smtClean="0"/>
              <a:t>4-</a:t>
            </a:r>
            <a:fld id="{DBB3DA93-E592-46D0-AE1F-D154A72783BC}"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BlackBerry – Executive Productivity Enhanced through Wireless Internet Device</a:t>
            </a:r>
            <a:endParaRPr lang="en-US" sz="3200" b="1" dirty="0"/>
          </a:p>
        </p:txBody>
      </p:sp>
      <p:pic>
        <p:nvPicPr>
          <p:cNvPr id="4" name="Content Placeholder 3" descr="index_devices.jpg">
            <a:hlinkClick r:id="rId3"/>
          </p:cNvPr>
          <p:cNvPicPr>
            <a:picLocks noGrp="1" noChangeAspect="1"/>
          </p:cNvPicPr>
          <p:nvPr>
            <p:ph idx="1"/>
          </p:nvPr>
        </p:nvPicPr>
        <p:blipFill>
          <a:blip r:embed="rId4"/>
          <a:stretch>
            <a:fillRect/>
          </a:stretch>
        </p:blipFill>
        <p:spPr>
          <a:xfrm>
            <a:off x="609600" y="1752600"/>
            <a:ext cx="2352675" cy="3933825"/>
          </a:xfrm>
        </p:spPr>
      </p:pic>
      <p:sp>
        <p:nvSpPr>
          <p:cNvPr id="1025" name="Rectangle 1"/>
          <p:cNvSpPr>
            <a:spLocks noChangeArrowheads="1"/>
          </p:cNvSpPr>
          <p:nvPr/>
        </p:nvSpPr>
        <p:spPr bwMode="auto">
          <a:xfrm>
            <a:off x="0" y="0"/>
            <a:ext cx="9144000" cy="46012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  </a:t>
            </a:r>
            <a:r>
              <a:rPr kumimoji="0" lang="en-US" sz="24700" b="0" i="0" u="none" strike="noStrike" cap="none" normalizeH="0" baseline="0" dirty="0" smtClean="0">
                <a:ln>
                  <a:noFill/>
                </a:ln>
                <a:solidFill>
                  <a:schemeClr val="tx1"/>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8" name="Rectangle 7"/>
          <p:cNvSpPr/>
          <p:nvPr/>
        </p:nvSpPr>
        <p:spPr>
          <a:xfrm>
            <a:off x="4191000" y="3276600"/>
            <a:ext cx="4572000" cy="2585323"/>
          </a:xfrm>
          <a:prstGeom prst="rect">
            <a:avLst/>
          </a:prstGeom>
        </p:spPr>
        <p:txBody>
          <a:bodyPr>
            <a:spAutoFit/>
          </a:bodyPr>
          <a:lstStyle/>
          <a:p>
            <a:r>
              <a:rPr lang="en-US" b="1" dirty="0" smtClean="0"/>
              <a:t>Be Bold</a:t>
            </a:r>
          </a:p>
          <a:p>
            <a:r>
              <a:rPr lang="en-US" dirty="0" smtClean="0"/>
              <a:t>Accept no substitutes. The BlackBerry® Bold™ smartphone embodies elegant design – without sacrificing the features or functionality you expect from a premium smartphone.</a:t>
            </a:r>
          </a:p>
          <a:p>
            <a:r>
              <a:rPr lang="en-US" dirty="0" smtClean="0"/>
              <a:t>Find out if the BlackBerry Bold is available in your area by viewing the list below – select your country from the drop-down to learn more</a:t>
            </a:r>
            <a:endParaRPr lang="en-US" dirty="0"/>
          </a:p>
        </p:txBody>
      </p:sp>
      <p:sp>
        <p:nvSpPr>
          <p:cNvPr id="9" name="TextBox 8"/>
          <p:cNvSpPr txBox="1"/>
          <p:nvPr/>
        </p:nvSpPr>
        <p:spPr>
          <a:xfrm>
            <a:off x="4495800" y="2057400"/>
            <a:ext cx="3429000" cy="677108"/>
          </a:xfrm>
          <a:prstGeom prst="rect">
            <a:avLst/>
          </a:prstGeom>
          <a:noFill/>
        </p:spPr>
        <p:txBody>
          <a:bodyPr wrap="square" rtlCol="0">
            <a:spAutoFit/>
          </a:bodyPr>
          <a:lstStyle/>
          <a:p>
            <a:r>
              <a:rPr lang="en-US" sz="3800" b="1" dirty="0" smtClean="0">
                <a:solidFill>
                  <a:srgbClr val="C00000"/>
                </a:solidFill>
              </a:rPr>
              <a:t>BlackBerry Bold</a:t>
            </a:r>
            <a:endParaRPr lang="en-US" sz="3800" b="1" dirty="0">
              <a:solidFill>
                <a:srgbClr val="C00000"/>
              </a:solidFill>
            </a:endParaRPr>
          </a:p>
        </p:txBody>
      </p:sp>
      <p:sp>
        <p:nvSpPr>
          <p:cNvPr id="10" name="TextBox 9"/>
          <p:cNvSpPr txBox="1"/>
          <p:nvPr/>
        </p:nvSpPr>
        <p:spPr>
          <a:xfrm>
            <a:off x="152400" y="6096000"/>
            <a:ext cx="8610600" cy="553998"/>
          </a:xfrm>
          <a:prstGeom prst="rect">
            <a:avLst/>
          </a:prstGeom>
          <a:noFill/>
        </p:spPr>
        <p:txBody>
          <a:bodyPr wrap="square" rtlCol="0">
            <a:spAutoFit/>
          </a:bodyPr>
          <a:lstStyle/>
          <a:p>
            <a:r>
              <a:rPr lang="en-US" sz="1500" b="1" i="1" dirty="0" smtClean="0"/>
              <a:t>Business-friendly software make handhelds more attractive and cost-justifiable to managers &amp; road warriors.</a:t>
            </a:r>
            <a:endParaRPr lang="en-US" sz="1500" b="1" i="1" dirty="0"/>
          </a:p>
        </p:txBody>
      </p:sp>
      <p:sp>
        <p:nvSpPr>
          <p:cNvPr id="12" name="Slide Number Placeholder 11"/>
          <p:cNvSpPr>
            <a:spLocks noGrp="1"/>
          </p:cNvSpPr>
          <p:nvPr>
            <p:ph type="sldNum" sz="quarter" idx="12"/>
          </p:nvPr>
        </p:nvSpPr>
        <p:spPr/>
        <p:txBody>
          <a:bodyPr/>
          <a:lstStyle/>
          <a:p>
            <a:r>
              <a:rPr lang="en-US" dirty="0" smtClean="0"/>
              <a:t>4-</a:t>
            </a:r>
            <a:fld id="{DBB3DA93-E592-46D0-AE1F-D154A72783BC}" type="slidenum">
              <a:rPr lang="en-US" smtClean="0"/>
              <a:pPr/>
              <a:t>13</a:t>
            </a:fld>
            <a:endParaRPr lang="en-US" dirty="0"/>
          </a:p>
        </p:txBody>
      </p:sp>
      <p:sp>
        <p:nvSpPr>
          <p:cNvPr id="13" name="Footer Placeholder 12"/>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Social Networking Shrinks the World</a:t>
            </a:r>
            <a:endParaRPr lang="en-US" sz="3200" b="1" dirty="0"/>
          </a:p>
        </p:txBody>
      </p:sp>
      <p:sp>
        <p:nvSpPr>
          <p:cNvPr id="3" name="Content Placeholder 2"/>
          <p:cNvSpPr>
            <a:spLocks noGrp="1"/>
          </p:cNvSpPr>
          <p:nvPr>
            <p:ph idx="1"/>
          </p:nvPr>
        </p:nvSpPr>
        <p:spPr/>
        <p:txBody>
          <a:bodyPr>
            <a:normAutofit fontScale="85000" lnSpcReduction="10000"/>
          </a:bodyPr>
          <a:lstStyle/>
          <a:p>
            <a:r>
              <a:rPr lang="en-US" dirty="0" smtClean="0"/>
              <a:t>Social networking via mobile phones is shrinking the world to the size of a small screen.</a:t>
            </a:r>
          </a:p>
          <a:p>
            <a:r>
              <a:rPr lang="en-US" dirty="0" smtClean="0"/>
              <a:t>Micro-blogging is the sending of messages up to 140 characters.</a:t>
            </a:r>
          </a:p>
          <a:p>
            <a:r>
              <a:rPr lang="en-US" dirty="0" smtClean="0"/>
              <a:t>With more than 3 billion mobile handsets in use in the world (1 for every 2 people on the planet) a powerful force for changes in business and collaboration as well as politics and societies have emerged.</a:t>
            </a:r>
          </a:p>
          <a:p>
            <a:r>
              <a:rPr lang="en-US" dirty="0" smtClean="0"/>
              <a:t>News media, universities, public safety, and other organizations are using the technology to deliver information to a wide audience quickly.</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14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Information on Internet Bulletin Boards, Newsgroups, and </a:t>
            </a:r>
            <a:r>
              <a:rPr lang="en-US" sz="3200" b="1" dirty="0" smtClean="0">
                <a:solidFill>
                  <a:srgbClr val="FF0000"/>
                </a:solidFill>
              </a:rPr>
              <a:t>Social Networking Sites</a:t>
            </a:r>
            <a:endParaRPr lang="en-US" sz="3200" b="1" dirty="0">
              <a:solidFill>
                <a:srgbClr val="FF0000"/>
              </a:solidFill>
            </a:endParaRPr>
          </a:p>
        </p:txBody>
      </p:sp>
      <p:pic>
        <p:nvPicPr>
          <p:cNvPr id="4" name="Content Placeholder 3" descr="flickr.gif"/>
          <p:cNvPicPr>
            <a:picLocks noGrp="1" noChangeAspect="1"/>
          </p:cNvPicPr>
          <p:nvPr>
            <p:ph idx="1"/>
          </p:nvPr>
        </p:nvPicPr>
        <p:blipFill>
          <a:blip r:embed="rId3"/>
          <a:stretch>
            <a:fillRect/>
          </a:stretch>
        </p:blipFill>
        <p:spPr>
          <a:xfrm>
            <a:off x="4567237" y="3858419"/>
            <a:ext cx="9525" cy="9525"/>
          </a:xfrm>
        </p:spPr>
      </p:pic>
      <p:pic>
        <p:nvPicPr>
          <p:cNvPr id="5" name="Picture 4" descr="flickr.gif"/>
          <p:cNvPicPr>
            <a:picLocks noChangeAspect="1"/>
          </p:cNvPicPr>
          <p:nvPr/>
        </p:nvPicPr>
        <p:blipFill>
          <a:blip r:embed="rId3"/>
          <a:stretch>
            <a:fillRect/>
          </a:stretch>
        </p:blipFill>
        <p:spPr>
          <a:xfrm>
            <a:off x="4567237" y="3424237"/>
            <a:ext cx="9525" cy="9525"/>
          </a:xfrm>
          <a:prstGeom prst="rect">
            <a:avLst/>
          </a:prstGeom>
        </p:spPr>
      </p:pic>
      <p:pic>
        <p:nvPicPr>
          <p:cNvPr id="6" name="Picture 5" descr="friendster.jpg">
            <a:hlinkClick r:id="rId4"/>
          </p:cNvPr>
          <p:cNvPicPr>
            <a:picLocks noChangeAspect="1"/>
          </p:cNvPicPr>
          <p:nvPr/>
        </p:nvPicPr>
        <p:blipFill>
          <a:blip r:embed="rId5"/>
          <a:stretch>
            <a:fillRect/>
          </a:stretch>
        </p:blipFill>
        <p:spPr>
          <a:xfrm>
            <a:off x="1219200" y="2286000"/>
            <a:ext cx="1447800" cy="1447800"/>
          </a:xfrm>
          <a:prstGeom prst="rect">
            <a:avLst/>
          </a:prstGeom>
        </p:spPr>
      </p:pic>
      <p:pic>
        <p:nvPicPr>
          <p:cNvPr id="7" name="Picture 2" descr="http://www.spankaroo.com/images/flickrLogo.jpg">
            <a:hlinkClick r:id="rId6"/>
          </p:cNvPr>
          <p:cNvPicPr>
            <a:picLocks noChangeAspect="1" noChangeArrowheads="1"/>
          </p:cNvPicPr>
          <p:nvPr/>
        </p:nvPicPr>
        <p:blipFill>
          <a:blip r:embed="rId7"/>
          <a:srcRect/>
          <a:stretch>
            <a:fillRect/>
          </a:stretch>
        </p:blipFill>
        <p:spPr bwMode="auto">
          <a:xfrm>
            <a:off x="3962400" y="1828800"/>
            <a:ext cx="1285875" cy="962025"/>
          </a:xfrm>
          <a:prstGeom prst="rect">
            <a:avLst/>
          </a:prstGeom>
          <a:noFill/>
          <a:ln w="9525">
            <a:noFill/>
            <a:miter lim="800000"/>
            <a:headEnd/>
            <a:tailEnd/>
          </a:ln>
        </p:spPr>
      </p:pic>
      <p:pic>
        <p:nvPicPr>
          <p:cNvPr id="8" name="Picture 7" descr="linkedin.gif">
            <a:hlinkClick r:id="rId8"/>
          </p:cNvPr>
          <p:cNvPicPr>
            <a:picLocks noChangeAspect="1"/>
          </p:cNvPicPr>
          <p:nvPr/>
        </p:nvPicPr>
        <p:blipFill>
          <a:blip r:embed="rId9"/>
          <a:stretch>
            <a:fillRect/>
          </a:stretch>
        </p:blipFill>
        <p:spPr>
          <a:xfrm>
            <a:off x="1143000" y="4038600"/>
            <a:ext cx="2362201" cy="635214"/>
          </a:xfrm>
          <a:prstGeom prst="rect">
            <a:avLst/>
          </a:prstGeom>
        </p:spPr>
      </p:pic>
      <p:pic>
        <p:nvPicPr>
          <p:cNvPr id="9" name="Picture 8" descr="twitter.png">
            <a:hlinkClick r:id="rId10"/>
          </p:cNvPr>
          <p:cNvPicPr>
            <a:picLocks noChangeAspect="1"/>
          </p:cNvPicPr>
          <p:nvPr/>
        </p:nvPicPr>
        <p:blipFill>
          <a:blip r:embed="rId11"/>
          <a:stretch>
            <a:fillRect/>
          </a:stretch>
        </p:blipFill>
        <p:spPr>
          <a:xfrm>
            <a:off x="4191000" y="3505200"/>
            <a:ext cx="2000250" cy="771525"/>
          </a:xfrm>
          <a:prstGeom prst="rect">
            <a:avLst/>
          </a:prstGeom>
        </p:spPr>
      </p:pic>
      <p:pic>
        <p:nvPicPr>
          <p:cNvPr id="10" name="Picture 9" descr="welcome_3.gif">
            <a:hlinkClick r:id="rId12"/>
          </p:cNvPr>
          <p:cNvPicPr>
            <a:picLocks noChangeAspect="1"/>
          </p:cNvPicPr>
          <p:nvPr/>
        </p:nvPicPr>
        <p:blipFill>
          <a:blip r:embed="rId13"/>
          <a:stretch>
            <a:fillRect/>
          </a:stretch>
        </p:blipFill>
        <p:spPr>
          <a:xfrm>
            <a:off x="5943600" y="2667000"/>
            <a:ext cx="1809750" cy="857250"/>
          </a:xfrm>
          <a:prstGeom prst="rect">
            <a:avLst/>
          </a:prstGeom>
        </p:spPr>
      </p:pic>
      <p:sp>
        <p:nvSpPr>
          <p:cNvPr id="12" name="Slide Number Placeholder 11"/>
          <p:cNvSpPr>
            <a:spLocks noGrp="1"/>
          </p:cNvSpPr>
          <p:nvPr>
            <p:ph type="sldNum" sz="quarter" idx="12"/>
          </p:nvPr>
        </p:nvSpPr>
        <p:spPr/>
        <p:txBody>
          <a:bodyPr/>
          <a:lstStyle/>
          <a:p>
            <a:r>
              <a:rPr lang="en-US" dirty="0" smtClean="0"/>
              <a:t>4-</a:t>
            </a:r>
            <a:fld id="{DBB3DA93-E592-46D0-AE1F-D154A72783BC}" type="slidenum">
              <a:rPr lang="en-US" smtClean="0"/>
              <a:pPr/>
              <a:t>15</a:t>
            </a:fld>
            <a:endParaRPr lang="en-US" dirty="0"/>
          </a:p>
        </p:txBody>
      </p:sp>
      <p:sp>
        <p:nvSpPr>
          <p:cNvPr id="13" name="Footer Placeholder 12"/>
          <p:cNvSpPr>
            <a:spLocks noGrp="1"/>
          </p:cNvSpPr>
          <p:nvPr>
            <p:ph type="ftr" sz="quarter" idx="11"/>
          </p:nvPr>
        </p:nvSpPr>
        <p:spPr/>
        <p:txBody>
          <a:bodyPr/>
          <a:lstStyle/>
          <a:p>
            <a:r>
              <a:rPr lang="en-US" dirty="0" smtClean="0"/>
              <a:t>Copyright 2010 John Wiley &amp; Sons, Inc.</a:t>
            </a:r>
            <a:endParaRPr lang="en-US" dirty="0"/>
          </a:p>
        </p:txBody>
      </p:sp>
      <p:sp>
        <p:nvSpPr>
          <p:cNvPr id="15" name="TextBox 14"/>
          <p:cNvSpPr txBox="1"/>
          <p:nvPr/>
        </p:nvSpPr>
        <p:spPr>
          <a:xfrm>
            <a:off x="4038600" y="5486400"/>
            <a:ext cx="4038600" cy="477054"/>
          </a:xfrm>
          <a:prstGeom prst="rect">
            <a:avLst/>
          </a:prstGeom>
          <a:noFill/>
        </p:spPr>
        <p:txBody>
          <a:bodyPr wrap="square" rtlCol="0">
            <a:spAutoFit/>
          </a:bodyPr>
          <a:lstStyle/>
          <a:p>
            <a:r>
              <a:rPr lang="en-US" sz="2500" b="1" dirty="0" smtClean="0">
                <a:hlinkClick r:id="rId14"/>
              </a:rPr>
              <a:t>Social Networks Go to Work</a:t>
            </a:r>
            <a:endParaRPr lang="en-US" sz="2500" b="1" dirty="0"/>
          </a:p>
        </p:txBody>
      </p:sp>
      <p:sp>
        <p:nvSpPr>
          <p:cNvPr id="17" name="TextBox 16"/>
          <p:cNvSpPr txBox="1"/>
          <p:nvPr/>
        </p:nvSpPr>
        <p:spPr>
          <a:xfrm>
            <a:off x="4495800" y="4876800"/>
            <a:ext cx="3124200" cy="646331"/>
          </a:xfrm>
          <a:prstGeom prst="rect">
            <a:avLst/>
          </a:prstGeom>
          <a:noFill/>
        </p:spPr>
        <p:txBody>
          <a:bodyPr wrap="square" rtlCol="0">
            <a:spAutoFit/>
          </a:bodyPr>
          <a:lstStyle/>
          <a:p>
            <a:r>
              <a:rPr lang="en-US" b="1" dirty="0" smtClean="0"/>
              <a:t>Click to PCWorld Business Center article for more….</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More Social Network Sites</a:t>
            </a:r>
            <a:endParaRPr lang="en-US" sz="3200" b="1" dirty="0"/>
          </a:p>
        </p:txBody>
      </p:sp>
      <p:sp>
        <p:nvSpPr>
          <p:cNvPr id="3" name="Content Placeholder 2"/>
          <p:cNvSpPr>
            <a:spLocks noGrp="1"/>
          </p:cNvSpPr>
          <p:nvPr>
            <p:ph idx="1"/>
          </p:nvPr>
        </p:nvSpPr>
        <p:spPr/>
        <p:txBody>
          <a:bodyPr/>
          <a:lstStyle/>
          <a:p>
            <a:pPr>
              <a:buFont typeface="Wingdings" pitchFamily="2" charset="2"/>
              <a:buNone/>
            </a:pPr>
            <a:r>
              <a:rPr lang="en-US" dirty="0" smtClean="0"/>
              <a:t>Check out this BusinessWeek </a:t>
            </a:r>
            <a:r>
              <a:rPr lang="en-US" dirty="0" smtClean="0">
                <a:hlinkClick r:id="rId3"/>
              </a:rPr>
              <a:t>slideshow</a:t>
            </a:r>
            <a:endParaRPr lang="en-US" dirty="0" smtClean="0"/>
          </a:p>
          <a:p>
            <a:pPr>
              <a:buFont typeface="Wingdings" pitchFamily="2" charset="2"/>
              <a:buNone/>
            </a:pPr>
            <a:endParaRPr lang="en-US" dirty="0" smtClean="0"/>
          </a:p>
          <a:p>
            <a:pPr>
              <a:buFont typeface="Wingdings" pitchFamily="2" charset="2"/>
              <a:buNone/>
            </a:pPr>
            <a:r>
              <a:rPr lang="en-US" dirty="0" smtClean="0"/>
              <a:t>Radar Networks has developed Twine, which claims to be the first Web 3.0 social networking site.</a:t>
            </a:r>
          </a:p>
          <a:p>
            <a:pPr>
              <a:buNone/>
            </a:pPr>
            <a:endParaRPr lang="en-US" dirty="0"/>
          </a:p>
        </p:txBody>
      </p:sp>
      <p:pic>
        <p:nvPicPr>
          <p:cNvPr id="5" name="Picture 4" descr="radar.png">
            <a:hlinkClick r:id="rId4"/>
          </p:cNvPr>
          <p:cNvPicPr>
            <a:picLocks noChangeAspect="1"/>
          </p:cNvPicPr>
          <p:nvPr/>
        </p:nvPicPr>
        <p:blipFill>
          <a:blip r:embed="rId5"/>
          <a:stretch>
            <a:fillRect/>
          </a:stretch>
        </p:blipFill>
        <p:spPr>
          <a:xfrm>
            <a:off x="533400" y="4724400"/>
            <a:ext cx="1467915" cy="1467915"/>
          </a:xfrm>
          <a:prstGeom prst="rect">
            <a:avLst/>
          </a:prstGeom>
        </p:spPr>
      </p:pic>
      <p:pic>
        <p:nvPicPr>
          <p:cNvPr id="6" name="Picture 5" descr="twine.jpg">
            <a:hlinkClick r:id="rId6"/>
          </p:cNvPr>
          <p:cNvPicPr>
            <a:picLocks noChangeAspect="1"/>
          </p:cNvPicPr>
          <p:nvPr/>
        </p:nvPicPr>
        <p:blipFill>
          <a:blip r:embed="rId7"/>
          <a:stretch>
            <a:fillRect/>
          </a:stretch>
        </p:blipFill>
        <p:spPr>
          <a:xfrm>
            <a:off x="4648200" y="3962400"/>
            <a:ext cx="3905250" cy="2294559"/>
          </a:xfrm>
          <a:prstGeom prst="rect">
            <a:avLst/>
          </a:prstGeom>
        </p:spPr>
      </p:pic>
      <p:sp>
        <p:nvSpPr>
          <p:cNvPr id="8" name="Slide Number Placeholder 7"/>
          <p:cNvSpPr>
            <a:spLocks noGrp="1"/>
          </p:cNvSpPr>
          <p:nvPr>
            <p:ph type="sldNum" sz="quarter" idx="12"/>
          </p:nvPr>
        </p:nvSpPr>
        <p:spPr/>
        <p:txBody>
          <a:bodyPr/>
          <a:lstStyle/>
          <a:p>
            <a:r>
              <a:rPr lang="en-US" dirty="0" smtClean="0"/>
              <a:t>4-</a:t>
            </a:r>
            <a:fld id="{DBB3DA93-E592-46D0-AE1F-D154A72783BC}" type="slidenum">
              <a:rPr lang="en-US" smtClean="0"/>
              <a:pPr/>
              <a:t>16</a:t>
            </a:fld>
            <a:endParaRPr lang="en-US" dirty="0"/>
          </a:p>
        </p:txBody>
      </p:sp>
      <p:sp>
        <p:nvSpPr>
          <p:cNvPr id="9" name="Footer Placeholder 8"/>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Social Networking Sites</a:t>
            </a:r>
            <a:br>
              <a:rPr lang="en-US" sz="3200" b="1" dirty="0" smtClean="0"/>
            </a:br>
            <a:r>
              <a:rPr lang="en-US" sz="3200" b="1" dirty="0" smtClean="0"/>
              <a:t>Can Cause You Problems</a:t>
            </a:r>
            <a:endParaRPr lang="en-US" sz="3200" b="1" dirty="0"/>
          </a:p>
        </p:txBody>
      </p:sp>
      <p:sp>
        <p:nvSpPr>
          <p:cNvPr id="3" name="Content Placeholder 2"/>
          <p:cNvSpPr>
            <a:spLocks noGrp="1"/>
          </p:cNvSpPr>
          <p:nvPr>
            <p:ph idx="1"/>
          </p:nvPr>
        </p:nvSpPr>
        <p:spPr/>
        <p:txBody>
          <a:bodyPr/>
          <a:lstStyle/>
          <a:p>
            <a:pPr>
              <a:buFont typeface="Wingdings" pitchFamily="2" charset="2"/>
              <a:buNone/>
            </a:pPr>
            <a:endParaRPr lang="en-US" dirty="0" smtClean="0"/>
          </a:p>
          <a:p>
            <a:pPr>
              <a:buFont typeface="Wingdings" pitchFamily="2" charset="2"/>
              <a:buNone/>
            </a:pPr>
            <a:r>
              <a:rPr lang="en-US" dirty="0" smtClean="0"/>
              <a:t> </a:t>
            </a:r>
            <a:r>
              <a:rPr lang="en-US" i="1" dirty="0" smtClean="0"/>
              <a:t>Anyone</a:t>
            </a:r>
            <a:r>
              <a:rPr lang="en-US" dirty="0" smtClean="0"/>
              <a:t> can post derogatory information about you </a:t>
            </a:r>
            <a:r>
              <a:rPr lang="en-US" i="1" dirty="0" smtClean="0"/>
              <a:t>anonymously</a:t>
            </a:r>
            <a:r>
              <a:rPr lang="en-US" dirty="0" smtClean="0"/>
              <a:t>. </a:t>
            </a:r>
          </a:p>
          <a:p>
            <a:pPr>
              <a:buFont typeface="Wingdings" pitchFamily="2" charset="2"/>
              <a:buNone/>
            </a:pPr>
            <a:r>
              <a:rPr lang="en-US" dirty="0" smtClean="0"/>
              <a:t>   (See this Washington Post </a:t>
            </a:r>
            <a:r>
              <a:rPr lang="en-US" dirty="0" smtClean="0">
                <a:hlinkClick r:id="rId3"/>
              </a:rPr>
              <a:t>article</a:t>
            </a:r>
            <a:r>
              <a:rPr lang="en-US" dirty="0" smtClean="0"/>
              <a:t>.)</a:t>
            </a:r>
          </a:p>
          <a:p>
            <a:pPr>
              <a:buFont typeface="Wingdings" pitchFamily="2" charset="2"/>
              <a:buNone/>
            </a:pPr>
            <a:endParaRPr lang="en-US" dirty="0" smtClean="0"/>
          </a:p>
          <a:p>
            <a:pPr>
              <a:buFont typeface="Wingdings" pitchFamily="2" charset="2"/>
              <a:buNone/>
            </a:pPr>
            <a:r>
              <a:rPr lang="en-US" dirty="0" smtClean="0"/>
              <a:t> You can also hurt yourself, as this </a:t>
            </a:r>
            <a:r>
              <a:rPr lang="en-US" dirty="0" smtClean="0">
                <a:hlinkClick r:id="rId4"/>
              </a:rPr>
              <a:t>article</a:t>
            </a:r>
            <a:r>
              <a:rPr lang="en-US" dirty="0" smtClean="0"/>
              <a:t> shows.</a:t>
            </a:r>
          </a:p>
          <a:p>
            <a:pPr>
              <a:buFont typeface="Wingdings" pitchFamily="2" charset="2"/>
              <a:buNone/>
            </a:pPr>
            <a:r>
              <a:rPr lang="en-US" dirty="0" smtClean="0"/>
              <a:t> </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17</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4.1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18</a:t>
            </a:fld>
            <a:endParaRPr lang="en-US" dirty="0"/>
          </a:p>
        </p:txBody>
      </p:sp>
      <p:pic>
        <p:nvPicPr>
          <p:cNvPr id="1026" name="Picture 2"/>
          <p:cNvPicPr>
            <a:picLocks noChangeAspect="1" noChangeArrowheads="1"/>
          </p:cNvPicPr>
          <p:nvPr/>
        </p:nvPicPr>
        <p:blipFill>
          <a:blip r:embed="rId3"/>
          <a:srcRect/>
          <a:stretch>
            <a:fillRect/>
          </a:stretch>
        </p:blipFill>
        <p:spPr bwMode="auto">
          <a:xfrm>
            <a:off x="1447800" y="1219200"/>
            <a:ext cx="6248400" cy="464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Growth Toward High-Capacity Networks</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Advancements in networks, devices, wireless sensor networks are changing enterprise information infrastructures and business environments dramatically and quickly.</a:t>
            </a:r>
          </a:p>
          <a:p>
            <a:r>
              <a:rPr lang="en-US" dirty="0" smtClean="0"/>
              <a:t>Need for physical computers has drastically declined.</a:t>
            </a:r>
          </a:p>
          <a:p>
            <a:r>
              <a:rPr lang="en-US" dirty="0" smtClean="0"/>
              <a:t>IP technology provides access to data, people, or services anytime, anywhere in the world offering universal connectivity.</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19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a:t>
            </a:r>
            <a:endParaRPr lang="en-US" sz="3200" b="1" dirty="0"/>
          </a:p>
        </p:txBody>
      </p:sp>
      <p:sp>
        <p:nvSpPr>
          <p:cNvPr id="3" name="Content Placeholder 2"/>
          <p:cNvSpPr>
            <a:spLocks noGrp="1"/>
          </p:cNvSpPr>
          <p:nvPr>
            <p:ph idx="1"/>
          </p:nvPr>
        </p:nvSpPr>
        <p:spPr/>
        <p:txBody>
          <a:bodyPr>
            <a:normAutofit/>
          </a:bodyPr>
          <a:lstStyle/>
          <a:p>
            <a:r>
              <a:rPr lang="en-US" sz="2800" dirty="0" smtClean="0"/>
              <a:t>4.1 Enterprise Networks, Connectivity, and Trends</a:t>
            </a:r>
          </a:p>
          <a:p>
            <a:r>
              <a:rPr lang="en-US" sz="2800" dirty="0" smtClean="0"/>
              <a:t>4.2 Network Management, and Collaboration Technology</a:t>
            </a:r>
          </a:p>
          <a:p>
            <a:r>
              <a:rPr lang="en-US" sz="2800" dirty="0" smtClean="0"/>
              <a:t>4.3 Wireless, Enterprise Mobility, and IP Telephony</a:t>
            </a:r>
          </a:p>
          <a:p>
            <a:r>
              <a:rPr lang="en-US" sz="2800" dirty="0" smtClean="0"/>
              <a:t>4.4 Discovery, Search, and Customized Delivery</a:t>
            </a:r>
          </a:p>
          <a:p>
            <a:r>
              <a:rPr lang="en-US" sz="2800" dirty="0" smtClean="0"/>
              <a:t>4.5 Collaboration and Web-based Meetings</a:t>
            </a:r>
          </a:p>
          <a:p>
            <a:endParaRPr lang="en-US" dirty="0" smtClean="0"/>
          </a:p>
        </p:txBody>
      </p:sp>
      <p:sp>
        <p:nvSpPr>
          <p:cNvPr id="5" name="Slide Number Placeholder 4"/>
          <p:cNvSpPr>
            <a:spLocks noGrp="1"/>
          </p:cNvSpPr>
          <p:nvPr>
            <p:ph type="sldNum" sz="quarter" idx="12"/>
          </p:nvPr>
        </p:nvSpPr>
        <p:spPr/>
        <p:txBody>
          <a:bodyPr/>
          <a:lstStyle/>
          <a:p>
            <a:r>
              <a:rPr lang="en-US" dirty="0" smtClean="0"/>
              <a:t>4-2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Bluetooth and WiFi Intelligence Revolution</a:t>
            </a:r>
            <a:endParaRPr lang="en-US" sz="3600" b="1" dirty="0"/>
          </a:p>
        </p:txBody>
      </p:sp>
      <p:pic>
        <p:nvPicPr>
          <p:cNvPr id="4" name="Content Placeholder 3" descr="bluetooth technology.jpg"/>
          <p:cNvPicPr>
            <a:picLocks noGrp="1" noChangeAspect="1"/>
          </p:cNvPicPr>
          <p:nvPr>
            <p:ph idx="1"/>
          </p:nvPr>
        </p:nvPicPr>
        <p:blipFill>
          <a:blip r:embed="rId3"/>
          <a:stretch>
            <a:fillRect/>
          </a:stretch>
        </p:blipFill>
        <p:spPr>
          <a:xfrm>
            <a:off x="2143125" y="2605881"/>
            <a:ext cx="4857750" cy="2514600"/>
          </a:xfrm>
        </p:spPr>
      </p:pic>
      <p:pic>
        <p:nvPicPr>
          <p:cNvPr id="5" name="Picture 4" descr="CUTTING_EDGEimage1.jpg"/>
          <p:cNvPicPr>
            <a:picLocks noChangeAspect="1"/>
          </p:cNvPicPr>
          <p:nvPr/>
        </p:nvPicPr>
        <p:blipFill>
          <a:blip r:embed="rId4"/>
          <a:stretch>
            <a:fillRect/>
          </a:stretch>
        </p:blipFill>
        <p:spPr>
          <a:xfrm>
            <a:off x="152400" y="1447800"/>
            <a:ext cx="3476625" cy="3276600"/>
          </a:xfrm>
          <a:prstGeom prst="rect">
            <a:avLst/>
          </a:prstGeom>
        </p:spPr>
      </p:pic>
      <p:cxnSp>
        <p:nvCxnSpPr>
          <p:cNvPr id="8" name="Straight Arrow Connector 7"/>
          <p:cNvCxnSpPr/>
          <p:nvPr/>
        </p:nvCxnSpPr>
        <p:spPr>
          <a:xfrm>
            <a:off x="4038600" y="2438400"/>
            <a:ext cx="914400" cy="914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pic>
        <p:nvPicPr>
          <p:cNvPr id="11" name="Picture 10" descr="bluetooth logo.gif">
            <a:hlinkClick r:id="rId5"/>
          </p:cNvPr>
          <p:cNvPicPr>
            <a:picLocks noChangeAspect="1"/>
          </p:cNvPicPr>
          <p:nvPr/>
        </p:nvPicPr>
        <p:blipFill>
          <a:blip r:embed="rId6"/>
          <a:stretch>
            <a:fillRect/>
          </a:stretch>
        </p:blipFill>
        <p:spPr>
          <a:xfrm>
            <a:off x="4876800" y="1676400"/>
            <a:ext cx="2857500" cy="1085850"/>
          </a:xfrm>
          <a:prstGeom prst="rect">
            <a:avLst/>
          </a:prstGeom>
        </p:spPr>
      </p:pic>
      <p:pic>
        <p:nvPicPr>
          <p:cNvPr id="12" name="Picture 11" descr="180px-Wi-Fi_Logo_svg.png">
            <a:hlinkClick r:id="rId7"/>
          </p:cNvPr>
          <p:cNvPicPr>
            <a:picLocks noChangeAspect="1"/>
          </p:cNvPicPr>
          <p:nvPr/>
        </p:nvPicPr>
        <p:blipFill>
          <a:blip r:embed="rId8"/>
          <a:stretch>
            <a:fillRect/>
          </a:stretch>
        </p:blipFill>
        <p:spPr>
          <a:xfrm>
            <a:off x="457200" y="5181600"/>
            <a:ext cx="1714500" cy="1095375"/>
          </a:xfrm>
          <a:prstGeom prst="rect">
            <a:avLst/>
          </a:prstGeom>
        </p:spPr>
      </p:pic>
      <p:sp>
        <p:nvSpPr>
          <p:cNvPr id="13" name="TextBox 12"/>
          <p:cNvSpPr txBox="1"/>
          <p:nvPr/>
        </p:nvSpPr>
        <p:spPr>
          <a:xfrm>
            <a:off x="2057400" y="5791200"/>
            <a:ext cx="5486400" cy="914400"/>
          </a:xfrm>
          <a:prstGeom prst="rect">
            <a:avLst/>
          </a:prstGeom>
          <a:noFill/>
        </p:spPr>
        <p:txBody>
          <a:bodyPr wrap="square" rtlCol="0">
            <a:spAutoFit/>
          </a:bodyPr>
          <a:lstStyle/>
          <a:p>
            <a:r>
              <a:rPr lang="en-US" dirty="0" smtClean="0"/>
              <a:t>is the trade name for the popular wireless technology used in </a:t>
            </a:r>
            <a:r>
              <a:rPr lang="en-US" dirty="0" smtClean="0">
                <a:hlinkClick r:id="rId9" action="ppaction://hlinkfile" tooltip="Home networks"/>
              </a:rPr>
              <a:t>home networks</a:t>
            </a:r>
            <a:r>
              <a:rPr lang="en-US" dirty="0" smtClean="0"/>
              <a:t>, </a:t>
            </a:r>
            <a:r>
              <a:rPr lang="en-US" dirty="0" smtClean="0">
                <a:hlinkClick r:id="rId10" action="ppaction://hlinkfile" tooltip="Mobile phones"/>
              </a:rPr>
              <a:t>mobile phones</a:t>
            </a:r>
            <a:r>
              <a:rPr lang="en-US" dirty="0" smtClean="0"/>
              <a:t>, </a:t>
            </a:r>
            <a:r>
              <a:rPr lang="en-US" dirty="0" smtClean="0">
                <a:hlinkClick r:id="rId11" action="ppaction://hlinkfile" tooltip="Video games"/>
              </a:rPr>
              <a:t>video games</a:t>
            </a:r>
            <a:r>
              <a:rPr lang="en-US" dirty="0" smtClean="0"/>
              <a:t> and more.</a:t>
            </a:r>
            <a:endParaRPr lang="en-US" dirty="0"/>
          </a:p>
        </p:txBody>
      </p:sp>
      <p:sp>
        <p:nvSpPr>
          <p:cNvPr id="10" name="Slide Number Placeholder 9"/>
          <p:cNvSpPr>
            <a:spLocks noGrp="1"/>
          </p:cNvSpPr>
          <p:nvPr>
            <p:ph type="sldNum" sz="quarter" idx="12"/>
          </p:nvPr>
        </p:nvSpPr>
        <p:spPr/>
        <p:txBody>
          <a:bodyPr/>
          <a:lstStyle/>
          <a:p>
            <a:r>
              <a:rPr lang="en-US" dirty="0" smtClean="0"/>
              <a:t>4-</a:t>
            </a:r>
            <a:fld id="{DBB3DA93-E592-46D0-AE1F-D154A72783BC}" type="slidenum">
              <a:rPr lang="en-US" smtClean="0"/>
              <a:pPr/>
              <a:t>20</a:t>
            </a:fld>
            <a:endParaRPr lang="en-US" dirty="0"/>
          </a:p>
        </p:txBody>
      </p:sp>
      <p:sp>
        <p:nvSpPr>
          <p:cNvPr id="14" name="Footer Placeholder 13"/>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IP Networks</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Backbone that is driving merger of voice, data, video and radio waves by digitizing content into packets.</a:t>
            </a:r>
          </a:p>
          <a:p>
            <a:r>
              <a:rPr lang="en-US" dirty="0" smtClean="0"/>
              <a:t>Happening on a global scale and changing the way the world conducts its business.</a:t>
            </a:r>
          </a:p>
          <a:p>
            <a:r>
              <a:rPr lang="en-US" dirty="0" smtClean="0"/>
              <a:t>Improved network performance, measured by its data transfer capacity, provides fantastic opportunities for mobile commerce, collaboration, supply chain management, remote work, and other productivity gains.</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21</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22</a:t>
            </a:fld>
            <a:endParaRPr lang="en-US" dirty="0"/>
          </a:p>
        </p:txBody>
      </p:sp>
      <p:sp>
        <p:nvSpPr>
          <p:cNvPr id="6" name="TextBox 5"/>
          <p:cNvSpPr txBox="1"/>
          <p:nvPr/>
        </p:nvSpPr>
        <p:spPr>
          <a:xfrm>
            <a:off x="533400" y="2743200"/>
            <a:ext cx="7848600" cy="1354217"/>
          </a:xfrm>
          <a:prstGeom prst="rect">
            <a:avLst/>
          </a:prstGeom>
          <a:noFill/>
        </p:spPr>
        <p:txBody>
          <a:bodyPr wrap="square" rtlCol="0">
            <a:spAutoFit/>
          </a:bodyPr>
          <a:lstStyle/>
          <a:p>
            <a:r>
              <a:rPr lang="en-US" sz="3200" b="1" i="1" dirty="0" smtClean="0"/>
              <a:t>4.2 Network Management and Collaboration Technology</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Network Management and Collaboration Technology</a:t>
            </a:r>
            <a:endParaRPr lang="en-US" sz="3600" b="1" dirty="0"/>
          </a:p>
        </p:txBody>
      </p:sp>
      <p:sp>
        <p:nvSpPr>
          <p:cNvPr id="3" name="Content Placeholder 2"/>
          <p:cNvSpPr>
            <a:spLocks noGrp="1"/>
          </p:cNvSpPr>
          <p:nvPr>
            <p:ph idx="1"/>
          </p:nvPr>
        </p:nvSpPr>
        <p:spPr/>
        <p:txBody>
          <a:bodyPr>
            <a:normAutofit lnSpcReduction="10000"/>
          </a:bodyPr>
          <a:lstStyle/>
          <a:p>
            <a:r>
              <a:rPr lang="en-US" dirty="0" smtClean="0"/>
              <a:t>Computer networks are the circulatory system of information, communication, or collaboration systems.</a:t>
            </a:r>
          </a:p>
          <a:p>
            <a:r>
              <a:rPr lang="en-US" dirty="0" smtClean="0"/>
              <a:t>Networks provide the means to communicate and deliver/receive information from the growing number of devices used to run an enterprise.</a:t>
            </a:r>
          </a:p>
          <a:p>
            <a:r>
              <a:rPr lang="en-US" dirty="0" smtClean="0"/>
              <a:t>Effective communication is a critical success factor.</a:t>
            </a:r>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23</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Consequences of Bad Planning and Testing</a:t>
            </a:r>
            <a:endParaRPr lang="en-US" sz="3600" b="1" dirty="0"/>
          </a:p>
        </p:txBody>
      </p:sp>
      <p:pic>
        <p:nvPicPr>
          <p:cNvPr id="4" name="Content Placeholder 3" descr="customs2.jpg">
            <a:hlinkClick r:id="rId3"/>
          </p:cNvPr>
          <p:cNvPicPr>
            <a:picLocks noGrp="1" noChangeAspect="1"/>
          </p:cNvPicPr>
          <p:nvPr>
            <p:ph idx="1"/>
          </p:nvPr>
        </p:nvPicPr>
        <p:blipFill>
          <a:blip r:embed="rId4"/>
          <a:stretch>
            <a:fillRect/>
          </a:stretch>
        </p:blipFill>
        <p:spPr>
          <a:xfrm>
            <a:off x="381000" y="1447800"/>
            <a:ext cx="3810000" cy="2381250"/>
          </a:xfrm>
        </p:spPr>
      </p:pic>
      <p:sp>
        <p:nvSpPr>
          <p:cNvPr id="5" name="TextBox 4"/>
          <p:cNvSpPr txBox="1"/>
          <p:nvPr/>
        </p:nvSpPr>
        <p:spPr>
          <a:xfrm>
            <a:off x="4724400" y="2057400"/>
            <a:ext cx="4038600" cy="646331"/>
          </a:xfrm>
          <a:prstGeom prst="rect">
            <a:avLst/>
          </a:prstGeom>
          <a:noFill/>
        </p:spPr>
        <p:txBody>
          <a:bodyPr wrap="square" rtlCol="0">
            <a:spAutoFit/>
          </a:bodyPr>
          <a:lstStyle/>
          <a:p>
            <a:r>
              <a:rPr lang="en-US" b="1" dirty="0" smtClean="0"/>
              <a:t>Network card crash left more than 20,000 stranded at LAX in August 2007</a:t>
            </a:r>
            <a:endParaRPr lang="en-US" b="1" dirty="0"/>
          </a:p>
        </p:txBody>
      </p:sp>
      <p:sp>
        <p:nvSpPr>
          <p:cNvPr id="6" name="TextBox 5"/>
          <p:cNvSpPr txBox="1"/>
          <p:nvPr/>
        </p:nvSpPr>
        <p:spPr>
          <a:xfrm>
            <a:off x="609600" y="4419600"/>
            <a:ext cx="5334000" cy="1754326"/>
          </a:xfrm>
          <a:prstGeom prst="rect">
            <a:avLst/>
          </a:prstGeom>
          <a:noFill/>
        </p:spPr>
        <p:txBody>
          <a:bodyPr wrap="square" rtlCol="0">
            <a:spAutoFit/>
          </a:bodyPr>
          <a:lstStyle/>
          <a:p>
            <a:pPr>
              <a:buFont typeface="Arial" pitchFamily="34" charset="0"/>
              <a:buChar char="•"/>
            </a:pPr>
            <a:r>
              <a:rPr lang="en-US" dirty="0" smtClean="0"/>
              <a:t>Outage started with malfunctioning NIC on a single workstation on CBP’s LAN</a:t>
            </a:r>
          </a:p>
          <a:p>
            <a:pPr>
              <a:buFont typeface="Arial" pitchFamily="34" charset="0"/>
              <a:buChar char="•"/>
            </a:pPr>
            <a:r>
              <a:rPr lang="en-US" dirty="0" smtClean="0"/>
              <a:t>Switch on network crashed</a:t>
            </a:r>
          </a:p>
          <a:p>
            <a:pPr>
              <a:buFont typeface="Arial" pitchFamily="34" charset="0"/>
              <a:buChar char="•"/>
            </a:pPr>
            <a:r>
              <a:rPr lang="en-US" dirty="0" smtClean="0"/>
              <a:t>Problem was misdiagnosed</a:t>
            </a:r>
          </a:p>
          <a:p>
            <a:pPr>
              <a:buFont typeface="Arial" pitchFamily="34" charset="0"/>
              <a:buChar char="•"/>
            </a:pPr>
            <a:r>
              <a:rPr lang="en-US" dirty="0" smtClean="0"/>
              <a:t>Improper backup system</a:t>
            </a:r>
          </a:p>
          <a:p>
            <a:pPr>
              <a:buFont typeface="Arial" pitchFamily="34" charset="0"/>
              <a:buChar char="•"/>
            </a:pPr>
            <a:r>
              <a:rPr lang="en-US" dirty="0" smtClean="0"/>
              <a:t>Outdated technology</a:t>
            </a:r>
            <a:endParaRPr lang="en-US" dirty="0"/>
          </a:p>
        </p:txBody>
      </p:sp>
      <p:sp>
        <p:nvSpPr>
          <p:cNvPr id="8" name="Slide Number Placeholder 7"/>
          <p:cNvSpPr>
            <a:spLocks noGrp="1"/>
          </p:cNvSpPr>
          <p:nvPr>
            <p:ph type="sldNum" sz="quarter" idx="12"/>
          </p:nvPr>
        </p:nvSpPr>
        <p:spPr/>
        <p:txBody>
          <a:bodyPr/>
          <a:lstStyle/>
          <a:p>
            <a:r>
              <a:rPr lang="en-US" dirty="0" smtClean="0"/>
              <a:t>4-</a:t>
            </a:r>
            <a:fld id="{DBB3DA93-E592-46D0-AE1F-D154A72783BC}" type="slidenum">
              <a:rPr lang="en-US" smtClean="0"/>
              <a:pPr/>
              <a:t>24</a:t>
            </a:fld>
            <a:endParaRPr lang="en-US" dirty="0"/>
          </a:p>
        </p:txBody>
      </p:sp>
      <p:sp>
        <p:nvSpPr>
          <p:cNvPr id="9" name="Footer Placeholder 8"/>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Global Business Performance</a:t>
            </a:r>
            <a:endParaRPr lang="en-US" sz="3200" b="1" dirty="0"/>
          </a:p>
        </p:txBody>
      </p:sp>
      <p:sp>
        <p:nvSpPr>
          <p:cNvPr id="3" name="Content Placeholder 2"/>
          <p:cNvSpPr>
            <a:spLocks noGrp="1"/>
          </p:cNvSpPr>
          <p:nvPr>
            <p:ph idx="1"/>
          </p:nvPr>
        </p:nvSpPr>
        <p:spPr/>
        <p:txBody>
          <a:bodyPr/>
          <a:lstStyle/>
          <a:p>
            <a:r>
              <a:rPr lang="en-US" dirty="0" smtClean="0"/>
              <a:t>An enterprise’s network capability depends on proper planning, maintenance, management, upgrades, and bandwidth of the network.</a:t>
            </a:r>
          </a:p>
          <a:p>
            <a:r>
              <a:rPr lang="en-US" dirty="0" smtClean="0"/>
              <a:t>Requires those who need to access the network are equipped with the devices making it possible to do so.</a:t>
            </a:r>
          </a:p>
          <a:p>
            <a:r>
              <a:rPr lang="en-US" dirty="0" smtClean="0"/>
              <a:t>When problems occur, trained staff are critical to ensure quick restoration to the network.</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25</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Network Architecture</a:t>
            </a:r>
            <a:endParaRPr lang="en-US" sz="3200" b="1" dirty="0"/>
          </a:p>
        </p:txBody>
      </p:sp>
      <p:sp>
        <p:nvSpPr>
          <p:cNvPr id="3" name="Content Placeholder 2"/>
          <p:cNvSpPr>
            <a:spLocks noGrp="1"/>
          </p:cNvSpPr>
          <p:nvPr>
            <p:ph idx="1"/>
          </p:nvPr>
        </p:nvSpPr>
        <p:spPr/>
        <p:txBody>
          <a:bodyPr>
            <a:normAutofit fontScale="85000" lnSpcReduction="20000"/>
          </a:bodyPr>
          <a:lstStyle/>
          <a:p>
            <a:r>
              <a:rPr lang="en-US" dirty="0" smtClean="0"/>
              <a:t>Critical because it provides the infrastructure for collaborative work within the company and with external partners and customers, regardless location.</a:t>
            </a:r>
          </a:p>
          <a:p>
            <a:r>
              <a:rPr lang="en-US" dirty="0" smtClean="0"/>
              <a:t>Capability and willingness to collaborate depends on a corporate culture that people trust and that gives them the information, tools and authority to plan and make decisions.</a:t>
            </a:r>
          </a:p>
          <a:p>
            <a:r>
              <a:rPr lang="en-US" dirty="0" smtClean="0"/>
              <a:t>Decentralized organizations are often more responsive to opportunities and problems.</a:t>
            </a:r>
          </a:p>
          <a:p>
            <a:r>
              <a:rPr lang="en-US" dirty="0" smtClean="0"/>
              <a:t>Quality of the network and collaboration depend on how effectively network and collaboration capabilities are put to use.</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26</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Discovery</a:t>
            </a:r>
            <a:endParaRPr lang="en-US" sz="3600" b="1" dirty="0"/>
          </a:p>
        </p:txBody>
      </p:sp>
      <p:sp>
        <p:nvSpPr>
          <p:cNvPr id="3" name="Content Placeholder 2"/>
          <p:cNvSpPr>
            <a:spLocks noGrp="1"/>
          </p:cNvSpPr>
          <p:nvPr>
            <p:ph idx="1"/>
          </p:nvPr>
        </p:nvSpPr>
        <p:spPr/>
        <p:txBody>
          <a:bodyPr/>
          <a:lstStyle/>
          <a:p>
            <a:r>
              <a:rPr lang="en-US" dirty="0" smtClean="0"/>
              <a:t>Portals</a:t>
            </a:r>
          </a:p>
          <a:p>
            <a:r>
              <a:rPr lang="en-US" dirty="0" smtClean="0"/>
              <a:t>Commercial (public) portals</a:t>
            </a:r>
          </a:p>
          <a:p>
            <a:r>
              <a:rPr lang="en-US" dirty="0" smtClean="0"/>
              <a:t>Affinity portals</a:t>
            </a:r>
          </a:p>
          <a:p>
            <a:r>
              <a:rPr lang="en-US" dirty="0" smtClean="0"/>
              <a:t>Mobile portals</a:t>
            </a:r>
          </a:p>
          <a:p>
            <a:r>
              <a:rPr lang="en-US" dirty="0" smtClean="0"/>
              <a:t>Corporate portals</a:t>
            </a:r>
          </a:p>
          <a:p>
            <a:r>
              <a:rPr lang="en-US" dirty="0" smtClean="0"/>
              <a:t>Industrywide portals</a:t>
            </a:r>
          </a:p>
          <a:p>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27</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Information Portals</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Web-based gateway to files, information, and knowledge on a network.</a:t>
            </a:r>
          </a:p>
          <a:p>
            <a:r>
              <a:rPr lang="en-US" dirty="0" smtClean="0"/>
              <a:t>Can include discussion boards, document sharing, and workspaces.</a:t>
            </a:r>
          </a:p>
          <a:p>
            <a:r>
              <a:rPr lang="en-US" dirty="0" smtClean="0"/>
              <a:t>Users can upload presentations or documentation to share.</a:t>
            </a:r>
          </a:p>
          <a:p>
            <a:r>
              <a:rPr lang="en-US" dirty="0" smtClean="0"/>
              <a:t>Corporate, commercial, publishing, and vertical portals are a few of the several types of portals.</a:t>
            </a:r>
          </a:p>
          <a:p>
            <a:pPr>
              <a:buNone/>
            </a:pP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28</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Grp="1" noChangeArrowheads="1"/>
          </p:cNvSpPr>
          <p:nvPr>
            <p:ph type="title"/>
          </p:nvPr>
        </p:nvSpPr>
        <p:spPr bwMode="auto">
          <a:xfrm>
            <a:off x="457200" y="609600"/>
            <a:ext cx="8229600" cy="584775"/>
          </a:xfrm>
          <a:prstGeom prst="rect">
            <a:avLst/>
          </a:prstGeom>
          <a:noFill/>
          <a:ln w="9525">
            <a:noFill/>
            <a:miter lim="800000"/>
            <a:headEnd/>
            <a:tailEnd/>
          </a:ln>
          <a:effectLst/>
        </p:spPr>
        <p:txBody>
          <a:bodyPr>
            <a:spAutoFit/>
          </a:bodyPr>
          <a:lstStyle/>
          <a:p>
            <a:pPr>
              <a:spcBef>
                <a:spcPct val="50000"/>
              </a:spcBef>
            </a:pPr>
            <a:r>
              <a:rPr lang="en-US" sz="3200" b="1" dirty="0"/>
              <a:t>Figure 4.4  United Rentals’ </a:t>
            </a:r>
            <a:r>
              <a:rPr lang="en-US" sz="3200" b="1" dirty="0" smtClean="0"/>
              <a:t>extranet portal.</a:t>
            </a:r>
            <a:endParaRPr lang="en-US" sz="3200" i="1" dirty="0"/>
          </a:p>
        </p:txBody>
      </p:sp>
      <p:pic>
        <p:nvPicPr>
          <p:cNvPr id="4" name="Picture 8" descr="Figure-4-1"/>
          <p:cNvPicPr>
            <a:picLocks noGrp="1" noChangeAspect="1" noChangeArrowheads="1"/>
          </p:cNvPicPr>
          <p:nvPr>
            <p:ph idx="1"/>
          </p:nvPr>
        </p:nvPicPr>
        <p:blipFill>
          <a:blip r:embed="rId3"/>
          <a:stretch>
            <a:fillRect/>
          </a:stretch>
        </p:blipFill>
        <p:spPr bwMode="auto">
          <a:xfrm>
            <a:off x="1650080" y="1600200"/>
            <a:ext cx="5843839" cy="4525963"/>
          </a:xfrm>
          <a:prstGeom prst="rect">
            <a:avLst/>
          </a:prstGeom>
          <a:noFill/>
        </p:spPr>
      </p:pic>
      <p:sp>
        <p:nvSpPr>
          <p:cNvPr id="7" name="Slide Number Placeholder 6"/>
          <p:cNvSpPr>
            <a:spLocks noGrp="1"/>
          </p:cNvSpPr>
          <p:nvPr>
            <p:ph type="sldNum" sz="quarter" idx="12"/>
          </p:nvPr>
        </p:nvSpPr>
        <p:spPr>
          <a:xfrm>
            <a:off x="6553200" y="6356350"/>
            <a:ext cx="2133600" cy="365125"/>
          </a:xfrm>
        </p:spPr>
        <p:txBody>
          <a:bodyPr/>
          <a:lstStyle/>
          <a:p>
            <a:r>
              <a:rPr lang="en-US" dirty="0" smtClean="0"/>
              <a:t>4-</a:t>
            </a:r>
            <a:fld id="{DBB3DA93-E592-46D0-AE1F-D154A72783BC}" type="slidenum">
              <a:rPr lang="en-US" smtClean="0"/>
              <a:pPr/>
              <a:t>29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Chapter Outline cont’d</a:t>
            </a:r>
            <a:endParaRPr lang="en-US" sz="3200" dirty="0"/>
          </a:p>
        </p:txBody>
      </p:sp>
      <p:sp>
        <p:nvSpPr>
          <p:cNvPr id="3" name="Content Placeholder 2"/>
          <p:cNvSpPr>
            <a:spLocks noGrp="1"/>
          </p:cNvSpPr>
          <p:nvPr>
            <p:ph idx="1"/>
          </p:nvPr>
        </p:nvSpPr>
        <p:spPr/>
        <p:txBody>
          <a:bodyPr/>
          <a:lstStyle/>
          <a:p>
            <a:r>
              <a:rPr lang="en-US" dirty="0" smtClean="0"/>
              <a:t>4.6 Social, Legal, and Ethical Issues</a:t>
            </a:r>
          </a:p>
          <a:p>
            <a:r>
              <a:rPr lang="en-US" dirty="0" smtClean="0"/>
              <a:t>4.7 Managerial Issues</a:t>
            </a:r>
          </a:p>
          <a:p>
            <a:pPr>
              <a:buNone/>
            </a:pPr>
            <a:endParaRPr lang="en-US" dirty="0"/>
          </a:p>
        </p:txBody>
      </p:sp>
      <p:sp>
        <p:nvSpPr>
          <p:cNvPr id="4" name="Slide Number Placeholder 3"/>
          <p:cNvSpPr>
            <a:spLocks noGrp="1"/>
          </p:cNvSpPr>
          <p:nvPr>
            <p:ph type="sldNum" sz="quarter" idx="12"/>
          </p:nvPr>
        </p:nvSpPr>
        <p:spPr/>
        <p:txBody>
          <a:bodyPr/>
          <a:lstStyle/>
          <a:p>
            <a:r>
              <a:rPr lang="en-US" dirty="0" smtClean="0"/>
              <a:t>4-</a:t>
            </a:r>
            <a:fld id="{DBB3DA93-E592-46D0-AE1F-D154A72783BC}" type="slidenum">
              <a:rPr lang="en-US" smtClean="0"/>
              <a:pPr/>
              <a:t>3</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30</a:t>
            </a:fld>
            <a:endParaRPr lang="en-US" dirty="0"/>
          </a:p>
        </p:txBody>
      </p:sp>
      <p:sp>
        <p:nvSpPr>
          <p:cNvPr id="6" name="Rectangle 5"/>
          <p:cNvSpPr/>
          <p:nvPr/>
        </p:nvSpPr>
        <p:spPr>
          <a:xfrm>
            <a:off x="1676400" y="2743200"/>
            <a:ext cx="6553200" cy="1077218"/>
          </a:xfrm>
          <a:prstGeom prst="rect">
            <a:avLst/>
          </a:prstGeom>
        </p:spPr>
        <p:txBody>
          <a:bodyPr wrap="square">
            <a:spAutoFit/>
          </a:bodyPr>
          <a:lstStyle/>
          <a:p>
            <a:r>
              <a:rPr lang="en-US" sz="3200" b="1" i="1" dirty="0" smtClean="0"/>
              <a:t>4.3 Wireless, Enterprise Mobility and IP Telephony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Wireless, Enterprise Mobility &amp; IP Telephonby</a:t>
            </a:r>
            <a:endParaRPr lang="en-US" sz="3600" b="1" dirty="0"/>
          </a:p>
        </p:txBody>
      </p:sp>
      <p:sp>
        <p:nvSpPr>
          <p:cNvPr id="6" name="Content Placeholder 5"/>
          <p:cNvSpPr>
            <a:spLocks noGrp="1"/>
          </p:cNvSpPr>
          <p:nvPr>
            <p:ph idx="1"/>
          </p:nvPr>
        </p:nvSpPr>
        <p:spPr/>
        <p:txBody>
          <a:bodyPr/>
          <a:lstStyle/>
          <a:p>
            <a:r>
              <a:rPr lang="en-US" dirty="0" smtClean="0"/>
              <a:t>Mobile multimedia technologies make it possible for business to reinvent the traditional workplace to a virtual one as the business needs change.</a:t>
            </a:r>
          </a:p>
          <a:p>
            <a:r>
              <a:rPr lang="en-US" dirty="0" smtClean="0"/>
              <a:t>Better decisions may be possible due to real-time delivery of wireless communications.</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31</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Voice Communication</a:t>
            </a:r>
            <a:endParaRPr lang="en-US" sz="3200" b="1" dirty="0"/>
          </a:p>
        </p:txBody>
      </p:sp>
      <p:sp>
        <p:nvSpPr>
          <p:cNvPr id="3" name="Content Placeholder 2"/>
          <p:cNvSpPr>
            <a:spLocks noGrp="1"/>
          </p:cNvSpPr>
          <p:nvPr>
            <p:ph idx="1"/>
          </p:nvPr>
        </p:nvSpPr>
        <p:spPr/>
        <p:txBody>
          <a:bodyPr/>
          <a:lstStyle/>
          <a:p>
            <a:r>
              <a:rPr lang="en-US" dirty="0" smtClean="0"/>
              <a:t>Two examples of Internet telephony (VoIP)</a:t>
            </a:r>
          </a:p>
          <a:p>
            <a:endParaRPr lang="en-US" kern="0" dirty="0" smtClean="0">
              <a:latin typeface="+mn-lt"/>
            </a:endParaRPr>
          </a:p>
          <a:p>
            <a:endParaRPr lang="en-US" kern="0" dirty="0" smtClean="0">
              <a:latin typeface="+mn-lt"/>
            </a:endParaRPr>
          </a:p>
        </p:txBody>
      </p:sp>
      <p:pic>
        <p:nvPicPr>
          <p:cNvPr id="4" name="Picture 3" descr="skype.jpg">
            <a:hlinkClick r:id="rId3"/>
          </p:cNvPr>
          <p:cNvPicPr>
            <a:picLocks noChangeAspect="1"/>
          </p:cNvPicPr>
          <p:nvPr/>
        </p:nvPicPr>
        <p:blipFill>
          <a:blip r:embed="rId4"/>
          <a:stretch>
            <a:fillRect/>
          </a:stretch>
        </p:blipFill>
        <p:spPr>
          <a:xfrm>
            <a:off x="914400" y="2362200"/>
            <a:ext cx="3255264" cy="1438656"/>
          </a:xfrm>
          <a:prstGeom prst="rect">
            <a:avLst/>
          </a:prstGeom>
        </p:spPr>
      </p:pic>
      <p:pic>
        <p:nvPicPr>
          <p:cNvPr id="5" name="Picture 4" descr="vonage.jpg">
            <a:hlinkClick r:id="rId5"/>
          </p:cNvPr>
          <p:cNvPicPr>
            <a:picLocks noChangeAspect="1"/>
          </p:cNvPicPr>
          <p:nvPr/>
        </p:nvPicPr>
        <p:blipFill>
          <a:blip r:embed="rId6"/>
          <a:stretch>
            <a:fillRect/>
          </a:stretch>
        </p:blipFill>
        <p:spPr>
          <a:xfrm>
            <a:off x="3962400" y="4267200"/>
            <a:ext cx="3825240" cy="1615440"/>
          </a:xfrm>
          <a:prstGeom prst="rect">
            <a:avLst/>
          </a:prstGeom>
        </p:spPr>
      </p:pic>
      <p:sp>
        <p:nvSpPr>
          <p:cNvPr id="7" name="Slide Number Placeholder 6"/>
          <p:cNvSpPr>
            <a:spLocks noGrp="1"/>
          </p:cNvSpPr>
          <p:nvPr>
            <p:ph type="sldNum" sz="quarter" idx="12"/>
          </p:nvPr>
        </p:nvSpPr>
        <p:spPr/>
        <p:txBody>
          <a:bodyPr/>
          <a:lstStyle/>
          <a:p>
            <a:r>
              <a:rPr lang="en-US" dirty="0" smtClean="0"/>
              <a:t>4-</a:t>
            </a:r>
            <a:fld id="{DBB3DA93-E592-46D0-AE1F-D154A72783BC}" type="slidenum">
              <a:rPr lang="en-US" smtClean="0"/>
              <a:pPr/>
              <a:t>32</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VOIP Enhances Supply Chain Management</a:t>
            </a:r>
            <a:endParaRPr lang="en-US" sz="3600" b="1" dirty="0"/>
          </a:p>
        </p:txBody>
      </p:sp>
      <p:pic>
        <p:nvPicPr>
          <p:cNvPr id="4" name="Content Placeholder 3" descr="avaya.gif">
            <a:hlinkClick r:id="rId3"/>
          </p:cNvPr>
          <p:cNvPicPr>
            <a:picLocks noGrp="1" noChangeAspect="1"/>
          </p:cNvPicPr>
          <p:nvPr>
            <p:ph idx="1"/>
          </p:nvPr>
        </p:nvPicPr>
        <p:blipFill>
          <a:blip r:embed="rId4"/>
          <a:stretch>
            <a:fillRect/>
          </a:stretch>
        </p:blipFill>
        <p:spPr>
          <a:xfrm>
            <a:off x="2514600" y="2057400"/>
            <a:ext cx="3790002" cy="1467645"/>
          </a:xfrm>
        </p:spPr>
      </p:pic>
      <p:sp>
        <p:nvSpPr>
          <p:cNvPr id="6" name="Slide Number Placeholder 5"/>
          <p:cNvSpPr>
            <a:spLocks noGrp="1"/>
          </p:cNvSpPr>
          <p:nvPr>
            <p:ph type="sldNum" sz="quarter" idx="12"/>
          </p:nvPr>
        </p:nvSpPr>
        <p:spPr/>
        <p:txBody>
          <a:bodyPr/>
          <a:lstStyle/>
          <a:p>
            <a:r>
              <a:rPr lang="en-US" dirty="0" smtClean="0"/>
              <a:t>4-</a:t>
            </a:r>
            <a:fld id="{DBB3DA93-E592-46D0-AE1F-D154A72783BC}" type="slidenum">
              <a:rPr lang="en-US" smtClean="0"/>
              <a:pPr/>
              <a:t>33</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34</a:t>
            </a:fld>
            <a:endParaRPr lang="en-US" dirty="0"/>
          </a:p>
        </p:txBody>
      </p:sp>
      <p:sp>
        <p:nvSpPr>
          <p:cNvPr id="6" name="Rectangle 5"/>
          <p:cNvSpPr/>
          <p:nvPr/>
        </p:nvSpPr>
        <p:spPr>
          <a:xfrm>
            <a:off x="381000" y="2743200"/>
            <a:ext cx="8610600" cy="584775"/>
          </a:xfrm>
          <a:prstGeom prst="rect">
            <a:avLst/>
          </a:prstGeom>
        </p:spPr>
        <p:txBody>
          <a:bodyPr wrap="square">
            <a:spAutoFit/>
          </a:bodyPr>
          <a:lstStyle/>
          <a:p>
            <a:r>
              <a:rPr lang="en-US" sz="3200" b="1" i="1" dirty="0" smtClean="0"/>
              <a:t>4.4 Discovery, Search, and Customized Delivery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Discovery</a:t>
            </a:r>
            <a:endParaRPr lang="en-US" sz="3200" b="1" dirty="0"/>
          </a:p>
        </p:txBody>
      </p:sp>
      <p:sp>
        <p:nvSpPr>
          <p:cNvPr id="3" name="Content Placeholder 2"/>
          <p:cNvSpPr>
            <a:spLocks noGrp="1"/>
          </p:cNvSpPr>
          <p:nvPr>
            <p:ph idx="1"/>
          </p:nvPr>
        </p:nvSpPr>
        <p:spPr/>
        <p:txBody>
          <a:bodyPr/>
          <a:lstStyle/>
          <a:p>
            <a:pPr>
              <a:buNone/>
            </a:pPr>
            <a:r>
              <a:rPr lang="en-US" b="1" dirty="0" smtClean="0"/>
              <a:t> </a:t>
            </a:r>
            <a:r>
              <a:rPr lang="en-US" b="1" dirty="0" smtClean="0">
                <a:solidFill>
                  <a:srgbClr val="0000FF"/>
                </a:solidFill>
              </a:rPr>
              <a:t>Discovery</a:t>
            </a:r>
            <a:r>
              <a:rPr lang="en-US" dirty="0" smtClean="0"/>
              <a:t> allows users to browse and search data sources, in all topic areas, on the Web.</a:t>
            </a:r>
          </a:p>
          <a:p>
            <a:pPr lvl="1"/>
            <a:r>
              <a:rPr lang="en-US" dirty="0" smtClean="0"/>
              <a:t>Search engines</a:t>
            </a:r>
          </a:p>
          <a:p>
            <a:pPr lvl="1"/>
            <a:r>
              <a:rPr lang="en-US" dirty="0" smtClean="0"/>
              <a:t>Metasearch engines</a:t>
            </a:r>
          </a:p>
          <a:p>
            <a:pPr lvl="1"/>
            <a:r>
              <a:rPr lang="en-US" dirty="0" smtClean="0"/>
              <a:t>Discovery of material in foreign languages</a:t>
            </a:r>
          </a:p>
          <a:p>
            <a:pPr>
              <a:buNone/>
            </a:pP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35</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Four Largest Search Engines</a:t>
            </a:r>
            <a:endParaRPr lang="en-US" sz="3600" b="1" dirty="0"/>
          </a:p>
        </p:txBody>
      </p:sp>
      <p:sp>
        <p:nvSpPr>
          <p:cNvPr id="3" name="Content Placeholder 2"/>
          <p:cNvSpPr>
            <a:spLocks noGrp="1"/>
          </p:cNvSpPr>
          <p:nvPr>
            <p:ph idx="1"/>
          </p:nvPr>
        </p:nvSpPr>
        <p:spPr/>
        <p:txBody>
          <a:bodyPr/>
          <a:lstStyle/>
          <a:p>
            <a:pPr>
              <a:buFont typeface="Wingdings" pitchFamily="2" charset="2"/>
              <a:buNone/>
            </a:pPr>
            <a:r>
              <a:rPr lang="en-US" dirty="0" smtClean="0"/>
              <a:t>Google</a:t>
            </a:r>
          </a:p>
          <a:p>
            <a:pPr>
              <a:buFont typeface="Wingdings" pitchFamily="2" charset="2"/>
              <a:buNone/>
            </a:pPr>
            <a:endParaRPr lang="en-US" dirty="0" smtClean="0"/>
          </a:p>
          <a:p>
            <a:pPr>
              <a:buFont typeface="Wingdings" pitchFamily="2" charset="2"/>
              <a:buNone/>
            </a:pPr>
            <a:r>
              <a:rPr lang="en-US" dirty="0" smtClean="0"/>
              <a:t>Yahoo</a:t>
            </a:r>
          </a:p>
          <a:p>
            <a:endParaRPr lang="en-US" dirty="0" smtClean="0"/>
          </a:p>
          <a:p>
            <a:pPr>
              <a:buFont typeface="Wingdings" pitchFamily="2" charset="2"/>
              <a:buNone/>
            </a:pPr>
            <a:r>
              <a:rPr lang="en-US" dirty="0" smtClean="0"/>
              <a:t>Microsoft Network</a:t>
            </a:r>
          </a:p>
          <a:p>
            <a:endParaRPr lang="en-US" dirty="0" smtClean="0"/>
          </a:p>
          <a:p>
            <a:pPr>
              <a:buFont typeface="Wingdings" pitchFamily="2" charset="2"/>
              <a:buNone/>
            </a:pPr>
            <a:r>
              <a:rPr lang="en-US" dirty="0" smtClean="0"/>
              <a:t>Ask</a:t>
            </a:r>
          </a:p>
        </p:txBody>
      </p:sp>
      <p:pic>
        <p:nvPicPr>
          <p:cNvPr id="4" name="Picture 3" descr="google.gif">
            <a:hlinkClick r:id="rId3"/>
          </p:cNvPr>
          <p:cNvPicPr>
            <a:picLocks noChangeAspect="1"/>
          </p:cNvPicPr>
          <p:nvPr/>
        </p:nvPicPr>
        <p:blipFill>
          <a:blip r:embed="rId4"/>
          <a:stretch>
            <a:fillRect/>
          </a:stretch>
        </p:blipFill>
        <p:spPr>
          <a:xfrm>
            <a:off x="3505200" y="1524000"/>
            <a:ext cx="2628900" cy="1047750"/>
          </a:xfrm>
          <a:prstGeom prst="rect">
            <a:avLst/>
          </a:prstGeom>
        </p:spPr>
      </p:pic>
      <p:pic>
        <p:nvPicPr>
          <p:cNvPr id="6" name="Picture 5" descr="yahoo.gif">
            <a:hlinkClick r:id="rId5"/>
          </p:cNvPr>
          <p:cNvPicPr>
            <a:picLocks noChangeAspect="1"/>
          </p:cNvPicPr>
          <p:nvPr/>
        </p:nvPicPr>
        <p:blipFill>
          <a:blip r:embed="rId6"/>
          <a:stretch>
            <a:fillRect/>
          </a:stretch>
        </p:blipFill>
        <p:spPr>
          <a:xfrm>
            <a:off x="2819400" y="2819400"/>
            <a:ext cx="2209800" cy="419100"/>
          </a:xfrm>
          <a:prstGeom prst="rect">
            <a:avLst/>
          </a:prstGeom>
        </p:spPr>
      </p:pic>
      <p:pic>
        <p:nvPicPr>
          <p:cNvPr id="7" name="Picture 6" descr="msn.png">
            <a:hlinkClick r:id="rId7"/>
          </p:cNvPr>
          <p:cNvPicPr>
            <a:picLocks noChangeAspect="1"/>
          </p:cNvPicPr>
          <p:nvPr/>
        </p:nvPicPr>
        <p:blipFill>
          <a:blip r:embed="rId8"/>
          <a:stretch>
            <a:fillRect/>
          </a:stretch>
        </p:blipFill>
        <p:spPr>
          <a:xfrm>
            <a:off x="4876800" y="3733800"/>
            <a:ext cx="2155211" cy="1211852"/>
          </a:xfrm>
          <a:prstGeom prst="rect">
            <a:avLst/>
          </a:prstGeom>
        </p:spPr>
      </p:pic>
      <p:pic>
        <p:nvPicPr>
          <p:cNvPr id="8" name="Picture 7" descr="ask.png">
            <a:hlinkClick r:id="rId9"/>
          </p:cNvPr>
          <p:cNvPicPr>
            <a:picLocks noChangeAspect="1"/>
          </p:cNvPicPr>
          <p:nvPr/>
        </p:nvPicPr>
        <p:blipFill>
          <a:blip r:embed="rId10"/>
          <a:stretch>
            <a:fillRect/>
          </a:stretch>
        </p:blipFill>
        <p:spPr>
          <a:xfrm>
            <a:off x="2133600" y="4953000"/>
            <a:ext cx="1533232" cy="996944"/>
          </a:xfrm>
          <a:prstGeom prst="rect">
            <a:avLst/>
          </a:prstGeom>
        </p:spPr>
      </p:pic>
      <p:sp>
        <p:nvSpPr>
          <p:cNvPr id="10" name="Slide Number Placeholder 9"/>
          <p:cNvSpPr>
            <a:spLocks noGrp="1"/>
          </p:cNvSpPr>
          <p:nvPr>
            <p:ph type="sldNum" sz="quarter" idx="12"/>
          </p:nvPr>
        </p:nvSpPr>
        <p:spPr/>
        <p:txBody>
          <a:bodyPr/>
          <a:lstStyle/>
          <a:p>
            <a:r>
              <a:rPr lang="en-US" dirty="0" smtClean="0"/>
              <a:t>4-</a:t>
            </a:r>
            <a:fld id="{DBB3DA93-E592-46D0-AE1F-D154A72783BC}" type="slidenum">
              <a:rPr lang="en-US" smtClean="0"/>
              <a:pPr/>
              <a:t>36</a:t>
            </a:fld>
            <a:endParaRPr lang="en-US" dirty="0"/>
          </a:p>
        </p:txBody>
      </p:sp>
      <p:sp>
        <p:nvSpPr>
          <p:cNvPr id="11" name="Footer Placeholder 10"/>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Metasearch Engines</a:t>
            </a:r>
            <a:endParaRPr lang="en-US" sz="3600" b="1" dirty="0"/>
          </a:p>
        </p:txBody>
      </p:sp>
      <p:sp>
        <p:nvSpPr>
          <p:cNvPr id="3" name="Content Placeholder 2"/>
          <p:cNvSpPr>
            <a:spLocks noGrp="1"/>
          </p:cNvSpPr>
          <p:nvPr>
            <p:ph idx="1"/>
          </p:nvPr>
        </p:nvSpPr>
        <p:spPr/>
        <p:txBody>
          <a:bodyPr/>
          <a:lstStyle/>
          <a:p>
            <a:pPr>
              <a:buFont typeface="Wingdings" pitchFamily="2" charset="2"/>
              <a:buNone/>
            </a:pPr>
            <a:r>
              <a:rPr lang="en-US" dirty="0" smtClean="0"/>
              <a:t>Surf-Wax</a:t>
            </a:r>
          </a:p>
          <a:p>
            <a:pPr>
              <a:buFont typeface="Wingdings" pitchFamily="2" charset="2"/>
              <a:buNone/>
            </a:pPr>
            <a:endParaRPr lang="en-US" dirty="0" smtClean="0"/>
          </a:p>
          <a:p>
            <a:pPr>
              <a:buFont typeface="Wingdings" pitchFamily="2" charset="2"/>
              <a:buNone/>
            </a:pPr>
            <a:r>
              <a:rPr lang="en-US" dirty="0" smtClean="0"/>
              <a:t>Metacrawler</a:t>
            </a:r>
          </a:p>
          <a:p>
            <a:pPr>
              <a:buFont typeface="Wingdings" pitchFamily="2" charset="2"/>
              <a:buNone/>
            </a:pPr>
            <a:endParaRPr lang="en-US" dirty="0" smtClean="0"/>
          </a:p>
          <a:p>
            <a:pPr>
              <a:buFont typeface="Wingdings" pitchFamily="2" charset="2"/>
              <a:buNone/>
            </a:pPr>
            <a:r>
              <a:rPr lang="en-US" dirty="0" smtClean="0"/>
              <a:t>Mamma</a:t>
            </a:r>
          </a:p>
          <a:p>
            <a:endParaRPr lang="en-US" dirty="0" smtClean="0"/>
          </a:p>
          <a:p>
            <a:pPr>
              <a:buNone/>
            </a:pPr>
            <a:endParaRPr lang="en-US" dirty="0"/>
          </a:p>
        </p:txBody>
      </p:sp>
      <p:pic>
        <p:nvPicPr>
          <p:cNvPr id="4" name="Picture 3" descr="surfwax.png">
            <a:hlinkClick r:id="rId3"/>
          </p:cNvPr>
          <p:cNvPicPr>
            <a:picLocks noChangeAspect="1"/>
          </p:cNvPicPr>
          <p:nvPr/>
        </p:nvPicPr>
        <p:blipFill>
          <a:blip r:embed="rId4"/>
          <a:stretch>
            <a:fillRect/>
          </a:stretch>
        </p:blipFill>
        <p:spPr>
          <a:xfrm>
            <a:off x="3657600" y="1447800"/>
            <a:ext cx="2121785" cy="832302"/>
          </a:xfrm>
          <a:prstGeom prst="rect">
            <a:avLst/>
          </a:prstGeom>
        </p:spPr>
      </p:pic>
      <p:pic>
        <p:nvPicPr>
          <p:cNvPr id="5" name="Picture 4" descr="metacrawler.png">
            <a:hlinkClick r:id="rId5"/>
          </p:cNvPr>
          <p:cNvPicPr>
            <a:picLocks noChangeAspect="1"/>
          </p:cNvPicPr>
          <p:nvPr/>
        </p:nvPicPr>
        <p:blipFill>
          <a:blip r:embed="rId6"/>
          <a:stretch>
            <a:fillRect/>
          </a:stretch>
        </p:blipFill>
        <p:spPr>
          <a:xfrm>
            <a:off x="3505200" y="2667000"/>
            <a:ext cx="2839572" cy="641711"/>
          </a:xfrm>
          <a:prstGeom prst="rect">
            <a:avLst/>
          </a:prstGeom>
        </p:spPr>
      </p:pic>
      <p:pic>
        <p:nvPicPr>
          <p:cNvPr id="6" name="Picture 5" descr="mamma.png">
            <a:hlinkClick r:id="rId7"/>
          </p:cNvPr>
          <p:cNvPicPr>
            <a:picLocks noChangeAspect="1"/>
          </p:cNvPicPr>
          <p:nvPr/>
        </p:nvPicPr>
        <p:blipFill>
          <a:blip r:embed="rId8"/>
          <a:stretch>
            <a:fillRect/>
          </a:stretch>
        </p:blipFill>
        <p:spPr>
          <a:xfrm>
            <a:off x="3048000" y="3581400"/>
            <a:ext cx="2888312" cy="1236364"/>
          </a:xfrm>
          <a:prstGeom prst="rect">
            <a:avLst/>
          </a:prstGeom>
        </p:spPr>
      </p:pic>
      <p:sp>
        <p:nvSpPr>
          <p:cNvPr id="8" name="Slide Number Placeholder 7"/>
          <p:cNvSpPr>
            <a:spLocks noGrp="1"/>
          </p:cNvSpPr>
          <p:nvPr>
            <p:ph type="sldNum" sz="quarter" idx="12"/>
          </p:nvPr>
        </p:nvSpPr>
        <p:spPr/>
        <p:txBody>
          <a:bodyPr/>
          <a:lstStyle/>
          <a:p>
            <a:r>
              <a:rPr lang="en-US" dirty="0" smtClean="0"/>
              <a:t>4-</a:t>
            </a:r>
            <a:fld id="{DBB3DA93-E592-46D0-AE1F-D154A72783BC}" type="slidenum">
              <a:rPr lang="en-US" smtClean="0"/>
              <a:pPr/>
              <a:t>37</a:t>
            </a:fld>
            <a:endParaRPr lang="en-US" dirty="0"/>
          </a:p>
        </p:txBody>
      </p:sp>
      <p:sp>
        <p:nvSpPr>
          <p:cNvPr id="9" name="Footer Placeholder 8"/>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Publication of Material in Foreign Languages</a:t>
            </a:r>
            <a:endParaRPr lang="en-US" sz="3600" b="1" dirty="0"/>
          </a:p>
        </p:txBody>
      </p:sp>
      <p:sp>
        <p:nvSpPr>
          <p:cNvPr id="3" name="Content Placeholder 2"/>
          <p:cNvSpPr>
            <a:spLocks noGrp="1"/>
          </p:cNvSpPr>
          <p:nvPr>
            <p:ph idx="1"/>
          </p:nvPr>
        </p:nvSpPr>
        <p:spPr/>
        <p:txBody>
          <a:bodyPr/>
          <a:lstStyle/>
          <a:p>
            <a:pPr>
              <a:buFont typeface="Wingdings" pitchFamily="2" charset="2"/>
              <a:buNone/>
            </a:pPr>
            <a:r>
              <a:rPr lang="en-US" dirty="0" smtClean="0"/>
              <a:t>Translation products include:</a:t>
            </a:r>
          </a:p>
          <a:p>
            <a:pPr>
              <a:buFont typeface="Wingdings" pitchFamily="2" charset="2"/>
              <a:buNone/>
            </a:pPr>
            <a:endParaRPr lang="en-US" dirty="0" smtClean="0"/>
          </a:p>
          <a:p>
            <a:pPr lvl="1"/>
            <a:r>
              <a:rPr lang="en-US" dirty="0" smtClean="0"/>
              <a:t>Altavista</a:t>
            </a:r>
          </a:p>
          <a:p>
            <a:pPr lvl="1"/>
            <a:endParaRPr lang="en-US" dirty="0" smtClean="0"/>
          </a:p>
          <a:p>
            <a:pPr lvl="1"/>
            <a:r>
              <a:rPr lang="en-US" dirty="0" smtClean="0"/>
              <a:t>Google</a:t>
            </a:r>
          </a:p>
          <a:p>
            <a:pPr lvl="1"/>
            <a:endParaRPr lang="en-US" dirty="0" smtClean="0"/>
          </a:p>
          <a:p>
            <a:pPr lvl="1"/>
            <a:r>
              <a:rPr lang="en-US" dirty="0" smtClean="0"/>
              <a:t>Trados</a:t>
            </a:r>
          </a:p>
          <a:p>
            <a:pPr>
              <a:buNone/>
            </a:pPr>
            <a:endParaRPr lang="en-US" dirty="0"/>
          </a:p>
        </p:txBody>
      </p:sp>
      <p:pic>
        <p:nvPicPr>
          <p:cNvPr id="4" name="Picture 3" descr="altavista.png">
            <a:hlinkClick r:id="rId3"/>
          </p:cNvPr>
          <p:cNvPicPr>
            <a:picLocks noChangeAspect="1"/>
          </p:cNvPicPr>
          <p:nvPr/>
        </p:nvPicPr>
        <p:blipFill>
          <a:blip r:embed="rId4"/>
          <a:stretch>
            <a:fillRect/>
          </a:stretch>
        </p:blipFill>
        <p:spPr>
          <a:xfrm>
            <a:off x="4267200" y="2286000"/>
            <a:ext cx="1956654" cy="810701"/>
          </a:xfrm>
          <a:prstGeom prst="rect">
            <a:avLst/>
          </a:prstGeom>
        </p:spPr>
      </p:pic>
      <p:pic>
        <p:nvPicPr>
          <p:cNvPr id="5" name="Picture 4" descr="google.gif">
            <a:hlinkClick r:id="rId5"/>
          </p:cNvPr>
          <p:cNvPicPr>
            <a:picLocks noChangeAspect="1"/>
          </p:cNvPicPr>
          <p:nvPr/>
        </p:nvPicPr>
        <p:blipFill>
          <a:blip r:embed="rId6"/>
          <a:stretch>
            <a:fillRect/>
          </a:stretch>
        </p:blipFill>
        <p:spPr>
          <a:xfrm>
            <a:off x="4038600" y="3429000"/>
            <a:ext cx="2628900" cy="1047750"/>
          </a:xfrm>
          <a:prstGeom prst="rect">
            <a:avLst/>
          </a:prstGeom>
        </p:spPr>
      </p:pic>
      <p:pic>
        <p:nvPicPr>
          <p:cNvPr id="6" name="Picture 5" descr="trados.png">
            <a:hlinkClick r:id="rId7"/>
          </p:cNvPr>
          <p:cNvPicPr>
            <a:picLocks noChangeAspect="1"/>
          </p:cNvPicPr>
          <p:nvPr/>
        </p:nvPicPr>
        <p:blipFill>
          <a:blip r:embed="rId8"/>
          <a:stretch>
            <a:fillRect/>
          </a:stretch>
        </p:blipFill>
        <p:spPr>
          <a:xfrm>
            <a:off x="3733800" y="4495800"/>
            <a:ext cx="1619048" cy="1161905"/>
          </a:xfrm>
          <a:prstGeom prst="rect">
            <a:avLst/>
          </a:prstGeom>
        </p:spPr>
      </p:pic>
      <p:sp>
        <p:nvSpPr>
          <p:cNvPr id="8" name="Slide Number Placeholder 7"/>
          <p:cNvSpPr>
            <a:spLocks noGrp="1"/>
          </p:cNvSpPr>
          <p:nvPr>
            <p:ph type="sldNum" sz="quarter" idx="12"/>
          </p:nvPr>
        </p:nvSpPr>
        <p:spPr/>
        <p:txBody>
          <a:bodyPr/>
          <a:lstStyle/>
          <a:p>
            <a:r>
              <a:rPr lang="en-US" dirty="0" smtClean="0"/>
              <a:t>4-</a:t>
            </a:r>
            <a:fld id="{DBB3DA93-E592-46D0-AE1F-D154A72783BC}" type="slidenum">
              <a:rPr lang="en-US" smtClean="0"/>
              <a:pPr/>
              <a:t>38</a:t>
            </a:fld>
            <a:endParaRPr lang="en-US" dirty="0"/>
          </a:p>
        </p:txBody>
      </p:sp>
      <p:sp>
        <p:nvSpPr>
          <p:cNvPr id="9" name="Footer Placeholder 8"/>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in a Wiki?</a:t>
            </a:r>
            <a:endParaRPr lang="en-US" dirty="0"/>
          </a:p>
        </p:txBody>
      </p:sp>
      <p:sp>
        <p:nvSpPr>
          <p:cNvPr id="3" name="Content Placeholder 2"/>
          <p:cNvSpPr>
            <a:spLocks noGrp="1"/>
          </p:cNvSpPr>
          <p:nvPr>
            <p:ph idx="1"/>
          </p:nvPr>
        </p:nvSpPr>
        <p:spPr/>
        <p:txBody>
          <a:bodyPr/>
          <a:lstStyle/>
          <a:p>
            <a:pPr>
              <a:buNone/>
            </a:pPr>
            <a:r>
              <a:rPr lang="en-US" dirty="0" smtClean="0"/>
              <a:t>Click </a:t>
            </a:r>
            <a:r>
              <a:rPr lang="en-US" b="1" dirty="0" smtClean="0">
                <a:hlinkClick r:id="rId3"/>
              </a:rPr>
              <a:t>Wiki</a:t>
            </a:r>
            <a:r>
              <a:rPr lang="en-US" dirty="0" smtClean="0"/>
              <a:t> to find out!</a:t>
            </a:r>
          </a:p>
          <a:p>
            <a:pPr>
              <a:buNone/>
            </a:pPr>
            <a:endParaRPr lang="en-US" dirty="0" smtClean="0"/>
          </a:p>
          <a:p>
            <a:pPr>
              <a:buNone/>
            </a:pPr>
            <a:r>
              <a:rPr lang="en-US" dirty="0" smtClean="0"/>
              <a:t>And don’t forget </a:t>
            </a:r>
            <a:r>
              <a:rPr lang="en-US" b="1" dirty="0" smtClean="0">
                <a:hlinkClick r:id="rId4"/>
              </a:rPr>
              <a:t>Wikis in plain English</a:t>
            </a:r>
            <a:r>
              <a:rPr lang="en-US" dirty="0" smtClean="0"/>
              <a:t> for even more!</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39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Learning Objectives</a:t>
            </a:r>
            <a:endParaRPr lang="en-US" sz="3200" b="1"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sz="2800" dirty="0" smtClean="0"/>
              <a:t>Describe networks, network standards, and compatibility issues.</a:t>
            </a:r>
          </a:p>
          <a:p>
            <a:pPr marL="514350" indent="-514350">
              <a:buFont typeface="+mj-lt"/>
              <a:buAutoNum type="arabicPeriod"/>
            </a:pPr>
            <a:r>
              <a:rPr lang="en-US" sz="2800" dirty="0" smtClean="0"/>
              <a:t>Describe the impacts of collaboration on business performance.</a:t>
            </a:r>
          </a:p>
          <a:p>
            <a:pPr marL="514350" indent="-514350">
              <a:buFont typeface="+mj-lt"/>
              <a:buAutoNum type="arabicPeriod"/>
            </a:pPr>
            <a:r>
              <a:rPr lang="en-US" sz="2800" dirty="0" smtClean="0"/>
              <a:t>Explain fixed, wireless, and mobile network infrastructures.</a:t>
            </a:r>
          </a:p>
          <a:p>
            <a:pPr marL="514350" indent="-514350">
              <a:buFont typeface="+mj-lt"/>
              <a:buAutoNum type="arabicPeriod"/>
            </a:pPr>
            <a:r>
              <a:rPr lang="en-US" sz="2800" dirty="0" smtClean="0"/>
              <a:t>Understand the influence of search engines and enterprise search.</a:t>
            </a:r>
          </a:p>
          <a:p>
            <a:pPr marL="514350" indent="-514350">
              <a:buFont typeface="+mj-lt"/>
              <a:buAutoNum type="arabicPeriod"/>
            </a:pPr>
            <a:r>
              <a:rPr lang="en-US" sz="2800" dirty="0" smtClean="0"/>
              <a:t>Identify ways to customize search and delivery to increase productivity.</a:t>
            </a:r>
          </a:p>
          <a:p>
            <a:endParaRPr lang="en-US" sz="2800" dirty="0" smtClean="0"/>
          </a:p>
          <a:p>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40</a:t>
            </a:fld>
            <a:endParaRPr lang="en-US" dirty="0"/>
          </a:p>
        </p:txBody>
      </p:sp>
      <p:sp>
        <p:nvSpPr>
          <p:cNvPr id="6" name="Rectangle 5"/>
          <p:cNvSpPr/>
          <p:nvPr/>
        </p:nvSpPr>
        <p:spPr>
          <a:xfrm>
            <a:off x="914400" y="2895600"/>
            <a:ext cx="7848600" cy="584775"/>
          </a:xfrm>
          <a:prstGeom prst="rect">
            <a:avLst/>
          </a:prstGeom>
        </p:spPr>
        <p:txBody>
          <a:bodyPr wrap="square">
            <a:spAutoFit/>
          </a:bodyPr>
          <a:lstStyle/>
          <a:p>
            <a:r>
              <a:rPr lang="en-US" sz="3200" b="1" i="1" dirty="0" smtClean="0"/>
              <a:t>4.5 Collaboration and Web-based Meetings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Collaboration</a:t>
            </a:r>
            <a:endParaRPr lang="en-US" sz="3600" b="1" dirty="0"/>
          </a:p>
        </p:txBody>
      </p:sp>
      <p:sp>
        <p:nvSpPr>
          <p:cNvPr id="3" name="Content Placeholder 2"/>
          <p:cNvSpPr>
            <a:spLocks noGrp="1"/>
          </p:cNvSpPr>
          <p:nvPr>
            <p:ph idx="1"/>
          </p:nvPr>
        </p:nvSpPr>
        <p:spPr/>
        <p:txBody>
          <a:bodyPr/>
          <a:lstStyle/>
          <a:p>
            <a:pPr>
              <a:buNone/>
            </a:pPr>
            <a:r>
              <a:rPr lang="en-US" b="1" dirty="0" smtClean="0">
                <a:solidFill>
                  <a:srgbClr val="0000FF"/>
                </a:solidFill>
              </a:rPr>
              <a:t>Collaboration</a:t>
            </a:r>
            <a:r>
              <a:rPr lang="en-US" dirty="0" smtClean="0"/>
              <a:t> refers to efforts of two or more entities (individuals, teams, groups or organizations) who work together to accomplish certain tasks.</a:t>
            </a:r>
          </a:p>
          <a:p>
            <a:pPr lvl="1"/>
            <a:r>
              <a:rPr lang="en-US" dirty="0" smtClean="0"/>
              <a:t>Work group</a:t>
            </a:r>
          </a:p>
          <a:p>
            <a:pPr lvl="1"/>
            <a:r>
              <a:rPr lang="en-US" dirty="0" smtClean="0"/>
              <a:t>Virtual group (team)</a:t>
            </a:r>
          </a:p>
          <a:p>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41</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Collaboration….contd.</a:t>
            </a:r>
            <a:endParaRPr lang="en-US" sz="3600" b="1" dirty="0"/>
          </a:p>
        </p:txBody>
      </p:sp>
      <p:sp>
        <p:nvSpPr>
          <p:cNvPr id="3" name="Content Placeholder 2"/>
          <p:cNvSpPr>
            <a:spLocks noGrp="1"/>
          </p:cNvSpPr>
          <p:nvPr>
            <p:ph idx="1"/>
          </p:nvPr>
        </p:nvSpPr>
        <p:spPr/>
        <p:txBody>
          <a:bodyPr/>
          <a:lstStyle/>
          <a:p>
            <a:r>
              <a:rPr lang="en-US" dirty="0" smtClean="0"/>
              <a:t>Virtual collaboration</a:t>
            </a:r>
          </a:p>
          <a:p>
            <a:r>
              <a:rPr lang="en-US" dirty="0" smtClean="0"/>
              <a:t>Workflow technologies</a:t>
            </a:r>
          </a:p>
          <a:p>
            <a:r>
              <a:rPr lang="en-US" dirty="0" smtClean="0"/>
              <a:t>Groupware</a:t>
            </a:r>
          </a:p>
          <a:p>
            <a:r>
              <a:rPr lang="en-US" dirty="0" smtClean="0"/>
              <a:t>Teleconferencing</a:t>
            </a:r>
          </a:p>
          <a:p>
            <a:r>
              <a:rPr lang="en-US" dirty="0" smtClean="0"/>
              <a:t>Videoconference</a:t>
            </a:r>
          </a:p>
          <a:p>
            <a:r>
              <a:rPr lang="en-US" dirty="0" smtClean="0"/>
              <a:t>Web conferencing</a:t>
            </a:r>
          </a:p>
          <a:p>
            <a:r>
              <a:rPr lang="en-US" dirty="0" smtClean="0"/>
              <a:t>Real-time collaboration tools</a:t>
            </a:r>
          </a:p>
          <a:p>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42</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Workflow and Groupware Technologies</a:t>
            </a:r>
            <a:endParaRPr lang="en-US" sz="3600" b="1" dirty="0"/>
          </a:p>
        </p:txBody>
      </p:sp>
      <p:pic>
        <p:nvPicPr>
          <p:cNvPr id="4" name="Picture 2" descr="http://www.ead.anl.gov/project/images/pa/47.gif"/>
          <p:cNvPicPr>
            <a:picLocks noGrp="1" noChangeAspect="1" noChangeArrowheads="1"/>
          </p:cNvPicPr>
          <p:nvPr>
            <p:ph idx="1"/>
          </p:nvPr>
        </p:nvPicPr>
        <p:blipFill>
          <a:blip r:embed="rId3"/>
          <a:srcRect/>
          <a:stretch>
            <a:fillRect/>
          </a:stretch>
        </p:blipFill>
        <p:spPr bwMode="auto">
          <a:xfrm>
            <a:off x="2667000" y="2101056"/>
            <a:ext cx="3810000" cy="35242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4-</a:t>
            </a:r>
            <a:fld id="{DBB3DA93-E592-46D0-AE1F-D154A72783BC}" type="slidenum">
              <a:rPr lang="en-US" smtClean="0"/>
              <a:pPr/>
              <a:t>43</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Telepresence Systems</a:t>
            </a:r>
            <a:endParaRPr lang="en-US" sz="3600" b="1" dirty="0"/>
          </a:p>
        </p:txBody>
      </p:sp>
      <p:pic>
        <p:nvPicPr>
          <p:cNvPr id="4" name="Content Placeholder 3" descr="telepresence systems.jpg"/>
          <p:cNvPicPr>
            <a:picLocks noGrp="1" noChangeAspect="1"/>
          </p:cNvPicPr>
          <p:nvPr>
            <p:ph idx="1"/>
          </p:nvPr>
        </p:nvPicPr>
        <p:blipFill>
          <a:blip r:embed="rId3"/>
          <a:stretch>
            <a:fillRect/>
          </a:stretch>
        </p:blipFill>
        <p:spPr>
          <a:xfrm>
            <a:off x="708338" y="1720056"/>
            <a:ext cx="7727324" cy="4286250"/>
          </a:xfrm>
        </p:spPr>
      </p:pic>
      <p:sp>
        <p:nvSpPr>
          <p:cNvPr id="6" name="Slide Number Placeholder 5"/>
          <p:cNvSpPr>
            <a:spLocks noGrp="1"/>
          </p:cNvSpPr>
          <p:nvPr>
            <p:ph type="sldNum" sz="quarter" idx="12"/>
          </p:nvPr>
        </p:nvSpPr>
        <p:spPr/>
        <p:txBody>
          <a:bodyPr/>
          <a:lstStyle/>
          <a:p>
            <a:r>
              <a:rPr lang="en-US" dirty="0" smtClean="0"/>
              <a:t>4-</a:t>
            </a:r>
            <a:fld id="{DBB3DA93-E592-46D0-AE1F-D154A72783BC}" type="slidenum">
              <a:rPr lang="en-US" smtClean="0"/>
              <a:pPr/>
              <a:t>44</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Leading Telepresence Systems</a:t>
            </a:r>
            <a:endParaRPr lang="en-US" sz="3600" b="1" dirty="0"/>
          </a:p>
        </p:txBody>
      </p:sp>
      <p:sp>
        <p:nvSpPr>
          <p:cNvPr id="4" name="Content Placeholder 2"/>
          <p:cNvSpPr>
            <a:spLocks noGrp="1"/>
          </p:cNvSpPr>
          <p:nvPr>
            <p:ph idx="1"/>
          </p:nvPr>
        </p:nvSpPr>
        <p:spPr/>
        <p:txBody>
          <a:bodyPr/>
          <a:lstStyle/>
          <a:p>
            <a:pPr>
              <a:buFont typeface="Wingdings" pitchFamily="2" charset="2"/>
              <a:buNone/>
            </a:pPr>
            <a:r>
              <a:rPr lang="en-US" dirty="0" smtClean="0"/>
              <a:t>Cisco Telepresence 3000</a:t>
            </a:r>
          </a:p>
        </p:txBody>
      </p:sp>
      <p:pic>
        <p:nvPicPr>
          <p:cNvPr id="5" name="Picture 4" descr="http://www.technologyeffect.com.au/images/cisco%20logo.jpg">
            <a:hlinkClick r:id="rId3"/>
          </p:cNvPr>
          <p:cNvPicPr>
            <a:picLocks noChangeAspect="1" noChangeArrowheads="1"/>
          </p:cNvPicPr>
          <p:nvPr/>
        </p:nvPicPr>
        <p:blipFill>
          <a:blip r:embed="rId4"/>
          <a:srcRect/>
          <a:stretch>
            <a:fillRect/>
          </a:stretch>
        </p:blipFill>
        <p:spPr bwMode="auto">
          <a:xfrm>
            <a:off x="685800" y="2732088"/>
            <a:ext cx="1828800" cy="1084262"/>
          </a:xfrm>
          <a:prstGeom prst="rect">
            <a:avLst/>
          </a:prstGeom>
          <a:noFill/>
          <a:ln w="9525">
            <a:noFill/>
            <a:miter lim="800000"/>
            <a:headEnd/>
            <a:tailEnd/>
          </a:ln>
        </p:spPr>
      </p:pic>
      <p:pic>
        <p:nvPicPr>
          <p:cNvPr id="6" name="Picture 2" descr="http://www.cisco.com/web/FR/press/phototheque/photos/unifiedcom/originals/Cisco_TelePresence_3000_2.jpg"/>
          <p:cNvPicPr>
            <a:picLocks noChangeAspect="1" noChangeArrowheads="1"/>
          </p:cNvPicPr>
          <p:nvPr/>
        </p:nvPicPr>
        <p:blipFill>
          <a:blip r:embed="rId5"/>
          <a:srcRect/>
          <a:stretch>
            <a:fillRect/>
          </a:stretch>
        </p:blipFill>
        <p:spPr bwMode="auto">
          <a:xfrm>
            <a:off x="2895600" y="2133600"/>
            <a:ext cx="5978525" cy="3986213"/>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r>
              <a:rPr lang="en-US" dirty="0" smtClean="0"/>
              <a:t>4-</a:t>
            </a:r>
            <a:fld id="{DBB3DA93-E592-46D0-AE1F-D154A72783BC}" type="slidenum">
              <a:rPr lang="en-US" smtClean="0"/>
              <a:pPr/>
              <a:t>45</a:t>
            </a:fld>
            <a:endParaRPr lang="en-US" dirty="0"/>
          </a:p>
        </p:txBody>
      </p:sp>
      <p:sp>
        <p:nvSpPr>
          <p:cNvPr id="9" name="Footer Placeholder 8"/>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46</a:t>
            </a:fld>
            <a:endParaRPr lang="en-US" dirty="0"/>
          </a:p>
        </p:txBody>
      </p:sp>
      <p:sp>
        <p:nvSpPr>
          <p:cNvPr id="7" name="Rectangle 6"/>
          <p:cNvSpPr/>
          <p:nvPr/>
        </p:nvSpPr>
        <p:spPr>
          <a:xfrm>
            <a:off x="2806776" y="2819400"/>
            <a:ext cx="3898824" cy="584775"/>
          </a:xfrm>
          <a:prstGeom prst="rect">
            <a:avLst/>
          </a:prstGeom>
        </p:spPr>
        <p:txBody>
          <a:bodyPr wrap="none">
            <a:spAutoFit/>
          </a:bodyPr>
          <a:lstStyle/>
          <a:p>
            <a:r>
              <a:rPr lang="en-US" sz="3200" b="1" i="1" dirty="0" smtClean="0"/>
              <a:t>4.7 Managerial Issues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a:t>
            </a:r>
            <a:endParaRPr lang="en-US" sz="3200" b="1" dirty="0"/>
          </a:p>
        </p:txBody>
      </p:sp>
      <p:sp>
        <p:nvSpPr>
          <p:cNvPr id="3" name="Content Placeholder 2"/>
          <p:cNvSpPr>
            <a:spLocks noGrp="1"/>
          </p:cNvSpPr>
          <p:nvPr>
            <p:ph idx="1"/>
          </p:nvPr>
        </p:nvSpPr>
        <p:spPr/>
        <p:txBody>
          <a:bodyPr>
            <a:normAutofit fontScale="92500"/>
          </a:bodyPr>
          <a:lstStyle/>
          <a:p>
            <a:r>
              <a:rPr lang="en-US" dirty="0" smtClean="0"/>
              <a:t>Organizational impacts – primary benefit of technologies is keeping workers connected at lower costs.  Mobile &amp; collaborative technologies need to be in place to ensure productivity.</a:t>
            </a:r>
          </a:p>
          <a:p>
            <a:r>
              <a:rPr lang="en-US" dirty="0" smtClean="0"/>
              <a:t>Future of technology support – emphasis on connectivity, communication &amp; collaboration.</a:t>
            </a:r>
          </a:p>
          <a:p>
            <a:r>
              <a:rPr lang="en-US" dirty="0" smtClean="0"/>
              <a:t>Extending organizational boundaries – extranets connect suppliers &amp; customers.</a:t>
            </a:r>
          </a:p>
          <a:p>
            <a:r>
              <a:rPr lang="en-US" dirty="0" smtClean="0"/>
              <a:t>Virtual work &amp; teams – newly defined workplace.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47</a:t>
            </a:fld>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 – cont’d</a:t>
            </a:r>
            <a:endParaRPr lang="en-US" sz="3200" b="1" dirty="0"/>
          </a:p>
        </p:txBody>
      </p:sp>
      <p:sp>
        <p:nvSpPr>
          <p:cNvPr id="3" name="Content Placeholder 2"/>
          <p:cNvSpPr>
            <a:spLocks noGrp="1"/>
          </p:cNvSpPr>
          <p:nvPr>
            <p:ph idx="1"/>
          </p:nvPr>
        </p:nvSpPr>
        <p:spPr/>
        <p:txBody>
          <a:bodyPr/>
          <a:lstStyle/>
          <a:p>
            <a:r>
              <a:rPr lang="en-US" dirty="0" smtClean="0"/>
              <a:t>Single view of truth – silos will ultimately go away.  Integration &amp; sharing data will be key.</a:t>
            </a:r>
          </a:p>
          <a:p>
            <a:r>
              <a:rPr lang="en-US" dirty="0" smtClean="0"/>
              <a:t>Social &amp; ethical issues – tools meant to improve productivity will infringe on personal life.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48</a:t>
            </a:fld>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000" b="1" dirty="0" smtClean="0"/>
              <a:t>Minicase :</a:t>
            </a:r>
            <a:br>
              <a:rPr lang="en-US" sz="3000" b="1" dirty="0" smtClean="0"/>
            </a:br>
            <a:r>
              <a:rPr lang="en-US" sz="3000" b="1" dirty="0" smtClean="0"/>
              <a:t>Wikis, Blogs, and Chats Support Collaboration at DrKW </a:t>
            </a:r>
            <a:endParaRPr lang="en-US" sz="3000" b="1" dirty="0"/>
          </a:p>
        </p:txBody>
      </p:sp>
      <p:pic>
        <p:nvPicPr>
          <p:cNvPr id="4" name="Content Placeholder 3" descr="drkw.jpg">
            <a:hlinkClick r:id="rId3"/>
          </p:cNvPr>
          <p:cNvPicPr>
            <a:picLocks noGrp="1" noChangeAspect="1"/>
          </p:cNvPicPr>
          <p:nvPr>
            <p:ph idx="1"/>
          </p:nvPr>
        </p:nvPicPr>
        <p:blipFill>
          <a:blip r:embed="rId4"/>
          <a:stretch>
            <a:fillRect/>
          </a:stretch>
        </p:blipFill>
        <p:spPr>
          <a:xfrm>
            <a:off x="1447800" y="1600200"/>
            <a:ext cx="3023343" cy="4525963"/>
          </a:xfrm>
        </p:spPr>
      </p:pic>
      <p:pic>
        <p:nvPicPr>
          <p:cNvPr id="5" name="Picture 4" descr="wikipedia.jpg">
            <a:hlinkClick r:id="rId5"/>
          </p:cNvPr>
          <p:cNvPicPr>
            <a:picLocks noChangeAspect="1"/>
          </p:cNvPicPr>
          <p:nvPr/>
        </p:nvPicPr>
        <p:blipFill>
          <a:blip r:embed="rId6"/>
          <a:stretch>
            <a:fillRect/>
          </a:stretch>
        </p:blipFill>
        <p:spPr>
          <a:xfrm>
            <a:off x="5410200" y="3581400"/>
            <a:ext cx="2540000" cy="2540000"/>
          </a:xfrm>
          <a:prstGeom prst="rect">
            <a:avLst/>
          </a:prstGeom>
        </p:spPr>
      </p:pic>
      <p:sp>
        <p:nvSpPr>
          <p:cNvPr id="6" name="TextBox 5"/>
          <p:cNvSpPr txBox="1"/>
          <p:nvPr/>
        </p:nvSpPr>
        <p:spPr>
          <a:xfrm>
            <a:off x="5105400" y="2286000"/>
            <a:ext cx="3225563" cy="861774"/>
          </a:xfrm>
          <a:prstGeom prst="rect">
            <a:avLst/>
          </a:prstGeom>
          <a:noFill/>
        </p:spPr>
        <p:txBody>
          <a:bodyPr wrap="none" rtlCol="0">
            <a:spAutoFit/>
          </a:bodyPr>
          <a:lstStyle/>
          <a:p>
            <a:r>
              <a:rPr lang="en-US" sz="2500" b="1" dirty="0" smtClean="0">
                <a:hlinkClick r:id="rId7"/>
              </a:rPr>
              <a:t>Wikis</a:t>
            </a:r>
            <a:r>
              <a:rPr lang="en-US" sz="2500" b="1" dirty="0" smtClean="0"/>
              <a:t> used in business </a:t>
            </a:r>
          </a:p>
          <a:p>
            <a:r>
              <a:rPr lang="en-US" sz="2500" b="1" dirty="0" smtClean="0"/>
              <a:t>continue to grow.</a:t>
            </a:r>
            <a:endParaRPr lang="en-US" sz="2500" b="1" dirty="0"/>
          </a:p>
        </p:txBody>
      </p:sp>
      <p:sp>
        <p:nvSpPr>
          <p:cNvPr id="8" name="Slide Number Placeholder 7"/>
          <p:cNvSpPr>
            <a:spLocks noGrp="1"/>
          </p:cNvSpPr>
          <p:nvPr>
            <p:ph type="sldNum" sz="quarter" idx="12"/>
          </p:nvPr>
        </p:nvSpPr>
        <p:spPr/>
        <p:txBody>
          <a:bodyPr/>
          <a:lstStyle/>
          <a:p>
            <a:r>
              <a:rPr lang="en-US" dirty="0" smtClean="0"/>
              <a:t>4-</a:t>
            </a:r>
            <a:fld id="{DBB3DA93-E592-46D0-AE1F-D154A72783BC}" type="slidenum">
              <a:rPr lang="en-US" smtClean="0"/>
              <a:pPr/>
              <a:t>49</a:t>
            </a:fld>
            <a:endParaRPr lang="en-US" dirty="0"/>
          </a:p>
        </p:txBody>
      </p:sp>
      <p:sp>
        <p:nvSpPr>
          <p:cNvPr id="9" name="Footer Placeholder 8"/>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Learning Objectives cont’d</a:t>
            </a:r>
            <a:endParaRPr lang="en-US" sz="3200" dirty="0"/>
          </a:p>
        </p:txBody>
      </p:sp>
      <p:sp>
        <p:nvSpPr>
          <p:cNvPr id="3" name="Content Placeholder 2"/>
          <p:cNvSpPr>
            <a:spLocks noGrp="1"/>
          </p:cNvSpPr>
          <p:nvPr>
            <p:ph idx="1"/>
          </p:nvPr>
        </p:nvSpPr>
        <p:spPr/>
        <p:txBody>
          <a:bodyPr>
            <a:normAutofit/>
          </a:bodyPr>
          <a:lstStyle/>
          <a:p>
            <a:pPr marL="514350" indent="-514350">
              <a:buNone/>
            </a:pPr>
            <a:r>
              <a:rPr lang="en-US" sz="2800" dirty="0" smtClean="0"/>
              <a:t>6.  Describe the fundamental principles and capabilities of group work technologies.</a:t>
            </a:r>
          </a:p>
          <a:p>
            <a:pPr marL="514350" indent="-514350">
              <a:buNone/>
            </a:pPr>
            <a:r>
              <a:rPr lang="en-US" sz="2800" dirty="0" smtClean="0"/>
              <a:t>7.  Evaluate the managerial, social and ethical issues be related to the use of network computing.</a:t>
            </a:r>
          </a:p>
          <a:p>
            <a:endParaRPr lang="en-US" sz="2800"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50</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Figure IT 7eU The Business Performance Management Cycle and IT Model</a:t>
            </a:r>
            <a:endParaRPr lang="en-US" sz="3600" b="1" dirty="0"/>
          </a:p>
        </p:txBody>
      </p:sp>
      <p:pic>
        <p:nvPicPr>
          <p:cNvPr id="4" name="Picture 8" descr="Figure_IT7eU"/>
          <p:cNvPicPr>
            <a:picLocks noGrp="1" noChangeAspect="1" noChangeArrowheads="1"/>
          </p:cNvPicPr>
          <p:nvPr>
            <p:ph idx="1"/>
          </p:nvPr>
        </p:nvPicPr>
        <p:blipFill>
          <a:blip r:embed="rId3"/>
          <a:stretch>
            <a:fillRect/>
          </a:stretch>
        </p:blipFill>
        <p:spPr bwMode="auto">
          <a:xfrm>
            <a:off x="1436058" y="1600200"/>
            <a:ext cx="6271884" cy="4525963"/>
          </a:xfrm>
          <a:prstGeom prst="rect">
            <a:avLst/>
          </a:prstGeom>
          <a:noFill/>
        </p:spPr>
      </p:pic>
      <p:sp>
        <p:nvSpPr>
          <p:cNvPr id="6" name="Slide Number Placeholder 5"/>
          <p:cNvSpPr>
            <a:spLocks noGrp="1"/>
          </p:cNvSpPr>
          <p:nvPr>
            <p:ph type="sldNum" sz="quarter" idx="12"/>
          </p:nvPr>
        </p:nvSpPr>
        <p:spPr>
          <a:xfrm>
            <a:off x="6553200" y="6416675"/>
            <a:ext cx="2133600" cy="365125"/>
          </a:xfrm>
        </p:spPr>
        <p:txBody>
          <a:bodyPr/>
          <a:lstStyle/>
          <a:p>
            <a:r>
              <a:rPr lang="en-US" dirty="0" smtClean="0"/>
              <a:t>4-</a:t>
            </a:r>
            <a:fld id="{DBB3DA93-E592-46D0-AE1F-D154A72783BC}"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Networks, Collaboration, and Super Bowl XXXIX</a:t>
            </a:r>
            <a:endParaRPr lang="en-US" sz="3600" b="1" dirty="0"/>
          </a:p>
        </p:txBody>
      </p:sp>
      <p:pic>
        <p:nvPicPr>
          <p:cNvPr id="7" name="Content Placeholder 6" descr="39_medium.gif"/>
          <p:cNvPicPr>
            <a:picLocks noGrp="1" noChangeAspect="1"/>
          </p:cNvPicPr>
          <p:nvPr>
            <p:ph idx="1"/>
          </p:nvPr>
        </p:nvPicPr>
        <p:blipFill>
          <a:blip r:embed="rId3"/>
          <a:stretch>
            <a:fillRect/>
          </a:stretch>
        </p:blipFill>
        <p:spPr>
          <a:xfrm>
            <a:off x="5562600" y="1905000"/>
            <a:ext cx="1371600" cy="952500"/>
          </a:xfrm>
        </p:spPr>
      </p:pic>
      <p:pic>
        <p:nvPicPr>
          <p:cNvPr id="8" name="Picture 7" descr="sb39.jpg">
            <a:hlinkClick r:id="rId4"/>
          </p:cNvPr>
          <p:cNvPicPr>
            <a:picLocks noChangeAspect="1"/>
          </p:cNvPicPr>
          <p:nvPr/>
        </p:nvPicPr>
        <p:blipFill>
          <a:blip r:embed="rId5"/>
          <a:stretch>
            <a:fillRect/>
          </a:stretch>
        </p:blipFill>
        <p:spPr>
          <a:xfrm>
            <a:off x="1524000" y="2362200"/>
            <a:ext cx="3619500" cy="3524250"/>
          </a:xfrm>
          <a:prstGeom prst="rect">
            <a:avLst/>
          </a:prstGeom>
        </p:spPr>
      </p:pic>
      <p:pic>
        <p:nvPicPr>
          <p:cNvPr id="9" name="Picture 8" descr="brady-xxxix.jpg">
            <a:hlinkClick r:id="rId6"/>
          </p:cNvPr>
          <p:cNvPicPr>
            <a:picLocks noChangeAspect="1"/>
          </p:cNvPicPr>
          <p:nvPr/>
        </p:nvPicPr>
        <p:blipFill>
          <a:blip r:embed="rId7"/>
          <a:stretch>
            <a:fillRect/>
          </a:stretch>
        </p:blipFill>
        <p:spPr>
          <a:xfrm>
            <a:off x="1143000" y="1447800"/>
            <a:ext cx="2032000" cy="2032000"/>
          </a:xfrm>
          <a:prstGeom prst="rect">
            <a:avLst/>
          </a:prstGeom>
        </p:spPr>
      </p:pic>
      <p:pic>
        <p:nvPicPr>
          <p:cNvPr id="10" name="Picture 9" descr="pm39.jpg">
            <a:hlinkClick r:id="rId8"/>
          </p:cNvPr>
          <p:cNvPicPr>
            <a:picLocks noChangeAspect="1"/>
          </p:cNvPicPr>
          <p:nvPr/>
        </p:nvPicPr>
        <p:blipFill>
          <a:blip r:embed="rId9"/>
          <a:stretch>
            <a:fillRect/>
          </a:stretch>
        </p:blipFill>
        <p:spPr>
          <a:xfrm>
            <a:off x="4953000" y="3733800"/>
            <a:ext cx="3810000" cy="2524125"/>
          </a:xfrm>
          <a:prstGeom prst="rect">
            <a:avLst/>
          </a:prstGeom>
        </p:spPr>
      </p:pic>
      <p:sp>
        <p:nvSpPr>
          <p:cNvPr id="12" name="Slide Number Placeholder 11"/>
          <p:cNvSpPr>
            <a:spLocks noGrp="1"/>
          </p:cNvSpPr>
          <p:nvPr>
            <p:ph type="sldNum" sz="quarter" idx="12"/>
          </p:nvPr>
        </p:nvSpPr>
        <p:spPr/>
        <p:txBody>
          <a:bodyPr/>
          <a:lstStyle/>
          <a:p>
            <a:r>
              <a:rPr lang="en-US" dirty="0" smtClean="0"/>
              <a:t>4-</a:t>
            </a:r>
            <a:fld id="{DBB3DA93-E592-46D0-AE1F-D154A72783BC}" type="slidenum">
              <a:rPr lang="en-US" smtClean="0"/>
              <a:pPr/>
              <a:t>7</a:t>
            </a:fld>
            <a:endParaRPr lang="en-US" dirty="0"/>
          </a:p>
        </p:txBody>
      </p:sp>
      <p:sp>
        <p:nvSpPr>
          <p:cNvPr id="13" name="Footer Placeholder 12"/>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Problems, Options, and Results </a:t>
            </a:r>
            <a:endParaRPr lang="en-US" sz="3200" b="1" dirty="0"/>
          </a:p>
        </p:txBody>
      </p:sp>
      <p:sp>
        <p:nvSpPr>
          <p:cNvPr id="3" name="Content Placeholder 2"/>
          <p:cNvSpPr>
            <a:spLocks noGrp="1"/>
          </p:cNvSpPr>
          <p:nvPr>
            <p:ph idx="1"/>
          </p:nvPr>
        </p:nvSpPr>
        <p:spPr/>
        <p:txBody>
          <a:bodyPr>
            <a:normAutofit fontScale="85000" lnSpcReduction="20000"/>
          </a:bodyPr>
          <a:lstStyle/>
          <a:p>
            <a:r>
              <a:rPr lang="en-US" b="1" i="1" dirty="0" smtClean="0"/>
              <a:t>Problem</a:t>
            </a:r>
            <a:r>
              <a:rPr lang="en-US" dirty="0" smtClean="0"/>
              <a:t> – logistic support needed to manage needs of spirited fans, security at 6,000 events, and coordination of 53 separate government agencies at multiple levels.</a:t>
            </a:r>
          </a:p>
          <a:p>
            <a:r>
              <a:rPr lang="en-US" b="1" i="1" dirty="0" smtClean="0"/>
              <a:t>Options</a:t>
            </a:r>
            <a:r>
              <a:rPr lang="en-US" dirty="0" smtClean="0"/>
              <a:t> – real-time Web-based communication and collaboration portal with 1,900 laptop users connected to the portal.  ISM department implemented eSponder from Convergence Communications.</a:t>
            </a:r>
          </a:p>
          <a:p>
            <a:r>
              <a:rPr lang="en-US" b="1" i="1" dirty="0" smtClean="0"/>
              <a:t>Results</a:t>
            </a:r>
            <a:r>
              <a:rPr lang="en-US" dirty="0" smtClean="0"/>
              <a:t> – incident command team watched on wall-sized screen display.  Immediate responses to emergencies with instant access to information.  Networked and collaboration operations were a success.</a:t>
            </a:r>
            <a:endParaRPr lang="en-US" dirty="0"/>
          </a:p>
        </p:txBody>
      </p:sp>
      <p:pic>
        <p:nvPicPr>
          <p:cNvPr id="4" name="Picture 3" descr="39_medium.gif"/>
          <p:cNvPicPr>
            <a:picLocks noChangeAspect="1"/>
          </p:cNvPicPr>
          <p:nvPr/>
        </p:nvPicPr>
        <p:blipFill>
          <a:blip r:embed="rId3"/>
          <a:stretch>
            <a:fillRect/>
          </a:stretch>
        </p:blipFill>
        <p:spPr>
          <a:xfrm>
            <a:off x="6477000" y="457200"/>
            <a:ext cx="1371600" cy="952500"/>
          </a:xfrm>
          <a:prstGeom prst="rect">
            <a:avLst/>
          </a:prstGeom>
        </p:spPr>
      </p:pic>
      <p:sp>
        <p:nvSpPr>
          <p:cNvPr id="6" name="Slide Number Placeholder 5"/>
          <p:cNvSpPr>
            <a:spLocks noGrp="1"/>
          </p:cNvSpPr>
          <p:nvPr>
            <p:ph type="sldNum" sz="quarter" idx="12"/>
          </p:nvPr>
        </p:nvSpPr>
        <p:spPr/>
        <p:txBody>
          <a:bodyPr/>
          <a:lstStyle/>
          <a:p>
            <a:r>
              <a:rPr lang="en-US" dirty="0" smtClean="0"/>
              <a:t>4-</a:t>
            </a:r>
            <a:fld id="{DBB3DA93-E592-46D0-AE1F-D154A72783BC}"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Electronic Surveillance</a:t>
            </a:r>
            <a:endParaRPr lang="en-US" sz="3200" b="1" dirty="0"/>
          </a:p>
        </p:txBody>
      </p:sp>
      <p:sp>
        <p:nvSpPr>
          <p:cNvPr id="3" name="Content Placeholder 2"/>
          <p:cNvSpPr>
            <a:spLocks noGrp="1"/>
          </p:cNvSpPr>
          <p:nvPr>
            <p:ph idx="1"/>
          </p:nvPr>
        </p:nvSpPr>
        <p:spPr/>
        <p:txBody>
          <a:bodyPr/>
          <a:lstStyle/>
          <a:p>
            <a:r>
              <a:rPr lang="en-US" dirty="0" smtClean="0"/>
              <a:t>See "</a:t>
            </a:r>
            <a:r>
              <a:rPr lang="en-US" b="1" dirty="0" smtClean="0">
                <a:hlinkClick r:id="rId3"/>
              </a:rPr>
              <a:t>The State of Surveillance</a:t>
            </a:r>
            <a:r>
              <a:rPr lang="en-US" dirty="0" smtClean="0"/>
              <a:t>" article in </a:t>
            </a:r>
            <a:r>
              <a:rPr lang="en-US" i="1" dirty="0" smtClean="0"/>
              <a:t>BusinessWeek</a:t>
            </a:r>
            <a:r>
              <a:rPr lang="en-US" dirty="0" smtClean="0"/>
              <a:t> </a:t>
            </a:r>
          </a:p>
          <a:p>
            <a:r>
              <a:rPr lang="en-US" dirty="0" smtClean="0"/>
              <a:t>See the </a:t>
            </a:r>
            <a:r>
              <a:rPr lang="en-US" b="1" dirty="0" smtClean="0">
                <a:hlinkClick r:id="rId4"/>
              </a:rPr>
              <a:t>surveillance slideshow</a:t>
            </a:r>
            <a:endParaRPr lang="en-US" b="1" dirty="0" smtClean="0"/>
          </a:p>
          <a:p>
            <a:r>
              <a:rPr lang="en-US" b="1" dirty="0" smtClean="0">
                <a:hlinkClick r:id="rId5"/>
              </a:rPr>
              <a:t>Sense-through-the-Wall</a:t>
            </a:r>
            <a:endParaRPr lang="en-US" b="1" dirty="0" smtClean="0"/>
          </a:p>
          <a:p>
            <a:endParaRPr lang="en-US" dirty="0"/>
          </a:p>
        </p:txBody>
      </p:sp>
      <p:sp>
        <p:nvSpPr>
          <p:cNvPr id="5" name="Slide Number Placeholder 4"/>
          <p:cNvSpPr>
            <a:spLocks noGrp="1"/>
          </p:cNvSpPr>
          <p:nvPr>
            <p:ph type="sldNum" sz="quarter" idx="12"/>
          </p:nvPr>
        </p:nvSpPr>
        <p:spPr/>
        <p:txBody>
          <a:bodyPr/>
          <a:lstStyle/>
          <a:p>
            <a:r>
              <a:rPr lang="en-US" dirty="0" smtClean="0"/>
              <a:t>4-</a:t>
            </a:r>
            <a:fld id="{DBB3DA93-E592-46D0-AE1F-D154A72783BC}" type="slidenum">
              <a:rPr lang="en-US" smtClean="0"/>
              <a:pPr/>
              <a:t>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7011</TotalTime>
  <Words>4623</Words>
  <Application>Microsoft Office PowerPoint</Application>
  <PresentationFormat>On-screen Show (4:3)</PresentationFormat>
  <Paragraphs>533</Paragraphs>
  <Slides>50</Slides>
  <Notes>39</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Office Theme</vt:lpstr>
      <vt:lpstr>  Chapter 4  Networks and Collaboration As Business Solutions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Chapter Outline cont’d</vt:lpstr>
      <vt:lpstr>Learning Objectives</vt:lpstr>
      <vt:lpstr>Learning Objectives cont’d</vt:lpstr>
      <vt:lpstr>Figure IT 7eU The Business Performance Management Cycle and IT Model</vt:lpstr>
      <vt:lpstr>Networks, Collaboration, and Super Bowl XXXIX</vt:lpstr>
      <vt:lpstr>Problems, Options, and Results </vt:lpstr>
      <vt:lpstr>Electronic Surveillance</vt:lpstr>
      <vt:lpstr>Slide 10</vt:lpstr>
      <vt:lpstr>Networked Devices</vt:lpstr>
      <vt:lpstr>Apple – Famous for its Creative Connectivity – iPhone……</vt:lpstr>
      <vt:lpstr>BlackBerry – Executive Productivity Enhanced through Wireless Internet Device</vt:lpstr>
      <vt:lpstr>Social Networking Shrinks the World</vt:lpstr>
      <vt:lpstr>Information on Internet Bulletin Boards, Newsgroups, and Social Networking Sites</vt:lpstr>
      <vt:lpstr>More Social Network Sites</vt:lpstr>
      <vt:lpstr>Social Networking Sites Can Cause You Problems</vt:lpstr>
      <vt:lpstr>Table 4.1</vt:lpstr>
      <vt:lpstr>Growth Toward High-Capacity Networks</vt:lpstr>
      <vt:lpstr>Bluetooth and WiFi Intelligence Revolution</vt:lpstr>
      <vt:lpstr>IP Networks</vt:lpstr>
      <vt:lpstr>Slide 22</vt:lpstr>
      <vt:lpstr>Network Management and Collaboration Technology</vt:lpstr>
      <vt:lpstr>Consequences of Bad Planning and Testing</vt:lpstr>
      <vt:lpstr>Global Business Performance</vt:lpstr>
      <vt:lpstr>Network Architecture</vt:lpstr>
      <vt:lpstr>Discovery</vt:lpstr>
      <vt:lpstr>Information Portals</vt:lpstr>
      <vt:lpstr>Figure 4.4  United Rentals’ extranet portal.</vt:lpstr>
      <vt:lpstr>Slide 30</vt:lpstr>
      <vt:lpstr>Wireless, Enterprise Mobility &amp; IP Telephonby</vt:lpstr>
      <vt:lpstr>Voice Communication</vt:lpstr>
      <vt:lpstr>VOIP Enhances Supply Chain Management</vt:lpstr>
      <vt:lpstr>Slide 34</vt:lpstr>
      <vt:lpstr>Discovery</vt:lpstr>
      <vt:lpstr>Four Largest Search Engines</vt:lpstr>
      <vt:lpstr>Metasearch Engines</vt:lpstr>
      <vt:lpstr>Publication of Material in Foreign Languages</vt:lpstr>
      <vt:lpstr>What’s in a Wiki?</vt:lpstr>
      <vt:lpstr>Slide 40</vt:lpstr>
      <vt:lpstr>Collaboration</vt:lpstr>
      <vt:lpstr>Collaboration….contd.</vt:lpstr>
      <vt:lpstr>Workflow and Groupware Technologies</vt:lpstr>
      <vt:lpstr>Telepresence Systems</vt:lpstr>
      <vt:lpstr>Leading Telepresence Systems</vt:lpstr>
      <vt:lpstr>Slide 46</vt:lpstr>
      <vt:lpstr>Managerial Issues</vt:lpstr>
      <vt:lpstr>Managerial Issues – cont’d</vt:lpstr>
      <vt:lpstr>Minicase : Wikis, Blogs, and Chats Support Collaboration at DrKW </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706</cp:revision>
  <dcterms:created xsi:type="dcterms:W3CDTF">2008-09-25T15:39:43Z</dcterms:created>
  <dcterms:modified xsi:type="dcterms:W3CDTF">2009-04-12T02:23:58Z</dcterms:modified>
</cp:coreProperties>
</file>