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9"/>
  </p:notesMasterIdLst>
  <p:sldIdLst>
    <p:sldId id="256" r:id="rId2"/>
    <p:sldId id="289" r:id="rId3"/>
    <p:sldId id="383" r:id="rId4"/>
    <p:sldId id="257" r:id="rId5"/>
    <p:sldId id="385" r:id="rId6"/>
    <p:sldId id="386" r:id="rId7"/>
    <p:sldId id="387" r:id="rId8"/>
    <p:sldId id="388" r:id="rId9"/>
    <p:sldId id="389" r:id="rId10"/>
    <p:sldId id="421" r:id="rId11"/>
    <p:sldId id="420" r:id="rId12"/>
    <p:sldId id="422" r:id="rId13"/>
    <p:sldId id="390" r:id="rId14"/>
    <p:sldId id="391" r:id="rId15"/>
    <p:sldId id="392" r:id="rId16"/>
    <p:sldId id="393" r:id="rId17"/>
    <p:sldId id="394" r:id="rId18"/>
    <p:sldId id="396" r:id="rId19"/>
    <p:sldId id="397" r:id="rId20"/>
    <p:sldId id="399" r:id="rId21"/>
    <p:sldId id="400" r:id="rId22"/>
    <p:sldId id="401" r:id="rId23"/>
    <p:sldId id="402" r:id="rId24"/>
    <p:sldId id="403" r:id="rId25"/>
    <p:sldId id="404" r:id="rId26"/>
    <p:sldId id="405" r:id="rId27"/>
    <p:sldId id="423" r:id="rId28"/>
    <p:sldId id="406" r:id="rId29"/>
    <p:sldId id="407" r:id="rId30"/>
    <p:sldId id="408" r:id="rId31"/>
    <p:sldId id="424" r:id="rId32"/>
    <p:sldId id="409" r:id="rId33"/>
    <p:sldId id="425" r:id="rId34"/>
    <p:sldId id="410" r:id="rId35"/>
    <p:sldId id="411" r:id="rId36"/>
    <p:sldId id="412" r:id="rId37"/>
    <p:sldId id="413" r:id="rId38"/>
    <p:sldId id="414" r:id="rId39"/>
    <p:sldId id="415" r:id="rId40"/>
    <p:sldId id="426" r:id="rId41"/>
    <p:sldId id="416" r:id="rId42"/>
    <p:sldId id="417" r:id="rId43"/>
    <p:sldId id="395" r:id="rId44"/>
    <p:sldId id="419" r:id="rId45"/>
    <p:sldId id="427" r:id="rId46"/>
    <p:sldId id="428" r:id="rId47"/>
    <p:sldId id="384" r:id="rId4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6726" autoAdjust="0"/>
  </p:normalViewPr>
  <p:slideViewPr>
    <p:cSldViewPr>
      <p:cViewPr varScale="1">
        <p:scale>
          <a:sx n="80" d="100"/>
          <a:sy n="80" d="100"/>
        </p:scale>
        <p:origin x="-166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8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13FDFE3E-648B-4073-8E38-820D2ECDE55F}" type="datetimeFigureOut">
              <a:rPr lang="en-US" smtClean="0"/>
              <a:pPr/>
              <a:t>4/11/2009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FE05574-1D68-479B-8F33-2AA349DB46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a:t>
            </a:r>
            <a:r>
              <a:rPr lang="en-US" dirty="0" smtClean="0"/>
              <a:t> examples, applications</a:t>
            </a:r>
            <a:r>
              <a:rPr lang="en-US" baseline="0" dirty="0" smtClean="0"/>
              <a:t> at each </a:t>
            </a:r>
            <a:r>
              <a:rPr lang="en-US" baseline="0" dirty="0" smtClean="0"/>
              <a:t>level.</a:t>
            </a:r>
            <a:endParaRPr lang="en-US" baseline="0" dirty="0" smtClean="0"/>
          </a:p>
          <a:p>
            <a:endParaRPr lang="en-US" baseline="0" dirty="0" smtClean="0"/>
          </a:p>
          <a:p>
            <a:r>
              <a:rPr lang="en-US" b="1" baseline="0" dirty="0" smtClean="0"/>
              <a:t>Personal &amp; </a:t>
            </a:r>
            <a:r>
              <a:rPr lang="en-US" b="1" baseline="0" dirty="0" smtClean="0"/>
              <a:t>Productivity Systems </a:t>
            </a:r>
            <a:r>
              <a:rPr lang="en-US" baseline="0" dirty="0" smtClean="0"/>
              <a:t>– systems that </a:t>
            </a:r>
            <a:r>
              <a:rPr lang="en-US" baseline="0" dirty="0" smtClean="0"/>
              <a:t>support the consultants at Mary Kay.</a:t>
            </a:r>
          </a:p>
          <a:p>
            <a:endParaRPr lang="en-US" baseline="0" dirty="0" smtClean="0"/>
          </a:p>
          <a:p>
            <a:r>
              <a:rPr lang="en-US" b="1" baseline="0" dirty="0" smtClean="0"/>
              <a:t>Transaction Processing System</a:t>
            </a:r>
            <a:r>
              <a:rPr lang="en-US" baseline="0" dirty="0" smtClean="0"/>
              <a:t> – in retail stores, data flow from point-of-sale terminals to a database where they are aggregated for decision making, reporting, etc.</a:t>
            </a:r>
          </a:p>
          <a:p>
            <a:r>
              <a:rPr lang="en-US" baseline="0" dirty="0" smtClean="0"/>
              <a:t>     When sale is completed, inventory level is reduced, revenue increases company’s cash position.  </a:t>
            </a:r>
            <a:r>
              <a:rPr lang="en-US" b="1" baseline="0" dirty="0" smtClean="0"/>
              <a:t>Convenience stores will often use TPS</a:t>
            </a:r>
            <a:r>
              <a:rPr lang="en-US" baseline="0" dirty="0" smtClean="0"/>
              <a:t> to determine customer</a:t>
            </a:r>
          </a:p>
          <a:p>
            <a:r>
              <a:rPr lang="en-US" baseline="0" dirty="0" smtClean="0"/>
              <a:t>     purchasing habits even up to differences in purchasing by time of day.</a:t>
            </a:r>
          </a:p>
          <a:p>
            <a:endParaRPr lang="en-US" baseline="0" dirty="0" smtClean="0"/>
          </a:p>
          <a:p>
            <a:r>
              <a:rPr lang="en-US" b="1" dirty="0" smtClean="0"/>
              <a:t>Functional &amp; Management Information Systems</a:t>
            </a:r>
            <a:r>
              <a:rPr lang="en-US" dirty="0" smtClean="0"/>
              <a:t> – organized around traditional departments in company; accounting, finance, production, marketing &amp; sales,</a:t>
            </a:r>
            <a:r>
              <a:rPr lang="en-US" baseline="0" dirty="0" smtClean="0"/>
              <a:t> HR.</a:t>
            </a:r>
          </a:p>
          <a:p>
            <a:r>
              <a:rPr lang="en-US" baseline="0" dirty="0" smtClean="0"/>
              <a:t>     These systems are in place to ensure that business strategies come to fruition in an efficient manner.  Includes periodic reports about such topics as:</a:t>
            </a:r>
          </a:p>
          <a:p>
            <a:r>
              <a:rPr lang="en-US" baseline="0" dirty="0" smtClean="0"/>
              <a:t>     operational efficiency, effectiveness, &amp; productivity according to needs of user.  They support managers (MIS systems) &amp; other support type employees.</a:t>
            </a:r>
          </a:p>
          <a:p>
            <a:r>
              <a:rPr lang="en-US" baseline="0" dirty="0" smtClean="0"/>
              <a:t>     </a:t>
            </a:r>
            <a:r>
              <a:rPr lang="en-US" b="1" baseline="0" dirty="0" smtClean="0"/>
              <a:t>Examples in text:</a:t>
            </a:r>
            <a:r>
              <a:rPr lang="en-US" baseline="0" dirty="0" smtClean="0"/>
              <a:t>  Army trains soldiers with virtual worlds; mobile banking in Sweden; Dallas Mavericks: IT for Successful Play &amp; Business.</a:t>
            </a:r>
          </a:p>
          <a:p>
            <a:r>
              <a:rPr lang="en-US" baseline="0" dirty="0" smtClean="0"/>
              <a:t>  </a:t>
            </a:r>
          </a:p>
          <a:p>
            <a:r>
              <a:rPr lang="en-US" b="1" baseline="0" dirty="0" smtClean="0"/>
              <a:t>Enterprise Systems</a:t>
            </a:r>
            <a:r>
              <a:rPr lang="en-US" baseline="0" dirty="0" smtClean="0"/>
              <a:t> – support processes of 2 or more departments; business processes across &amp; beyond firm.  </a:t>
            </a:r>
            <a:r>
              <a:rPr lang="en-US" b="1" baseline="0" dirty="0" smtClean="0"/>
              <a:t>Examples:</a:t>
            </a:r>
            <a:r>
              <a:rPr lang="en-US" baseline="0" dirty="0" smtClean="0"/>
              <a:t>  loan request, purchasing, conducting ad campaigns.</a:t>
            </a:r>
          </a:p>
          <a:p>
            <a:r>
              <a:rPr lang="en-US" baseline="0" dirty="0" smtClean="0"/>
              <a:t>     ERP which enables companies to plan &amp; manage the resources of an entire enterprise.  CRM, KM, BI are all examples of enterprise systems.</a:t>
            </a:r>
          </a:p>
          <a:p>
            <a:endParaRPr lang="en-US" baseline="0" dirty="0" smtClean="0"/>
          </a:p>
          <a:p>
            <a:r>
              <a:rPr lang="en-US" b="1" baseline="0" dirty="0" err="1" smtClean="0"/>
              <a:t>Interorganizational</a:t>
            </a:r>
            <a:r>
              <a:rPr lang="en-US" b="1" baseline="0" dirty="0" smtClean="0"/>
              <a:t> Systems</a:t>
            </a:r>
            <a:r>
              <a:rPr lang="en-US" baseline="0" dirty="0" smtClean="0"/>
              <a:t> – connect 2 or more organizations.  Wal-Mart is good </a:t>
            </a:r>
            <a:r>
              <a:rPr lang="en-US" b="1" baseline="0" dirty="0" smtClean="0"/>
              <a:t>example</a:t>
            </a:r>
            <a:r>
              <a:rPr lang="en-US" baseline="0" dirty="0" smtClean="0"/>
              <a:t> with its suppliers.  EDI is a good </a:t>
            </a:r>
            <a:r>
              <a:rPr lang="en-US" b="1" baseline="0" dirty="0" smtClean="0"/>
              <a:t>example</a:t>
            </a:r>
            <a:r>
              <a:rPr lang="en-US" baseline="0" dirty="0" smtClean="0"/>
              <a:t>.</a:t>
            </a:r>
          </a:p>
          <a:p>
            <a:endParaRPr lang="en-US" baseline="0" dirty="0" smtClean="0"/>
          </a:p>
          <a:p>
            <a:r>
              <a:rPr lang="en-US" b="1" baseline="0" dirty="0" smtClean="0"/>
              <a:t>Global Information Systems</a:t>
            </a:r>
            <a:r>
              <a:rPr lang="en-US" baseline="0" dirty="0" smtClean="0"/>
              <a:t> – connect companies located in 2 or more countries.  Most e-business are </a:t>
            </a:r>
            <a:r>
              <a:rPr lang="en-US" b="1" baseline="0" dirty="0" smtClean="0"/>
              <a:t>examples</a:t>
            </a:r>
            <a:r>
              <a:rPr lang="en-US" baseline="0" dirty="0" smtClean="0"/>
              <a:t>.</a:t>
            </a:r>
          </a:p>
          <a:p>
            <a:endParaRPr lang="en-US" baseline="0" dirty="0" smtClean="0"/>
          </a:p>
          <a:p>
            <a:r>
              <a:rPr lang="en-US" b="1" baseline="0" dirty="0" smtClean="0"/>
              <a:t>Very Large &amp; Special Systems </a:t>
            </a:r>
            <a:r>
              <a:rPr lang="en-US" baseline="0" dirty="0" smtClean="0"/>
              <a:t>– most are very large in an industry such as the </a:t>
            </a:r>
            <a:r>
              <a:rPr lang="en-US" b="1" baseline="0" dirty="0" smtClean="0"/>
              <a:t>airlines reservation systems</a:t>
            </a:r>
            <a:r>
              <a:rPr lang="en-US" baseline="0" dirty="0" smtClean="0"/>
              <a:t>.  May be large &amp; global such as the </a:t>
            </a:r>
            <a:r>
              <a:rPr lang="en-US" b="1" baseline="0" dirty="0" smtClean="0"/>
              <a:t>health care</a:t>
            </a:r>
          </a:p>
          <a:p>
            <a:r>
              <a:rPr lang="en-US" baseline="0" dirty="0" smtClean="0"/>
              <a:t>     </a:t>
            </a:r>
            <a:r>
              <a:rPr lang="en-US" b="1" baseline="0" dirty="0" smtClean="0"/>
              <a:t>system in Denmark</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13</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Students will be able, and should</a:t>
            </a:r>
            <a:r>
              <a:rPr lang="en-US" b="1" baseline="0" dirty="0" smtClean="0"/>
              <a:t> be encouraged,</a:t>
            </a:r>
            <a:r>
              <a:rPr lang="en-US" b="1" dirty="0" smtClean="0"/>
              <a:t> to provide more examples from their own experience.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14</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by tasking</a:t>
            </a:r>
            <a:r>
              <a:rPr lang="en-US" b="1" baseline="0" dirty="0" smtClean="0"/>
              <a:t> students to bring</a:t>
            </a:r>
            <a:r>
              <a:rPr lang="en-US" dirty="0" smtClean="0"/>
              <a:t> </a:t>
            </a:r>
            <a:r>
              <a:rPr lang="en-US" dirty="0" smtClean="0"/>
              <a:t>additional examples,</a:t>
            </a:r>
            <a:r>
              <a:rPr lang="en-US" baseline="0" dirty="0" smtClean="0"/>
              <a:t> applications beyond the text.</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a:t>
            </a:r>
            <a:r>
              <a:rPr lang="en-US" dirty="0" smtClean="0"/>
              <a:t> critical role in strategic implementation</a:t>
            </a:r>
            <a:r>
              <a:rPr lang="en-US" baseline="0" dirty="0" smtClean="0"/>
              <a:t> played by technology</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16</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Click for in-depth</a:t>
            </a:r>
            <a:r>
              <a:rPr lang="en-US" baseline="0" dirty="0" smtClean="0"/>
              <a:t> articles associated with the topic of “predictive analytics” to </a:t>
            </a:r>
            <a:r>
              <a:rPr lang="en-US" b="1" baseline="0" dirty="0" smtClean="0"/>
              <a:t>prompt further discussion</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Sports teams are big business, </a:t>
            </a:r>
            <a:r>
              <a:rPr lang="en-US" b="1" dirty="0" smtClean="0"/>
              <a:t>click links</a:t>
            </a:r>
            <a:r>
              <a:rPr lang="en-US" dirty="0" smtClean="0"/>
              <a:t> for interesting articles.</a:t>
            </a:r>
          </a:p>
          <a:p>
            <a:endParaRPr lang="en-US" dirty="0" smtClean="0"/>
          </a:p>
          <a:p>
            <a:r>
              <a:rPr lang="en-US" dirty="0" smtClean="0"/>
              <a:t>IT is</a:t>
            </a:r>
            <a:r>
              <a:rPr lang="en-US" baseline="0" dirty="0" smtClean="0"/>
              <a:t> important for survival even of sports teams.  IT facilitates following a favorite team, but it also provides a huge source of revenue for sports is</a:t>
            </a:r>
          </a:p>
          <a:p>
            <a:r>
              <a:rPr lang="en-US" baseline="0" dirty="0" smtClean="0"/>
              <a:t>     big business; college &amp; professional.</a:t>
            </a:r>
          </a:p>
          <a:p>
            <a:endParaRPr lang="en-US" baseline="0" dirty="0" smtClean="0"/>
          </a:p>
          <a:p>
            <a:r>
              <a:rPr lang="en-US" baseline="0" dirty="0" smtClean="0"/>
              <a:t>Students can provide more </a:t>
            </a:r>
            <a:r>
              <a:rPr lang="en-US" baseline="0" dirty="0" smtClean="0"/>
              <a:t>examples of teams/</a:t>
            </a:r>
            <a:r>
              <a:rPr lang="en-US" baseline="0" dirty="0" err="1" smtClean="0"/>
              <a:t>organizatiions</a:t>
            </a:r>
            <a:r>
              <a:rPr lang="en-US" baseline="0" dirty="0" smtClean="0"/>
              <a:t> they follow &amp; why </a:t>
            </a:r>
            <a:r>
              <a:rPr lang="en-US" baseline="0" dirty="0" smtClean="0"/>
              <a:t>for </a:t>
            </a:r>
            <a:r>
              <a:rPr lang="en-US" b="1" baseline="0" dirty="0" smtClean="0"/>
              <a:t>discussion</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18</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Great articles</a:t>
            </a:r>
            <a:r>
              <a:rPr lang="en-US" b="0" dirty="0" smtClean="0"/>
              <a:t> with appropriate links for discussion.</a:t>
            </a:r>
            <a:endParaRPr lang="en-US" b="1" dirty="0" smtClean="0"/>
          </a:p>
          <a:p>
            <a:endParaRPr lang="en-US" b="1" dirty="0" smtClean="0"/>
          </a:p>
          <a:p>
            <a:r>
              <a:rPr lang="en-US" b="1" dirty="0" smtClean="0"/>
              <a:t>Discuss</a:t>
            </a:r>
            <a:r>
              <a:rPr lang="en-US" dirty="0" smtClean="0"/>
              <a:t> with students advantages for national </a:t>
            </a:r>
            <a:r>
              <a:rPr lang="en-US" dirty="0" smtClean="0"/>
              <a:t>security; go back to 911 for further depth.</a:t>
            </a:r>
            <a:endParaRPr lang="en-US" dirty="0" smtClean="0"/>
          </a:p>
          <a:p>
            <a:endParaRPr lang="en-US" dirty="0" smtClean="0"/>
          </a:p>
          <a:p>
            <a:r>
              <a:rPr lang="en-US" b="1" dirty="0" smtClean="0"/>
              <a:t>Discuss</a:t>
            </a:r>
            <a:r>
              <a:rPr lang="en-US" baseline="0" dirty="0" smtClean="0"/>
              <a:t> other training </a:t>
            </a:r>
            <a:r>
              <a:rPr lang="en-US" baseline="0" dirty="0" smtClean="0"/>
              <a:t>potential that students may know about, participated in, etc.</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19</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Processes cross department boundaries</a:t>
            </a:r>
            <a:r>
              <a:rPr lang="en-US" b="1" baseline="0" dirty="0" smtClean="0"/>
              <a:t> facilitated by the technology.  Also extends to suppliers &amp; vendors up &amp; </a:t>
            </a:r>
            <a:r>
              <a:rPr lang="en-US" b="1" baseline="0" dirty="0" err="1" smtClean="0"/>
              <a:t>downline</a:t>
            </a:r>
            <a:r>
              <a:rPr lang="en-US" b="1" baseline="0" dirty="0" smtClean="0"/>
              <a:t>.</a:t>
            </a:r>
          </a:p>
          <a:p>
            <a:endParaRPr lang="en-US" b="1" baseline="0" dirty="0" smtClean="0"/>
          </a:p>
          <a:p>
            <a:r>
              <a:rPr lang="en-US" b="1" baseline="0" dirty="0" smtClean="0"/>
              <a:t>Slide displays the expanse &amp; depth of integration with ER systems.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20</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Shows IOS connecting 3 organizations &amp; the far-reach of IOS.  IOS enable computers to process large amounts of information that</a:t>
            </a:r>
          </a:p>
          <a:p>
            <a:r>
              <a:rPr lang="en-US" b="1" dirty="0" smtClean="0"/>
              <a:t>     flows between organizations.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21</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Table describes main types of support systems together with types of employees they support.  Often, there are systems referred</a:t>
            </a:r>
          </a:p>
          <a:p>
            <a:r>
              <a:rPr lang="en-US" b="1" dirty="0" smtClean="0"/>
              <a:t>     to more generically making definitions</a:t>
            </a:r>
            <a:r>
              <a:rPr lang="en-US" b="1" baseline="0" dirty="0" smtClean="0"/>
              <a:t> confusing &amp; somewhat inconsistent.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Links</a:t>
            </a:r>
            <a:r>
              <a:rPr lang="en-US" b="1" baseline="0" dirty="0" smtClean="0"/>
              <a:t> to articles for discussion.  Assign individuals, or groups, to report back to entire class.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23</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for interactive version of dashboard</a:t>
            </a:r>
            <a:r>
              <a:rPr lang="en-US" b="1" baseline="0" dirty="0" smtClean="0"/>
              <a:t> for class discussion</a:t>
            </a:r>
            <a:r>
              <a:rPr lang="en-US" b="1" baseline="0" dirty="0" smtClean="0"/>
              <a:t>.  This is a good opportunity to discuss that dashboard technology allows</a:t>
            </a:r>
          </a:p>
          <a:p>
            <a:r>
              <a:rPr lang="en-US" b="1" baseline="0" dirty="0" smtClean="0"/>
              <a:t>     organizational leaders , managers, individuals the capability to know business performance in a real time environment &amp; then the</a:t>
            </a:r>
          </a:p>
          <a:p>
            <a:r>
              <a:rPr lang="en-US" b="1" baseline="0" dirty="0" smtClean="0"/>
              <a:t>     opportunity to make necessary changes that will improve performance of the organization.  It is a great technology to facilitate</a:t>
            </a:r>
          </a:p>
          <a:p>
            <a:r>
              <a:rPr lang="en-US" b="1" baseline="0" dirty="0" smtClean="0"/>
              <a:t>     strategic plan achievement through creation of shared visions.</a:t>
            </a:r>
          </a:p>
        </p:txBody>
      </p:sp>
      <p:sp>
        <p:nvSpPr>
          <p:cNvPr id="4" name="Slide Number Placeholder 3"/>
          <p:cNvSpPr>
            <a:spLocks noGrp="1"/>
          </p:cNvSpPr>
          <p:nvPr>
            <p:ph type="sldNum" sz="quarter" idx="10"/>
          </p:nvPr>
        </p:nvSpPr>
        <p:spPr/>
        <p:txBody>
          <a:bodyPr/>
          <a:lstStyle/>
          <a:p>
            <a:fld id="{9FE05574-1D68-479B-8F33-2AA349DB469B}" type="slidenum">
              <a:rPr lang="en-US" smtClean="0"/>
              <a:pPr/>
              <a:t>24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Try the demo &amp; facilitate </a:t>
            </a:r>
            <a:r>
              <a:rPr lang="en-US" b="1" dirty="0" smtClean="0"/>
              <a:t>discussion in class.</a:t>
            </a:r>
          </a:p>
          <a:p>
            <a:endParaRPr lang="en-US" b="1" dirty="0" smtClean="0"/>
          </a:p>
          <a:p>
            <a:r>
              <a:rPr lang="en-US" b="1" dirty="0" smtClean="0"/>
              <a:t>Figure displays a number of key performance indicators (KPI) and critical data for a software company.  It is easy to see in this</a:t>
            </a:r>
          </a:p>
          <a:p>
            <a:r>
              <a:rPr lang="en-US" b="1" dirty="0" smtClean="0"/>
              <a:t>     sample that all the KPI are good (all in the</a:t>
            </a:r>
            <a:r>
              <a:rPr lang="en-US" b="1" baseline="0" dirty="0" smtClean="0"/>
              <a:t> green); revenue is trending upward; growth in revenue is outpacing growth in costs.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25</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Figure</a:t>
            </a:r>
            <a:r>
              <a:rPr lang="en-US" b="1" baseline="0" dirty="0" smtClean="0"/>
              <a:t> 2.8</a:t>
            </a:r>
            <a:r>
              <a:rPr lang="en-US" b="1" baseline="0" dirty="0" smtClean="0"/>
              <a:t>.  Example of an MIS extracting information from a TPS, &amp; BI receives information from data warehouses &amp; MIS.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Table 2.3</a:t>
            </a:r>
            <a:r>
              <a:rPr lang="en-US" b="1" dirty="0" smtClean="0"/>
              <a:t>.  Managerial information systems are broader in scope than operational information systems, but like operational systems,</a:t>
            </a:r>
          </a:p>
          <a:p>
            <a:r>
              <a:rPr lang="en-US" b="1" dirty="0" smtClean="0"/>
              <a:t>     they use mainly internal sources of data.  They provide the major, representative types of support shown in this table.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28</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a:t>
            </a:r>
            <a:r>
              <a:rPr lang="en-US" dirty="0" smtClean="0"/>
              <a:t> the concept of “knowledge workers.”</a:t>
            </a:r>
            <a:r>
              <a:rPr lang="en-US" baseline="0" dirty="0" smtClean="0"/>
              <a:t>  People who create information &amp; knowledge as part of their work &amp; integrate it into the business.</a:t>
            </a:r>
          </a:p>
          <a:p>
            <a:r>
              <a:rPr lang="en-US" baseline="0" dirty="0" smtClean="0"/>
              <a:t>     These are engineers, marketers, financial analysts, production planners, lawyers, accountants to mention only a few.</a:t>
            </a:r>
          </a:p>
          <a:p>
            <a:endParaRPr lang="en-US" baseline="0" dirty="0" smtClean="0"/>
          </a:p>
          <a:p>
            <a:r>
              <a:rPr lang="en-US" b="1" baseline="0" dirty="0" smtClean="0"/>
              <a:t>Knowledge workers</a:t>
            </a:r>
            <a:r>
              <a:rPr lang="en-US" baseline="0" dirty="0" smtClean="0"/>
              <a:t> must find or develop new knowledge for the organization &amp; integrate it with existing knowledge.  In reality, everyone is a knowledge</a:t>
            </a:r>
          </a:p>
          <a:p>
            <a:r>
              <a:rPr lang="en-US" baseline="0" dirty="0" smtClean="0"/>
              <a:t>     worker.</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29</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How might these questions apply to other industries of knowledge workers?  Airline employees may look at a new route structure</a:t>
            </a:r>
          </a:p>
          <a:p>
            <a:r>
              <a:rPr lang="en-US" b="1" dirty="0" smtClean="0"/>
              <a:t>     from an existing hub.  Educators from a student needs perspective.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30</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links for articles</a:t>
            </a:r>
            <a:r>
              <a:rPr lang="en-US" b="1" baseline="0" dirty="0" smtClean="0"/>
              <a:t> for discussion.</a:t>
            </a:r>
          </a:p>
          <a:p>
            <a:endParaRPr lang="en-US" b="1" baseline="0" dirty="0" smtClean="0"/>
          </a:p>
          <a:p>
            <a:r>
              <a:rPr lang="en-US" b="1" baseline="0" dirty="0" smtClean="0"/>
              <a:t>Click link to Wikipedia vast resources to do with RFID technology.</a:t>
            </a:r>
          </a:p>
          <a:p>
            <a:endParaRPr lang="en-US" b="1" baseline="0" dirty="0" smtClean="0"/>
          </a:p>
          <a:p>
            <a:r>
              <a:rPr lang="en-US" b="1" baseline="0" dirty="0" smtClean="0"/>
              <a:t>Discuss competitive issues associated with strategic supply chain integration</a:t>
            </a:r>
            <a:r>
              <a:rPr lang="en-US" b="1" baseline="0" dirty="0" smtClean="0"/>
              <a:t>.  Wal-Mart is a good example of an organization where the</a:t>
            </a:r>
          </a:p>
          <a:p>
            <a:r>
              <a:rPr lang="en-US" b="1" baseline="0" dirty="0" smtClean="0"/>
              <a:t>     strategic advantage of supply chain management (SCM) first was perfected.  Without IT this strategic advantage would not be possible.</a:t>
            </a:r>
            <a:endParaRPr lang="en-US" b="1" baseline="0" dirty="0" smtClean="0"/>
          </a:p>
          <a:p>
            <a:endParaRPr lang="en-US" b="1" baseline="0" dirty="0" smtClean="0"/>
          </a:p>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32</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a:t>
            </a:r>
            <a:r>
              <a:rPr lang="en-US" b="1" baseline="0" dirty="0" smtClean="0"/>
              <a:t> for links.</a:t>
            </a:r>
            <a:endParaRPr lang="en-US" b="1" dirty="0" smtClean="0"/>
          </a:p>
          <a:p>
            <a:endParaRPr lang="en-US" b="1" dirty="0" smtClean="0"/>
          </a:p>
          <a:p>
            <a:r>
              <a:rPr lang="en-US" b="1" dirty="0" smtClean="0"/>
              <a:t>Discuss</a:t>
            </a:r>
            <a:r>
              <a:rPr lang="en-US" dirty="0" smtClean="0"/>
              <a:t> </a:t>
            </a:r>
            <a:r>
              <a:rPr lang="en-US" dirty="0" smtClean="0"/>
              <a:t>importance of Web 2.0 technology </a:t>
            </a:r>
            <a:r>
              <a:rPr lang="en-US" dirty="0" smtClean="0"/>
              <a:t>to business </a:t>
            </a:r>
            <a:r>
              <a:rPr lang="en-US" dirty="0" smtClean="0"/>
              <a:t>overall</a:t>
            </a:r>
            <a:r>
              <a:rPr lang="en-US" baseline="0" dirty="0" smtClean="0"/>
              <a:t> after reading the article.</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34</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Hot links</a:t>
            </a:r>
            <a:r>
              <a:rPr lang="en-US" baseline="0" dirty="0" smtClean="0"/>
              <a:t> for </a:t>
            </a:r>
            <a:r>
              <a:rPr lang="en-US" b="1" baseline="0" dirty="0" smtClean="0"/>
              <a:t>discussion of future trends in technology &amp; exploitation of Web 2.0 technologies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a:t>
            </a:r>
            <a:r>
              <a:rPr lang="en-US" b="1" baseline="0" dirty="0" smtClean="0"/>
              <a:t> link for relevant article</a:t>
            </a:r>
            <a:r>
              <a:rPr lang="en-US" b="1" baseline="0" dirty="0" smtClean="0"/>
              <a:t>.  Grid computing provides communication among devices.  Coordinates use of large number of servers &amp; storage,</a:t>
            </a:r>
          </a:p>
          <a:p>
            <a:r>
              <a:rPr lang="en-US" b="1" baseline="0" dirty="0" smtClean="0"/>
              <a:t>     acting as one computer by sharing &amp; coalescing the computing power.</a:t>
            </a:r>
            <a:endParaRPr lang="en-US" b="1" dirty="0" smtClean="0"/>
          </a:p>
          <a:p>
            <a:endParaRPr lang="en-US" b="1" dirty="0" smtClean="0"/>
          </a:p>
          <a:p>
            <a:r>
              <a:rPr lang="en-US" b="1" dirty="0" smtClean="0"/>
              <a:t>Discuss why is grid computing so popular with investment banking?  Is this a functional, enterprise, or global system</a:t>
            </a:r>
            <a:r>
              <a:rPr lang="en-US" b="1" dirty="0" smtClean="0"/>
              <a:t>? Per IT at Work, 2.2.</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36</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for link</a:t>
            </a:r>
            <a:r>
              <a:rPr lang="en-US" b="1" baseline="0" dirty="0" smtClean="0"/>
              <a:t> to article.</a:t>
            </a:r>
            <a:endParaRPr lang="en-US" b="1" dirty="0" smtClean="0"/>
          </a:p>
          <a:p>
            <a:endParaRPr lang="en-US" dirty="0" smtClean="0"/>
          </a:p>
          <a:p>
            <a:r>
              <a:rPr lang="en-US" dirty="0" smtClean="0"/>
              <a:t>Students can bring new </a:t>
            </a:r>
            <a:r>
              <a:rPr lang="en-US" dirty="0" smtClean="0"/>
              <a:t>ideas/uses of wireless technology </a:t>
            </a:r>
            <a:r>
              <a:rPr lang="en-US" dirty="0" smtClean="0"/>
              <a:t>for </a:t>
            </a:r>
            <a:r>
              <a:rPr lang="en-US" b="1" dirty="0" smtClean="0"/>
              <a:t>discussion</a:t>
            </a:r>
            <a:r>
              <a:rPr lang="en-US" dirty="0" smtClean="0"/>
              <a:t>.</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37</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Hot links to articles for additional discussion uses.  May want to add discussion specific to underlying ethical dilemmas.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38</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Hot links to Wikipedia definition, interesting YouTube videos &amp; </a:t>
            </a:r>
            <a:r>
              <a:rPr lang="en-US" b="1" dirty="0" smtClean="0"/>
              <a:t>whitepaper  to do with pervasive computing.</a:t>
            </a:r>
            <a:endParaRPr lang="en-US" b="1" dirty="0" smtClean="0"/>
          </a:p>
          <a:p>
            <a:endParaRPr lang="en-US" b="1" dirty="0" smtClean="0"/>
          </a:p>
          <a:p>
            <a:r>
              <a:rPr lang="en-US" b="1" dirty="0" smtClean="0"/>
              <a:t>Facilitate discussion of the pros &amp; cons of such technology usage.  Is there a time when it isn’t okay?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39</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Hot links for discussion of the pros &amp; cons associated with open source code</a:t>
            </a:r>
            <a:r>
              <a:rPr lang="en-US" b="1" baseline="0" dirty="0" smtClean="0"/>
              <a:t> software.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41</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Hot links to videos on the topic.</a:t>
            </a:r>
            <a:r>
              <a:rPr lang="en-US" b="1" baseline="0" dirty="0" smtClean="0"/>
              <a:t>  Facilitate discussion on strategic/competitive components.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42</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At what price security?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43</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Will</a:t>
            </a:r>
            <a:r>
              <a:rPr lang="en-US" b="1" baseline="0" dirty="0" smtClean="0"/>
              <a:t> this technology become a competitive advantage for the few?  Yes!  It is certain, greening &amp; personalizing/automating services</a:t>
            </a:r>
          </a:p>
          <a:p>
            <a:r>
              <a:rPr lang="en-US" b="1" baseline="0" dirty="0" smtClean="0"/>
              <a:t>     will give future benefits to organizations that will invest today, or that have already.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44</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Figure IT 7eU</a:t>
            </a:r>
            <a:r>
              <a:rPr lang="en-US" sz="1200" kern="1200" dirty="0" smtClean="0">
                <a:solidFill>
                  <a:schemeClr val="tx1"/>
                </a:solidFill>
                <a:latin typeface="+mn-lt"/>
                <a:ea typeface="+mn-ea"/>
                <a:cs typeface="+mn-cs"/>
              </a:rPr>
              <a:t> provides opportunity to discuss overview of IT’s role in corporate strategy setting and its intricate importance to performance as business solutions and the resulting profitability.   Throughout the “semester” student learning will be evolving surrounding this chart</a:t>
            </a:r>
            <a:r>
              <a:rPr lang="en-US" sz="1200" kern="1200" baseline="0" dirty="0" smtClean="0">
                <a:solidFill>
                  <a:schemeClr val="tx1"/>
                </a:solidFill>
                <a:latin typeface="+mn-lt"/>
                <a:ea typeface="+mn-ea"/>
                <a:cs typeface="+mn-cs"/>
              </a:rPr>
              <a:t> making it good to begin by going back to it to integrate learning.</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as appropriate.</a:t>
            </a:r>
          </a:p>
          <a:p>
            <a:endParaRPr lang="en-US" dirty="0" smtClean="0"/>
          </a:p>
          <a:p>
            <a:r>
              <a:rPr lang="en-US" dirty="0" smtClean="0"/>
              <a:t>Articles</a:t>
            </a:r>
            <a:r>
              <a:rPr lang="en-US" baseline="0" dirty="0" smtClean="0"/>
              <a:t> allow tracking of the strategic improvements possible with the technological developments implemented at Mary Kay, Inc.</a:t>
            </a:r>
          </a:p>
          <a:p>
            <a:endParaRPr lang="en-US" baseline="0" dirty="0" smtClean="0"/>
          </a:p>
          <a:p>
            <a:r>
              <a:rPr lang="en-US" b="1" baseline="0" dirty="0" smtClean="0"/>
              <a:t>Assign students </a:t>
            </a:r>
            <a:r>
              <a:rPr lang="en-US" baseline="0" dirty="0" smtClean="0"/>
              <a:t>to present discussions of each, or in group activities.</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for access following text.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for access following in text.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Students should be able to define</a:t>
            </a:r>
            <a:r>
              <a:rPr lang="en-US" b="1" baseline="0" dirty="0" smtClean="0"/>
              <a:t> data, information &amp; knowledge.  Reinforcing that data, information aren’t knowledge until something can be</a:t>
            </a:r>
          </a:p>
          <a:p>
            <a:r>
              <a:rPr lang="en-US" b="1" baseline="0" dirty="0" smtClean="0"/>
              <a:t>     done with what has been assembled; decision making abilities, for instance.</a:t>
            </a:r>
          </a:p>
          <a:p>
            <a:endParaRPr lang="en-US" baseline="0" dirty="0" smtClean="0"/>
          </a:p>
          <a:p>
            <a:r>
              <a:rPr lang="en-US" b="1" baseline="0" dirty="0" smtClean="0"/>
              <a:t>Data is random collection until organized so that they have meaning &amp; value to recipient.  Knowledge consists of data and/or information that have been</a:t>
            </a:r>
          </a:p>
          <a:p>
            <a:r>
              <a:rPr lang="en-US" b="1" baseline="0" dirty="0" smtClean="0"/>
              <a:t>     organized and processed to covey understanding, experience, accumulated learning &amp; expertise as they apply to a current problem or activity.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10E9A-EE2C-44A3-95D0-5A1A60366C6B}"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4066CB-7533-4392-B474-49D1EB92589C}"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1B7794-6B84-4DDD-9274-D4A777B39171}"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EE4479-2BBE-4345-BEFD-FDEAA22D5CA4}"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2B75A-87C0-44D2-8770-6E3737DE4395}"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B15E9-471A-4CB1-835C-57B10F4E2F08}" type="datetime1">
              <a:rPr lang="en-US" smtClean="0"/>
              <a:pPr/>
              <a:t>4/11/2009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1DD2D1-A9A6-4675-B31B-825FA7C63BA0}" type="datetime1">
              <a:rPr lang="en-US" smtClean="0"/>
              <a:pPr/>
              <a:t>4/11/2009</a:t>
            </a:fld>
            <a:endParaRPr lang="en-US" dirty="0"/>
          </a:p>
        </p:txBody>
      </p:sp>
      <p:sp>
        <p:nvSpPr>
          <p:cNvPr id="8" name="Footer Placeholder 7"/>
          <p:cNvSpPr>
            <a:spLocks noGrp="1"/>
          </p:cNvSpPr>
          <p:nvPr>
            <p:ph type="ftr" sz="quarter" idx="11"/>
          </p:nvPr>
        </p:nvSpPr>
        <p:spPr/>
        <p:txBody>
          <a:bodyPr/>
          <a:lstStyle/>
          <a:p>
            <a:r>
              <a:rPr lang="en-US" dirty="0" smtClean="0"/>
              <a:t>Copyright 2010 John Wiley &amp; Sons, Inc.</a:t>
            </a:r>
            <a:endParaRPr lang="en-US" dirty="0"/>
          </a:p>
        </p:txBody>
      </p:sp>
      <p:sp>
        <p:nvSpPr>
          <p:cNvPr id="9" name="Slide Number Placeholder 8"/>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61280E-CD63-42CC-AB53-3E2403F7A183}" type="datetime1">
              <a:rPr lang="en-US" smtClean="0"/>
              <a:pPr/>
              <a:t>4/11/2009</a:t>
            </a:fld>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7F93-5255-4988-94BD-4CF00BD7312B}" type="datetime1">
              <a:rPr lang="en-US" smtClean="0"/>
              <a:pPr/>
              <a:t>4/11/2009</a:t>
            </a:fld>
            <a:endParaRPr lang="en-US" dirty="0"/>
          </a:p>
        </p:txBody>
      </p:sp>
      <p:sp>
        <p:nvSpPr>
          <p:cNvPr id="3" name="Footer Placeholder 2"/>
          <p:cNvSpPr>
            <a:spLocks noGrp="1"/>
          </p:cNvSpPr>
          <p:nvPr>
            <p:ph type="ftr" sz="quarter" idx="11"/>
          </p:nvPr>
        </p:nvSpPr>
        <p:spPr/>
        <p:txBody>
          <a:bodyPr/>
          <a:lstStyle/>
          <a:p>
            <a:r>
              <a:rPr lang="en-US" dirty="0" smtClean="0"/>
              <a:t>Copyright 2010 John Wiley &amp; Sons, Inc.</a:t>
            </a:r>
            <a:endParaRPr lang="en-US" dirty="0"/>
          </a:p>
        </p:txBody>
      </p:sp>
      <p:sp>
        <p:nvSpPr>
          <p:cNvPr id="4" name="Slide Number Placeholder 3"/>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F877E-774E-4F94-BC8C-CB951C606B38}" type="datetime1">
              <a:rPr lang="en-US" smtClean="0"/>
              <a:pPr/>
              <a:t>4/11/2009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FD6B4F-556D-48AA-9EDD-89D6C268AC98}" type="datetime1">
              <a:rPr lang="en-US" smtClean="0"/>
              <a:pPr/>
              <a:t>4/11/2009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1291A-2C72-460F-8C91-6C6FE2D5222F}" type="datetime1">
              <a:rPr lang="en-US" smtClean="0"/>
              <a:pPr/>
              <a:t>4/11/2009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2010 John Wiley &amp; Sons,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3DA93-E592-46D0-AE1F-D154A72783B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www.youtube.com/watch?v=qZJfPEUEac0" TargetMode="External"/><Relationship Id="rId4" Type="http://schemas.openxmlformats.org/officeDocument/2006/relationships/hyperlink" Target="http://www.spss.com/press/template_view.cfm?PR_ID=784"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articles.techrepublic.com.com/5100-22_11-5422404.html" TargetMode="External"/><Relationship Id="rId7"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cnycentral.com/sports/sports_story.aspx?id=226077" TargetMode="External"/><Relationship Id="rId5" Type="http://schemas.openxmlformats.org/officeDocument/2006/relationships/image" Target="../media/image14.gif"/><Relationship Id="rId4" Type="http://schemas.openxmlformats.org/officeDocument/2006/relationships/hyperlink" Target="http://www.networkcomputing.com/showitem.jhtml?articleID=60402571&amp;pgno=5"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baselinemag.com/c/a/Projects-Security/Halo-3-Meets-Second-Life/" TargetMode="External"/><Relationship Id="rId3" Type="http://schemas.openxmlformats.org/officeDocument/2006/relationships/hyperlink" Target="http://www.virtualworldsnews.com/2008/12/forterra-to-integrate-tech-with-army-training-.html" TargetMode="External"/><Relationship Id="rId7" Type="http://schemas.openxmlformats.org/officeDocument/2006/relationships/hyperlink" Target="http://www.forterrainc.com/index.php/resources/white-papers-a-articles/68-ndia-soldiers-learn-hazards-of-war-in-virtual-reality"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hyperlink" Target="http://blog.wired.com/defense/2008/08/more-mmog.html" TargetMode="External"/><Relationship Id="rId10" Type="http://schemas.openxmlformats.org/officeDocument/2006/relationships/hyperlink" Target="http://www.mod.uk/defenceinternet/defencenews/trainingandadventure/virtualtrainingpreparessoldiersforreallifeoperations.htm" TargetMode="External"/><Relationship Id="rId4" Type="http://schemas.openxmlformats.org/officeDocument/2006/relationships/hyperlink" Target="http://www.virtualworldsnews.com/2007/08/virtual-world-1.html" TargetMode="External"/><Relationship Id="rId9" Type="http://schemas.openxmlformats.org/officeDocument/2006/relationships/image" Target="../media/image17.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www.businessweek.com/magazine/content/06_07/b3971083.htm" TargetMode="External"/><Relationship Id="rId7" Type="http://schemas.openxmlformats.org/officeDocument/2006/relationships/hyperlink" Target="http://www.dashboardinsight.com/dashboards/screenshots/ctuit-radar-configurable-dashboard-restaurants.aspx"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hyperlink" Target="http://www.dashboardinsight.com/dashboards/screenshots/analyzer-dashboard-screen-shot.aspx" TargetMode="External"/><Relationship Id="rId4" Type="http://schemas.openxmlformats.org/officeDocument/2006/relationships/image" Target="../media/image21.gif"/></Relationships>
</file>

<file path=ppt/slides/_rels/slide24.xml.rels><?xml version="1.0" encoding="UTF-8" standalone="yes"?>
<Relationships xmlns="http://schemas.openxmlformats.org/package/2006/relationships"><Relationship Id="rId3" Type="http://schemas.openxmlformats.org/officeDocument/2006/relationships/hyperlink" Target="http://www.dashboardinsight.com/dashboards/live-dashboards/google-finance-dashboard.aspx"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hyperlink" Target="http://www.brightpointinc.com/flexdemos/googlefinance.html" TargetMode="Externa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demos1.dundas.com/DundasGauge/MarketingDashboard/Summary.aspx"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www.intelligententerprise.com/showArticle.jhtml?articleID=197800123&amp;pgno=1" TargetMode="External"/><Relationship Id="rId3" Type="http://schemas.openxmlformats.org/officeDocument/2006/relationships/hyperlink" Target="http://www.industryweek.com/articles/aerospace__defense_supply_chains_prepare_for_uncertainty_in_2009_18058.aspx?SectionID=2" TargetMode="External"/><Relationship Id="rId7" Type="http://schemas.openxmlformats.org/officeDocument/2006/relationships/hyperlink" Target="http://www.intelligententerprise.com/030901/614infosc1_1.jhtml"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1.gif"/><Relationship Id="rId11" Type="http://schemas.openxmlformats.org/officeDocument/2006/relationships/hyperlink" Target="http://www.youtube.com/watch?v=ArGIff9fprs" TargetMode="External"/><Relationship Id="rId5" Type="http://schemas.openxmlformats.org/officeDocument/2006/relationships/hyperlink" Target="http://www.industryweek.com/ReadArticle.aspx?ArticleID=18058&amp;SectionID=2" TargetMode="External"/><Relationship Id="rId10" Type="http://schemas.openxmlformats.org/officeDocument/2006/relationships/image" Target="../media/image32.jpeg"/><Relationship Id="rId4" Type="http://schemas.openxmlformats.org/officeDocument/2006/relationships/image" Target="../media/image30.gif"/><Relationship Id="rId9" Type="http://schemas.openxmlformats.org/officeDocument/2006/relationships/hyperlink" Target="http://en.wikipedia.org/wiki/Rfid"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hyperlink" Target="http://www.oreillynet.com/pub/a/oreilly/tim/news/2005/09/30/what-is-web-20.html"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en.wikipedia.org/wiki/Software_as_a_service" TargetMode="External"/><Relationship Id="rId3" Type="http://schemas.openxmlformats.org/officeDocument/2006/relationships/hyperlink" Target="http://blogs.zdnet.com/service-oriented/?p=1239" TargetMode="External"/><Relationship Id="rId7" Type="http://schemas.openxmlformats.org/officeDocument/2006/relationships/hyperlink" Target="http://www.ibm.com/developerworks/webservices/library/ws-securtrans/"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en.wikipedia.org/wiki/Web_services" TargetMode="External"/><Relationship Id="rId5" Type="http://schemas.openxmlformats.org/officeDocument/2006/relationships/image" Target="../media/image32.jpeg"/><Relationship Id="rId10" Type="http://schemas.openxmlformats.org/officeDocument/2006/relationships/hyperlink" Target="http://en.wikipedia.org/wiki/Grid_computing" TargetMode="External"/><Relationship Id="rId4" Type="http://schemas.openxmlformats.org/officeDocument/2006/relationships/hyperlink" Target="http://en.wikipedia.org/wiki/Main_Page" TargetMode="External"/><Relationship Id="rId9" Type="http://schemas.openxmlformats.org/officeDocument/2006/relationships/hyperlink" Target="http://en.wikipedia.org/wiki/Utility_computing"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www.computerworld.com/industrytopics/financial/story/0,10801,90416,00.htm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5.gif"/></Relationships>
</file>

<file path=ppt/slides/_rels/slide37.xml.rels><?xml version="1.0" encoding="UTF-8" standalone="yes"?>
<Relationships xmlns="http://schemas.openxmlformats.org/package/2006/relationships"><Relationship Id="rId3" Type="http://schemas.openxmlformats.org/officeDocument/2006/relationships/hyperlink" Target="http://www.pbs.org/newshour/extra/features/july-dec06/wifi_8-14.html"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6.gif"/></Relationships>
</file>

<file path=ppt/slides/_rels/slide38.xml.rels><?xml version="1.0" encoding="UTF-8" standalone="yes"?>
<Relationships xmlns="http://schemas.openxmlformats.org/package/2006/relationships"><Relationship Id="rId3" Type="http://schemas.openxmlformats.org/officeDocument/2006/relationships/hyperlink" Target="http://www.informationweek.com/news/personal_tech/gps/showArticle.jhtml?articleID=212300510"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hyperlink" Target="http://advice.cio.com/al_sacco/nyc_taxi_cab_drivers_up_in_arms_over_tracking_tech_gps_is_a_bad_deal" TargetMode="External"/><Relationship Id="rId4" Type="http://schemas.openxmlformats.org/officeDocument/2006/relationships/image" Target="../media/image37.gif"/></Relationships>
</file>

<file path=ppt/slides/_rels/slide39.xml.rels><?xml version="1.0" encoding="UTF-8" standalone="yes"?>
<Relationships xmlns="http://schemas.openxmlformats.org/package/2006/relationships"><Relationship Id="rId8" Type="http://schemas.openxmlformats.org/officeDocument/2006/relationships/hyperlink" Target="file:///C:\Users\Sandi\Documents\pervasive%20computing%20in%20healthcare.pdf" TargetMode="External"/><Relationship Id="rId3" Type="http://schemas.openxmlformats.org/officeDocument/2006/relationships/image" Target="../media/image32.jpeg"/><Relationship Id="rId7" Type="http://schemas.openxmlformats.org/officeDocument/2006/relationships/hyperlink" Target="http://www.youtube.com/watch?v=SKZm34jsNHY"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www.youtube.com/watch?v=2I3T_kLCBAw" TargetMode="External"/><Relationship Id="rId5" Type="http://schemas.openxmlformats.org/officeDocument/2006/relationships/hyperlink" Target="http://www.youtube.com/watch?v=KsKne-fw-X0" TargetMode="External"/><Relationship Id="rId4" Type="http://schemas.openxmlformats.org/officeDocument/2006/relationships/hyperlink" Target="http://en.wikipedia.org/wiki/Pervasive_Computing" TargetMode="External"/><Relationship Id="rId9"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www.youtube.com/watch?v=a9fqlI9B6QU"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file:///C:\Users\Sandi\Documents\6%20myths%20about%20open%20source.pdf" TargetMode="External"/><Relationship Id="rId5" Type="http://schemas.openxmlformats.org/officeDocument/2006/relationships/image" Target="../media/image37.gif"/><Relationship Id="rId4" Type="http://schemas.openxmlformats.org/officeDocument/2006/relationships/hyperlink" Target="http://www.informationweek.com/news/software/open_source/showArticle.jhtml?articleID=212300206"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www.youtube.com/watch?v=yNf6h0-ihzM&amp;feature=related" TargetMode="External"/><Relationship Id="rId3" Type="http://schemas.openxmlformats.org/officeDocument/2006/relationships/hyperlink" Target="http://www.youtube.com/watch?v=nDiM19KShAA" TargetMode="External"/><Relationship Id="rId7" Type="http://schemas.openxmlformats.org/officeDocument/2006/relationships/hyperlink" Target="http://www.youtube.com/watch?v=O8JCFGPQJx8&amp;feature=related"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hyperlink" Target="http://www.youtube.com/watch?v=vURnIkGOrp4&amp;feature=related" TargetMode="External"/><Relationship Id="rId5" Type="http://schemas.openxmlformats.org/officeDocument/2006/relationships/hyperlink" Target="http://www.youtube.com/watch?v=p11lJOnALS4&amp;feature=related" TargetMode="External"/><Relationship Id="rId4" Type="http://schemas.openxmlformats.org/officeDocument/2006/relationships/hyperlink" Target="http://www.youtube.com/watch?v=MUp-BQ5EbBQ&amp;feature=related"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www.informit.com/articles/article.aspx?p=1315431" TargetMode="External"/><Relationship Id="rId7" Type="http://schemas.openxmlformats.org/officeDocument/2006/relationships/hyperlink" Target="http://www.youtube.com/watch?v=_E4DO4ADCqw&amp;feature=related"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http://www.youtube.com/watch?v=Ty0Nz72JHdc&amp;feature=related" TargetMode="External"/><Relationship Id="rId5" Type="http://schemas.openxmlformats.org/officeDocument/2006/relationships/hyperlink" Target="http://www.youtube.com/watch?v=UPs5JCg910E" TargetMode="Externa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findarticles.com/p/articles/mi_m0EIN/is_/ai_94388507" TargetMode="External"/><Relationship Id="rId3" Type="http://schemas.openxmlformats.org/officeDocument/2006/relationships/image" Target="../media/image2.gif"/><Relationship Id="rId7" Type="http://schemas.openxmlformats.org/officeDocument/2006/relationships/image" Target="../media/image4.gi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www.infoworld.com/article/04/11/12/46FEifw100marykay_1.html?SUPPLY%20CHAIN%20MANAGEMENT" TargetMode="External"/><Relationship Id="rId5" Type="http://schemas.openxmlformats.org/officeDocument/2006/relationships/image" Target="../media/image3.gif"/><Relationship Id="rId10" Type="http://schemas.openxmlformats.org/officeDocument/2006/relationships/hyperlink" Target="http://www.networkworld.com/buzz/2004/092704bsm.html" TargetMode="External"/><Relationship Id="rId4" Type="http://schemas.openxmlformats.org/officeDocument/2006/relationships/hyperlink" Target="http://www.cio.com/article/30725/Providing_Mary_Kay_Employees_with_Own_Webpages_Saves_Millions" TargetMode="External"/><Relationship Id="rId9" Type="http://schemas.openxmlformats.org/officeDocument/2006/relationships/hyperlink" Target="http://www.networkworld.com/newsletters/accel/2006/0529netop2.html"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www.ebay.com/" TargetMode="External"/><Relationship Id="rId3" Type="http://schemas.openxmlformats.org/officeDocument/2006/relationships/hyperlink" Target="http://whitepapers.zdnet.com/abstract.aspx?docid=170139" TargetMode="External"/><Relationship Id="rId7" Type="http://schemas.openxmlformats.org/officeDocument/2006/relationships/hyperlink" Target="http://movies.co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www.youtube.com/watch?v=cyGSmGFgyX4" TargetMode="External"/><Relationship Id="rId5" Type="http://schemas.openxmlformats.org/officeDocument/2006/relationships/image" Target="../media/image5.gif"/><Relationship Id="rId4" Type="http://schemas.openxmlformats.org/officeDocument/2006/relationships/hyperlink" Target="http://jobs.myspace.com/" TargetMode="External"/><Relationship Id="rId9"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hyperlink" Target="http://www.ita-relay.com/magazine/EW2007/2nd_Quarter/Mary_Kay2Q_07.pdf"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www.msmtech.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838200" y="2133600"/>
            <a:ext cx="7772400" cy="1470025"/>
          </a:xfrm>
        </p:spPr>
        <p:txBody>
          <a:bodyPr>
            <a:noAutofit/>
          </a:bodyPr>
          <a:lstStyle/>
          <a:p>
            <a:pPr algn="r"/>
            <a:r>
              <a:rPr lang="en-US" sz="2000" dirty="0" smtClean="0"/>
              <a:t> </a:t>
            </a:r>
            <a:br>
              <a:rPr lang="en-US" sz="2000" dirty="0" smtClean="0"/>
            </a:br>
            <a:r>
              <a:rPr lang="en-US" sz="2000" b="1" dirty="0" smtClean="0"/>
              <a:t>Chapter 2</a:t>
            </a:r>
            <a:r>
              <a:rPr lang="en-US" sz="2000" dirty="0"/>
              <a:t/>
            </a:r>
            <a:br>
              <a:rPr lang="en-US" sz="2000" dirty="0"/>
            </a:br>
            <a:r>
              <a:rPr lang="en-US" sz="2000" dirty="0"/>
              <a:t/>
            </a:r>
            <a:br>
              <a:rPr lang="en-US" sz="2000" dirty="0"/>
            </a:br>
            <a:r>
              <a:rPr lang="en-US" sz="2500" b="1" dirty="0" smtClean="0"/>
              <a:t>Information Technologies:</a:t>
            </a:r>
            <a:br>
              <a:rPr lang="en-US" sz="2500" b="1" dirty="0" smtClean="0"/>
            </a:br>
            <a:r>
              <a:rPr lang="en-US" sz="2500" b="1" dirty="0" smtClean="0"/>
              <a:t>Concepts, Types and IT Support</a:t>
            </a:r>
            <a:r>
              <a:rPr lang="en-US" sz="2000" dirty="0" smtClean="0"/>
              <a:t/>
            </a:r>
            <a:br>
              <a:rPr lang="en-US" sz="2000" dirty="0" smtClean="0"/>
            </a:br>
            <a:r>
              <a:rPr lang="en-US" sz="2000" dirty="0"/>
              <a:t/>
            </a:r>
            <a:br>
              <a:rPr lang="en-US" sz="2000" dirty="0"/>
            </a:br>
            <a:r>
              <a:rPr lang="en-US" sz="2000" dirty="0" smtClean="0"/>
              <a:t/>
            </a:r>
            <a:br>
              <a:rPr lang="en-US" sz="2000" dirty="0" smtClean="0"/>
            </a:br>
            <a:r>
              <a:rPr lang="en-US" sz="2500" b="1" dirty="0" smtClean="0"/>
              <a:t>Information Technology for Management</a:t>
            </a:r>
            <a:br>
              <a:rPr lang="en-US" sz="2500" b="1" dirty="0" smtClean="0"/>
            </a:br>
            <a:r>
              <a:rPr lang="en-US" sz="2500" b="1" i="1" dirty="0" smtClean="0"/>
              <a:t>Improving Performance in the Digital Economy</a:t>
            </a:r>
            <a:br>
              <a:rPr lang="en-US" sz="2500" b="1" i="1" dirty="0" smtClean="0"/>
            </a:br>
            <a:r>
              <a:rPr lang="en-US" sz="2500" b="1" dirty="0"/>
              <a:t/>
            </a:r>
            <a:br>
              <a:rPr lang="en-US" sz="2500" b="1" dirty="0"/>
            </a:br>
            <a:r>
              <a:rPr lang="en-US" sz="2500" b="1" dirty="0" smtClean="0"/>
              <a:t>7</a:t>
            </a:r>
            <a:r>
              <a:rPr lang="en-US" sz="2500" b="1" baseline="30000" dirty="0" smtClean="0"/>
              <a:t>th</a:t>
            </a:r>
            <a:r>
              <a:rPr lang="en-US" sz="2500" b="1" dirty="0" smtClean="0"/>
              <a:t> edition</a:t>
            </a:r>
            <a:br>
              <a:rPr lang="en-US" sz="2500" b="1" dirty="0" smtClean="0"/>
            </a:br>
            <a:r>
              <a:rPr lang="en-US" sz="2500" b="1" dirty="0" smtClean="0"/>
              <a:t>John Wiley &amp; Sons, Inc.</a:t>
            </a:r>
            <a:br>
              <a:rPr lang="en-US" sz="2500" b="1" dirty="0" smtClean="0"/>
            </a:br>
            <a:r>
              <a:rPr lang="en-US" sz="2500" b="1" dirty="0" smtClean="0"/>
              <a:t/>
            </a:r>
            <a:br>
              <a:rPr lang="en-US" sz="2500" b="1" dirty="0" smtClean="0"/>
            </a:br>
            <a:r>
              <a:rPr lang="en-US" sz="2000" b="1" dirty="0" smtClean="0"/>
              <a:t>Slides contributed by Dr. Sandra Reid</a:t>
            </a:r>
            <a:br>
              <a:rPr lang="en-US" sz="2000" b="1" dirty="0" smtClean="0"/>
            </a:br>
            <a:r>
              <a:rPr lang="en-US" sz="2000" b="1" dirty="0" smtClean="0"/>
              <a:t>Chair, Graduate School of Business &amp; Professor, Technology</a:t>
            </a:r>
            <a:br>
              <a:rPr lang="en-US" sz="2000" b="1" dirty="0" smtClean="0"/>
            </a:br>
            <a:r>
              <a:rPr lang="en-US" sz="2000" b="1" dirty="0" smtClean="0"/>
              <a:t>Dallas Baptist University</a:t>
            </a:r>
          </a:p>
        </p:txBody>
      </p:sp>
      <p:sp>
        <p:nvSpPr>
          <p:cNvPr id="8" name="Text Placeholder 7"/>
          <p:cNvSpPr>
            <a:spLocks noGrp="1"/>
          </p:cNvSpPr>
          <p:nvPr>
            <p:ph type="subTitle" idx="1"/>
          </p:nvPr>
        </p:nvSpPr>
        <p:spPr>
          <a:xfrm>
            <a:off x="304800" y="990600"/>
            <a:ext cx="685800" cy="5181600"/>
          </a:xfrm>
          <a:solidFill>
            <a:schemeClr val="accent5"/>
          </a:solidFill>
        </p:spPr>
        <p:txBody>
          <a:bodyPr vert="vert270">
            <a:normAutofit fontScale="70000" lnSpcReduction="20000"/>
          </a:bodyPr>
          <a:lstStyle/>
          <a:p>
            <a:r>
              <a:rPr lang="en-US" sz="5400" b="1" dirty="0" smtClean="0">
                <a:solidFill>
                  <a:schemeClr val="tx1"/>
                </a:solidFill>
              </a:rPr>
              <a:t>Turban and Volonino</a:t>
            </a:r>
            <a:endParaRPr lang="en-US" sz="5400" b="1" dirty="0">
              <a:solidFill>
                <a:schemeClr val="tx1"/>
              </a:solidFill>
            </a:endParaRPr>
          </a:p>
        </p:txBody>
      </p:sp>
      <p:sp>
        <p:nvSpPr>
          <p:cNvPr id="5" name="Slide Number Placeholder 4"/>
          <p:cNvSpPr>
            <a:spLocks noGrp="1"/>
          </p:cNvSpPr>
          <p:nvPr>
            <p:ph type="sldNum" sz="quarter" idx="12"/>
          </p:nvPr>
        </p:nvSpPr>
        <p:spPr/>
        <p:txBody>
          <a:bodyPr/>
          <a:lstStyle/>
          <a:p>
            <a:r>
              <a:rPr lang="en-US" dirty="0" smtClean="0"/>
              <a:t>2-1</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10</a:t>
            </a:fld>
            <a:endParaRPr lang="en-US" dirty="0"/>
          </a:p>
        </p:txBody>
      </p:sp>
      <p:sp>
        <p:nvSpPr>
          <p:cNvPr id="7" name="Rectangle 6"/>
          <p:cNvSpPr/>
          <p:nvPr/>
        </p:nvSpPr>
        <p:spPr>
          <a:xfrm>
            <a:off x="1219200" y="2590800"/>
            <a:ext cx="7010400" cy="1077218"/>
          </a:xfrm>
          <a:prstGeom prst="rect">
            <a:avLst/>
          </a:prstGeom>
        </p:spPr>
        <p:txBody>
          <a:bodyPr wrap="square">
            <a:spAutoFit/>
          </a:bodyPr>
          <a:lstStyle/>
          <a:p>
            <a:r>
              <a:rPr lang="en-US" sz="3200" b="1" i="1" dirty="0" smtClean="0"/>
              <a:t>2.1 Information Systems:  Concepts and Definitions</a:t>
            </a:r>
            <a:endParaRPr lang="en-US" sz="3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2.1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11</a:t>
            </a:fld>
            <a:endParaRPr lang="en-US" dirty="0"/>
          </a:p>
        </p:txBody>
      </p:sp>
      <p:pic>
        <p:nvPicPr>
          <p:cNvPr id="1026" name="Picture 2"/>
          <p:cNvPicPr>
            <a:picLocks noChangeAspect="1" noChangeArrowheads="1"/>
          </p:cNvPicPr>
          <p:nvPr/>
        </p:nvPicPr>
        <p:blipFill>
          <a:blip r:embed="rId3"/>
          <a:srcRect/>
          <a:stretch>
            <a:fillRect/>
          </a:stretch>
        </p:blipFill>
        <p:spPr bwMode="auto">
          <a:xfrm>
            <a:off x="2209800" y="1828800"/>
            <a:ext cx="4876800" cy="3657600"/>
          </a:xfrm>
          <a:prstGeom prst="rect">
            <a:avLst/>
          </a:prstGeom>
          <a:noFill/>
          <a:ln w="9525">
            <a:noFill/>
            <a:miter lim="800000"/>
            <a:headEnd/>
            <a:tailEnd/>
          </a:ln>
          <a:effectLst/>
        </p:spPr>
      </p:pic>
      <p:sp>
        <p:nvSpPr>
          <p:cNvPr id="7" name="TextBox 6"/>
          <p:cNvSpPr txBox="1"/>
          <p:nvPr/>
        </p:nvSpPr>
        <p:spPr>
          <a:xfrm>
            <a:off x="2057400" y="5498068"/>
            <a:ext cx="6019800" cy="369332"/>
          </a:xfrm>
          <a:prstGeom prst="rect">
            <a:avLst/>
          </a:prstGeom>
          <a:noFill/>
        </p:spPr>
        <p:txBody>
          <a:bodyPr wrap="square" rtlCol="0">
            <a:spAutoFit/>
          </a:bodyPr>
          <a:lstStyle/>
          <a:p>
            <a:r>
              <a:rPr lang="en-US" b="1" dirty="0" smtClean="0"/>
              <a:t>The relationship among data, information, &amp; knowledge.</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12</a:t>
            </a:fld>
            <a:endParaRPr lang="en-US" dirty="0"/>
          </a:p>
        </p:txBody>
      </p:sp>
      <p:sp>
        <p:nvSpPr>
          <p:cNvPr id="6" name="Rectangle 5"/>
          <p:cNvSpPr/>
          <p:nvPr/>
        </p:nvSpPr>
        <p:spPr>
          <a:xfrm>
            <a:off x="1954055" y="2590800"/>
            <a:ext cx="5894545" cy="1077218"/>
          </a:xfrm>
          <a:prstGeom prst="rect">
            <a:avLst/>
          </a:prstGeom>
        </p:spPr>
        <p:txBody>
          <a:bodyPr wrap="square">
            <a:spAutoFit/>
          </a:bodyPr>
          <a:lstStyle/>
          <a:p>
            <a:r>
              <a:rPr lang="en-US" sz="3200" b="1" i="1" dirty="0" smtClean="0"/>
              <a:t>2.2 Classification and Types of Information Systems</a:t>
            </a:r>
            <a:endParaRPr lang="en-US" sz="3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2.2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13</a:t>
            </a:fld>
            <a:endParaRPr lang="en-US" dirty="0"/>
          </a:p>
        </p:txBody>
      </p:sp>
      <p:pic>
        <p:nvPicPr>
          <p:cNvPr id="6" name="Picture 4"/>
          <p:cNvPicPr>
            <a:picLocks noGrp="1" noChangeAspect="1" noChangeArrowheads="1"/>
          </p:cNvPicPr>
          <p:nvPr>
            <p:ph idx="1"/>
          </p:nvPr>
        </p:nvPicPr>
        <p:blipFill>
          <a:blip r:embed="rId3"/>
          <a:srcRect/>
          <a:stretch>
            <a:fillRect/>
          </a:stretch>
        </p:blipFill>
        <p:spPr bwMode="auto">
          <a:xfrm>
            <a:off x="1600200" y="1752600"/>
            <a:ext cx="5885715" cy="33437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Table 2.1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14</a:t>
            </a:fld>
            <a:endParaRPr lang="en-US" dirty="0"/>
          </a:p>
        </p:txBody>
      </p:sp>
      <p:pic>
        <p:nvPicPr>
          <p:cNvPr id="2050" name="Picture 2"/>
          <p:cNvPicPr>
            <a:picLocks noChangeAspect="1" noChangeArrowheads="1"/>
          </p:cNvPicPr>
          <p:nvPr/>
        </p:nvPicPr>
        <p:blipFill>
          <a:blip r:embed="rId3"/>
          <a:srcRect/>
          <a:stretch>
            <a:fillRect/>
          </a:stretch>
        </p:blipFill>
        <p:spPr bwMode="auto">
          <a:xfrm>
            <a:off x="1752600" y="1447800"/>
            <a:ext cx="58674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2.3 – Functional information systems.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15</a:t>
            </a:fld>
            <a:endParaRPr lang="en-US" dirty="0"/>
          </a:p>
        </p:txBody>
      </p:sp>
      <p:pic>
        <p:nvPicPr>
          <p:cNvPr id="6" name="Picture 13" descr="Figure-2-2-Functional-Info-Systems"/>
          <p:cNvPicPr>
            <a:picLocks noGrp="1" noChangeAspect="1" noChangeArrowheads="1"/>
          </p:cNvPicPr>
          <p:nvPr>
            <p:ph idx="1"/>
          </p:nvPr>
        </p:nvPicPr>
        <p:blipFill>
          <a:blip r:embed="rId3"/>
          <a:srcRect/>
          <a:stretch>
            <a:fillRect/>
          </a:stretch>
        </p:blipFill>
        <p:spPr bwMode="auto">
          <a:xfrm>
            <a:off x="1613484" y="1600200"/>
            <a:ext cx="5917032"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2.4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16</a:t>
            </a:fld>
            <a:endParaRPr lang="en-US" dirty="0"/>
          </a:p>
        </p:txBody>
      </p:sp>
      <p:pic>
        <p:nvPicPr>
          <p:cNvPr id="3074" name="Picture 2"/>
          <p:cNvPicPr>
            <a:picLocks noChangeAspect="1" noChangeArrowheads="1"/>
          </p:cNvPicPr>
          <p:nvPr/>
        </p:nvPicPr>
        <p:blipFill>
          <a:blip r:embed="rId3"/>
          <a:srcRect/>
          <a:stretch>
            <a:fillRect/>
          </a:stretch>
        </p:blipFill>
        <p:spPr bwMode="auto">
          <a:xfrm>
            <a:off x="1981200" y="1371600"/>
            <a:ext cx="5486400" cy="4343400"/>
          </a:xfrm>
          <a:prstGeom prst="rect">
            <a:avLst/>
          </a:prstGeom>
          <a:noFill/>
          <a:ln w="9525">
            <a:noFill/>
            <a:miter lim="800000"/>
            <a:headEnd/>
            <a:tailEnd/>
          </a:ln>
          <a:effectLst/>
        </p:spPr>
      </p:pic>
      <p:sp>
        <p:nvSpPr>
          <p:cNvPr id="8" name="TextBox 7"/>
          <p:cNvSpPr txBox="1"/>
          <p:nvPr/>
        </p:nvSpPr>
        <p:spPr>
          <a:xfrm>
            <a:off x="2133600" y="5867400"/>
            <a:ext cx="6096000" cy="369332"/>
          </a:xfrm>
          <a:prstGeom prst="rect">
            <a:avLst/>
          </a:prstGeom>
          <a:noFill/>
        </p:spPr>
        <p:txBody>
          <a:bodyPr wrap="square" rtlCol="0">
            <a:spAutoFit/>
          </a:bodyPr>
          <a:lstStyle/>
          <a:p>
            <a:r>
              <a:rPr lang="en-US" b="1" dirty="0" smtClean="0"/>
              <a:t>Sales forecast by region, generated by marketing MIS.</a:t>
            </a:r>
            <a:endParaRPr lang="en-US"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Functional / Enterprise Systems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17</a:t>
            </a:fld>
            <a:endParaRPr lang="en-US" dirty="0"/>
          </a:p>
        </p:txBody>
      </p:sp>
      <p:pic>
        <p:nvPicPr>
          <p:cNvPr id="6" name="Picture 5" descr="spss.jpg"/>
          <p:cNvPicPr>
            <a:picLocks noChangeAspect="1"/>
          </p:cNvPicPr>
          <p:nvPr/>
        </p:nvPicPr>
        <p:blipFill>
          <a:blip r:embed="rId3"/>
          <a:stretch>
            <a:fillRect/>
          </a:stretch>
        </p:blipFill>
        <p:spPr>
          <a:xfrm>
            <a:off x="685800" y="1752600"/>
            <a:ext cx="3454400" cy="889000"/>
          </a:xfrm>
          <a:prstGeom prst="rect">
            <a:avLst/>
          </a:prstGeom>
        </p:spPr>
      </p:pic>
      <p:sp>
        <p:nvSpPr>
          <p:cNvPr id="8" name="TextBox 7"/>
          <p:cNvSpPr txBox="1"/>
          <p:nvPr/>
        </p:nvSpPr>
        <p:spPr>
          <a:xfrm>
            <a:off x="4343400" y="1828801"/>
            <a:ext cx="4191000" cy="1200329"/>
          </a:xfrm>
          <a:prstGeom prst="rect">
            <a:avLst/>
          </a:prstGeom>
          <a:noFill/>
        </p:spPr>
        <p:txBody>
          <a:bodyPr wrap="square" rtlCol="0">
            <a:spAutoFit/>
          </a:bodyPr>
          <a:lstStyle/>
          <a:p>
            <a:r>
              <a:rPr lang="en-US" b="1" dirty="0" smtClean="0">
                <a:hlinkClick r:id="rId4"/>
              </a:rPr>
              <a:t>SPSS Predictive Analytics Helps State of Texas Recover $400 Million in Unpaid Taxes</a:t>
            </a:r>
            <a:endParaRPr lang="en-US" b="1" dirty="0" smtClean="0"/>
          </a:p>
          <a:p>
            <a:endParaRPr lang="en-US" dirty="0"/>
          </a:p>
        </p:txBody>
      </p:sp>
      <p:sp>
        <p:nvSpPr>
          <p:cNvPr id="9" name="TextBox 8"/>
          <p:cNvSpPr txBox="1"/>
          <p:nvPr/>
        </p:nvSpPr>
        <p:spPr>
          <a:xfrm>
            <a:off x="4495800" y="3200400"/>
            <a:ext cx="4191000" cy="369332"/>
          </a:xfrm>
          <a:prstGeom prst="rect">
            <a:avLst/>
          </a:prstGeom>
          <a:noFill/>
        </p:spPr>
        <p:txBody>
          <a:bodyPr wrap="square" rtlCol="0">
            <a:spAutoFit/>
          </a:bodyPr>
          <a:lstStyle/>
          <a:p>
            <a:r>
              <a:rPr lang="en-US" b="1" dirty="0" smtClean="0">
                <a:hlinkClick r:id="rId5"/>
              </a:rPr>
              <a:t>Predictive Analytics with Micro Strategy</a:t>
            </a:r>
            <a:endParaRPr lang="en-US"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Sports Teams are High Tech</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18</a:t>
            </a:fld>
            <a:endParaRPr lang="en-US" dirty="0"/>
          </a:p>
        </p:txBody>
      </p:sp>
      <p:sp>
        <p:nvSpPr>
          <p:cNvPr id="7" name="TextBox 6"/>
          <p:cNvSpPr txBox="1"/>
          <p:nvPr/>
        </p:nvSpPr>
        <p:spPr>
          <a:xfrm>
            <a:off x="4495800" y="3212068"/>
            <a:ext cx="2743200" cy="369332"/>
          </a:xfrm>
          <a:prstGeom prst="rect">
            <a:avLst/>
          </a:prstGeom>
          <a:noFill/>
        </p:spPr>
        <p:txBody>
          <a:bodyPr wrap="square" rtlCol="0">
            <a:spAutoFit/>
          </a:bodyPr>
          <a:lstStyle/>
          <a:p>
            <a:r>
              <a:rPr lang="en-US" b="1" dirty="0" smtClean="0">
                <a:hlinkClick r:id="rId3"/>
              </a:rPr>
              <a:t>Stadiums Go High Tech</a:t>
            </a:r>
            <a:endParaRPr lang="en-US" b="1" dirty="0"/>
          </a:p>
        </p:txBody>
      </p:sp>
      <p:pic>
        <p:nvPicPr>
          <p:cNvPr id="8" name="Picture 7" descr="network computing.gif">
            <a:hlinkClick r:id="rId4"/>
          </p:cNvPr>
          <p:cNvPicPr>
            <a:picLocks noChangeAspect="1"/>
          </p:cNvPicPr>
          <p:nvPr/>
        </p:nvPicPr>
        <p:blipFill>
          <a:blip r:embed="rId5"/>
          <a:stretch>
            <a:fillRect/>
          </a:stretch>
        </p:blipFill>
        <p:spPr>
          <a:xfrm>
            <a:off x="457200" y="1676400"/>
            <a:ext cx="3114675" cy="800100"/>
          </a:xfrm>
          <a:prstGeom prst="rect">
            <a:avLst/>
          </a:prstGeom>
        </p:spPr>
      </p:pic>
      <p:sp>
        <p:nvSpPr>
          <p:cNvPr id="9" name="TextBox 8"/>
          <p:cNvSpPr txBox="1"/>
          <p:nvPr/>
        </p:nvSpPr>
        <p:spPr>
          <a:xfrm>
            <a:off x="3810000" y="1792069"/>
            <a:ext cx="4419600" cy="646331"/>
          </a:xfrm>
          <a:prstGeom prst="rect">
            <a:avLst/>
          </a:prstGeom>
          <a:noFill/>
        </p:spPr>
        <p:txBody>
          <a:bodyPr wrap="square" rtlCol="0">
            <a:spAutoFit/>
          </a:bodyPr>
          <a:lstStyle/>
          <a:p>
            <a:r>
              <a:rPr lang="en-US" b="1" dirty="0" smtClean="0">
                <a:hlinkClick r:id="rId4"/>
              </a:rPr>
              <a:t>On Location: American Airlines Center’s Wi-Fi Network</a:t>
            </a:r>
            <a:endParaRPr lang="en-US" b="1" dirty="0"/>
          </a:p>
        </p:txBody>
      </p:sp>
      <p:pic>
        <p:nvPicPr>
          <p:cNvPr id="10" name="Picture 9" descr="cnycentral.jpg">
            <a:hlinkClick r:id="rId6"/>
          </p:cNvPr>
          <p:cNvPicPr>
            <a:picLocks noChangeAspect="1"/>
          </p:cNvPicPr>
          <p:nvPr/>
        </p:nvPicPr>
        <p:blipFill>
          <a:blip r:embed="rId7"/>
          <a:stretch>
            <a:fillRect/>
          </a:stretch>
        </p:blipFill>
        <p:spPr>
          <a:xfrm>
            <a:off x="609600" y="4267200"/>
            <a:ext cx="2590800" cy="857250"/>
          </a:xfrm>
          <a:prstGeom prst="rect">
            <a:avLst/>
          </a:prstGeom>
        </p:spPr>
      </p:pic>
      <p:sp>
        <p:nvSpPr>
          <p:cNvPr id="11" name="TextBox 10"/>
          <p:cNvSpPr txBox="1"/>
          <p:nvPr/>
        </p:nvSpPr>
        <p:spPr>
          <a:xfrm>
            <a:off x="3886200" y="4419600"/>
            <a:ext cx="4495800" cy="646331"/>
          </a:xfrm>
          <a:prstGeom prst="rect">
            <a:avLst/>
          </a:prstGeom>
          <a:noFill/>
        </p:spPr>
        <p:txBody>
          <a:bodyPr wrap="square" rtlCol="0">
            <a:spAutoFit/>
          </a:bodyPr>
          <a:lstStyle/>
          <a:p>
            <a:r>
              <a:rPr lang="en-US" b="1" dirty="0" smtClean="0">
                <a:hlinkClick r:id="rId6"/>
              </a:rPr>
              <a:t>New Meadowlands Stadium Pushing High Tech Envelope</a:t>
            </a:r>
            <a:endParaRPr lang="en-US"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US Military Utilizes High Tech Training Practices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19</a:t>
            </a:fld>
            <a:endParaRPr lang="en-US" dirty="0"/>
          </a:p>
        </p:txBody>
      </p:sp>
      <p:sp>
        <p:nvSpPr>
          <p:cNvPr id="6" name="TextBox 5"/>
          <p:cNvSpPr txBox="1"/>
          <p:nvPr/>
        </p:nvSpPr>
        <p:spPr>
          <a:xfrm>
            <a:off x="609600" y="1524000"/>
            <a:ext cx="4876800" cy="369332"/>
          </a:xfrm>
          <a:prstGeom prst="rect">
            <a:avLst/>
          </a:prstGeom>
          <a:noFill/>
        </p:spPr>
        <p:txBody>
          <a:bodyPr wrap="square" rtlCol="0">
            <a:spAutoFit/>
          </a:bodyPr>
          <a:lstStyle/>
          <a:p>
            <a:r>
              <a:rPr lang="en-US" b="1" dirty="0" smtClean="0">
                <a:hlinkClick r:id="rId3"/>
              </a:rPr>
              <a:t>Forterra to Integrate Tech with Army Training</a:t>
            </a:r>
            <a:endParaRPr lang="en-US" b="1" dirty="0"/>
          </a:p>
        </p:txBody>
      </p:sp>
      <p:sp>
        <p:nvSpPr>
          <p:cNvPr id="7" name="TextBox 6"/>
          <p:cNvSpPr txBox="1"/>
          <p:nvPr/>
        </p:nvSpPr>
        <p:spPr>
          <a:xfrm>
            <a:off x="609600" y="2145268"/>
            <a:ext cx="5029200" cy="369332"/>
          </a:xfrm>
          <a:prstGeom prst="rect">
            <a:avLst/>
          </a:prstGeom>
          <a:noFill/>
        </p:spPr>
        <p:txBody>
          <a:bodyPr wrap="square" rtlCol="0">
            <a:spAutoFit/>
          </a:bodyPr>
          <a:lstStyle/>
          <a:p>
            <a:r>
              <a:rPr lang="en-US" b="1" dirty="0" smtClean="0">
                <a:hlinkClick r:id="rId4"/>
              </a:rPr>
              <a:t>Virtual Worlds: The Future of Military Training</a:t>
            </a:r>
            <a:endParaRPr lang="en-US" b="1" dirty="0"/>
          </a:p>
        </p:txBody>
      </p:sp>
      <p:pic>
        <p:nvPicPr>
          <p:cNvPr id="8" name="Picture 7" descr="danger room.jpg">
            <a:hlinkClick r:id="rId5"/>
          </p:cNvPr>
          <p:cNvPicPr>
            <a:picLocks noChangeAspect="1"/>
          </p:cNvPicPr>
          <p:nvPr/>
        </p:nvPicPr>
        <p:blipFill>
          <a:blip r:embed="rId6"/>
          <a:stretch>
            <a:fillRect/>
          </a:stretch>
        </p:blipFill>
        <p:spPr>
          <a:xfrm>
            <a:off x="152400" y="4114800"/>
            <a:ext cx="4419600" cy="914400"/>
          </a:xfrm>
          <a:prstGeom prst="rect">
            <a:avLst/>
          </a:prstGeom>
        </p:spPr>
      </p:pic>
      <p:sp>
        <p:nvSpPr>
          <p:cNvPr id="9" name="TextBox 8"/>
          <p:cNvSpPr txBox="1"/>
          <p:nvPr/>
        </p:nvSpPr>
        <p:spPr>
          <a:xfrm>
            <a:off x="4648200" y="4495800"/>
            <a:ext cx="5867400" cy="381000"/>
          </a:xfrm>
          <a:prstGeom prst="rect">
            <a:avLst/>
          </a:prstGeom>
          <a:noFill/>
        </p:spPr>
        <p:txBody>
          <a:bodyPr wrap="square" rtlCol="0">
            <a:spAutoFit/>
          </a:bodyPr>
          <a:lstStyle/>
          <a:p>
            <a:r>
              <a:rPr lang="en-US" b="1" dirty="0" smtClean="0">
                <a:hlinkClick r:id="rId5"/>
              </a:rPr>
              <a:t>Is the Army's Virtual World Already Here?</a:t>
            </a:r>
            <a:endParaRPr lang="en-US" b="1" dirty="0"/>
          </a:p>
        </p:txBody>
      </p:sp>
      <p:sp>
        <p:nvSpPr>
          <p:cNvPr id="10" name="TextBox 9"/>
          <p:cNvSpPr txBox="1"/>
          <p:nvPr/>
        </p:nvSpPr>
        <p:spPr>
          <a:xfrm>
            <a:off x="609600" y="2667000"/>
            <a:ext cx="5791200" cy="369332"/>
          </a:xfrm>
          <a:prstGeom prst="rect">
            <a:avLst/>
          </a:prstGeom>
          <a:noFill/>
        </p:spPr>
        <p:txBody>
          <a:bodyPr wrap="square" rtlCol="0">
            <a:spAutoFit/>
          </a:bodyPr>
          <a:lstStyle/>
          <a:p>
            <a:r>
              <a:rPr lang="en-US" b="1" dirty="0" smtClean="0">
                <a:hlinkClick r:id="rId7"/>
              </a:rPr>
              <a:t>NDIA - Soldiers Learn Hazards Of War in Virtual Reality</a:t>
            </a:r>
            <a:r>
              <a:rPr lang="en-US" dirty="0" smtClean="0"/>
              <a:t> </a:t>
            </a:r>
            <a:endParaRPr lang="en-US" dirty="0"/>
          </a:p>
        </p:txBody>
      </p:sp>
      <p:pic>
        <p:nvPicPr>
          <p:cNvPr id="11" name="Picture 10" descr="baseline.gif">
            <a:hlinkClick r:id="rId8"/>
          </p:cNvPr>
          <p:cNvPicPr>
            <a:picLocks noChangeAspect="1"/>
          </p:cNvPicPr>
          <p:nvPr/>
        </p:nvPicPr>
        <p:blipFill>
          <a:blip r:embed="rId9"/>
          <a:stretch>
            <a:fillRect/>
          </a:stretch>
        </p:blipFill>
        <p:spPr>
          <a:xfrm>
            <a:off x="304800" y="5267325"/>
            <a:ext cx="2514600" cy="523875"/>
          </a:xfrm>
          <a:prstGeom prst="rect">
            <a:avLst/>
          </a:prstGeom>
        </p:spPr>
      </p:pic>
      <p:sp>
        <p:nvSpPr>
          <p:cNvPr id="12" name="TextBox 11"/>
          <p:cNvSpPr txBox="1"/>
          <p:nvPr/>
        </p:nvSpPr>
        <p:spPr>
          <a:xfrm>
            <a:off x="2971800" y="5410200"/>
            <a:ext cx="3657600" cy="381000"/>
          </a:xfrm>
          <a:prstGeom prst="rect">
            <a:avLst/>
          </a:prstGeom>
          <a:noFill/>
        </p:spPr>
        <p:txBody>
          <a:bodyPr wrap="square" rtlCol="0">
            <a:spAutoFit/>
          </a:bodyPr>
          <a:lstStyle/>
          <a:p>
            <a:r>
              <a:rPr lang="en-US" b="1" dirty="0" smtClean="0">
                <a:hlinkClick r:id="rId8"/>
              </a:rPr>
              <a:t>Halo 3 Meets Second Life</a:t>
            </a:r>
            <a:endParaRPr lang="en-US" b="1" dirty="0"/>
          </a:p>
        </p:txBody>
      </p:sp>
      <p:sp>
        <p:nvSpPr>
          <p:cNvPr id="14" name="TextBox 13"/>
          <p:cNvSpPr txBox="1"/>
          <p:nvPr/>
        </p:nvSpPr>
        <p:spPr>
          <a:xfrm>
            <a:off x="609600" y="3200400"/>
            <a:ext cx="6172200" cy="369332"/>
          </a:xfrm>
          <a:prstGeom prst="rect">
            <a:avLst/>
          </a:prstGeom>
          <a:noFill/>
        </p:spPr>
        <p:txBody>
          <a:bodyPr wrap="square" rtlCol="0">
            <a:spAutoFit/>
          </a:bodyPr>
          <a:lstStyle/>
          <a:p>
            <a:r>
              <a:rPr lang="en-US" b="1" dirty="0" smtClean="0">
                <a:hlinkClick r:id="rId10"/>
              </a:rPr>
              <a:t>Virtual training prepares soldiers for real-life operations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a:t>
            </a:r>
            <a:endParaRPr lang="en-US" sz="3200" b="1" dirty="0"/>
          </a:p>
        </p:txBody>
      </p:sp>
      <p:sp>
        <p:nvSpPr>
          <p:cNvPr id="3" name="Content Placeholder 2"/>
          <p:cNvSpPr>
            <a:spLocks noGrp="1"/>
          </p:cNvSpPr>
          <p:nvPr>
            <p:ph idx="1"/>
          </p:nvPr>
        </p:nvSpPr>
        <p:spPr/>
        <p:txBody>
          <a:bodyPr>
            <a:normAutofit/>
          </a:bodyPr>
          <a:lstStyle/>
          <a:p>
            <a:r>
              <a:rPr lang="en-US" sz="2800" dirty="0" smtClean="0"/>
              <a:t>2.1 Information Systems:  Concepts and Definitions</a:t>
            </a:r>
          </a:p>
          <a:p>
            <a:r>
              <a:rPr lang="en-US" sz="2800" dirty="0" smtClean="0"/>
              <a:t>2.2 Classification and Types of Information Systems</a:t>
            </a:r>
          </a:p>
          <a:p>
            <a:r>
              <a:rPr lang="en-US" sz="2800" dirty="0" smtClean="0"/>
              <a:t>2.3 How IT Supports People</a:t>
            </a:r>
          </a:p>
          <a:p>
            <a:r>
              <a:rPr lang="en-US" sz="2800" dirty="0" smtClean="0"/>
              <a:t>2.4 How IT Supports Supply Chains and Business Processes</a:t>
            </a:r>
          </a:p>
          <a:p>
            <a:r>
              <a:rPr lang="en-US" sz="2800" dirty="0" smtClean="0"/>
              <a:t>2.5 Information Systems Infrastructure, Architecture, and Emerging Computing Environments</a:t>
            </a:r>
          </a:p>
        </p:txBody>
      </p:sp>
      <p:sp>
        <p:nvSpPr>
          <p:cNvPr id="5" name="Slide Number Placeholder 4"/>
          <p:cNvSpPr>
            <a:spLocks noGrp="1"/>
          </p:cNvSpPr>
          <p:nvPr>
            <p:ph type="sldNum" sz="quarter" idx="12"/>
          </p:nvPr>
        </p:nvSpPr>
        <p:spPr/>
        <p:txBody>
          <a:bodyPr/>
          <a:lstStyle/>
          <a:p>
            <a:r>
              <a:rPr lang="en-US" dirty="0" smtClean="0"/>
              <a:t>2-2</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2.5 – Business processes across &amp; beyond the enterprise.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a:xfrm>
            <a:off x="6553200" y="6356350"/>
            <a:ext cx="2133600" cy="365125"/>
          </a:xfrm>
        </p:spPr>
        <p:txBody>
          <a:bodyPr/>
          <a:lstStyle/>
          <a:p>
            <a:r>
              <a:rPr lang="en-US" dirty="0" smtClean="0"/>
              <a:t>2-</a:t>
            </a:r>
            <a:fld id="{DBB3DA93-E592-46D0-AE1F-D154A72783BC}" type="slidenum">
              <a:rPr lang="en-US" smtClean="0"/>
              <a:pPr/>
              <a:t>20</a:t>
            </a:fld>
            <a:endParaRPr lang="en-US" dirty="0"/>
          </a:p>
        </p:txBody>
      </p:sp>
      <p:pic>
        <p:nvPicPr>
          <p:cNvPr id="4098" name="Picture 2"/>
          <p:cNvPicPr>
            <a:picLocks noChangeAspect="1" noChangeArrowheads="1"/>
          </p:cNvPicPr>
          <p:nvPr/>
        </p:nvPicPr>
        <p:blipFill>
          <a:blip r:embed="rId3"/>
          <a:srcRect/>
          <a:stretch>
            <a:fillRect/>
          </a:stretch>
        </p:blipFill>
        <p:spPr bwMode="auto">
          <a:xfrm>
            <a:off x="1600200" y="1447800"/>
            <a:ext cx="5867400" cy="472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2.6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21</a:t>
            </a:fld>
            <a:endParaRPr lang="en-US" dirty="0"/>
          </a:p>
        </p:txBody>
      </p:sp>
      <p:pic>
        <p:nvPicPr>
          <p:cNvPr id="5122" name="Picture 2"/>
          <p:cNvPicPr>
            <a:picLocks noChangeAspect="1" noChangeArrowheads="1"/>
          </p:cNvPicPr>
          <p:nvPr/>
        </p:nvPicPr>
        <p:blipFill>
          <a:blip r:embed="rId3"/>
          <a:srcRect/>
          <a:stretch>
            <a:fillRect/>
          </a:stretch>
        </p:blipFill>
        <p:spPr bwMode="auto">
          <a:xfrm>
            <a:off x="1905000" y="1143000"/>
            <a:ext cx="5486400" cy="4343400"/>
          </a:xfrm>
          <a:prstGeom prst="rect">
            <a:avLst/>
          </a:prstGeom>
          <a:noFill/>
          <a:ln w="9525">
            <a:noFill/>
            <a:miter lim="800000"/>
            <a:headEnd/>
            <a:tailEnd/>
          </a:ln>
          <a:effectLst/>
        </p:spPr>
      </p:pic>
      <p:sp>
        <p:nvSpPr>
          <p:cNvPr id="8" name="TextBox 7"/>
          <p:cNvSpPr txBox="1"/>
          <p:nvPr/>
        </p:nvSpPr>
        <p:spPr>
          <a:xfrm>
            <a:off x="1219200" y="5802868"/>
            <a:ext cx="7315200" cy="369332"/>
          </a:xfrm>
          <a:prstGeom prst="rect">
            <a:avLst/>
          </a:prstGeom>
          <a:noFill/>
        </p:spPr>
        <p:txBody>
          <a:bodyPr wrap="square" rtlCol="0">
            <a:spAutoFit/>
          </a:bodyPr>
          <a:lstStyle/>
          <a:p>
            <a:r>
              <a:rPr lang="en-US" b="1" dirty="0" smtClean="0"/>
              <a:t>Departmental, enterprise, and interorganizational information systems.</a:t>
            </a:r>
            <a:endParaRPr lang="en-US"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2.2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22</a:t>
            </a:fld>
            <a:endParaRPr lang="en-US" dirty="0"/>
          </a:p>
        </p:txBody>
      </p:sp>
      <p:pic>
        <p:nvPicPr>
          <p:cNvPr id="6146" name="Picture 2"/>
          <p:cNvPicPr>
            <a:picLocks noChangeAspect="1" noChangeArrowheads="1"/>
          </p:cNvPicPr>
          <p:nvPr/>
        </p:nvPicPr>
        <p:blipFill>
          <a:blip r:embed="rId3"/>
          <a:srcRect/>
          <a:stretch>
            <a:fillRect/>
          </a:stretch>
        </p:blipFill>
        <p:spPr bwMode="auto">
          <a:xfrm>
            <a:off x="1371600" y="1447800"/>
            <a:ext cx="6248400" cy="4572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Business Performance Management Systems - Dashboards</a:t>
            </a:r>
            <a:endParaRPr lang="en-US" sz="3200" b="1" dirty="0"/>
          </a:p>
        </p:txBody>
      </p:sp>
      <p:pic>
        <p:nvPicPr>
          <p:cNvPr id="6" name="Content Placeholder 5" descr="businessweek.gif">
            <a:hlinkClick r:id="rId3"/>
          </p:cNvPr>
          <p:cNvPicPr>
            <a:picLocks noGrp="1" noChangeAspect="1"/>
          </p:cNvPicPr>
          <p:nvPr>
            <p:ph idx="1"/>
          </p:nvPr>
        </p:nvPicPr>
        <p:blipFill>
          <a:blip r:embed="rId4"/>
          <a:stretch>
            <a:fillRect/>
          </a:stretch>
        </p:blipFill>
        <p:spPr>
          <a:xfrm>
            <a:off x="533400" y="1600200"/>
            <a:ext cx="2428875" cy="514350"/>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23</a:t>
            </a:fld>
            <a:endParaRPr lang="en-US" dirty="0"/>
          </a:p>
        </p:txBody>
      </p:sp>
      <p:sp>
        <p:nvSpPr>
          <p:cNvPr id="7" name="TextBox 6"/>
          <p:cNvSpPr txBox="1"/>
          <p:nvPr/>
        </p:nvSpPr>
        <p:spPr>
          <a:xfrm>
            <a:off x="3429000" y="1600200"/>
            <a:ext cx="3581400" cy="369332"/>
          </a:xfrm>
          <a:prstGeom prst="rect">
            <a:avLst/>
          </a:prstGeom>
          <a:noFill/>
        </p:spPr>
        <p:txBody>
          <a:bodyPr wrap="square" rtlCol="0">
            <a:spAutoFit/>
          </a:bodyPr>
          <a:lstStyle/>
          <a:p>
            <a:r>
              <a:rPr lang="en-US" b="1" dirty="0" smtClean="0">
                <a:hlinkClick r:id="rId3"/>
              </a:rPr>
              <a:t>Giving the Boss the Big Picture</a:t>
            </a:r>
            <a:endParaRPr lang="en-US" b="1" dirty="0"/>
          </a:p>
        </p:txBody>
      </p:sp>
      <p:pic>
        <p:nvPicPr>
          <p:cNvPr id="8" name="Picture 7" descr="dashboard screen shot.png">
            <a:hlinkClick r:id="rId5"/>
          </p:cNvPr>
          <p:cNvPicPr>
            <a:picLocks noChangeAspect="1"/>
          </p:cNvPicPr>
          <p:nvPr/>
        </p:nvPicPr>
        <p:blipFill>
          <a:blip r:embed="rId6" cstate="print"/>
          <a:stretch>
            <a:fillRect/>
          </a:stretch>
        </p:blipFill>
        <p:spPr>
          <a:xfrm>
            <a:off x="152400" y="2237550"/>
            <a:ext cx="2625000" cy="1496250"/>
          </a:xfrm>
          <a:prstGeom prst="rect">
            <a:avLst/>
          </a:prstGeom>
        </p:spPr>
      </p:pic>
      <p:sp>
        <p:nvSpPr>
          <p:cNvPr id="10" name="TextBox 9"/>
          <p:cNvSpPr txBox="1"/>
          <p:nvPr/>
        </p:nvSpPr>
        <p:spPr>
          <a:xfrm>
            <a:off x="2971800" y="2438400"/>
            <a:ext cx="3581400" cy="369332"/>
          </a:xfrm>
          <a:prstGeom prst="rect">
            <a:avLst/>
          </a:prstGeom>
          <a:noFill/>
        </p:spPr>
        <p:txBody>
          <a:bodyPr wrap="square" rtlCol="0">
            <a:spAutoFit/>
          </a:bodyPr>
          <a:lstStyle/>
          <a:p>
            <a:r>
              <a:rPr lang="en-US" b="1" dirty="0" smtClean="0">
                <a:hlinkClick r:id="rId5"/>
              </a:rPr>
              <a:t>Analyzer Dashboard Screen Shot</a:t>
            </a:r>
            <a:endParaRPr lang="en-US" dirty="0"/>
          </a:p>
        </p:txBody>
      </p:sp>
      <p:pic>
        <p:nvPicPr>
          <p:cNvPr id="11" name="Picture 10" descr="CTUIT_RADAR_restaurant_performance_digital_dashboard_700.png">
            <a:hlinkClick r:id="rId7"/>
          </p:cNvPr>
          <p:cNvPicPr>
            <a:picLocks noChangeAspect="1"/>
          </p:cNvPicPr>
          <p:nvPr/>
        </p:nvPicPr>
        <p:blipFill>
          <a:blip r:embed="rId8"/>
          <a:stretch>
            <a:fillRect/>
          </a:stretch>
        </p:blipFill>
        <p:spPr>
          <a:xfrm>
            <a:off x="2945387" y="3200400"/>
            <a:ext cx="5970013" cy="2851834"/>
          </a:xfrm>
          <a:prstGeom prst="rect">
            <a:avLst/>
          </a:prstGeom>
        </p:spPr>
      </p:pic>
      <p:sp>
        <p:nvSpPr>
          <p:cNvPr id="12" name="TextBox 11"/>
          <p:cNvSpPr txBox="1"/>
          <p:nvPr/>
        </p:nvSpPr>
        <p:spPr>
          <a:xfrm>
            <a:off x="304800" y="4191000"/>
            <a:ext cx="2438400" cy="1200329"/>
          </a:xfrm>
          <a:prstGeom prst="rect">
            <a:avLst/>
          </a:prstGeom>
          <a:noFill/>
        </p:spPr>
        <p:txBody>
          <a:bodyPr wrap="square" rtlCol="0">
            <a:spAutoFit/>
          </a:bodyPr>
          <a:lstStyle/>
          <a:p>
            <a:r>
              <a:rPr lang="en-US" b="1" dirty="0" smtClean="0">
                <a:hlinkClick r:id="rId7"/>
              </a:rPr>
              <a:t>Ctuit Radar - Configurable Dashboard for Restaurants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Dashboards – cont’d</a:t>
            </a:r>
            <a:endParaRPr lang="en-US" sz="3200" b="1" dirty="0"/>
          </a:p>
        </p:txBody>
      </p:sp>
      <p:pic>
        <p:nvPicPr>
          <p:cNvPr id="6" name="Content Placeholder 5" descr="BrightPoint_Consulting_Stock_Market_Monitoring_Digital_Dashboard.png">
            <a:hlinkClick r:id="rId3"/>
          </p:cNvPr>
          <p:cNvPicPr>
            <a:picLocks noGrp="1" noChangeAspect="1"/>
          </p:cNvPicPr>
          <p:nvPr>
            <p:ph idx="1"/>
          </p:nvPr>
        </p:nvPicPr>
        <p:blipFill>
          <a:blip r:embed="rId4"/>
          <a:stretch>
            <a:fillRect/>
          </a:stretch>
        </p:blipFill>
        <p:spPr>
          <a:xfrm>
            <a:off x="1661582" y="1447800"/>
            <a:ext cx="6034618" cy="4525963"/>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24</a:t>
            </a:fld>
            <a:endParaRPr lang="en-US" dirty="0"/>
          </a:p>
        </p:txBody>
      </p:sp>
      <p:sp>
        <p:nvSpPr>
          <p:cNvPr id="7" name="TextBox 6"/>
          <p:cNvSpPr txBox="1"/>
          <p:nvPr/>
        </p:nvSpPr>
        <p:spPr>
          <a:xfrm>
            <a:off x="2438400" y="1066800"/>
            <a:ext cx="5867400" cy="369332"/>
          </a:xfrm>
          <a:prstGeom prst="rect">
            <a:avLst/>
          </a:prstGeom>
          <a:noFill/>
        </p:spPr>
        <p:txBody>
          <a:bodyPr wrap="square" rtlCol="0">
            <a:spAutoFit/>
          </a:bodyPr>
          <a:lstStyle/>
          <a:p>
            <a:r>
              <a:rPr lang="en-US" b="1" dirty="0" smtClean="0">
                <a:hlinkClick r:id="rId3"/>
              </a:rPr>
              <a:t>BrightPoint's Google Finance Dashboard</a:t>
            </a:r>
            <a:endParaRPr lang="en-US" dirty="0"/>
          </a:p>
        </p:txBody>
      </p:sp>
      <p:sp>
        <p:nvSpPr>
          <p:cNvPr id="8" name="TextBox 7"/>
          <p:cNvSpPr txBox="1"/>
          <p:nvPr/>
        </p:nvSpPr>
        <p:spPr>
          <a:xfrm>
            <a:off x="2590800" y="6019800"/>
            <a:ext cx="4114800" cy="369332"/>
          </a:xfrm>
          <a:prstGeom prst="rect">
            <a:avLst/>
          </a:prstGeom>
          <a:noFill/>
        </p:spPr>
        <p:txBody>
          <a:bodyPr wrap="square" rtlCol="0">
            <a:spAutoFit/>
          </a:bodyPr>
          <a:lstStyle/>
          <a:p>
            <a:r>
              <a:rPr lang="en-US" b="1" dirty="0" smtClean="0">
                <a:hlinkClick r:id="rId5"/>
              </a:rPr>
              <a:t>Click for interactive version of dashboard</a:t>
            </a:r>
            <a:endParaRPr lang="en-US"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solidFill>
                  <a:srgbClr val="FF0000"/>
                </a:solidFill>
              </a:rPr>
              <a:t>Figure 2.7 Sample of a performance dashboard.</a:t>
            </a:r>
            <a:r>
              <a:rPr lang="en-US" sz="2500" dirty="0" smtClean="0">
                <a:solidFill>
                  <a:srgbClr val="FF0000"/>
                </a:solidFill>
              </a:rPr>
              <a:t> </a:t>
            </a:r>
            <a:br>
              <a:rPr lang="en-US" sz="2500" dirty="0" smtClean="0">
                <a:solidFill>
                  <a:srgbClr val="FF0000"/>
                </a:solidFill>
              </a:rPr>
            </a:br>
            <a:endParaRPr lang="en-US" sz="2500"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25</a:t>
            </a:fld>
            <a:endParaRPr lang="en-US" dirty="0"/>
          </a:p>
        </p:txBody>
      </p:sp>
      <p:pic>
        <p:nvPicPr>
          <p:cNvPr id="6" name="Picture 13" descr="typical dashboard"/>
          <p:cNvPicPr>
            <a:picLocks noGrp="1" noChangeAspect="1" noChangeArrowheads="1"/>
          </p:cNvPicPr>
          <p:nvPr>
            <p:ph idx="1"/>
          </p:nvPr>
        </p:nvPicPr>
        <p:blipFill>
          <a:blip r:embed="rId3"/>
          <a:srcRect/>
          <a:stretch>
            <a:fillRect/>
          </a:stretch>
        </p:blipFill>
        <p:spPr bwMode="auto">
          <a:xfrm>
            <a:off x="1507206" y="1066800"/>
            <a:ext cx="6129587" cy="4525963"/>
          </a:xfrm>
          <a:prstGeom prst="rect">
            <a:avLst/>
          </a:prstGeom>
          <a:noFill/>
          <a:ln w="9525">
            <a:noFill/>
            <a:miter lim="800000"/>
            <a:headEnd/>
            <a:tailEnd/>
          </a:ln>
        </p:spPr>
      </p:pic>
      <p:sp>
        <p:nvSpPr>
          <p:cNvPr id="9" name="TextBox 8"/>
          <p:cNvSpPr txBox="1"/>
          <p:nvPr/>
        </p:nvSpPr>
        <p:spPr>
          <a:xfrm>
            <a:off x="762000" y="5638800"/>
            <a:ext cx="7467600" cy="923330"/>
          </a:xfrm>
          <a:prstGeom prst="rect">
            <a:avLst/>
          </a:prstGeom>
          <a:noFill/>
        </p:spPr>
        <p:txBody>
          <a:bodyPr wrap="square" rtlCol="0">
            <a:spAutoFit/>
          </a:bodyPr>
          <a:lstStyle/>
          <a:p>
            <a:r>
              <a:rPr lang="en-US" b="1" i="1" dirty="0" smtClean="0">
                <a:solidFill>
                  <a:srgbClr val="FF0000"/>
                </a:solidFill>
              </a:rPr>
              <a:t>Source</a:t>
            </a:r>
            <a:r>
              <a:rPr lang="en-US" b="1" dirty="0" smtClean="0">
                <a:solidFill>
                  <a:srgbClr val="FF0000"/>
                </a:solidFill>
              </a:rPr>
              <a:t>: Dundas Software (</a:t>
            </a:r>
            <a:r>
              <a:rPr lang="en-US" altLang="ja-JP" b="1" i="1" dirty="0" smtClean="0">
                <a:solidFill>
                  <a:srgbClr val="FF0000"/>
                </a:solidFill>
                <a:ea typeface="ＭＳ Ｐゴシック" pitchFamily="34" charset="-128"/>
                <a:hlinkClick r:id="rId4"/>
              </a:rPr>
              <a:t>demos1.dundas.com/DundasGauge/MarketingDashboard/Summary.aspx</a:t>
            </a:r>
            <a:r>
              <a:rPr lang="en-US" altLang="ja-JP" b="1" i="1" dirty="0" smtClean="0">
                <a:solidFill>
                  <a:srgbClr val="FF0000"/>
                </a:solidFill>
                <a:ea typeface="ＭＳ Ｐゴシック" pitchFamily="34" charset="-128"/>
              </a:rPr>
              <a:t>)</a:t>
            </a:r>
            <a:r>
              <a:rPr lang="en-US" dirty="0" smtClean="0">
                <a:solidFill>
                  <a:srgbClr val="FF0000"/>
                </a:solidFill>
              </a:rPr>
              <a:t/>
            </a:r>
            <a:br>
              <a:rPr lang="en-US" dirty="0" smtClean="0">
                <a:solidFill>
                  <a:srgbClr val="FF0000"/>
                </a:solidFill>
              </a:rPr>
            </a:b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2.8</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26</a:t>
            </a:fld>
            <a:endParaRPr lang="en-US" dirty="0"/>
          </a:p>
        </p:txBody>
      </p:sp>
      <p:pic>
        <p:nvPicPr>
          <p:cNvPr id="6" name="Content Placeholder 5"/>
          <p:cNvPicPr>
            <a:picLocks noGrp="1" noChangeAspect="1" noChangeArrowheads="1"/>
          </p:cNvPicPr>
          <p:nvPr>
            <p:ph idx="1"/>
          </p:nvPr>
        </p:nvPicPr>
        <p:blipFill>
          <a:blip r:embed="rId3"/>
          <a:srcRect/>
          <a:stretch>
            <a:fillRect/>
          </a:stretch>
        </p:blipFill>
        <p:spPr bwMode="auto">
          <a:xfrm>
            <a:off x="2095809" y="1981200"/>
            <a:ext cx="4952381" cy="2553056"/>
          </a:xfrm>
          <a:prstGeom prst="rect">
            <a:avLst/>
          </a:prstGeom>
          <a:noFill/>
          <a:ln w="9525">
            <a:noFill/>
            <a:miter lim="800000"/>
            <a:headEnd/>
            <a:tailEnd/>
          </a:ln>
        </p:spPr>
      </p:pic>
      <p:sp>
        <p:nvSpPr>
          <p:cNvPr id="7" name="TextBox 6"/>
          <p:cNvSpPr txBox="1"/>
          <p:nvPr/>
        </p:nvSpPr>
        <p:spPr>
          <a:xfrm>
            <a:off x="1219200" y="4819471"/>
            <a:ext cx="7315200" cy="1200329"/>
          </a:xfrm>
          <a:prstGeom prst="rect">
            <a:avLst/>
          </a:prstGeom>
          <a:noFill/>
        </p:spPr>
        <p:txBody>
          <a:bodyPr wrap="square" rtlCol="0">
            <a:spAutoFit/>
          </a:bodyPr>
          <a:lstStyle/>
          <a:p>
            <a:r>
              <a:rPr lang="en-US" b="1" dirty="0" smtClean="0">
                <a:solidFill>
                  <a:srgbClr val="FF0000"/>
                </a:solidFill>
              </a:rPr>
              <a:t>Interrelated support systems. The TPS collects information that is used to build the MIS and the data warehouse. These feed the BI and other enterprise systems. </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27</a:t>
            </a:fld>
            <a:endParaRPr lang="en-US" dirty="0"/>
          </a:p>
        </p:txBody>
      </p:sp>
      <p:sp>
        <p:nvSpPr>
          <p:cNvPr id="6" name="Rectangle 5"/>
          <p:cNvSpPr/>
          <p:nvPr/>
        </p:nvSpPr>
        <p:spPr>
          <a:xfrm>
            <a:off x="2286000" y="2920425"/>
            <a:ext cx="4829784" cy="584775"/>
          </a:xfrm>
          <a:prstGeom prst="rect">
            <a:avLst/>
          </a:prstGeom>
        </p:spPr>
        <p:txBody>
          <a:bodyPr wrap="none">
            <a:spAutoFit/>
          </a:bodyPr>
          <a:lstStyle/>
          <a:p>
            <a:r>
              <a:rPr lang="en-US" sz="3200" b="1" i="1" dirty="0" smtClean="0"/>
              <a:t>2.3 How IT Supports People</a:t>
            </a:r>
            <a:endParaRPr lang="en-US" sz="3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2.3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28</a:t>
            </a:fld>
            <a:endParaRPr lang="en-US" dirty="0"/>
          </a:p>
        </p:txBody>
      </p:sp>
      <p:pic>
        <p:nvPicPr>
          <p:cNvPr id="7170" name="Picture 2"/>
          <p:cNvPicPr>
            <a:picLocks noChangeAspect="1" noChangeArrowheads="1"/>
          </p:cNvPicPr>
          <p:nvPr/>
        </p:nvPicPr>
        <p:blipFill>
          <a:blip r:embed="rId3"/>
          <a:srcRect/>
          <a:stretch>
            <a:fillRect/>
          </a:stretch>
        </p:blipFill>
        <p:spPr bwMode="auto">
          <a:xfrm>
            <a:off x="1600200" y="1600200"/>
            <a:ext cx="58674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2.9 – The information systems support of people in organizations.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29</a:t>
            </a:fld>
            <a:endParaRPr lang="en-US" dirty="0"/>
          </a:p>
        </p:txBody>
      </p:sp>
      <p:pic>
        <p:nvPicPr>
          <p:cNvPr id="8194" name="Picture 2"/>
          <p:cNvPicPr>
            <a:picLocks noChangeAspect="1" noChangeArrowheads="1"/>
          </p:cNvPicPr>
          <p:nvPr/>
        </p:nvPicPr>
        <p:blipFill>
          <a:blip r:embed="rId3"/>
          <a:srcRect/>
          <a:stretch>
            <a:fillRect/>
          </a:stretch>
        </p:blipFill>
        <p:spPr bwMode="auto">
          <a:xfrm>
            <a:off x="1676400" y="1524000"/>
            <a:ext cx="6324600"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 cont’d</a:t>
            </a:r>
            <a:endParaRPr lang="en-US" sz="3200" dirty="0"/>
          </a:p>
        </p:txBody>
      </p:sp>
      <p:sp>
        <p:nvSpPr>
          <p:cNvPr id="3" name="Content Placeholder 2"/>
          <p:cNvSpPr>
            <a:spLocks noGrp="1"/>
          </p:cNvSpPr>
          <p:nvPr>
            <p:ph idx="1"/>
          </p:nvPr>
        </p:nvSpPr>
        <p:spPr/>
        <p:txBody>
          <a:bodyPr/>
          <a:lstStyle/>
          <a:p>
            <a:r>
              <a:rPr lang="en-US" dirty="0" smtClean="0"/>
              <a:t>2.6 Innovative and Futuristic Information Systems</a:t>
            </a:r>
          </a:p>
          <a:p>
            <a:r>
              <a:rPr lang="en-US" dirty="0" smtClean="0"/>
              <a:t>2.7 Managerial Issues</a:t>
            </a:r>
          </a:p>
        </p:txBody>
      </p:sp>
      <p:sp>
        <p:nvSpPr>
          <p:cNvPr id="4" name="Slide Number Placeholder 3"/>
          <p:cNvSpPr>
            <a:spLocks noGrp="1"/>
          </p:cNvSpPr>
          <p:nvPr>
            <p:ph type="sldNum" sz="quarter" idx="12"/>
          </p:nvPr>
        </p:nvSpPr>
        <p:spPr/>
        <p:txBody>
          <a:bodyPr/>
          <a:lstStyle/>
          <a:p>
            <a:r>
              <a:rPr lang="en-US" dirty="0" smtClean="0"/>
              <a:t>2-</a:t>
            </a:r>
            <a:fld id="{DBB3DA93-E592-46D0-AE1F-D154A72783BC}" type="slidenum">
              <a:rPr lang="en-US" smtClean="0"/>
              <a:pPr/>
              <a:t>3</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2.10</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30</a:t>
            </a:fld>
            <a:endParaRPr lang="en-US" dirty="0"/>
          </a:p>
        </p:txBody>
      </p:sp>
      <p:pic>
        <p:nvPicPr>
          <p:cNvPr id="9218" name="Picture 2"/>
          <p:cNvPicPr>
            <a:picLocks noChangeAspect="1" noChangeArrowheads="1"/>
          </p:cNvPicPr>
          <p:nvPr/>
        </p:nvPicPr>
        <p:blipFill>
          <a:blip r:embed="rId3"/>
          <a:srcRect/>
          <a:stretch>
            <a:fillRect/>
          </a:stretch>
        </p:blipFill>
        <p:spPr bwMode="auto">
          <a:xfrm>
            <a:off x="1447800" y="1600200"/>
            <a:ext cx="6172200" cy="3525838"/>
          </a:xfrm>
          <a:prstGeom prst="rect">
            <a:avLst/>
          </a:prstGeom>
          <a:noFill/>
          <a:ln w="9525">
            <a:noFill/>
            <a:miter lim="800000"/>
            <a:headEnd/>
            <a:tailEnd/>
          </a:ln>
          <a:effectLst/>
        </p:spPr>
      </p:pic>
      <p:sp>
        <p:nvSpPr>
          <p:cNvPr id="33" name="TextBox 32"/>
          <p:cNvSpPr txBox="1"/>
          <p:nvPr/>
        </p:nvSpPr>
        <p:spPr>
          <a:xfrm>
            <a:off x="1676400" y="5345668"/>
            <a:ext cx="5715000" cy="369332"/>
          </a:xfrm>
          <a:prstGeom prst="rect">
            <a:avLst/>
          </a:prstGeom>
          <a:noFill/>
        </p:spPr>
        <p:txBody>
          <a:bodyPr wrap="square" rtlCol="0">
            <a:spAutoFit/>
          </a:bodyPr>
          <a:lstStyle/>
          <a:p>
            <a:r>
              <a:rPr lang="en-US" b="1" dirty="0" smtClean="0"/>
              <a:t>Representative questions in the financial services industry.</a:t>
            </a:r>
            <a:endParaRPr 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31</a:t>
            </a:fld>
            <a:endParaRPr lang="en-US" dirty="0"/>
          </a:p>
        </p:txBody>
      </p:sp>
      <p:sp>
        <p:nvSpPr>
          <p:cNvPr id="6" name="Rectangle 5"/>
          <p:cNvSpPr/>
          <p:nvPr/>
        </p:nvSpPr>
        <p:spPr>
          <a:xfrm>
            <a:off x="1371600" y="2667000"/>
            <a:ext cx="6808945" cy="1077218"/>
          </a:xfrm>
          <a:prstGeom prst="rect">
            <a:avLst/>
          </a:prstGeom>
        </p:spPr>
        <p:txBody>
          <a:bodyPr wrap="square">
            <a:spAutoFit/>
          </a:bodyPr>
          <a:lstStyle/>
          <a:p>
            <a:r>
              <a:rPr lang="en-US" sz="3200" b="1" i="1" dirty="0" smtClean="0"/>
              <a:t>2.4 How IT Supports Supply Chains and Business Processes</a:t>
            </a:r>
            <a:endParaRPr lang="en-US" sz="32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IT Supports Supply Chains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32</a:t>
            </a:fld>
            <a:endParaRPr lang="en-US" dirty="0"/>
          </a:p>
        </p:txBody>
      </p:sp>
      <p:pic>
        <p:nvPicPr>
          <p:cNvPr id="6" name="Picture 5" descr="industry week.gif">
            <a:hlinkClick r:id="rId3"/>
          </p:cNvPr>
          <p:cNvPicPr>
            <a:picLocks noChangeAspect="1"/>
          </p:cNvPicPr>
          <p:nvPr/>
        </p:nvPicPr>
        <p:blipFill>
          <a:blip r:embed="rId4"/>
          <a:stretch>
            <a:fillRect/>
          </a:stretch>
        </p:blipFill>
        <p:spPr>
          <a:xfrm>
            <a:off x="838200" y="1447800"/>
            <a:ext cx="847725" cy="704850"/>
          </a:xfrm>
          <a:prstGeom prst="rect">
            <a:avLst/>
          </a:prstGeom>
        </p:spPr>
      </p:pic>
      <p:sp>
        <p:nvSpPr>
          <p:cNvPr id="7" name="TextBox 6"/>
          <p:cNvSpPr txBox="1"/>
          <p:nvPr/>
        </p:nvSpPr>
        <p:spPr>
          <a:xfrm>
            <a:off x="2514600" y="1371600"/>
            <a:ext cx="4724400" cy="923330"/>
          </a:xfrm>
          <a:prstGeom prst="rect">
            <a:avLst/>
          </a:prstGeom>
          <a:noFill/>
        </p:spPr>
        <p:txBody>
          <a:bodyPr wrap="square" rtlCol="0">
            <a:spAutoFit/>
          </a:bodyPr>
          <a:lstStyle/>
          <a:p>
            <a:r>
              <a:rPr lang="en-US" b="1" dirty="0" smtClean="0">
                <a:hlinkClick r:id="rId5"/>
              </a:rPr>
              <a:t>Aerospace &amp; Defense Supply Chains Prepare for Uncertainty in 2009</a:t>
            </a:r>
            <a:endParaRPr lang="en-US" b="1" dirty="0" smtClean="0"/>
          </a:p>
          <a:p>
            <a:endParaRPr lang="en-US" dirty="0"/>
          </a:p>
        </p:txBody>
      </p:sp>
      <p:pic>
        <p:nvPicPr>
          <p:cNvPr id="8" name="Picture 7" descr="intelligent enterprise.gif">
            <a:hlinkClick r:id="rId3"/>
          </p:cNvPr>
          <p:cNvPicPr>
            <a:picLocks noChangeAspect="1"/>
          </p:cNvPicPr>
          <p:nvPr/>
        </p:nvPicPr>
        <p:blipFill>
          <a:blip r:embed="rId6"/>
          <a:stretch>
            <a:fillRect/>
          </a:stretch>
        </p:blipFill>
        <p:spPr>
          <a:xfrm>
            <a:off x="381000" y="2362200"/>
            <a:ext cx="2771775" cy="733425"/>
          </a:xfrm>
          <a:prstGeom prst="rect">
            <a:avLst/>
          </a:prstGeom>
        </p:spPr>
      </p:pic>
      <p:sp>
        <p:nvSpPr>
          <p:cNvPr id="9" name="TextBox 8"/>
          <p:cNvSpPr txBox="1"/>
          <p:nvPr/>
        </p:nvSpPr>
        <p:spPr>
          <a:xfrm>
            <a:off x="3276600" y="2362200"/>
            <a:ext cx="5181600" cy="923330"/>
          </a:xfrm>
          <a:prstGeom prst="rect">
            <a:avLst/>
          </a:prstGeom>
          <a:noFill/>
        </p:spPr>
        <p:txBody>
          <a:bodyPr wrap="square" rtlCol="0">
            <a:spAutoFit/>
          </a:bodyPr>
          <a:lstStyle/>
          <a:p>
            <a:r>
              <a:rPr lang="en-US" b="1" dirty="0" smtClean="0">
                <a:hlinkClick r:id="rId7"/>
              </a:rPr>
              <a:t>Swimming Upstream:  Your existing supply chain technology may not work well in reverse</a:t>
            </a:r>
            <a:endParaRPr lang="en-US" b="1" dirty="0" smtClean="0"/>
          </a:p>
          <a:p>
            <a:endParaRPr lang="en-US" dirty="0"/>
          </a:p>
        </p:txBody>
      </p:sp>
      <p:pic>
        <p:nvPicPr>
          <p:cNvPr id="10" name="Picture 9" descr="intelligent enterprise.gif">
            <a:hlinkClick r:id="rId8"/>
          </p:cNvPr>
          <p:cNvPicPr>
            <a:picLocks noChangeAspect="1"/>
          </p:cNvPicPr>
          <p:nvPr/>
        </p:nvPicPr>
        <p:blipFill>
          <a:blip r:embed="rId6"/>
          <a:stretch>
            <a:fillRect/>
          </a:stretch>
        </p:blipFill>
        <p:spPr>
          <a:xfrm>
            <a:off x="381000" y="3429000"/>
            <a:ext cx="2771775" cy="733425"/>
          </a:xfrm>
          <a:prstGeom prst="rect">
            <a:avLst/>
          </a:prstGeom>
        </p:spPr>
      </p:pic>
      <p:sp>
        <p:nvSpPr>
          <p:cNvPr id="12" name="TextBox 11"/>
          <p:cNvSpPr txBox="1"/>
          <p:nvPr/>
        </p:nvSpPr>
        <p:spPr>
          <a:xfrm>
            <a:off x="3352800" y="3429000"/>
            <a:ext cx="4419600" cy="1200329"/>
          </a:xfrm>
          <a:prstGeom prst="rect">
            <a:avLst/>
          </a:prstGeom>
          <a:noFill/>
        </p:spPr>
        <p:txBody>
          <a:bodyPr wrap="square" rtlCol="0">
            <a:spAutoFit/>
          </a:bodyPr>
          <a:lstStyle/>
          <a:p>
            <a:r>
              <a:rPr lang="en-US" b="1" dirty="0" smtClean="0">
                <a:hlinkClick r:id="rId8"/>
              </a:rPr>
              <a:t>Get with the Plan: Aligning Performance Goals With Corporate Strategy</a:t>
            </a:r>
            <a:endParaRPr lang="en-US" b="1" dirty="0" smtClean="0"/>
          </a:p>
          <a:p>
            <a:r>
              <a:rPr lang="en-US" dirty="0" smtClean="0"/>
              <a:t/>
            </a:r>
            <a:br>
              <a:rPr lang="en-US" dirty="0" smtClean="0"/>
            </a:br>
            <a:endParaRPr lang="en-US" dirty="0"/>
          </a:p>
        </p:txBody>
      </p:sp>
      <p:pic>
        <p:nvPicPr>
          <p:cNvPr id="13" name="Picture 12" descr="wikipedia.jpg">
            <a:hlinkClick r:id="rId9"/>
          </p:cNvPr>
          <p:cNvPicPr>
            <a:picLocks noChangeAspect="1"/>
          </p:cNvPicPr>
          <p:nvPr/>
        </p:nvPicPr>
        <p:blipFill>
          <a:blip r:embed="rId10"/>
          <a:stretch>
            <a:fillRect/>
          </a:stretch>
        </p:blipFill>
        <p:spPr>
          <a:xfrm>
            <a:off x="533400" y="4318000"/>
            <a:ext cx="2540000" cy="2540000"/>
          </a:xfrm>
          <a:prstGeom prst="rect">
            <a:avLst/>
          </a:prstGeom>
        </p:spPr>
      </p:pic>
      <p:sp>
        <p:nvSpPr>
          <p:cNvPr id="14" name="TextBox 13"/>
          <p:cNvSpPr txBox="1"/>
          <p:nvPr/>
        </p:nvSpPr>
        <p:spPr>
          <a:xfrm>
            <a:off x="3810000" y="4876800"/>
            <a:ext cx="3505200" cy="369332"/>
          </a:xfrm>
          <a:prstGeom prst="rect">
            <a:avLst/>
          </a:prstGeom>
          <a:noFill/>
        </p:spPr>
        <p:txBody>
          <a:bodyPr wrap="square" rtlCol="0">
            <a:spAutoFit/>
          </a:bodyPr>
          <a:lstStyle/>
          <a:p>
            <a:r>
              <a:rPr lang="en-US" b="1" dirty="0" smtClean="0">
                <a:hlinkClick r:id="rId9"/>
              </a:rPr>
              <a:t>Radio-frequency identification</a:t>
            </a:r>
            <a:endParaRPr lang="en-US" dirty="0"/>
          </a:p>
        </p:txBody>
      </p:sp>
      <p:sp>
        <p:nvSpPr>
          <p:cNvPr id="15" name="TextBox 14"/>
          <p:cNvSpPr txBox="1"/>
          <p:nvPr/>
        </p:nvSpPr>
        <p:spPr>
          <a:xfrm>
            <a:off x="3733800" y="5562600"/>
            <a:ext cx="4343400" cy="369332"/>
          </a:xfrm>
          <a:prstGeom prst="rect">
            <a:avLst/>
          </a:prstGeom>
          <a:noFill/>
        </p:spPr>
        <p:txBody>
          <a:bodyPr wrap="square" rtlCol="0">
            <a:spAutoFit/>
          </a:bodyPr>
          <a:lstStyle/>
          <a:p>
            <a:r>
              <a:rPr lang="en-US" b="1" dirty="0" smtClean="0">
                <a:hlinkClick r:id="rId11"/>
              </a:rPr>
              <a:t>What is RFID?</a:t>
            </a:r>
            <a:endParaRPr lang="en-US"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33</a:t>
            </a:fld>
            <a:endParaRPr lang="en-US" dirty="0"/>
          </a:p>
        </p:txBody>
      </p:sp>
      <p:sp>
        <p:nvSpPr>
          <p:cNvPr id="6" name="Rectangle 5"/>
          <p:cNvSpPr/>
          <p:nvPr/>
        </p:nvSpPr>
        <p:spPr>
          <a:xfrm>
            <a:off x="1219200" y="2667000"/>
            <a:ext cx="8001000" cy="1569660"/>
          </a:xfrm>
          <a:prstGeom prst="rect">
            <a:avLst/>
          </a:prstGeom>
        </p:spPr>
        <p:txBody>
          <a:bodyPr wrap="square">
            <a:spAutoFit/>
          </a:bodyPr>
          <a:lstStyle/>
          <a:p>
            <a:r>
              <a:rPr lang="en-US" sz="3200" b="1" i="1" dirty="0" smtClean="0"/>
              <a:t>2.5 Information Systems Infrastructure, Architecture, and Emerging Computing Environments</a:t>
            </a:r>
            <a:endParaRPr lang="en-US" sz="32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Web 2.0</a:t>
            </a:r>
            <a:endParaRPr lang="en-US" b="1" dirty="0"/>
          </a:p>
        </p:txBody>
      </p:sp>
      <p:pic>
        <p:nvPicPr>
          <p:cNvPr id="6" name="Content Placeholder 5" descr="oreilly.gif"/>
          <p:cNvPicPr>
            <a:picLocks noGrp="1" noChangeAspect="1"/>
          </p:cNvPicPr>
          <p:nvPr>
            <p:ph idx="1"/>
          </p:nvPr>
        </p:nvPicPr>
        <p:blipFill>
          <a:blip r:embed="rId3"/>
          <a:stretch>
            <a:fillRect/>
          </a:stretch>
        </p:blipFill>
        <p:spPr>
          <a:xfrm>
            <a:off x="228600" y="1752600"/>
            <a:ext cx="2171700" cy="638175"/>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34</a:t>
            </a:fld>
            <a:endParaRPr lang="en-US" dirty="0"/>
          </a:p>
        </p:txBody>
      </p:sp>
      <p:pic>
        <p:nvPicPr>
          <p:cNvPr id="7" name="Picture 6" descr="web 2.0 model.jpg">
            <a:hlinkClick r:id="rId4"/>
          </p:cNvPr>
          <p:cNvPicPr>
            <a:picLocks noChangeAspect="1"/>
          </p:cNvPicPr>
          <p:nvPr/>
        </p:nvPicPr>
        <p:blipFill>
          <a:blip r:embed="rId5"/>
          <a:stretch>
            <a:fillRect/>
          </a:stretch>
        </p:blipFill>
        <p:spPr>
          <a:xfrm>
            <a:off x="2641600" y="1219200"/>
            <a:ext cx="6350000" cy="4762500"/>
          </a:xfrm>
          <a:prstGeom prst="rect">
            <a:avLst/>
          </a:prstGeom>
        </p:spPr>
      </p:pic>
      <p:sp>
        <p:nvSpPr>
          <p:cNvPr id="8" name="TextBox 7"/>
          <p:cNvSpPr txBox="1"/>
          <p:nvPr/>
        </p:nvSpPr>
        <p:spPr>
          <a:xfrm>
            <a:off x="228600" y="2362200"/>
            <a:ext cx="2362200" cy="1754326"/>
          </a:xfrm>
          <a:prstGeom prst="rect">
            <a:avLst/>
          </a:prstGeom>
          <a:noFill/>
        </p:spPr>
        <p:txBody>
          <a:bodyPr wrap="square" rtlCol="0">
            <a:spAutoFit/>
          </a:bodyPr>
          <a:lstStyle/>
          <a:p>
            <a:r>
              <a:rPr lang="en-US" b="1" dirty="0" smtClean="0">
                <a:hlinkClick r:id="rId4"/>
              </a:rPr>
              <a:t>What Is Web 2.0</a:t>
            </a:r>
            <a:br>
              <a:rPr lang="en-US" b="1" dirty="0" smtClean="0">
                <a:hlinkClick r:id="rId4"/>
              </a:rPr>
            </a:br>
            <a:r>
              <a:rPr lang="en-US" b="1" dirty="0" smtClean="0">
                <a:hlinkClick r:id="rId4"/>
              </a:rPr>
              <a:t>Design Patterns and Business Models for the Next Generation of Software</a:t>
            </a:r>
            <a:endParaRPr lang="en-US" b="1" dirty="0" smtClean="0"/>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Emerging Computing Environments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35</a:t>
            </a:fld>
            <a:endParaRPr lang="en-US" dirty="0"/>
          </a:p>
        </p:txBody>
      </p:sp>
      <p:sp>
        <p:nvSpPr>
          <p:cNvPr id="6" name="TextBox 5"/>
          <p:cNvSpPr txBox="1"/>
          <p:nvPr/>
        </p:nvSpPr>
        <p:spPr>
          <a:xfrm>
            <a:off x="914400" y="1524000"/>
            <a:ext cx="3810000" cy="646331"/>
          </a:xfrm>
          <a:prstGeom prst="rect">
            <a:avLst/>
          </a:prstGeom>
          <a:noFill/>
        </p:spPr>
        <p:txBody>
          <a:bodyPr wrap="square" rtlCol="0">
            <a:spAutoFit/>
          </a:bodyPr>
          <a:lstStyle/>
          <a:p>
            <a:r>
              <a:rPr lang="en-US" b="1" dirty="0" smtClean="0"/>
              <a:t>Service Oriented Architectures – </a:t>
            </a:r>
          </a:p>
          <a:p>
            <a:r>
              <a:rPr lang="en-US" b="1" dirty="0" smtClean="0">
                <a:hlinkClick r:id="rId3"/>
              </a:rPr>
              <a:t>Five Fearless Predictions for SOA 2009 </a:t>
            </a:r>
            <a:endParaRPr lang="en-US" b="1" dirty="0"/>
          </a:p>
        </p:txBody>
      </p:sp>
      <p:pic>
        <p:nvPicPr>
          <p:cNvPr id="7" name="Picture 6" descr="wikipedia.jpg">
            <a:hlinkClick r:id="rId4"/>
          </p:cNvPr>
          <p:cNvPicPr>
            <a:picLocks noChangeAspect="1"/>
          </p:cNvPicPr>
          <p:nvPr/>
        </p:nvPicPr>
        <p:blipFill>
          <a:blip r:embed="rId5"/>
          <a:stretch>
            <a:fillRect/>
          </a:stretch>
        </p:blipFill>
        <p:spPr>
          <a:xfrm>
            <a:off x="685800" y="2514600"/>
            <a:ext cx="2540000" cy="2540000"/>
          </a:xfrm>
          <a:prstGeom prst="rect">
            <a:avLst/>
          </a:prstGeom>
        </p:spPr>
      </p:pic>
      <p:sp>
        <p:nvSpPr>
          <p:cNvPr id="8" name="TextBox 7"/>
          <p:cNvSpPr txBox="1"/>
          <p:nvPr/>
        </p:nvSpPr>
        <p:spPr>
          <a:xfrm>
            <a:off x="3352800" y="2819400"/>
            <a:ext cx="1981200" cy="369332"/>
          </a:xfrm>
          <a:prstGeom prst="rect">
            <a:avLst/>
          </a:prstGeom>
          <a:noFill/>
        </p:spPr>
        <p:txBody>
          <a:bodyPr wrap="square" rtlCol="0">
            <a:spAutoFit/>
          </a:bodyPr>
          <a:lstStyle/>
          <a:p>
            <a:r>
              <a:rPr lang="en-US" b="1" dirty="0" smtClean="0">
                <a:hlinkClick r:id="rId6"/>
              </a:rPr>
              <a:t>Web service</a:t>
            </a:r>
            <a:endParaRPr lang="en-US" b="1" dirty="0"/>
          </a:p>
        </p:txBody>
      </p:sp>
      <p:sp>
        <p:nvSpPr>
          <p:cNvPr id="10" name="TextBox 9"/>
          <p:cNvSpPr txBox="1"/>
          <p:nvPr/>
        </p:nvSpPr>
        <p:spPr>
          <a:xfrm>
            <a:off x="685800" y="5401270"/>
            <a:ext cx="4495800" cy="923330"/>
          </a:xfrm>
          <a:prstGeom prst="rect">
            <a:avLst/>
          </a:prstGeom>
          <a:noFill/>
        </p:spPr>
        <p:txBody>
          <a:bodyPr wrap="square" rtlCol="0">
            <a:spAutoFit/>
          </a:bodyPr>
          <a:lstStyle/>
          <a:p>
            <a:r>
              <a:rPr lang="en-US" b="1" dirty="0" smtClean="0">
                <a:hlinkClick r:id="rId7"/>
              </a:rPr>
              <a:t>Secure, Reliable, Transacted Web Services</a:t>
            </a:r>
          </a:p>
          <a:p>
            <a:r>
              <a:rPr lang="en-US" i="1" dirty="0" smtClean="0">
                <a:hlinkClick r:id="rId7"/>
              </a:rPr>
              <a:t>Architecture and Composition</a:t>
            </a:r>
            <a:endParaRPr lang="en-US" dirty="0" smtClean="0"/>
          </a:p>
          <a:p>
            <a:endParaRPr lang="en-US" dirty="0"/>
          </a:p>
        </p:txBody>
      </p:sp>
      <p:sp>
        <p:nvSpPr>
          <p:cNvPr id="11" name="TextBox 10"/>
          <p:cNvSpPr txBox="1"/>
          <p:nvPr/>
        </p:nvSpPr>
        <p:spPr>
          <a:xfrm>
            <a:off x="3733800" y="3429000"/>
            <a:ext cx="3733800" cy="646331"/>
          </a:xfrm>
          <a:prstGeom prst="rect">
            <a:avLst/>
          </a:prstGeom>
          <a:noFill/>
        </p:spPr>
        <p:txBody>
          <a:bodyPr wrap="square" rtlCol="0">
            <a:spAutoFit/>
          </a:bodyPr>
          <a:lstStyle/>
          <a:p>
            <a:r>
              <a:rPr lang="en-US" b="1" dirty="0" smtClean="0">
                <a:hlinkClick r:id="rId8"/>
              </a:rPr>
              <a:t>Software as a service</a:t>
            </a:r>
            <a:endParaRPr lang="en-US" b="1" dirty="0" smtClean="0"/>
          </a:p>
          <a:p>
            <a:endParaRPr lang="en-US" dirty="0"/>
          </a:p>
        </p:txBody>
      </p:sp>
      <p:sp>
        <p:nvSpPr>
          <p:cNvPr id="12" name="TextBox 11"/>
          <p:cNvSpPr txBox="1"/>
          <p:nvPr/>
        </p:nvSpPr>
        <p:spPr>
          <a:xfrm>
            <a:off x="3276600" y="3962400"/>
            <a:ext cx="3505200" cy="369332"/>
          </a:xfrm>
          <a:prstGeom prst="rect">
            <a:avLst/>
          </a:prstGeom>
          <a:noFill/>
        </p:spPr>
        <p:txBody>
          <a:bodyPr wrap="square" rtlCol="0">
            <a:spAutoFit/>
          </a:bodyPr>
          <a:lstStyle/>
          <a:p>
            <a:r>
              <a:rPr lang="en-US" b="1" dirty="0" smtClean="0">
                <a:hlinkClick r:id="rId9"/>
              </a:rPr>
              <a:t>Utility computing</a:t>
            </a:r>
            <a:endParaRPr lang="en-US" dirty="0"/>
          </a:p>
        </p:txBody>
      </p:sp>
      <p:sp>
        <p:nvSpPr>
          <p:cNvPr id="13" name="TextBox 12"/>
          <p:cNvSpPr txBox="1"/>
          <p:nvPr/>
        </p:nvSpPr>
        <p:spPr>
          <a:xfrm>
            <a:off x="2971800" y="4495800"/>
            <a:ext cx="2743200" cy="646331"/>
          </a:xfrm>
          <a:prstGeom prst="rect">
            <a:avLst/>
          </a:prstGeom>
          <a:noFill/>
        </p:spPr>
        <p:txBody>
          <a:bodyPr wrap="square" rtlCol="0">
            <a:spAutoFit/>
          </a:bodyPr>
          <a:lstStyle/>
          <a:p>
            <a:r>
              <a:rPr lang="en-US" b="1" dirty="0" smtClean="0">
                <a:hlinkClick r:id="rId10"/>
              </a:rPr>
              <a:t>Grid computing</a:t>
            </a:r>
            <a:endParaRPr lang="en-US" b="1" dirty="0" smtClean="0"/>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Grid Computing at J.P. Morgan</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36</a:t>
            </a:fld>
            <a:endParaRPr lang="en-US" dirty="0"/>
          </a:p>
        </p:txBody>
      </p:sp>
      <p:pic>
        <p:nvPicPr>
          <p:cNvPr id="6" name="Picture 5" descr="computerworld_page_logo2.gif">
            <a:hlinkClick r:id="rId3"/>
          </p:cNvPr>
          <p:cNvPicPr>
            <a:picLocks noChangeAspect="1"/>
          </p:cNvPicPr>
          <p:nvPr/>
        </p:nvPicPr>
        <p:blipFill>
          <a:blip r:embed="rId4"/>
          <a:stretch>
            <a:fillRect/>
          </a:stretch>
        </p:blipFill>
        <p:spPr>
          <a:xfrm>
            <a:off x="381000" y="1828800"/>
            <a:ext cx="2600325" cy="285750"/>
          </a:xfrm>
          <a:prstGeom prst="rect">
            <a:avLst/>
          </a:prstGeom>
        </p:spPr>
      </p:pic>
      <p:sp>
        <p:nvSpPr>
          <p:cNvPr id="7" name="TextBox 6"/>
          <p:cNvSpPr txBox="1"/>
          <p:nvPr/>
        </p:nvSpPr>
        <p:spPr>
          <a:xfrm>
            <a:off x="3124200" y="1676400"/>
            <a:ext cx="3886200" cy="646331"/>
          </a:xfrm>
          <a:prstGeom prst="rect">
            <a:avLst/>
          </a:prstGeom>
          <a:noFill/>
        </p:spPr>
        <p:txBody>
          <a:bodyPr wrap="square" rtlCol="0">
            <a:spAutoFit/>
          </a:bodyPr>
          <a:lstStyle/>
          <a:p>
            <a:r>
              <a:rPr lang="en-US" b="1" dirty="0" smtClean="0">
                <a:hlinkClick r:id="rId3"/>
              </a:rPr>
              <a:t>J.P. Morgan Harnesses Power with Grid Computing System</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What’s Up with Wireless?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37</a:t>
            </a:fld>
            <a:endParaRPr lang="en-US" dirty="0"/>
          </a:p>
        </p:txBody>
      </p:sp>
      <p:pic>
        <p:nvPicPr>
          <p:cNvPr id="6" name="Picture 5" descr="newshour extra.gif">
            <a:hlinkClick r:id="rId3"/>
          </p:cNvPr>
          <p:cNvPicPr>
            <a:picLocks noChangeAspect="1"/>
          </p:cNvPicPr>
          <p:nvPr/>
        </p:nvPicPr>
        <p:blipFill>
          <a:blip r:embed="rId4"/>
          <a:stretch>
            <a:fillRect/>
          </a:stretch>
        </p:blipFill>
        <p:spPr>
          <a:xfrm>
            <a:off x="533400" y="1981200"/>
            <a:ext cx="3914775" cy="676275"/>
          </a:xfrm>
          <a:prstGeom prst="rect">
            <a:avLst/>
          </a:prstGeom>
        </p:spPr>
      </p:pic>
      <p:sp>
        <p:nvSpPr>
          <p:cNvPr id="7" name="TextBox 6"/>
          <p:cNvSpPr txBox="1"/>
          <p:nvPr/>
        </p:nvSpPr>
        <p:spPr>
          <a:xfrm>
            <a:off x="4876800" y="2133600"/>
            <a:ext cx="2438400" cy="369332"/>
          </a:xfrm>
          <a:prstGeom prst="rect">
            <a:avLst/>
          </a:prstGeom>
          <a:noFill/>
        </p:spPr>
        <p:txBody>
          <a:bodyPr wrap="square" rtlCol="0">
            <a:spAutoFit/>
          </a:bodyPr>
          <a:lstStyle/>
          <a:p>
            <a:r>
              <a:rPr lang="en-US" b="1" dirty="0" smtClean="0">
                <a:hlinkClick r:id="rId3"/>
              </a:rPr>
              <a:t>Cities Go Wireless </a:t>
            </a:r>
            <a:endParaRPr lang="en-US"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Enterprise GPS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38</a:t>
            </a:fld>
            <a:endParaRPr lang="en-US" dirty="0"/>
          </a:p>
        </p:txBody>
      </p:sp>
      <p:pic>
        <p:nvPicPr>
          <p:cNvPr id="6" name="Picture 5" descr="informationweek_logo_397.gif">
            <a:hlinkClick r:id="rId3"/>
          </p:cNvPr>
          <p:cNvPicPr>
            <a:picLocks noChangeAspect="1"/>
          </p:cNvPicPr>
          <p:nvPr/>
        </p:nvPicPr>
        <p:blipFill>
          <a:blip r:embed="rId4"/>
          <a:stretch>
            <a:fillRect/>
          </a:stretch>
        </p:blipFill>
        <p:spPr>
          <a:xfrm>
            <a:off x="533400" y="1981200"/>
            <a:ext cx="3781425" cy="495300"/>
          </a:xfrm>
          <a:prstGeom prst="rect">
            <a:avLst/>
          </a:prstGeom>
        </p:spPr>
      </p:pic>
      <p:sp>
        <p:nvSpPr>
          <p:cNvPr id="7" name="TextBox 6"/>
          <p:cNvSpPr txBox="1"/>
          <p:nvPr/>
        </p:nvSpPr>
        <p:spPr>
          <a:xfrm>
            <a:off x="4800600" y="2133600"/>
            <a:ext cx="3962400" cy="369332"/>
          </a:xfrm>
          <a:prstGeom prst="rect">
            <a:avLst/>
          </a:prstGeom>
          <a:noFill/>
        </p:spPr>
        <p:txBody>
          <a:bodyPr wrap="square" rtlCol="0">
            <a:spAutoFit/>
          </a:bodyPr>
          <a:lstStyle/>
          <a:p>
            <a:r>
              <a:rPr lang="en-US" b="1" dirty="0" smtClean="0">
                <a:hlinkClick r:id="rId3"/>
              </a:rPr>
              <a:t>AT&amp;T, TeleNav Team For Enterprise GPS </a:t>
            </a:r>
            <a:endParaRPr lang="en-US" dirty="0"/>
          </a:p>
        </p:txBody>
      </p:sp>
      <p:pic>
        <p:nvPicPr>
          <p:cNvPr id="8" name="Picture 7" descr="taxi2.jpg">
            <a:hlinkClick r:id="rId5"/>
          </p:cNvPr>
          <p:cNvPicPr>
            <a:picLocks noChangeAspect="1"/>
          </p:cNvPicPr>
          <p:nvPr/>
        </p:nvPicPr>
        <p:blipFill>
          <a:blip r:embed="rId6"/>
          <a:stretch>
            <a:fillRect/>
          </a:stretch>
        </p:blipFill>
        <p:spPr>
          <a:xfrm>
            <a:off x="685800" y="2971800"/>
            <a:ext cx="1905000" cy="1952625"/>
          </a:xfrm>
          <a:prstGeom prst="rect">
            <a:avLst/>
          </a:prstGeom>
        </p:spPr>
      </p:pic>
      <p:sp>
        <p:nvSpPr>
          <p:cNvPr id="9" name="TextBox 8"/>
          <p:cNvSpPr txBox="1"/>
          <p:nvPr/>
        </p:nvSpPr>
        <p:spPr>
          <a:xfrm>
            <a:off x="2819400" y="3496270"/>
            <a:ext cx="5638800" cy="923330"/>
          </a:xfrm>
          <a:prstGeom prst="rect">
            <a:avLst/>
          </a:prstGeom>
          <a:noFill/>
        </p:spPr>
        <p:txBody>
          <a:bodyPr wrap="square" rtlCol="0">
            <a:spAutoFit/>
          </a:bodyPr>
          <a:lstStyle/>
          <a:p>
            <a:r>
              <a:rPr lang="en-US" b="1" dirty="0" smtClean="0">
                <a:hlinkClick r:id="rId5"/>
              </a:rPr>
              <a:t>NYC Taxi Cab Drivers Up in Arms Over Tracking Tech: "GPS is a BAD Deal"</a:t>
            </a:r>
            <a:endParaRPr lang="en-US" b="1" dirty="0" smtClean="0"/>
          </a:p>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A Future of Pervasive Computing?</a:t>
            </a:r>
            <a:endParaRPr lang="en-US" sz="3200" b="1" dirty="0"/>
          </a:p>
        </p:txBody>
      </p:sp>
      <p:pic>
        <p:nvPicPr>
          <p:cNvPr id="6" name="Content Placeholder 5" descr="wikipedia.jpg"/>
          <p:cNvPicPr>
            <a:picLocks noGrp="1" noChangeAspect="1"/>
          </p:cNvPicPr>
          <p:nvPr>
            <p:ph idx="1"/>
          </p:nvPr>
        </p:nvPicPr>
        <p:blipFill>
          <a:blip r:embed="rId3"/>
          <a:stretch>
            <a:fillRect/>
          </a:stretch>
        </p:blipFill>
        <p:spPr>
          <a:xfrm>
            <a:off x="457200" y="1219200"/>
            <a:ext cx="2540000" cy="2540000"/>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39</a:t>
            </a:fld>
            <a:endParaRPr lang="en-US" dirty="0"/>
          </a:p>
        </p:txBody>
      </p:sp>
      <p:sp>
        <p:nvSpPr>
          <p:cNvPr id="7" name="TextBox 6"/>
          <p:cNvSpPr txBox="1"/>
          <p:nvPr/>
        </p:nvSpPr>
        <p:spPr>
          <a:xfrm>
            <a:off x="3733800" y="2057400"/>
            <a:ext cx="4419600" cy="369332"/>
          </a:xfrm>
          <a:prstGeom prst="rect">
            <a:avLst/>
          </a:prstGeom>
          <a:noFill/>
        </p:spPr>
        <p:txBody>
          <a:bodyPr wrap="square" rtlCol="0">
            <a:spAutoFit/>
          </a:bodyPr>
          <a:lstStyle/>
          <a:p>
            <a:r>
              <a:rPr lang="en-US" b="1" dirty="0" smtClean="0">
                <a:hlinkClick r:id="rId4"/>
              </a:rPr>
              <a:t>Pervasive Computing</a:t>
            </a:r>
            <a:endParaRPr lang="en-US" b="1" dirty="0"/>
          </a:p>
        </p:txBody>
      </p:sp>
      <p:sp>
        <p:nvSpPr>
          <p:cNvPr id="11" name="TextBox 10"/>
          <p:cNvSpPr txBox="1"/>
          <p:nvPr/>
        </p:nvSpPr>
        <p:spPr>
          <a:xfrm>
            <a:off x="609600" y="3886200"/>
            <a:ext cx="4267200" cy="369332"/>
          </a:xfrm>
          <a:prstGeom prst="rect">
            <a:avLst/>
          </a:prstGeom>
          <a:noFill/>
        </p:spPr>
        <p:txBody>
          <a:bodyPr wrap="square" rtlCol="0">
            <a:spAutoFit/>
          </a:bodyPr>
          <a:lstStyle/>
          <a:p>
            <a:r>
              <a:rPr lang="en-US" b="1" dirty="0" smtClean="0">
                <a:hlinkClick r:id="rId5"/>
              </a:rPr>
              <a:t>Pervasive Computing</a:t>
            </a:r>
            <a:endParaRPr lang="en-US" b="1" dirty="0"/>
          </a:p>
        </p:txBody>
      </p:sp>
      <p:sp>
        <p:nvSpPr>
          <p:cNvPr id="13" name="TextBox 12"/>
          <p:cNvSpPr txBox="1"/>
          <p:nvPr/>
        </p:nvSpPr>
        <p:spPr>
          <a:xfrm>
            <a:off x="609600" y="4419600"/>
            <a:ext cx="6477000" cy="646331"/>
          </a:xfrm>
          <a:prstGeom prst="rect">
            <a:avLst/>
          </a:prstGeom>
          <a:noFill/>
        </p:spPr>
        <p:txBody>
          <a:bodyPr wrap="square" rtlCol="0">
            <a:spAutoFit/>
          </a:bodyPr>
          <a:lstStyle/>
          <a:p>
            <a:r>
              <a:rPr lang="en-US" b="1" dirty="0" smtClean="0">
                <a:hlinkClick r:id="rId6"/>
              </a:rPr>
              <a:t>Ubiquitous Computing: Big Brother's All-Seeing Eye - Part 1</a:t>
            </a:r>
            <a:endParaRPr lang="en-US" b="1" dirty="0" smtClean="0"/>
          </a:p>
          <a:p>
            <a:endParaRPr lang="en-US" dirty="0"/>
          </a:p>
        </p:txBody>
      </p:sp>
      <p:sp>
        <p:nvSpPr>
          <p:cNvPr id="14" name="TextBox 13"/>
          <p:cNvSpPr txBox="1"/>
          <p:nvPr/>
        </p:nvSpPr>
        <p:spPr>
          <a:xfrm>
            <a:off x="609600" y="4953000"/>
            <a:ext cx="6019800" cy="646331"/>
          </a:xfrm>
          <a:prstGeom prst="rect">
            <a:avLst/>
          </a:prstGeom>
          <a:noFill/>
        </p:spPr>
        <p:txBody>
          <a:bodyPr wrap="square" rtlCol="0">
            <a:spAutoFit/>
          </a:bodyPr>
          <a:lstStyle/>
          <a:p>
            <a:r>
              <a:rPr lang="en-US" b="1" dirty="0" smtClean="0">
                <a:hlinkClick r:id="rId7"/>
              </a:rPr>
              <a:t>Ubiquitous Computing: Big Brother's All-Seeing Eye - Part 2</a:t>
            </a:r>
            <a:endParaRPr lang="en-US" b="1" dirty="0" smtClean="0"/>
          </a:p>
          <a:p>
            <a:endParaRPr lang="en-US" dirty="0"/>
          </a:p>
        </p:txBody>
      </p:sp>
      <p:sp>
        <p:nvSpPr>
          <p:cNvPr id="15" name="TextBox 14"/>
          <p:cNvSpPr txBox="1"/>
          <p:nvPr/>
        </p:nvSpPr>
        <p:spPr>
          <a:xfrm>
            <a:off x="3200400" y="5486400"/>
            <a:ext cx="4572000" cy="381000"/>
          </a:xfrm>
          <a:prstGeom prst="rect">
            <a:avLst/>
          </a:prstGeom>
          <a:noFill/>
        </p:spPr>
        <p:txBody>
          <a:bodyPr wrap="square" rtlCol="0">
            <a:spAutoFit/>
          </a:bodyPr>
          <a:lstStyle/>
          <a:p>
            <a:r>
              <a:rPr lang="en-US" b="1" dirty="0" smtClean="0">
                <a:hlinkClick r:id="rId8" action="ppaction://program"/>
              </a:rPr>
              <a:t>Pervasive Computing in Healthcare</a:t>
            </a:r>
            <a:endParaRPr lang="en-US" b="1" dirty="0"/>
          </a:p>
        </p:txBody>
      </p:sp>
      <p:sp>
        <p:nvSpPr>
          <p:cNvPr id="16" name="TextBox 15"/>
          <p:cNvSpPr txBox="1"/>
          <p:nvPr/>
        </p:nvSpPr>
        <p:spPr>
          <a:xfrm>
            <a:off x="685800" y="5486400"/>
            <a:ext cx="2743200" cy="646331"/>
          </a:xfrm>
          <a:prstGeom prst="rect">
            <a:avLst/>
          </a:prstGeom>
          <a:noFill/>
        </p:spPr>
        <p:txBody>
          <a:bodyPr wrap="square" rtlCol="0">
            <a:spAutoFit/>
          </a:bodyPr>
          <a:lstStyle/>
          <a:p>
            <a:r>
              <a:rPr lang="en-US" b="1" dirty="0" smtClean="0"/>
              <a:t>Interesting whitepaper!</a:t>
            </a:r>
          </a:p>
          <a:p>
            <a:endParaRPr lang="en-US" dirty="0"/>
          </a:p>
        </p:txBody>
      </p:sp>
      <p:pic>
        <p:nvPicPr>
          <p:cNvPr id="12" name="Picture 11" descr="youtube.png">
            <a:hlinkClick r:id="rId5"/>
          </p:cNvPr>
          <p:cNvPicPr>
            <a:picLocks noChangeAspect="1"/>
          </p:cNvPicPr>
          <p:nvPr/>
        </p:nvPicPr>
        <p:blipFill>
          <a:blip r:embed="rId9"/>
          <a:stretch>
            <a:fillRect/>
          </a:stretch>
        </p:blipFill>
        <p:spPr>
          <a:xfrm>
            <a:off x="3429000" y="3505200"/>
            <a:ext cx="1428750" cy="7239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Learning Objectives</a:t>
            </a:r>
            <a:endParaRPr lang="en-US" sz="3200" b="1"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eriod"/>
            </a:pPr>
            <a:r>
              <a:rPr lang="en-US" sz="2800" dirty="0" smtClean="0"/>
              <a:t>Define information systems and describe various types of information systems and categorize specific systems you observe.</a:t>
            </a:r>
          </a:p>
          <a:p>
            <a:pPr marL="514350" indent="-514350">
              <a:buFont typeface="+mj-lt"/>
              <a:buAutoNum type="arabicPeriod"/>
            </a:pPr>
            <a:r>
              <a:rPr lang="en-US" sz="2800" dirty="0" smtClean="0"/>
              <a:t>Relate and contrast transaction processing and functional information systems.</a:t>
            </a:r>
          </a:p>
          <a:p>
            <a:pPr marL="514350" indent="-514350">
              <a:buFont typeface="+mj-lt"/>
              <a:buAutoNum type="arabicPeriod"/>
            </a:pPr>
            <a:r>
              <a:rPr lang="en-US" sz="2800" dirty="0" smtClean="0"/>
              <a:t>Identify the major enterprise internal support systems and relate them to managerial functions.</a:t>
            </a:r>
          </a:p>
          <a:p>
            <a:pPr marL="514350" indent="-514350">
              <a:buFont typeface="+mj-lt"/>
              <a:buAutoNum type="arabicPeriod"/>
            </a:pPr>
            <a:r>
              <a:rPr lang="en-US" sz="2800" dirty="0" smtClean="0"/>
              <a:t>Analyze the support IT provides people in different roles in the organization.</a:t>
            </a:r>
          </a:p>
          <a:p>
            <a:pPr marL="514350" indent="-514350">
              <a:buFont typeface="+mj-lt"/>
              <a:buAutoNum type="arabicPeriod"/>
            </a:pPr>
            <a:r>
              <a:rPr lang="en-US" sz="2800" dirty="0" smtClean="0"/>
              <a:t>Describe the support IT provides to business processes and the supply chain.</a:t>
            </a:r>
          </a:p>
          <a:p>
            <a:endParaRPr lang="en-US" sz="2800" dirty="0" smtClean="0"/>
          </a:p>
          <a:p>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4</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40</a:t>
            </a:fld>
            <a:endParaRPr lang="en-US" dirty="0"/>
          </a:p>
        </p:txBody>
      </p:sp>
      <p:sp>
        <p:nvSpPr>
          <p:cNvPr id="6" name="Rectangle 5"/>
          <p:cNvSpPr/>
          <p:nvPr/>
        </p:nvSpPr>
        <p:spPr>
          <a:xfrm>
            <a:off x="1066800" y="2667000"/>
            <a:ext cx="7494745" cy="1077218"/>
          </a:xfrm>
          <a:prstGeom prst="rect">
            <a:avLst/>
          </a:prstGeom>
        </p:spPr>
        <p:txBody>
          <a:bodyPr wrap="square">
            <a:spAutoFit/>
          </a:bodyPr>
          <a:lstStyle/>
          <a:p>
            <a:r>
              <a:rPr lang="en-US" sz="3200" b="1" i="1" dirty="0" smtClean="0"/>
              <a:t>2.6 Innovative and Futuristic Information Systems</a:t>
            </a:r>
            <a:endParaRPr lang="en-US" sz="32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Open Source Code Software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41</a:t>
            </a:fld>
            <a:endParaRPr lang="en-US" dirty="0"/>
          </a:p>
        </p:txBody>
      </p:sp>
      <p:sp>
        <p:nvSpPr>
          <p:cNvPr id="7" name="TextBox 6"/>
          <p:cNvSpPr txBox="1"/>
          <p:nvPr/>
        </p:nvSpPr>
        <p:spPr>
          <a:xfrm>
            <a:off x="457200" y="1828800"/>
            <a:ext cx="5638800" cy="646331"/>
          </a:xfrm>
          <a:prstGeom prst="rect">
            <a:avLst/>
          </a:prstGeom>
          <a:noFill/>
        </p:spPr>
        <p:txBody>
          <a:bodyPr wrap="square" rtlCol="0">
            <a:spAutoFit/>
          </a:bodyPr>
          <a:lstStyle/>
          <a:p>
            <a:r>
              <a:rPr lang="en-US" b="1" dirty="0" smtClean="0">
                <a:hlinkClick r:id="rId3"/>
              </a:rPr>
              <a:t>CNET Insider Secrets - Open Source Free Software</a:t>
            </a:r>
            <a:endParaRPr lang="en-US" b="1" dirty="0" smtClean="0"/>
          </a:p>
          <a:p>
            <a:endParaRPr lang="en-US" dirty="0"/>
          </a:p>
        </p:txBody>
      </p:sp>
      <p:pic>
        <p:nvPicPr>
          <p:cNvPr id="8" name="Picture 7" descr="informationweek_logo_397.gif">
            <a:hlinkClick r:id="rId4"/>
          </p:cNvPr>
          <p:cNvPicPr>
            <a:picLocks noChangeAspect="1"/>
          </p:cNvPicPr>
          <p:nvPr/>
        </p:nvPicPr>
        <p:blipFill>
          <a:blip r:embed="rId5"/>
          <a:stretch>
            <a:fillRect/>
          </a:stretch>
        </p:blipFill>
        <p:spPr>
          <a:xfrm>
            <a:off x="485775" y="2590800"/>
            <a:ext cx="3781425" cy="495300"/>
          </a:xfrm>
          <a:prstGeom prst="rect">
            <a:avLst/>
          </a:prstGeom>
        </p:spPr>
      </p:pic>
      <p:sp>
        <p:nvSpPr>
          <p:cNvPr id="9" name="TextBox 8"/>
          <p:cNvSpPr txBox="1"/>
          <p:nvPr/>
        </p:nvSpPr>
        <p:spPr>
          <a:xfrm>
            <a:off x="4572000" y="2667000"/>
            <a:ext cx="4038600" cy="369332"/>
          </a:xfrm>
          <a:prstGeom prst="rect">
            <a:avLst/>
          </a:prstGeom>
          <a:noFill/>
        </p:spPr>
        <p:txBody>
          <a:bodyPr wrap="square" rtlCol="0">
            <a:spAutoFit/>
          </a:bodyPr>
          <a:lstStyle/>
          <a:p>
            <a:r>
              <a:rPr lang="en-US" b="1" dirty="0" smtClean="0">
                <a:hlinkClick r:id="rId4"/>
              </a:rPr>
              <a:t>Top 10 Open Source Stories Of 2008 </a:t>
            </a:r>
            <a:endParaRPr lang="en-US" dirty="0"/>
          </a:p>
        </p:txBody>
      </p:sp>
      <p:sp>
        <p:nvSpPr>
          <p:cNvPr id="11" name="TextBox 10"/>
          <p:cNvSpPr txBox="1"/>
          <p:nvPr/>
        </p:nvSpPr>
        <p:spPr>
          <a:xfrm>
            <a:off x="2971800" y="3821668"/>
            <a:ext cx="4495800" cy="369332"/>
          </a:xfrm>
          <a:prstGeom prst="rect">
            <a:avLst/>
          </a:prstGeom>
          <a:noFill/>
        </p:spPr>
        <p:txBody>
          <a:bodyPr wrap="square" rtlCol="0">
            <a:spAutoFit/>
          </a:bodyPr>
          <a:lstStyle/>
          <a:p>
            <a:r>
              <a:rPr lang="en-US" b="1" dirty="0" smtClean="0">
                <a:hlinkClick r:id="rId6" action="ppaction://program"/>
              </a:rPr>
              <a:t>6 Myths About Open Source Code </a:t>
            </a:r>
            <a:endParaRPr lang="en-US" b="1" dirty="0"/>
          </a:p>
        </p:txBody>
      </p:sp>
      <p:sp>
        <p:nvSpPr>
          <p:cNvPr id="12" name="TextBox 11"/>
          <p:cNvSpPr txBox="1"/>
          <p:nvPr/>
        </p:nvSpPr>
        <p:spPr>
          <a:xfrm>
            <a:off x="457200" y="3810000"/>
            <a:ext cx="2895600" cy="369332"/>
          </a:xfrm>
          <a:prstGeom prst="rect">
            <a:avLst/>
          </a:prstGeom>
          <a:noFill/>
        </p:spPr>
        <p:txBody>
          <a:bodyPr wrap="square" rtlCol="0">
            <a:spAutoFit/>
          </a:bodyPr>
          <a:lstStyle/>
          <a:p>
            <a:r>
              <a:rPr lang="en-US" b="1" dirty="0" smtClean="0"/>
              <a:t>Interesting whitepaper!</a:t>
            </a:r>
            <a:endParaRPr lang="en-US"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Virtualization – Friend or Foe?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42</a:t>
            </a:fld>
            <a:endParaRPr lang="en-US" dirty="0"/>
          </a:p>
        </p:txBody>
      </p:sp>
      <p:sp>
        <p:nvSpPr>
          <p:cNvPr id="6" name="TextBox 5"/>
          <p:cNvSpPr txBox="1"/>
          <p:nvPr/>
        </p:nvSpPr>
        <p:spPr>
          <a:xfrm>
            <a:off x="685800" y="1676400"/>
            <a:ext cx="6096000" cy="369332"/>
          </a:xfrm>
          <a:prstGeom prst="rect">
            <a:avLst/>
          </a:prstGeom>
          <a:noFill/>
        </p:spPr>
        <p:txBody>
          <a:bodyPr wrap="square" rtlCol="0">
            <a:spAutoFit/>
          </a:bodyPr>
          <a:lstStyle/>
          <a:p>
            <a:r>
              <a:rPr lang="en-US" b="1" dirty="0" smtClean="0">
                <a:hlinkClick r:id="rId3"/>
              </a:rPr>
              <a:t>Virtualization….What’s the Big Deal?</a:t>
            </a:r>
            <a:endParaRPr lang="en-US" b="1" dirty="0"/>
          </a:p>
        </p:txBody>
      </p:sp>
      <p:sp>
        <p:nvSpPr>
          <p:cNvPr id="7" name="TextBox 6"/>
          <p:cNvSpPr txBox="1"/>
          <p:nvPr/>
        </p:nvSpPr>
        <p:spPr>
          <a:xfrm>
            <a:off x="762000" y="2362200"/>
            <a:ext cx="3048000" cy="646331"/>
          </a:xfrm>
          <a:prstGeom prst="rect">
            <a:avLst/>
          </a:prstGeom>
          <a:noFill/>
        </p:spPr>
        <p:txBody>
          <a:bodyPr wrap="square" rtlCol="0">
            <a:spAutoFit/>
          </a:bodyPr>
          <a:lstStyle/>
          <a:p>
            <a:r>
              <a:rPr lang="en-US" b="1" dirty="0" smtClean="0">
                <a:hlinkClick r:id="rId4"/>
              </a:rPr>
              <a:t>Virtualization demo</a:t>
            </a:r>
            <a:endParaRPr lang="en-US" b="1" dirty="0" smtClean="0"/>
          </a:p>
          <a:p>
            <a:endParaRPr lang="en-US" dirty="0"/>
          </a:p>
        </p:txBody>
      </p:sp>
      <p:sp>
        <p:nvSpPr>
          <p:cNvPr id="8" name="TextBox 7"/>
          <p:cNvSpPr txBox="1"/>
          <p:nvPr/>
        </p:nvSpPr>
        <p:spPr>
          <a:xfrm>
            <a:off x="762000" y="3048000"/>
            <a:ext cx="3200400" cy="369332"/>
          </a:xfrm>
          <a:prstGeom prst="rect">
            <a:avLst/>
          </a:prstGeom>
          <a:noFill/>
        </p:spPr>
        <p:txBody>
          <a:bodyPr wrap="square" rtlCol="0">
            <a:spAutoFit/>
          </a:bodyPr>
          <a:lstStyle/>
          <a:p>
            <a:r>
              <a:rPr lang="en-US" b="1" dirty="0" smtClean="0">
                <a:hlinkClick r:id="rId5"/>
              </a:rPr>
              <a:t>What is Server Virtualization</a:t>
            </a:r>
            <a:endParaRPr lang="en-US" dirty="0"/>
          </a:p>
        </p:txBody>
      </p:sp>
      <p:sp>
        <p:nvSpPr>
          <p:cNvPr id="9" name="TextBox 8"/>
          <p:cNvSpPr txBox="1"/>
          <p:nvPr/>
        </p:nvSpPr>
        <p:spPr>
          <a:xfrm>
            <a:off x="838200" y="3810000"/>
            <a:ext cx="2667000" cy="369332"/>
          </a:xfrm>
          <a:prstGeom prst="rect">
            <a:avLst/>
          </a:prstGeom>
          <a:noFill/>
        </p:spPr>
        <p:txBody>
          <a:bodyPr wrap="square" rtlCol="0">
            <a:spAutoFit/>
          </a:bodyPr>
          <a:lstStyle/>
          <a:p>
            <a:r>
              <a:rPr lang="en-US" b="1" dirty="0" smtClean="0">
                <a:hlinkClick r:id="rId6"/>
              </a:rPr>
              <a:t>Storage Virtualization</a:t>
            </a:r>
            <a:endParaRPr lang="en-US" dirty="0"/>
          </a:p>
        </p:txBody>
      </p:sp>
      <p:sp>
        <p:nvSpPr>
          <p:cNvPr id="10" name="TextBox 9"/>
          <p:cNvSpPr txBox="1"/>
          <p:nvPr/>
        </p:nvSpPr>
        <p:spPr>
          <a:xfrm>
            <a:off x="838200" y="4495800"/>
            <a:ext cx="4495800" cy="646331"/>
          </a:xfrm>
          <a:prstGeom prst="rect">
            <a:avLst/>
          </a:prstGeom>
          <a:noFill/>
        </p:spPr>
        <p:txBody>
          <a:bodyPr wrap="square" rtlCol="0">
            <a:spAutoFit/>
          </a:bodyPr>
          <a:lstStyle/>
          <a:p>
            <a:r>
              <a:rPr lang="en-US" b="1" dirty="0" smtClean="0">
                <a:hlinkClick r:id="rId7"/>
              </a:rPr>
              <a:t>Interview: Stephen Jenvey on Virtualization</a:t>
            </a:r>
            <a:endParaRPr lang="en-US" b="1" dirty="0" smtClean="0"/>
          </a:p>
          <a:p>
            <a:endParaRPr lang="en-US" dirty="0"/>
          </a:p>
        </p:txBody>
      </p:sp>
      <p:sp>
        <p:nvSpPr>
          <p:cNvPr id="11" name="TextBox 10"/>
          <p:cNvSpPr txBox="1"/>
          <p:nvPr/>
        </p:nvSpPr>
        <p:spPr>
          <a:xfrm>
            <a:off x="838200" y="5181600"/>
            <a:ext cx="5334000" cy="369332"/>
          </a:xfrm>
          <a:prstGeom prst="rect">
            <a:avLst/>
          </a:prstGeom>
          <a:noFill/>
        </p:spPr>
        <p:txBody>
          <a:bodyPr wrap="square" rtlCol="0">
            <a:spAutoFit/>
          </a:bodyPr>
          <a:lstStyle/>
          <a:p>
            <a:r>
              <a:rPr lang="en-US" b="1" dirty="0" smtClean="0">
                <a:hlinkClick r:id="rId8"/>
              </a:rPr>
              <a:t>Interview: Arun Taneja on Storage Virtualization</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Security – is it real?</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43</a:t>
            </a:fld>
            <a:endParaRPr lang="en-US" dirty="0"/>
          </a:p>
        </p:txBody>
      </p:sp>
      <p:sp>
        <p:nvSpPr>
          <p:cNvPr id="7" name="TextBox 6"/>
          <p:cNvSpPr txBox="1"/>
          <p:nvPr/>
        </p:nvSpPr>
        <p:spPr>
          <a:xfrm>
            <a:off x="3886200" y="1981200"/>
            <a:ext cx="4800600" cy="369332"/>
          </a:xfrm>
          <a:prstGeom prst="rect">
            <a:avLst/>
          </a:prstGeom>
          <a:noFill/>
        </p:spPr>
        <p:txBody>
          <a:bodyPr wrap="square" rtlCol="0">
            <a:spAutoFit/>
          </a:bodyPr>
          <a:lstStyle/>
          <a:p>
            <a:r>
              <a:rPr lang="en-US" b="1" dirty="0" smtClean="0">
                <a:hlinkClick r:id="rId3"/>
              </a:rPr>
              <a:t>Security Software Top Ten Surprises</a:t>
            </a:r>
            <a:endParaRPr lang="en-US" b="1" dirty="0"/>
          </a:p>
        </p:txBody>
      </p:sp>
      <p:pic>
        <p:nvPicPr>
          <p:cNvPr id="9" name="Content Placeholder 8" descr="informit.png">
            <a:hlinkClick r:id="rId3"/>
          </p:cNvPr>
          <p:cNvPicPr>
            <a:picLocks noGrp="1" noChangeAspect="1"/>
          </p:cNvPicPr>
          <p:nvPr>
            <p:ph idx="1"/>
          </p:nvPr>
        </p:nvPicPr>
        <p:blipFill>
          <a:blip r:embed="rId4"/>
          <a:stretch>
            <a:fillRect/>
          </a:stretch>
        </p:blipFill>
        <p:spPr>
          <a:xfrm>
            <a:off x="838200" y="1981200"/>
            <a:ext cx="2578687" cy="673253"/>
          </a:xfrm>
        </p:spPr>
      </p:pic>
      <p:sp>
        <p:nvSpPr>
          <p:cNvPr id="8" name="TextBox 7"/>
          <p:cNvSpPr txBox="1"/>
          <p:nvPr/>
        </p:nvSpPr>
        <p:spPr>
          <a:xfrm>
            <a:off x="990600" y="3200400"/>
            <a:ext cx="2438400" cy="369332"/>
          </a:xfrm>
          <a:prstGeom prst="rect">
            <a:avLst/>
          </a:prstGeom>
          <a:noFill/>
        </p:spPr>
        <p:txBody>
          <a:bodyPr wrap="square" rtlCol="0">
            <a:spAutoFit/>
          </a:bodyPr>
          <a:lstStyle/>
          <a:p>
            <a:r>
              <a:rPr lang="en-US" b="1" dirty="0" smtClean="0">
                <a:hlinkClick r:id="rId5"/>
              </a:rPr>
              <a:t>The Duhs of Security</a:t>
            </a:r>
            <a:endParaRPr lang="en-US" dirty="0"/>
          </a:p>
        </p:txBody>
      </p:sp>
      <p:sp>
        <p:nvSpPr>
          <p:cNvPr id="10" name="TextBox 9"/>
          <p:cNvSpPr txBox="1"/>
          <p:nvPr/>
        </p:nvSpPr>
        <p:spPr>
          <a:xfrm>
            <a:off x="990600" y="3962400"/>
            <a:ext cx="4343400" cy="646331"/>
          </a:xfrm>
          <a:prstGeom prst="rect">
            <a:avLst/>
          </a:prstGeom>
          <a:noFill/>
        </p:spPr>
        <p:txBody>
          <a:bodyPr wrap="square" rtlCol="0">
            <a:spAutoFit/>
          </a:bodyPr>
          <a:lstStyle/>
          <a:p>
            <a:r>
              <a:rPr lang="en-US" b="1" dirty="0" smtClean="0">
                <a:hlinkClick r:id="rId6"/>
              </a:rPr>
              <a:t>What's your Information Security Quotient?</a:t>
            </a:r>
            <a:endParaRPr lang="en-US" b="1" dirty="0" smtClean="0"/>
          </a:p>
          <a:p>
            <a:endParaRPr lang="en-US" dirty="0"/>
          </a:p>
        </p:txBody>
      </p:sp>
      <p:sp>
        <p:nvSpPr>
          <p:cNvPr id="11" name="TextBox 10"/>
          <p:cNvSpPr txBox="1"/>
          <p:nvPr/>
        </p:nvSpPr>
        <p:spPr>
          <a:xfrm>
            <a:off x="990600" y="4724400"/>
            <a:ext cx="4038600" cy="646331"/>
          </a:xfrm>
          <a:prstGeom prst="rect">
            <a:avLst/>
          </a:prstGeom>
          <a:noFill/>
        </p:spPr>
        <p:txBody>
          <a:bodyPr wrap="square" rtlCol="0">
            <a:spAutoFit/>
          </a:bodyPr>
          <a:lstStyle/>
          <a:p>
            <a:r>
              <a:rPr lang="en-US" b="1" dirty="0" smtClean="0">
                <a:hlinkClick r:id="rId7"/>
              </a:rPr>
              <a:t>Computer Security 101</a:t>
            </a:r>
            <a:endParaRPr lang="en-US" b="1" dirty="0" smtClean="0"/>
          </a:p>
          <a:p>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FF0000"/>
                </a:solidFill>
              </a:rPr>
              <a:t>Figure 2.11</a:t>
            </a:r>
            <a:br>
              <a:rPr lang="en-US" sz="3200" b="1" dirty="0" smtClean="0">
                <a:solidFill>
                  <a:srgbClr val="FF0000"/>
                </a:solidFill>
              </a:rPr>
            </a:br>
            <a:r>
              <a:rPr lang="en-US" sz="3200" b="1" dirty="0" smtClean="0">
                <a:solidFill>
                  <a:srgbClr val="FF0000"/>
                </a:solidFill>
              </a:rPr>
              <a:t>Features of information systems in 2010.</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44</a:t>
            </a:fld>
            <a:endParaRPr lang="en-US" dirty="0"/>
          </a:p>
        </p:txBody>
      </p:sp>
      <p:pic>
        <p:nvPicPr>
          <p:cNvPr id="6" name="Picture 35"/>
          <p:cNvPicPr>
            <a:picLocks noChangeAspect="1" noChangeArrowheads="1"/>
          </p:cNvPicPr>
          <p:nvPr/>
        </p:nvPicPr>
        <p:blipFill>
          <a:blip r:embed="rId3"/>
          <a:srcRect/>
          <a:stretch>
            <a:fillRect/>
          </a:stretch>
        </p:blipFill>
        <p:spPr bwMode="auto">
          <a:xfrm>
            <a:off x="685800" y="1295400"/>
            <a:ext cx="7848600" cy="4494213"/>
          </a:xfrm>
          <a:prstGeom prst="rect">
            <a:avLst/>
          </a:prstGeom>
          <a:noFill/>
          <a:ln w="9525">
            <a:noFill/>
            <a:miter lim="800000"/>
            <a:headEnd/>
            <a:tailEnd/>
          </a:ln>
        </p:spPr>
      </p:pic>
      <p:sp>
        <p:nvSpPr>
          <p:cNvPr id="7" name="TextBox 6"/>
          <p:cNvSpPr txBox="1"/>
          <p:nvPr/>
        </p:nvSpPr>
        <p:spPr>
          <a:xfrm>
            <a:off x="533400" y="5715000"/>
            <a:ext cx="7772400" cy="923330"/>
          </a:xfrm>
          <a:prstGeom prst="rect">
            <a:avLst/>
          </a:prstGeom>
          <a:noFill/>
        </p:spPr>
        <p:txBody>
          <a:bodyPr wrap="square" rtlCol="0">
            <a:spAutoFit/>
          </a:bodyPr>
          <a:lstStyle/>
          <a:p>
            <a:r>
              <a:rPr lang="en-US" b="1" dirty="0" smtClean="0">
                <a:solidFill>
                  <a:srgbClr val="FF0000"/>
                </a:solidFill>
              </a:rPr>
              <a:t>Source: Nakamoto, H., and M. Komeichi, “IT Roadmap toward 2010,” </a:t>
            </a:r>
            <a:r>
              <a:rPr lang="en-US" b="1" i="1" dirty="0" smtClean="0">
                <a:solidFill>
                  <a:srgbClr val="FF0000"/>
                </a:solidFill>
              </a:rPr>
              <a:t>Nomura Research Institute</a:t>
            </a:r>
            <a:r>
              <a:rPr lang="en-US" b="1" dirty="0" smtClean="0">
                <a:solidFill>
                  <a:srgbClr val="FF0000"/>
                </a:solidFill>
              </a:rPr>
              <a:t>, March 1, 2006, Figure 5, p. 7. </a:t>
            </a:r>
            <a:r>
              <a:rPr lang="en-US" b="1" i="1" dirty="0" smtClean="0">
                <a:solidFill>
                  <a:srgbClr val="FF0000"/>
                </a:solidFill>
              </a:rPr>
              <a:t>nri.co.jp/english/opinion/papers/2006/pdf/np2006102.pdf</a:t>
            </a:r>
            <a:endParaRPr lang="en-US"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45</a:t>
            </a:fld>
            <a:endParaRPr lang="en-US" dirty="0"/>
          </a:p>
        </p:txBody>
      </p:sp>
      <p:sp>
        <p:nvSpPr>
          <p:cNvPr id="6" name="Rectangle 5"/>
          <p:cNvSpPr/>
          <p:nvPr/>
        </p:nvSpPr>
        <p:spPr>
          <a:xfrm>
            <a:off x="2882976" y="2691825"/>
            <a:ext cx="3898824" cy="584775"/>
          </a:xfrm>
          <a:prstGeom prst="rect">
            <a:avLst/>
          </a:prstGeom>
        </p:spPr>
        <p:txBody>
          <a:bodyPr wrap="none">
            <a:spAutoFit/>
          </a:bodyPr>
          <a:lstStyle/>
          <a:p>
            <a:r>
              <a:rPr lang="en-US" sz="3200" b="1" i="1" dirty="0" smtClean="0"/>
              <a:t>2.7 Managerial Issues</a:t>
            </a:r>
            <a:endParaRPr lang="en-US" sz="32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Managerial Issues</a:t>
            </a:r>
            <a:endParaRPr lang="en-US" sz="3200" b="1" dirty="0"/>
          </a:p>
        </p:txBody>
      </p:sp>
      <p:sp>
        <p:nvSpPr>
          <p:cNvPr id="3" name="Content Placeholder 2"/>
          <p:cNvSpPr>
            <a:spLocks noGrp="1"/>
          </p:cNvSpPr>
          <p:nvPr>
            <p:ph idx="1"/>
          </p:nvPr>
        </p:nvSpPr>
        <p:spPr/>
        <p:txBody>
          <a:bodyPr>
            <a:normAutofit fontScale="92500"/>
          </a:bodyPr>
          <a:lstStyle/>
          <a:p>
            <a:r>
              <a:rPr lang="en-US" dirty="0" smtClean="0"/>
              <a:t>Transition to digital enterprise may be lengthy &amp; with lots of opposition to the needed change.</a:t>
            </a:r>
          </a:p>
          <a:p>
            <a:r>
              <a:rPr lang="en-US" dirty="0" smtClean="0"/>
              <a:t>How to deal with outsourcing &amp; utility computing trends.</a:t>
            </a:r>
          </a:p>
          <a:p>
            <a:r>
              <a:rPr lang="en-US" dirty="0" smtClean="0"/>
              <a:t>Ethical issues.</a:t>
            </a:r>
          </a:p>
          <a:p>
            <a:r>
              <a:rPr lang="en-US" dirty="0" smtClean="0"/>
              <a:t>Risk of introducing new technologies.</a:t>
            </a:r>
          </a:p>
          <a:p>
            <a:r>
              <a:rPr lang="en-US" dirty="0" smtClean="0"/>
              <a:t>Importance of supply chain management.</a:t>
            </a:r>
          </a:p>
          <a:p>
            <a:r>
              <a:rPr lang="en-US" dirty="0" smtClean="0"/>
              <a:t>Importance of business intelligence.</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46</a:t>
            </a:fld>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Copyright 2010 John Wiley &amp; Sons, Inc.</a:t>
            </a:r>
            <a:endParaRPr lang="en-US" sz="3600" b="1"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All rights reserved.  Reproduction or translation of this work beyond that permitted in section 117 of the 1976 United States Copyright Act without express permission of the copyright owner is unlawful.  Request for further information should be addressed to the Permission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47</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Learning Objectives cont’d</a:t>
            </a:r>
            <a:endParaRPr lang="en-US" sz="3200" dirty="0"/>
          </a:p>
        </p:txBody>
      </p:sp>
      <p:sp>
        <p:nvSpPr>
          <p:cNvPr id="3" name="Content Placeholder 2"/>
          <p:cNvSpPr>
            <a:spLocks noGrp="1"/>
          </p:cNvSpPr>
          <p:nvPr>
            <p:ph idx="1"/>
          </p:nvPr>
        </p:nvSpPr>
        <p:spPr/>
        <p:txBody>
          <a:bodyPr>
            <a:normAutofit/>
          </a:bodyPr>
          <a:lstStyle/>
          <a:p>
            <a:pPr marL="514350" indent="-514350">
              <a:buNone/>
            </a:pPr>
            <a:r>
              <a:rPr lang="en-US" sz="2800" dirty="0" smtClean="0"/>
              <a:t>6.  Explain information infrastructure and different types of information architectures.</a:t>
            </a:r>
          </a:p>
          <a:p>
            <a:pPr marL="514350" indent="-514350">
              <a:buAutoNum type="arabicPeriod" startAt="7"/>
            </a:pPr>
            <a:r>
              <a:rPr lang="en-US" sz="2800" dirty="0" smtClean="0"/>
              <a:t>Distinguish the major types of Web-based information systems and understand their functionalities.</a:t>
            </a:r>
          </a:p>
          <a:p>
            <a:pPr marL="514350" indent="-514350">
              <a:buAutoNum type="arabicPeriod" startAt="7"/>
            </a:pPr>
            <a:r>
              <a:rPr lang="en-US" sz="2800" dirty="0" smtClean="0"/>
              <a:t>Describe emerging information technologies.</a:t>
            </a:r>
          </a:p>
          <a:p>
            <a:pPr marL="514350" indent="-514350">
              <a:buAutoNum type="arabicPeriod" startAt="7"/>
            </a:pPr>
            <a:r>
              <a:rPr lang="en-US" sz="2800" dirty="0" smtClean="0"/>
              <a:t>Analyze innovative and futuristic IT systems and applications.</a:t>
            </a:r>
          </a:p>
          <a:p>
            <a:endParaRPr lang="en-US" sz="2800"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Figure IT 7eU The Business Performance Management Cycle and IT Model</a:t>
            </a:r>
            <a:endParaRPr lang="en-US" sz="3200"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6</a:t>
            </a:fld>
            <a:endParaRPr lang="en-US" dirty="0"/>
          </a:p>
        </p:txBody>
      </p:sp>
      <p:pic>
        <p:nvPicPr>
          <p:cNvPr id="6" name="Picture 8" descr="Figure_IT7eU"/>
          <p:cNvPicPr>
            <a:picLocks noGrp="1" noChangeAspect="1" noChangeArrowheads="1"/>
          </p:cNvPicPr>
          <p:nvPr>
            <p:ph idx="1"/>
          </p:nvPr>
        </p:nvPicPr>
        <p:blipFill>
          <a:blip r:embed="rId3"/>
          <a:srcRect/>
          <a:stretch>
            <a:fillRect/>
          </a:stretch>
        </p:blipFill>
        <p:spPr bwMode="auto">
          <a:xfrm>
            <a:off x="1436058" y="1447800"/>
            <a:ext cx="6271884" cy="4525963"/>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Mary Kay </a:t>
            </a:r>
            <a:endParaRPr lang="en-US" sz="3200" b="1" dirty="0"/>
          </a:p>
        </p:txBody>
      </p:sp>
      <p:pic>
        <p:nvPicPr>
          <p:cNvPr id="6" name="Content Placeholder 5" descr="cio-logo_180x109.gif"/>
          <p:cNvPicPr>
            <a:picLocks noGrp="1" noChangeAspect="1"/>
          </p:cNvPicPr>
          <p:nvPr>
            <p:ph idx="1"/>
          </p:nvPr>
        </p:nvPicPr>
        <p:blipFill>
          <a:blip r:embed="rId3"/>
          <a:stretch>
            <a:fillRect/>
          </a:stretch>
        </p:blipFill>
        <p:spPr>
          <a:xfrm>
            <a:off x="1066800" y="1752600"/>
            <a:ext cx="1714500" cy="1038225"/>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7</a:t>
            </a:fld>
            <a:endParaRPr lang="en-US" dirty="0"/>
          </a:p>
        </p:txBody>
      </p:sp>
      <p:sp>
        <p:nvSpPr>
          <p:cNvPr id="7" name="TextBox 6"/>
          <p:cNvSpPr txBox="1"/>
          <p:nvPr/>
        </p:nvSpPr>
        <p:spPr>
          <a:xfrm>
            <a:off x="3124200" y="1944469"/>
            <a:ext cx="5105400" cy="646331"/>
          </a:xfrm>
          <a:prstGeom prst="rect">
            <a:avLst/>
          </a:prstGeom>
          <a:noFill/>
        </p:spPr>
        <p:txBody>
          <a:bodyPr wrap="square" rtlCol="0">
            <a:spAutoFit/>
          </a:bodyPr>
          <a:lstStyle/>
          <a:p>
            <a:r>
              <a:rPr lang="en-US" b="1" dirty="0" smtClean="0">
                <a:hlinkClick r:id="rId4"/>
              </a:rPr>
              <a:t>Providing Mary Kay employees with own web pages saves millions.</a:t>
            </a:r>
            <a:endParaRPr lang="en-US" b="1" dirty="0"/>
          </a:p>
        </p:txBody>
      </p:sp>
      <p:pic>
        <p:nvPicPr>
          <p:cNvPr id="8" name="Picture 7" descr="infoworld.gif"/>
          <p:cNvPicPr>
            <a:picLocks noChangeAspect="1"/>
          </p:cNvPicPr>
          <p:nvPr/>
        </p:nvPicPr>
        <p:blipFill>
          <a:blip r:embed="rId5"/>
          <a:stretch>
            <a:fillRect/>
          </a:stretch>
        </p:blipFill>
        <p:spPr>
          <a:xfrm>
            <a:off x="1143000" y="3124200"/>
            <a:ext cx="1714500" cy="485775"/>
          </a:xfrm>
          <a:prstGeom prst="rect">
            <a:avLst/>
          </a:prstGeom>
        </p:spPr>
      </p:pic>
      <p:sp>
        <p:nvSpPr>
          <p:cNvPr id="9" name="TextBox 8"/>
          <p:cNvSpPr txBox="1"/>
          <p:nvPr/>
        </p:nvSpPr>
        <p:spPr>
          <a:xfrm>
            <a:off x="3200400" y="3200400"/>
            <a:ext cx="4495800" cy="369332"/>
          </a:xfrm>
          <a:prstGeom prst="rect">
            <a:avLst/>
          </a:prstGeom>
          <a:noFill/>
        </p:spPr>
        <p:txBody>
          <a:bodyPr wrap="square" rtlCol="0">
            <a:spAutoFit/>
          </a:bodyPr>
          <a:lstStyle/>
          <a:p>
            <a:r>
              <a:rPr lang="en-US" b="1" dirty="0" smtClean="0">
                <a:hlinkClick r:id="rId6"/>
              </a:rPr>
              <a:t>Mary Kay Rejuvenates its Supply Chain</a:t>
            </a:r>
            <a:endParaRPr lang="en-US" b="1" dirty="0"/>
          </a:p>
        </p:txBody>
      </p:sp>
      <p:pic>
        <p:nvPicPr>
          <p:cNvPr id="10" name="Picture 9" descr="bnet.gif"/>
          <p:cNvPicPr>
            <a:picLocks noChangeAspect="1"/>
          </p:cNvPicPr>
          <p:nvPr/>
        </p:nvPicPr>
        <p:blipFill>
          <a:blip r:embed="rId7"/>
          <a:stretch>
            <a:fillRect/>
          </a:stretch>
        </p:blipFill>
        <p:spPr>
          <a:xfrm>
            <a:off x="1600200" y="4038600"/>
            <a:ext cx="838200" cy="1019175"/>
          </a:xfrm>
          <a:prstGeom prst="rect">
            <a:avLst/>
          </a:prstGeom>
        </p:spPr>
      </p:pic>
      <p:sp>
        <p:nvSpPr>
          <p:cNvPr id="11" name="TextBox 10"/>
          <p:cNvSpPr txBox="1"/>
          <p:nvPr/>
        </p:nvSpPr>
        <p:spPr>
          <a:xfrm>
            <a:off x="3124200" y="4267200"/>
            <a:ext cx="4876800" cy="369332"/>
          </a:xfrm>
          <a:prstGeom prst="rect">
            <a:avLst/>
          </a:prstGeom>
          <a:noFill/>
        </p:spPr>
        <p:txBody>
          <a:bodyPr wrap="square" rtlCol="0">
            <a:spAutoFit/>
          </a:bodyPr>
          <a:lstStyle/>
          <a:p>
            <a:r>
              <a:rPr lang="en-US" b="1" dirty="0" smtClean="0">
                <a:hlinkClick r:id="rId8"/>
              </a:rPr>
              <a:t>Mary Kay, Inc. Selects Micromuse’s Netcool Suite</a:t>
            </a:r>
            <a:endParaRPr lang="en-US" b="1" dirty="0"/>
          </a:p>
        </p:txBody>
      </p:sp>
      <p:sp>
        <p:nvSpPr>
          <p:cNvPr id="12" name="TextBox 11"/>
          <p:cNvSpPr txBox="1"/>
          <p:nvPr/>
        </p:nvSpPr>
        <p:spPr>
          <a:xfrm>
            <a:off x="3200400" y="5029200"/>
            <a:ext cx="4419600" cy="381000"/>
          </a:xfrm>
          <a:prstGeom prst="rect">
            <a:avLst/>
          </a:prstGeom>
          <a:noFill/>
        </p:spPr>
        <p:txBody>
          <a:bodyPr wrap="square" rtlCol="0">
            <a:spAutoFit/>
          </a:bodyPr>
          <a:lstStyle/>
          <a:p>
            <a:r>
              <a:rPr lang="en-US" b="1" dirty="0" smtClean="0">
                <a:hlinkClick r:id="rId9"/>
              </a:rPr>
              <a:t>Mary Kay Makes Over Its WAN</a:t>
            </a:r>
            <a:endParaRPr lang="en-US" b="1" dirty="0"/>
          </a:p>
        </p:txBody>
      </p:sp>
      <p:sp>
        <p:nvSpPr>
          <p:cNvPr id="13" name="TextBox 12"/>
          <p:cNvSpPr txBox="1"/>
          <p:nvPr/>
        </p:nvSpPr>
        <p:spPr>
          <a:xfrm>
            <a:off x="3200400" y="5638800"/>
            <a:ext cx="5410200" cy="369332"/>
          </a:xfrm>
          <a:prstGeom prst="rect">
            <a:avLst/>
          </a:prstGeom>
          <a:noFill/>
        </p:spPr>
        <p:txBody>
          <a:bodyPr wrap="square" rtlCol="0">
            <a:spAutoFit/>
          </a:bodyPr>
          <a:lstStyle/>
          <a:p>
            <a:r>
              <a:rPr lang="en-US" b="1" dirty="0" smtClean="0">
                <a:hlinkClick r:id="rId10"/>
              </a:rPr>
              <a:t>Business Services Management: IT’s Higher Calling</a:t>
            </a:r>
            <a:endParaRPr 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Mary Kay – cont’d</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8</a:t>
            </a:fld>
            <a:endParaRPr lang="en-US" dirty="0"/>
          </a:p>
        </p:txBody>
      </p:sp>
      <p:sp>
        <p:nvSpPr>
          <p:cNvPr id="7" name="TextBox 6"/>
          <p:cNvSpPr txBox="1"/>
          <p:nvPr/>
        </p:nvSpPr>
        <p:spPr>
          <a:xfrm>
            <a:off x="838200" y="1676400"/>
            <a:ext cx="6858000" cy="646331"/>
          </a:xfrm>
          <a:prstGeom prst="rect">
            <a:avLst/>
          </a:prstGeom>
          <a:noFill/>
        </p:spPr>
        <p:txBody>
          <a:bodyPr wrap="square" rtlCol="0">
            <a:spAutoFit/>
          </a:bodyPr>
          <a:lstStyle/>
          <a:p>
            <a:r>
              <a:rPr lang="en-US" b="1" dirty="0" smtClean="0">
                <a:hlinkClick r:id="rId3"/>
              </a:rPr>
              <a:t>Mary Kay Advances BSM Strategy/ITIL Adoption With BMC Remedy IT Service Management</a:t>
            </a:r>
            <a:endParaRPr lang="en-US" dirty="0"/>
          </a:p>
        </p:txBody>
      </p:sp>
      <p:pic>
        <p:nvPicPr>
          <p:cNvPr id="8" name="Picture 7" descr="myspacejobs.gif">
            <a:hlinkClick r:id="rId4"/>
          </p:cNvPr>
          <p:cNvPicPr>
            <a:picLocks noChangeAspect="1"/>
          </p:cNvPicPr>
          <p:nvPr/>
        </p:nvPicPr>
        <p:blipFill>
          <a:blip r:embed="rId5"/>
          <a:stretch>
            <a:fillRect/>
          </a:stretch>
        </p:blipFill>
        <p:spPr>
          <a:xfrm>
            <a:off x="1143000" y="3124200"/>
            <a:ext cx="1866900" cy="457200"/>
          </a:xfrm>
          <a:prstGeom prst="rect">
            <a:avLst/>
          </a:prstGeom>
        </p:spPr>
      </p:pic>
      <p:sp>
        <p:nvSpPr>
          <p:cNvPr id="9" name="TextBox 8"/>
          <p:cNvSpPr txBox="1"/>
          <p:nvPr/>
        </p:nvSpPr>
        <p:spPr>
          <a:xfrm>
            <a:off x="990600" y="4038600"/>
            <a:ext cx="6629400" cy="923330"/>
          </a:xfrm>
          <a:prstGeom prst="rect">
            <a:avLst/>
          </a:prstGeom>
          <a:noFill/>
        </p:spPr>
        <p:txBody>
          <a:bodyPr wrap="square" rtlCol="0">
            <a:spAutoFit/>
          </a:bodyPr>
          <a:lstStyle/>
          <a:p>
            <a:r>
              <a:rPr lang="en-US" b="1" dirty="0" smtClean="0"/>
              <a:t>Check out this interesting video </a:t>
            </a:r>
            <a:r>
              <a:rPr lang="en-US" b="1" dirty="0" smtClean="0">
                <a:hlinkClick r:id="rId6"/>
              </a:rPr>
              <a:t>YouTube - Use Social Networking for Market Research</a:t>
            </a:r>
            <a:endParaRPr lang="en-US" b="1" dirty="0" smtClean="0"/>
          </a:p>
          <a:p>
            <a:endParaRPr lang="en-US" dirty="0"/>
          </a:p>
        </p:txBody>
      </p:sp>
      <p:sp>
        <p:nvSpPr>
          <p:cNvPr id="10" name="TextBox 9"/>
          <p:cNvSpPr txBox="1"/>
          <p:nvPr/>
        </p:nvSpPr>
        <p:spPr>
          <a:xfrm>
            <a:off x="1066800" y="4876800"/>
            <a:ext cx="3048000" cy="369332"/>
          </a:xfrm>
          <a:prstGeom prst="rect">
            <a:avLst/>
          </a:prstGeom>
          <a:noFill/>
        </p:spPr>
        <p:txBody>
          <a:bodyPr wrap="square" rtlCol="0">
            <a:spAutoFit/>
          </a:bodyPr>
          <a:lstStyle/>
          <a:p>
            <a:r>
              <a:rPr lang="en-US" b="1" dirty="0" smtClean="0">
                <a:hlinkClick r:id="rId7"/>
              </a:rPr>
              <a:t>Movies.go.com</a:t>
            </a:r>
            <a:endParaRPr lang="en-US" b="1" dirty="0"/>
          </a:p>
        </p:txBody>
      </p:sp>
      <p:pic>
        <p:nvPicPr>
          <p:cNvPr id="11" name="Picture 10" descr="ebay.jpg">
            <a:hlinkClick r:id="rId8"/>
          </p:cNvPr>
          <p:cNvPicPr>
            <a:picLocks noChangeAspect="1"/>
          </p:cNvPicPr>
          <p:nvPr/>
        </p:nvPicPr>
        <p:blipFill>
          <a:blip r:embed="rId9"/>
          <a:stretch>
            <a:fillRect/>
          </a:stretch>
        </p:blipFill>
        <p:spPr>
          <a:xfrm>
            <a:off x="2362200" y="5181600"/>
            <a:ext cx="1481328" cy="1115568"/>
          </a:xfrm>
          <a:prstGeom prst="rect">
            <a:avLst/>
          </a:prstGeom>
        </p:spPr>
      </p:pic>
      <p:sp>
        <p:nvSpPr>
          <p:cNvPr id="12" name="TextBox 11"/>
          <p:cNvSpPr txBox="1"/>
          <p:nvPr/>
        </p:nvSpPr>
        <p:spPr>
          <a:xfrm>
            <a:off x="2209800" y="2514600"/>
            <a:ext cx="4114800" cy="369332"/>
          </a:xfrm>
          <a:prstGeom prst="rect">
            <a:avLst/>
          </a:prstGeom>
          <a:noFill/>
        </p:spPr>
        <p:txBody>
          <a:bodyPr wrap="square" rtlCol="0">
            <a:spAutoFit/>
          </a:bodyPr>
          <a:lstStyle/>
          <a:p>
            <a:r>
              <a:rPr lang="en-US" b="1" i="1" dirty="0" smtClean="0"/>
              <a:t>Use of Social Computing…..</a:t>
            </a:r>
            <a:endParaRPr lang="en-US" b="1"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Mary Kay – cont’d</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2-</a:t>
            </a:r>
            <a:fld id="{DBB3DA93-E592-46D0-AE1F-D154A72783BC}" type="slidenum">
              <a:rPr lang="en-US" smtClean="0"/>
              <a:pPr/>
              <a:t>9</a:t>
            </a:fld>
            <a:endParaRPr lang="en-US" dirty="0"/>
          </a:p>
        </p:txBody>
      </p:sp>
      <p:sp>
        <p:nvSpPr>
          <p:cNvPr id="6" name="TextBox 5"/>
          <p:cNvSpPr txBox="1"/>
          <p:nvPr/>
        </p:nvSpPr>
        <p:spPr>
          <a:xfrm>
            <a:off x="1066800" y="1524000"/>
            <a:ext cx="6248400" cy="369332"/>
          </a:xfrm>
          <a:prstGeom prst="rect">
            <a:avLst/>
          </a:prstGeom>
          <a:noFill/>
        </p:spPr>
        <p:txBody>
          <a:bodyPr wrap="square" rtlCol="0">
            <a:spAutoFit/>
          </a:bodyPr>
          <a:lstStyle/>
          <a:p>
            <a:r>
              <a:rPr lang="en-US" b="1" dirty="0" smtClean="0">
                <a:hlinkClick r:id="rId3"/>
              </a:rPr>
              <a:t>Mary Kay’s Latest Beauty Secret?  In-building Wireless</a:t>
            </a:r>
            <a:endParaRPr lang="en-US" b="1" dirty="0"/>
          </a:p>
        </p:txBody>
      </p:sp>
      <p:pic>
        <p:nvPicPr>
          <p:cNvPr id="7" name="Picture 6" descr="msm technologies.jpg">
            <a:hlinkClick r:id="rId4"/>
          </p:cNvPr>
          <p:cNvPicPr>
            <a:picLocks noChangeAspect="1"/>
          </p:cNvPicPr>
          <p:nvPr/>
        </p:nvPicPr>
        <p:blipFill>
          <a:blip r:embed="rId5"/>
          <a:stretch>
            <a:fillRect/>
          </a:stretch>
        </p:blipFill>
        <p:spPr>
          <a:xfrm>
            <a:off x="1905000" y="2514600"/>
            <a:ext cx="2228850" cy="120967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16652</TotalTime>
  <Words>2954</Words>
  <Application>Microsoft Office PowerPoint</Application>
  <PresentationFormat>On-screen Show (4:3)</PresentationFormat>
  <Paragraphs>377</Paragraphs>
  <Slides>47</Slides>
  <Notes>38</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  Chapter 2  Information Technologies: Concepts, Types and IT Support   Information Technology for Management Improving Performance in the Digital Economy  7th edition John Wiley &amp; Sons, Inc.  Slides contributed by Dr. Sandra Reid Chair, Graduate School of Business &amp; Professor, Technology Dallas Baptist University</vt:lpstr>
      <vt:lpstr>Chapter Outline</vt:lpstr>
      <vt:lpstr>Chapter Outline cont’d</vt:lpstr>
      <vt:lpstr>Learning Objectives</vt:lpstr>
      <vt:lpstr>Learning Objectives cont’d</vt:lpstr>
      <vt:lpstr>Figure IT 7eU The Business Performance Management Cycle and IT Model</vt:lpstr>
      <vt:lpstr>Mary Kay </vt:lpstr>
      <vt:lpstr>Mary Kay – cont’d</vt:lpstr>
      <vt:lpstr>Mary Kay – cont’d</vt:lpstr>
      <vt:lpstr>Slide 10</vt:lpstr>
      <vt:lpstr>Figure 2.1</vt:lpstr>
      <vt:lpstr>Slide 12</vt:lpstr>
      <vt:lpstr>Figure 2.2</vt:lpstr>
      <vt:lpstr>Table 2.1</vt:lpstr>
      <vt:lpstr>Figure 2.3 – Functional information systems.</vt:lpstr>
      <vt:lpstr>Figure 2.4</vt:lpstr>
      <vt:lpstr>Functional / Enterprise Systems</vt:lpstr>
      <vt:lpstr>Sports Teams are High Tech</vt:lpstr>
      <vt:lpstr>US Military Utilizes High Tech Training Practices</vt:lpstr>
      <vt:lpstr>Figure 2.5 – Business processes across &amp; beyond the enterprise.</vt:lpstr>
      <vt:lpstr>Figure 2.6</vt:lpstr>
      <vt:lpstr>Table 2.2</vt:lpstr>
      <vt:lpstr>Business Performance Management Systems - Dashboards</vt:lpstr>
      <vt:lpstr>Dashboards – cont’d</vt:lpstr>
      <vt:lpstr>Figure 2.7 Sample of a performance dashboard.  </vt:lpstr>
      <vt:lpstr>Figure 2.8</vt:lpstr>
      <vt:lpstr>Slide 27</vt:lpstr>
      <vt:lpstr>Table 2.3</vt:lpstr>
      <vt:lpstr>Figure 2.9 – The information systems support of people in organizations.</vt:lpstr>
      <vt:lpstr>Figure 2.10</vt:lpstr>
      <vt:lpstr>Slide 31</vt:lpstr>
      <vt:lpstr>IT Supports Supply Chains</vt:lpstr>
      <vt:lpstr>Slide 33</vt:lpstr>
      <vt:lpstr>Web 2.0</vt:lpstr>
      <vt:lpstr>Emerging Computing Environments</vt:lpstr>
      <vt:lpstr>Grid Computing at J.P. Morgan</vt:lpstr>
      <vt:lpstr>What’s Up with Wireless?</vt:lpstr>
      <vt:lpstr>Enterprise GPS</vt:lpstr>
      <vt:lpstr>A Future of Pervasive Computing?</vt:lpstr>
      <vt:lpstr>Slide 40</vt:lpstr>
      <vt:lpstr>Open Source Code Software</vt:lpstr>
      <vt:lpstr>Virtualization – Friend or Foe?</vt:lpstr>
      <vt:lpstr>Security – is it real?</vt:lpstr>
      <vt:lpstr>Figure 2.11 Features of information systems in 2010.</vt:lpstr>
      <vt:lpstr>Slide 45</vt:lpstr>
      <vt:lpstr>Managerial Issues</vt:lpstr>
      <vt:lpstr>Copyright 2010 John Wiley &amp; Sons, Inc.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Networks and Collaboration As Business Solutions        Information Technology for Management Transforming Organizations in the Digital Economy  7th edition</dc:title>
  <dc:creator>Sandi</dc:creator>
  <cp:lastModifiedBy>Sandi</cp:lastModifiedBy>
  <cp:revision>947</cp:revision>
  <dcterms:created xsi:type="dcterms:W3CDTF">2008-09-25T15:39:43Z</dcterms:created>
  <dcterms:modified xsi:type="dcterms:W3CDTF">2009-04-11T19:08:00Z</dcterms:modified>
</cp:coreProperties>
</file>