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6" r:id="rId2"/>
    <p:sldId id="262" r:id="rId3"/>
    <p:sldId id="503" r:id="rId4"/>
    <p:sldId id="539" r:id="rId5"/>
    <p:sldId id="538" r:id="rId6"/>
    <p:sldId id="540" r:id="rId7"/>
    <p:sldId id="541" r:id="rId8"/>
    <p:sldId id="388" r:id="rId9"/>
    <p:sldId id="535" r:id="rId10"/>
    <p:sldId id="543" r:id="rId11"/>
    <p:sldId id="542" r:id="rId12"/>
    <p:sldId id="465" r:id="rId13"/>
    <p:sldId id="545" r:id="rId14"/>
    <p:sldId id="544" r:id="rId15"/>
    <p:sldId id="389" r:id="rId16"/>
    <p:sldId id="536" r:id="rId17"/>
    <p:sldId id="362" r:id="rId18"/>
    <p:sldId id="548" r:id="rId19"/>
    <p:sldId id="546" r:id="rId20"/>
    <p:sldId id="547" r:id="rId21"/>
    <p:sldId id="294" r:id="rId22"/>
    <p:sldId id="537" r:id="rId23"/>
    <p:sldId id="549" r:id="rId24"/>
    <p:sldId id="550" r:id="rId25"/>
    <p:sldId id="529" r:id="rId26"/>
    <p:sldId id="551"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A8B2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299" autoAdjust="0"/>
  </p:normalViewPr>
  <p:slideViewPr>
    <p:cSldViewPr>
      <p:cViewPr varScale="1">
        <p:scale>
          <a:sx n="93" d="100"/>
          <a:sy n="93" d="100"/>
        </p:scale>
        <p:origin x="-420"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dirty="0" smtClean="0">
              <a:solidFill>
                <a:schemeClr val="tx1"/>
              </a:solidFill>
            </a:rPr>
            <a:t>Enterprise Data Mashups</a:t>
          </a:r>
          <a:endParaRPr lang="en-US" dirty="0">
            <a:solidFill>
              <a:schemeClr val="tx1"/>
            </a:solidFill>
          </a:endParaRPr>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dirty="0" smtClean="0">
              <a:solidFill>
                <a:schemeClr val="tx1"/>
              </a:solidFill>
            </a:rPr>
            <a:t>Digital Dashboards</a:t>
          </a:r>
          <a:endParaRPr lang="en-US" dirty="0">
            <a:solidFill>
              <a:schemeClr val="tx1"/>
            </a:solidFill>
          </a:endParaRPr>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dirty="0" smtClean="0"/>
            <a:t>Geospatial Data and Geographic Information Systems</a:t>
          </a:r>
          <a:endParaRPr lang="en-US" dirty="0"/>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BF040C06-D312-4F8C-ACB3-85D06B8E305C}">
      <dgm:prSet phldrT="[Text]"/>
      <dgm:spPr/>
      <dgm:t>
        <a:bodyPr/>
        <a:lstStyle/>
        <a:p>
          <a:r>
            <a:rPr lang="en-US" b="1" dirty="0" smtClean="0">
              <a:solidFill>
                <a:srgbClr val="5A8B25"/>
              </a:solidFill>
            </a:rPr>
            <a:t>Data Visualization and Learning</a:t>
          </a:r>
          <a:endParaRPr lang="en-US" b="1" dirty="0">
            <a:solidFill>
              <a:srgbClr val="5A8B25"/>
            </a:solidFill>
          </a:endParaRPr>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4">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4"/>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4">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4"/>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4">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4"/>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3" presStyleCnt="4">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3" presStyleCnt="4"/>
      <dgm:spPr/>
      <dgm:t>
        <a:bodyPr/>
        <a:lstStyle/>
        <a:p>
          <a:endParaRPr lang="en-US"/>
        </a:p>
      </dgm:t>
    </dgm:pt>
  </dgm:ptLst>
  <dgm:cxnLst>
    <dgm:cxn modelId="{F3B949BF-6271-4B9D-A85E-10C10F28E38A}" srcId="{27E1A284-FB59-4211-A2A6-296ECC7AF733}" destId="{BF040C06-D312-4F8C-ACB3-85D06B8E305C}" srcOrd="3" destOrd="0" parTransId="{84092373-21E7-4902-B2D0-ED59AFBACE39}" sibTransId="{318A7937-6144-4B1B-B27B-64760AA0F20D}"/>
    <dgm:cxn modelId="{6803E44A-DE81-4609-887E-52A13BEA099F}" type="presOf" srcId="{27E1A284-FB59-4211-A2A6-296ECC7AF733}" destId="{E92E50ED-2104-4C56-839A-1D58E60B6978}" srcOrd="0" destOrd="0" presId="urn:microsoft.com/office/officeart/2005/8/layout/cycle1"/>
    <dgm:cxn modelId="{583102D7-4ED3-4832-8DCF-D7F6098994B3}" type="presOf" srcId="{37A83061-BB15-4DC8-987C-C41F59F2283C}" destId="{D445377C-82B8-4D46-A8DA-7A1EF300CC48}" srcOrd="0" destOrd="0" presId="urn:microsoft.com/office/officeart/2005/8/layout/cycle1"/>
    <dgm:cxn modelId="{185156E3-E2B7-4411-B46A-9DB88E87CD69}" type="presOf" srcId="{DD36AD2A-744B-4626-9C69-4A76E3BF39B5}" destId="{A358ADC3-06B9-42DB-8FFB-235E2F6F2F98}" srcOrd="0" destOrd="0" presId="urn:microsoft.com/office/officeart/2005/8/layout/cycle1"/>
    <dgm:cxn modelId="{7D0E81BC-3124-4427-827A-20B1A93AC139}" type="presOf" srcId="{BF040C06-D312-4F8C-ACB3-85D06B8E305C}" destId="{EA611E80-2D38-467A-9D70-00B07686AA2F}" srcOrd="0" destOrd="0" presId="urn:microsoft.com/office/officeart/2005/8/layout/cycle1"/>
    <dgm:cxn modelId="{51334CBB-C6EB-4AB6-A6D4-12EC39CBF43D}" type="presOf" srcId="{D8B2400E-FCAE-419A-B761-6ED663DEC67E}" destId="{CE8778B7-9A61-4F06-A1F7-678BEE7FE664}"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20E0EC49-EE05-4303-ACE8-14216E577C0F}" type="presOf" srcId="{F5EA89EC-E158-4D50-96F6-DF07B08E3671}" destId="{A4AB0C58-7056-484E-BD14-C051808D0C28}" srcOrd="0" destOrd="0" presId="urn:microsoft.com/office/officeart/2005/8/layout/cycle1"/>
    <dgm:cxn modelId="{227D945F-7C25-4CAF-B348-40E4E5133B2E}" type="presOf" srcId="{318A7937-6144-4B1B-B27B-64760AA0F20D}" destId="{4F56F714-C9FE-4CB7-BFA6-DB8A3BCD8EED}" srcOrd="0" destOrd="0" presId="urn:microsoft.com/office/officeart/2005/8/layout/cycle1"/>
    <dgm:cxn modelId="{46457EDB-2241-4225-98AA-6863F956732C}" type="presOf" srcId="{E96240FE-D269-43EC-A72D-BE6D42FBED2A}" destId="{02E85226-A9A2-493C-825C-0403A6A4CC01}" srcOrd="0" destOrd="0" presId="urn:microsoft.com/office/officeart/2005/8/layout/cycle1"/>
    <dgm:cxn modelId="{20B91031-4065-4924-9130-835E223FBF17}" srcId="{27E1A284-FB59-4211-A2A6-296ECC7AF733}" destId="{37A83061-BB15-4DC8-987C-C41F59F2283C}" srcOrd="1" destOrd="0" parTransId="{073C6D5A-1CBF-4A97-B43C-12F7E64BDA57}" sibTransId="{4A5B2F96-8D0E-4C55-952A-5E74D0CE2694}"/>
    <dgm:cxn modelId="{6D17475A-7399-449B-B80C-B576A52663AA}" srcId="{27E1A284-FB59-4211-A2A6-296ECC7AF733}" destId="{F5EA89EC-E158-4D50-96F6-DF07B08E3671}" srcOrd="0" destOrd="0" parTransId="{8EEFCA71-E241-4D66-A813-A5E4DB3C627D}" sibTransId="{D8B2400E-FCAE-419A-B761-6ED663DEC67E}"/>
    <dgm:cxn modelId="{0D3573A3-932C-4C4C-B142-0C322722B354}" type="presOf" srcId="{4A5B2F96-8D0E-4C55-952A-5E74D0CE2694}" destId="{5502ED10-4163-4978-A2D8-019016FBE56E}" srcOrd="0" destOrd="0" presId="urn:microsoft.com/office/officeart/2005/8/layout/cycle1"/>
    <dgm:cxn modelId="{98161A08-B899-4D5D-BE2C-C03A2D7C9963}" type="presParOf" srcId="{E92E50ED-2104-4C56-839A-1D58E60B6978}" destId="{4A70DB3B-BC26-4C3A-A4B3-FD97B373CBF9}" srcOrd="0" destOrd="0" presId="urn:microsoft.com/office/officeart/2005/8/layout/cycle1"/>
    <dgm:cxn modelId="{F3D54903-6BF4-48CE-A566-BBE1E1C8C737}" type="presParOf" srcId="{E92E50ED-2104-4C56-839A-1D58E60B6978}" destId="{A4AB0C58-7056-484E-BD14-C051808D0C28}" srcOrd="1" destOrd="0" presId="urn:microsoft.com/office/officeart/2005/8/layout/cycle1"/>
    <dgm:cxn modelId="{88D45A6A-90AC-4DF2-A0AD-C7CE5631C396}" type="presParOf" srcId="{E92E50ED-2104-4C56-839A-1D58E60B6978}" destId="{CE8778B7-9A61-4F06-A1F7-678BEE7FE664}" srcOrd="2" destOrd="0" presId="urn:microsoft.com/office/officeart/2005/8/layout/cycle1"/>
    <dgm:cxn modelId="{E00C97B5-D632-4D6B-B9A3-16C66BEEDBE4}" type="presParOf" srcId="{E92E50ED-2104-4C56-839A-1D58E60B6978}" destId="{5F40BA3D-6F50-40EE-8764-161954C5089D}" srcOrd="3" destOrd="0" presId="urn:microsoft.com/office/officeart/2005/8/layout/cycle1"/>
    <dgm:cxn modelId="{E953A869-4D70-41A0-B38E-D91F6F4EF5C4}" type="presParOf" srcId="{E92E50ED-2104-4C56-839A-1D58E60B6978}" destId="{D445377C-82B8-4D46-A8DA-7A1EF300CC48}" srcOrd="4" destOrd="0" presId="urn:microsoft.com/office/officeart/2005/8/layout/cycle1"/>
    <dgm:cxn modelId="{41A607C0-3765-4E66-A8B9-2BCA3687ACE5}" type="presParOf" srcId="{E92E50ED-2104-4C56-839A-1D58E60B6978}" destId="{5502ED10-4163-4978-A2D8-019016FBE56E}" srcOrd="5" destOrd="0" presId="urn:microsoft.com/office/officeart/2005/8/layout/cycle1"/>
    <dgm:cxn modelId="{09739E1E-2CBA-411E-B6D8-7AE127AD541F}" type="presParOf" srcId="{E92E50ED-2104-4C56-839A-1D58E60B6978}" destId="{7A587A47-9FA4-421A-8FE9-2A20CF7B81FB}" srcOrd="6" destOrd="0" presId="urn:microsoft.com/office/officeart/2005/8/layout/cycle1"/>
    <dgm:cxn modelId="{A077DA41-7716-4844-B764-1DF8CC230C25}" type="presParOf" srcId="{E92E50ED-2104-4C56-839A-1D58E60B6978}" destId="{A358ADC3-06B9-42DB-8FFB-235E2F6F2F98}" srcOrd="7" destOrd="0" presId="urn:microsoft.com/office/officeart/2005/8/layout/cycle1"/>
    <dgm:cxn modelId="{9273585E-128D-4A42-8187-8B48EC15444F}" type="presParOf" srcId="{E92E50ED-2104-4C56-839A-1D58E60B6978}" destId="{02E85226-A9A2-493C-825C-0403A6A4CC01}" srcOrd="8" destOrd="0" presId="urn:microsoft.com/office/officeart/2005/8/layout/cycle1"/>
    <dgm:cxn modelId="{005CC5EC-17B2-4E47-BFBF-584D8E40FD42}" type="presParOf" srcId="{E92E50ED-2104-4C56-839A-1D58E60B6978}" destId="{25CA3731-1185-42A8-951C-5D21935C393B}" srcOrd="9" destOrd="0" presId="urn:microsoft.com/office/officeart/2005/8/layout/cycle1"/>
    <dgm:cxn modelId="{408B39E9-E709-428A-A5B8-8EA1A4DD3677}" type="presParOf" srcId="{E92E50ED-2104-4C56-839A-1D58E60B6978}" destId="{EA611E80-2D38-467A-9D70-00B07686AA2F}" srcOrd="10" destOrd="0" presId="urn:microsoft.com/office/officeart/2005/8/layout/cycle1"/>
    <dgm:cxn modelId="{EC38143D-7E58-4281-94A8-F6D594F39134}" type="presParOf" srcId="{E92E50ED-2104-4C56-839A-1D58E60B6978}" destId="{4F56F714-C9FE-4CB7-BFA6-DB8A3BCD8EED}" srcOrd="11"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b="1" dirty="0" smtClean="0">
              <a:solidFill>
                <a:srgbClr val="5A8B25"/>
              </a:solidFill>
            </a:rPr>
            <a:t>Enterprise Data Mashups</a:t>
          </a:r>
          <a:endParaRPr lang="en-US" b="1" dirty="0">
            <a:solidFill>
              <a:srgbClr val="5A8B25"/>
            </a:solidFill>
          </a:endParaRPr>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dirty="0" smtClean="0">
              <a:solidFill>
                <a:schemeClr val="tx1"/>
              </a:solidFill>
            </a:rPr>
            <a:t>Digital Dashboards</a:t>
          </a:r>
          <a:endParaRPr lang="en-US" dirty="0">
            <a:solidFill>
              <a:schemeClr val="tx1"/>
            </a:solidFill>
          </a:endParaRPr>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dirty="0" smtClean="0"/>
            <a:t>Geospatial Data and Geographic Information Systems</a:t>
          </a:r>
          <a:endParaRPr lang="en-US" dirty="0"/>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BF040C06-D312-4F8C-ACB3-85D06B8E305C}">
      <dgm:prSet phldrT="[Text]"/>
      <dgm:spPr/>
      <dgm:t>
        <a:bodyPr/>
        <a:lstStyle/>
        <a:p>
          <a:r>
            <a:rPr lang="en-US" dirty="0" smtClean="0">
              <a:solidFill>
                <a:schemeClr val="tx1"/>
              </a:solidFill>
            </a:rPr>
            <a:t>Data Visualization and Learning</a:t>
          </a:r>
          <a:endParaRPr lang="en-US" dirty="0">
            <a:solidFill>
              <a:schemeClr val="tx1"/>
            </a:solidFill>
          </a:endParaRPr>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4">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4"/>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4">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4"/>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4">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4"/>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3" presStyleCnt="4">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3" presStyleCnt="4"/>
      <dgm:spPr/>
      <dgm:t>
        <a:bodyPr/>
        <a:lstStyle/>
        <a:p>
          <a:endParaRPr lang="en-US"/>
        </a:p>
      </dgm:t>
    </dgm:pt>
  </dgm:ptLst>
  <dgm:cxnLst>
    <dgm:cxn modelId="{1D947911-F3E4-4662-BD85-B3EB824BCEBA}" type="presOf" srcId="{27E1A284-FB59-4211-A2A6-296ECC7AF733}" destId="{E92E50ED-2104-4C56-839A-1D58E60B6978}" srcOrd="0" destOrd="0" presId="urn:microsoft.com/office/officeart/2005/8/layout/cycle1"/>
    <dgm:cxn modelId="{5414DC4A-5247-46BB-A4D9-B357E51D31F8}" type="presOf" srcId="{F5EA89EC-E158-4D50-96F6-DF07B08E3671}" destId="{A4AB0C58-7056-484E-BD14-C051808D0C28}" srcOrd="0" destOrd="0" presId="urn:microsoft.com/office/officeart/2005/8/layout/cycle1"/>
    <dgm:cxn modelId="{357727A4-F35C-47A0-BA8B-7445501CE31D}" type="presOf" srcId="{E96240FE-D269-43EC-A72D-BE6D42FBED2A}" destId="{02E85226-A9A2-493C-825C-0403A6A4CC01}"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ECDF6848-0044-42B8-8F84-644E87EFB808}" type="presOf" srcId="{4A5B2F96-8D0E-4C55-952A-5E74D0CE2694}" destId="{5502ED10-4163-4978-A2D8-019016FBE56E}" srcOrd="0" destOrd="0" presId="urn:microsoft.com/office/officeart/2005/8/layout/cycle1"/>
    <dgm:cxn modelId="{DA5624F6-82A3-46D9-B798-451CFAA8D5FD}" type="presOf" srcId="{D8B2400E-FCAE-419A-B761-6ED663DEC67E}" destId="{CE8778B7-9A61-4F06-A1F7-678BEE7FE664}" srcOrd="0" destOrd="0" presId="urn:microsoft.com/office/officeart/2005/8/layout/cycle1"/>
    <dgm:cxn modelId="{400DA3F6-11A7-4D70-BDB0-DDAE9338C930}" type="presOf" srcId="{318A7937-6144-4B1B-B27B-64760AA0F20D}" destId="{4F56F714-C9FE-4CB7-BFA6-DB8A3BCD8EED}" srcOrd="0" destOrd="0" presId="urn:microsoft.com/office/officeart/2005/8/layout/cycle1"/>
    <dgm:cxn modelId="{6D17475A-7399-449B-B80C-B576A52663AA}" srcId="{27E1A284-FB59-4211-A2A6-296ECC7AF733}" destId="{F5EA89EC-E158-4D50-96F6-DF07B08E3671}" srcOrd="0" destOrd="0" parTransId="{8EEFCA71-E241-4D66-A813-A5E4DB3C627D}" sibTransId="{D8B2400E-FCAE-419A-B761-6ED663DEC67E}"/>
    <dgm:cxn modelId="{F3B949BF-6271-4B9D-A85E-10C10F28E38A}" srcId="{27E1A284-FB59-4211-A2A6-296ECC7AF733}" destId="{BF040C06-D312-4F8C-ACB3-85D06B8E305C}" srcOrd="3" destOrd="0" parTransId="{84092373-21E7-4902-B2D0-ED59AFBACE39}" sibTransId="{318A7937-6144-4B1B-B27B-64760AA0F20D}"/>
    <dgm:cxn modelId="{13D574A4-598C-4BBF-A723-063387240CF7}" type="presOf" srcId="{BF040C06-D312-4F8C-ACB3-85D06B8E305C}" destId="{EA611E80-2D38-467A-9D70-00B07686AA2F}" srcOrd="0" destOrd="0" presId="urn:microsoft.com/office/officeart/2005/8/layout/cycle1"/>
    <dgm:cxn modelId="{0C25BCA1-3B85-4736-8F2A-63EF788FEE54}" type="presOf" srcId="{37A83061-BB15-4DC8-987C-C41F59F2283C}" destId="{D445377C-82B8-4D46-A8DA-7A1EF300CC48}" srcOrd="0" destOrd="0" presId="urn:microsoft.com/office/officeart/2005/8/layout/cycle1"/>
    <dgm:cxn modelId="{6D91B181-E975-478E-BCBD-F66899AE8729}" type="presOf" srcId="{DD36AD2A-744B-4626-9C69-4A76E3BF39B5}" destId="{A358ADC3-06B9-42DB-8FFB-235E2F6F2F98}" srcOrd="0" destOrd="0" presId="urn:microsoft.com/office/officeart/2005/8/layout/cycle1"/>
    <dgm:cxn modelId="{20B91031-4065-4924-9130-835E223FBF17}" srcId="{27E1A284-FB59-4211-A2A6-296ECC7AF733}" destId="{37A83061-BB15-4DC8-987C-C41F59F2283C}" srcOrd="1" destOrd="0" parTransId="{073C6D5A-1CBF-4A97-B43C-12F7E64BDA57}" sibTransId="{4A5B2F96-8D0E-4C55-952A-5E74D0CE2694}"/>
    <dgm:cxn modelId="{972A495A-8E07-456C-8D86-997718007AD8}" type="presParOf" srcId="{E92E50ED-2104-4C56-839A-1D58E60B6978}" destId="{4A70DB3B-BC26-4C3A-A4B3-FD97B373CBF9}" srcOrd="0" destOrd="0" presId="urn:microsoft.com/office/officeart/2005/8/layout/cycle1"/>
    <dgm:cxn modelId="{AA0F66A4-A366-48A2-8988-37E66221EC45}" type="presParOf" srcId="{E92E50ED-2104-4C56-839A-1D58E60B6978}" destId="{A4AB0C58-7056-484E-BD14-C051808D0C28}" srcOrd="1" destOrd="0" presId="urn:microsoft.com/office/officeart/2005/8/layout/cycle1"/>
    <dgm:cxn modelId="{176367CE-1B6B-45A6-B748-EAE1414180D7}" type="presParOf" srcId="{E92E50ED-2104-4C56-839A-1D58E60B6978}" destId="{CE8778B7-9A61-4F06-A1F7-678BEE7FE664}" srcOrd="2" destOrd="0" presId="urn:microsoft.com/office/officeart/2005/8/layout/cycle1"/>
    <dgm:cxn modelId="{81A979DE-9C24-4471-A76B-91534BC69ADD}" type="presParOf" srcId="{E92E50ED-2104-4C56-839A-1D58E60B6978}" destId="{5F40BA3D-6F50-40EE-8764-161954C5089D}" srcOrd="3" destOrd="0" presId="urn:microsoft.com/office/officeart/2005/8/layout/cycle1"/>
    <dgm:cxn modelId="{ED69058B-08B9-4132-85F0-35B69DA98B69}" type="presParOf" srcId="{E92E50ED-2104-4C56-839A-1D58E60B6978}" destId="{D445377C-82B8-4D46-A8DA-7A1EF300CC48}" srcOrd="4" destOrd="0" presId="urn:microsoft.com/office/officeart/2005/8/layout/cycle1"/>
    <dgm:cxn modelId="{18706B16-351C-482C-B6DC-907ED9245104}" type="presParOf" srcId="{E92E50ED-2104-4C56-839A-1D58E60B6978}" destId="{5502ED10-4163-4978-A2D8-019016FBE56E}" srcOrd="5" destOrd="0" presId="urn:microsoft.com/office/officeart/2005/8/layout/cycle1"/>
    <dgm:cxn modelId="{5A234ED6-FC3A-456A-95C0-A42A9151D3C0}" type="presParOf" srcId="{E92E50ED-2104-4C56-839A-1D58E60B6978}" destId="{7A587A47-9FA4-421A-8FE9-2A20CF7B81FB}" srcOrd="6" destOrd="0" presId="urn:microsoft.com/office/officeart/2005/8/layout/cycle1"/>
    <dgm:cxn modelId="{CB18D490-4BD1-4530-AC56-30C9946D6C47}" type="presParOf" srcId="{E92E50ED-2104-4C56-839A-1D58E60B6978}" destId="{A358ADC3-06B9-42DB-8FFB-235E2F6F2F98}" srcOrd="7" destOrd="0" presId="urn:microsoft.com/office/officeart/2005/8/layout/cycle1"/>
    <dgm:cxn modelId="{A23BFCA3-8BEA-4F7B-A543-2B5FEF2B63B2}" type="presParOf" srcId="{E92E50ED-2104-4C56-839A-1D58E60B6978}" destId="{02E85226-A9A2-493C-825C-0403A6A4CC01}" srcOrd="8" destOrd="0" presId="urn:microsoft.com/office/officeart/2005/8/layout/cycle1"/>
    <dgm:cxn modelId="{1D8420FA-A1FA-4617-A11A-0A923663D7C9}" type="presParOf" srcId="{E92E50ED-2104-4C56-839A-1D58E60B6978}" destId="{25CA3731-1185-42A8-951C-5D21935C393B}" srcOrd="9" destOrd="0" presId="urn:microsoft.com/office/officeart/2005/8/layout/cycle1"/>
    <dgm:cxn modelId="{9BB467C7-A345-4EF9-B66D-5CE5DA0F2968}" type="presParOf" srcId="{E92E50ED-2104-4C56-839A-1D58E60B6978}" destId="{EA611E80-2D38-467A-9D70-00B07686AA2F}" srcOrd="10" destOrd="0" presId="urn:microsoft.com/office/officeart/2005/8/layout/cycle1"/>
    <dgm:cxn modelId="{0C3CC4B1-3DAF-431B-9332-B754083A32B0}" type="presParOf" srcId="{E92E50ED-2104-4C56-839A-1D58E60B6978}" destId="{4F56F714-C9FE-4CB7-BFA6-DB8A3BCD8EED}" srcOrd="11"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dirty="0" smtClean="0">
              <a:solidFill>
                <a:schemeClr val="tx1"/>
              </a:solidFill>
            </a:rPr>
            <a:t>Enterprise Data Mashups</a:t>
          </a:r>
          <a:endParaRPr lang="en-US" dirty="0">
            <a:solidFill>
              <a:schemeClr val="tx1"/>
            </a:solidFill>
          </a:endParaRPr>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b="1" dirty="0" smtClean="0">
              <a:solidFill>
                <a:srgbClr val="5A8B25"/>
              </a:solidFill>
            </a:rPr>
            <a:t>Digital Dashboards</a:t>
          </a:r>
          <a:endParaRPr lang="en-US" b="1" dirty="0">
            <a:solidFill>
              <a:srgbClr val="5A8B25"/>
            </a:solidFill>
          </a:endParaRPr>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dirty="0" smtClean="0"/>
            <a:t>Geospatial Data and Geographic Information Systems</a:t>
          </a:r>
          <a:endParaRPr lang="en-US" dirty="0"/>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BF040C06-D312-4F8C-ACB3-85D06B8E305C}">
      <dgm:prSet phldrT="[Text]"/>
      <dgm:spPr/>
      <dgm:t>
        <a:bodyPr/>
        <a:lstStyle/>
        <a:p>
          <a:r>
            <a:rPr lang="en-US" dirty="0" smtClean="0">
              <a:solidFill>
                <a:schemeClr val="tx1"/>
              </a:solidFill>
            </a:rPr>
            <a:t>Data Visualization and Learning</a:t>
          </a:r>
          <a:endParaRPr lang="en-US" dirty="0">
            <a:solidFill>
              <a:schemeClr val="tx1"/>
            </a:solidFill>
          </a:endParaRPr>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4">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4"/>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4">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4"/>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4">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4"/>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3" presStyleCnt="4">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3" presStyleCnt="4"/>
      <dgm:spPr/>
      <dgm:t>
        <a:bodyPr/>
        <a:lstStyle/>
        <a:p>
          <a:endParaRPr lang="en-US"/>
        </a:p>
      </dgm:t>
    </dgm:pt>
  </dgm:ptLst>
  <dgm:cxnLst>
    <dgm:cxn modelId="{83635E6E-329B-42E0-8A3B-5F3007BBA5BE}" type="presOf" srcId="{BF040C06-D312-4F8C-ACB3-85D06B8E305C}" destId="{EA611E80-2D38-467A-9D70-00B07686AA2F}" srcOrd="0" destOrd="0" presId="urn:microsoft.com/office/officeart/2005/8/layout/cycle1"/>
    <dgm:cxn modelId="{F189D62F-A9DD-43F7-BAB5-D7111EBE6AD2}" type="presOf" srcId="{318A7937-6144-4B1B-B27B-64760AA0F20D}" destId="{4F56F714-C9FE-4CB7-BFA6-DB8A3BCD8EED}" srcOrd="0" destOrd="0" presId="urn:microsoft.com/office/officeart/2005/8/layout/cycle1"/>
    <dgm:cxn modelId="{F3B949BF-6271-4B9D-A85E-10C10F28E38A}" srcId="{27E1A284-FB59-4211-A2A6-296ECC7AF733}" destId="{BF040C06-D312-4F8C-ACB3-85D06B8E305C}" srcOrd="3" destOrd="0" parTransId="{84092373-21E7-4902-B2D0-ED59AFBACE39}" sibTransId="{318A7937-6144-4B1B-B27B-64760AA0F20D}"/>
    <dgm:cxn modelId="{600C068B-3697-4A2D-B74F-ACB8343AB7FF}" type="presOf" srcId="{4A5B2F96-8D0E-4C55-952A-5E74D0CE2694}" destId="{5502ED10-4163-4978-A2D8-019016FBE56E}" srcOrd="0" destOrd="0" presId="urn:microsoft.com/office/officeart/2005/8/layout/cycle1"/>
    <dgm:cxn modelId="{1427B2CA-558A-4A68-83AD-173F759A06B6}" type="presOf" srcId="{D8B2400E-FCAE-419A-B761-6ED663DEC67E}" destId="{CE8778B7-9A61-4F06-A1F7-678BEE7FE664}" srcOrd="0" destOrd="0" presId="urn:microsoft.com/office/officeart/2005/8/layout/cycle1"/>
    <dgm:cxn modelId="{AD5AFD00-EB98-4F71-B9BA-33FDA225AF64}" type="presOf" srcId="{E96240FE-D269-43EC-A72D-BE6D42FBED2A}" destId="{02E85226-A9A2-493C-825C-0403A6A4CC01}"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20B91031-4065-4924-9130-835E223FBF17}" srcId="{27E1A284-FB59-4211-A2A6-296ECC7AF733}" destId="{37A83061-BB15-4DC8-987C-C41F59F2283C}" srcOrd="1" destOrd="0" parTransId="{073C6D5A-1CBF-4A97-B43C-12F7E64BDA57}" sibTransId="{4A5B2F96-8D0E-4C55-952A-5E74D0CE2694}"/>
    <dgm:cxn modelId="{6D17475A-7399-449B-B80C-B576A52663AA}" srcId="{27E1A284-FB59-4211-A2A6-296ECC7AF733}" destId="{F5EA89EC-E158-4D50-96F6-DF07B08E3671}" srcOrd="0" destOrd="0" parTransId="{8EEFCA71-E241-4D66-A813-A5E4DB3C627D}" sibTransId="{D8B2400E-FCAE-419A-B761-6ED663DEC67E}"/>
    <dgm:cxn modelId="{98E1A44B-055A-4CE5-ADE6-54EBC9FC76B3}" type="presOf" srcId="{27E1A284-FB59-4211-A2A6-296ECC7AF733}" destId="{E92E50ED-2104-4C56-839A-1D58E60B6978}" srcOrd="0" destOrd="0" presId="urn:microsoft.com/office/officeart/2005/8/layout/cycle1"/>
    <dgm:cxn modelId="{A127079A-E121-4A83-8DAA-F322251BE2BB}" type="presOf" srcId="{F5EA89EC-E158-4D50-96F6-DF07B08E3671}" destId="{A4AB0C58-7056-484E-BD14-C051808D0C28}" srcOrd="0" destOrd="0" presId="urn:microsoft.com/office/officeart/2005/8/layout/cycle1"/>
    <dgm:cxn modelId="{ADE665EB-0141-4ECC-8995-FDDAA2F0C27C}" type="presOf" srcId="{DD36AD2A-744B-4626-9C69-4A76E3BF39B5}" destId="{A358ADC3-06B9-42DB-8FFB-235E2F6F2F98}" srcOrd="0" destOrd="0" presId="urn:microsoft.com/office/officeart/2005/8/layout/cycle1"/>
    <dgm:cxn modelId="{E4F6A6B6-2CD2-4044-87C1-99B73D172447}" type="presOf" srcId="{37A83061-BB15-4DC8-987C-C41F59F2283C}" destId="{D445377C-82B8-4D46-A8DA-7A1EF300CC48}" srcOrd="0" destOrd="0" presId="urn:microsoft.com/office/officeart/2005/8/layout/cycle1"/>
    <dgm:cxn modelId="{C48E07A6-EF3A-41F6-A466-0D23AA092991}" type="presParOf" srcId="{E92E50ED-2104-4C56-839A-1D58E60B6978}" destId="{4A70DB3B-BC26-4C3A-A4B3-FD97B373CBF9}" srcOrd="0" destOrd="0" presId="urn:microsoft.com/office/officeart/2005/8/layout/cycle1"/>
    <dgm:cxn modelId="{CEBD0E3B-CA39-4F8E-94DB-3EB5FA2E4857}" type="presParOf" srcId="{E92E50ED-2104-4C56-839A-1D58E60B6978}" destId="{A4AB0C58-7056-484E-BD14-C051808D0C28}" srcOrd="1" destOrd="0" presId="urn:microsoft.com/office/officeart/2005/8/layout/cycle1"/>
    <dgm:cxn modelId="{DD1994B3-227E-40A6-8708-97031B5B37A2}" type="presParOf" srcId="{E92E50ED-2104-4C56-839A-1D58E60B6978}" destId="{CE8778B7-9A61-4F06-A1F7-678BEE7FE664}" srcOrd="2" destOrd="0" presId="urn:microsoft.com/office/officeart/2005/8/layout/cycle1"/>
    <dgm:cxn modelId="{C69548E9-D8D1-4300-9338-72804BB30E8E}" type="presParOf" srcId="{E92E50ED-2104-4C56-839A-1D58E60B6978}" destId="{5F40BA3D-6F50-40EE-8764-161954C5089D}" srcOrd="3" destOrd="0" presId="urn:microsoft.com/office/officeart/2005/8/layout/cycle1"/>
    <dgm:cxn modelId="{8F12D885-24FA-4F77-97C4-818EBA06A1C5}" type="presParOf" srcId="{E92E50ED-2104-4C56-839A-1D58E60B6978}" destId="{D445377C-82B8-4D46-A8DA-7A1EF300CC48}" srcOrd="4" destOrd="0" presId="urn:microsoft.com/office/officeart/2005/8/layout/cycle1"/>
    <dgm:cxn modelId="{BD1F0428-8BA8-4199-884B-FF9865DDB0EC}" type="presParOf" srcId="{E92E50ED-2104-4C56-839A-1D58E60B6978}" destId="{5502ED10-4163-4978-A2D8-019016FBE56E}" srcOrd="5" destOrd="0" presId="urn:microsoft.com/office/officeart/2005/8/layout/cycle1"/>
    <dgm:cxn modelId="{9651DC06-414E-4F0E-9897-D52032C7EDE5}" type="presParOf" srcId="{E92E50ED-2104-4C56-839A-1D58E60B6978}" destId="{7A587A47-9FA4-421A-8FE9-2A20CF7B81FB}" srcOrd="6" destOrd="0" presId="urn:microsoft.com/office/officeart/2005/8/layout/cycle1"/>
    <dgm:cxn modelId="{3379E754-AECC-4664-A6A6-8FCD2F4E6D56}" type="presParOf" srcId="{E92E50ED-2104-4C56-839A-1D58E60B6978}" destId="{A358ADC3-06B9-42DB-8FFB-235E2F6F2F98}" srcOrd="7" destOrd="0" presId="urn:microsoft.com/office/officeart/2005/8/layout/cycle1"/>
    <dgm:cxn modelId="{744BAF8D-37A8-4FED-BFA6-6C04D63DC0A5}" type="presParOf" srcId="{E92E50ED-2104-4C56-839A-1D58E60B6978}" destId="{02E85226-A9A2-493C-825C-0403A6A4CC01}" srcOrd="8" destOrd="0" presId="urn:microsoft.com/office/officeart/2005/8/layout/cycle1"/>
    <dgm:cxn modelId="{564D1333-4B5E-46F6-9BBD-CD158E2302EC}" type="presParOf" srcId="{E92E50ED-2104-4C56-839A-1D58E60B6978}" destId="{25CA3731-1185-42A8-951C-5D21935C393B}" srcOrd="9" destOrd="0" presId="urn:microsoft.com/office/officeart/2005/8/layout/cycle1"/>
    <dgm:cxn modelId="{31872BE5-A791-4B09-85F5-382B35748C41}" type="presParOf" srcId="{E92E50ED-2104-4C56-839A-1D58E60B6978}" destId="{EA611E80-2D38-467A-9D70-00B07686AA2F}" srcOrd="10" destOrd="0" presId="urn:microsoft.com/office/officeart/2005/8/layout/cycle1"/>
    <dgm:cxn modelId="{7A146C7A-F866-4CD7-B31C-946BD5B893DC}" type="presParOf" srcId="{E92E50ED-2104-4C56-839A-1D58E60B6978}" destId="{4F56F714-C9FE-4CB7-BFA6-DB8A3BCD8EED}" srcOrd="11"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dirty="0" smtClean="0">
              <a:solidFill>
                <a:schemeClr val="tx1"/>
              </a:solidFill>
            </a:rPr>
            <a:t>Enterprise Data Mashups</a:t>
          </a:r>
          <a:endParaRPr lang="en-US" dirty="0">
            <a:solidFill>
              <a:schemeClr val="tx1"/>
            </a:solidFill>
          </a:endParaRPr>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dirty="0" smtClean="0">
              <a:solidFill>
                <a:schemeClr val="tx1"/>
              </a:solidFill>
            </a:rPr>
            <a:t>Digital Dashboards</a:t>
          </a:r>
          <a:endParaRPr lang="en-US" dirty="0">
            <a:solidFill>
              <a:schemeClr val="tx1"/>
            </a:solidFill>
          </a:endParaRPr>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b="1" dirty="0" smtClean="0">
              <a:solidFill>
                <a:srgbClr val="5A8B25"/>
              </a:solidFill>
            </a:rPr>
            <a:t>Geospatial Data and Geographic Information Systems</a:t>
          </a:r>
          <a:endParaRPr lang="en-US" b="1" dirty="0">
            <a:solidFill>
              <a:srgbClr val="5A8B25"/>
            </a:solidFill>
          </a:endParaRPr>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BF040C06-D312-4F8C-ACB3-85D06B8E305C}">
      <dgm:prSet phldrT="[Text]"/>
      <dgm:spPr/>
      <dgm:t>
        <a:bodyPr/>
        <a:lstStyle/>
        <a:p>
          <a:r>
            <a:rPr lang="en-US" dirty="0" smtClean="0">
              <a:solidFill>
                <a:schemeClr val="tx1"/>
              </a:solidFill>
            </a:rPr>
            <a:t>Data Visualization and Learning</a:t>
          </a:r>
          <a:endParaRPr lang="en-US" dirty="0">
            <a:solidFill>
              <a:schemeClr val="tx1"/>
            </a:solidFill>
          </a:endParaRPr>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4">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4"/>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4">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4"/>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4">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4"/>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3" presStyleCnt="4">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3" presStyleCnt="4"/>
      <dgm:spPr/>
      <dgm:t>
        <a:bodyPr/>
        <a:lstStyle/>
        <a:p>
          <a:endParaRPr lang="en-US"/>
        </a:p>
      </dgm:t>
    </dgm:pt>
  </dgm:ptLst>
  <dgm:cxnLst>
    <dgm:cxn modelId="{624291FC-0EF2-418D-8AEA-8139BF314D31}" type="presOf" srcId="{E96240FE-D269-43EC-A72D-BE6D42FBED2A}" destId="{02E85226-A9A2-493C-825C-0403A6A4CC01}" srcOrd="0" destOrd="0" presId="urn:microsoft.com/office/officeart/2005/8/layout/cycle1"/>
    <dgm:cxn modelId="{F3B949BF-6271-4B9D-A85E-10C10F28E38A}" srcId="{27E1A284-FB59-4211-A2A6-296ECC7AF733}" destId="{BF040C06-D312-4F8C-ACB3-85D06B8E305C}" srcOrd="3" destOrd="0" parTransId="{84092373-21E7-4902-B2D0-ED59AFBACE39}" sibTransId="{318A7937-6144-4B1B-B27B-64760AA0F20D}"/>
    <dgm:cxn modelId="{DE72D016-519D-4C6B-826A-A6413E82CD87}" type="presOf" srcId="{27E1A284-FB59-4211-A2A6-296ECC7AF733}" destId="{E92E50ED-2104-4C56-839A-1D58E60B6978}" srcOrd="0" destOrd="0" presId="urn:microsoft.com/office/officeart/2005/8/layout/cycle1"/>
    <dgm:cxn modelId="{A02BE94D-47E6-42C1-B3AB-969B9967E98C}" type="presOf" srcId="{BF040C06-D312-4F8C-ACB3-85D06B8E305C}" destId="{EA611E80-2D38-467A-9D70-00B07686AA2F}" srcOrd="0" destOrd="0" presId="urn:microsoft.com/office/officeart/2005/8/layout/cycle1"/>
    <dgm:cxn modelId="{216EE074-7736-4169-9C76-15668C281456}" type="presOf" srcId="{318A7937-6144-4B1B-B27B-64760AA0F20D}" destId="{4F56F714-C9FE-4CB7-BFA6-DB8A3BCD8EED}" srcOrd="0" destOrd="0" presId="urn:microsoft.com/office/officeart/2005/8/layout/cycle1"/>
    <dgm:cxn modelId="{0971F2D1-B963-434D-AE8A-73DF2F76AB42}" type="presOf" srcId="{37A83061-BB15-4DC8-987C-C41F59F2283C}" destId="{D445377C-82B8-4D46-A8DA-7A1EF300CC48}" srcOrd="0" destOrd="0" presId="urn:microsoft.com/office/officeart/2005/8/layout/cycle1"/>
    <dgm:cxn modelId="{669BB0E3-860F-48CD-8A0A-3CCBEC22F7B0}" type="presOf" srcId="{F5EA89EC-E158-4D50-96F6-DF07B08E3671}" destId="{A4AB0C58-7056-484E-BD14-C051808D0C28}" srcOrd="0" destOrd="0" presId="urn:microsoft.com/office/officeart/2005/8/layout/cycle1"/>
    <dgm:cxn modelId="{A4C45349-F44D-4807-9B68-D3E5584F1B36}" type="presOf" srcId="{D8B2400E-FCAE-419A-B761-6ED663DEC67E}" destId="{CE8778B7-9A61-4F06-A1F7-678BEE7FE664}"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5117110D-41E9-47E2-AB73-5BA1C561188A}" type="presOf" srcId="{DD36AD2A-744B-4626-9C69-4A76E3BF39B5}" destId="{A358ADC3-06B9-42DB-8FFB-235E2F6F2F98}" srcOrd="0" destOrd="0" presId="urn:microsoft.com/office/officeart/2005/8/layout/cycle1"/>
    <dgm:cxn modelId="{20B91031-4065-4924-9130-835E223FBF17}" srcId="{27E1A284-FB59-4211-A2A6-296ECC7AF733}" destId="{37A83061-BB15-4DC8-987C-C41F59F2283C}" srcOrd="1" destOrd="0" parTransId="{073C6D5A-1CBF-4A97-B43C-12F7E64BDA57}" sibTransId="{4A5B2F96-8D0E-4C55-952A-5E74D0CE2694}"/>
    <dgm:cxn modelId="{6D17475A-7399-449B-B80C-B576A52663AA}" srcId="{27E1A284-FB59-4211-A2A6-296ECC7AF733}" destId="{F5EA89EC-E158-4D50-96F6-DF07B08E3671}" srcOrd="0" destOrd="0" parTransId="{8EEFCA71-E241-4D66-A813-A5E4DB3C627D}" sibTransId="{D8B2400E-FCAE-419A-B761-6ED663DEC67E}"/>
    <dgm:cxn modelId="{9EBD34DD-8796-419B-A112-52D3BA547283}" type="presOf" srcId="{4A5B2F96-8D0E-4C55-952A-5E74D0CE2694}" destId="{5502ED10-4163-4978-A2D8-019016FBE56E}" srcOrd="0" destOrd="0" presId="urn:microsoft.com/office/officeart/2005/8/layout/cycle1"/>
    <dgm:cxn modelId="{86A0A4F0-67E8-47AE-B6F6-62602683D832}" type="presParOf" srcId="{E92E50ED-2104-4C56-839A-1D58E60B6978}" destId="{4A70DB3B-BC26-4C3A-A4B3-FD97B373CBF9}" srcOrd="0" destOrd="0" presId="urn:microsoft.com/office/officeart/2005/8/layout/cycle1"/>
    <dgm:cxn modelId="{11A47F73-1FD8-459A-A839-E2F10AF4477A}" type="presParOf" srcId="{E92E50ED-2104-4C56-839A-1D58E60B6978}" destId="{A4AB0C58-7056-484E-BD14-C051808D0C28}" srcOrd="1" destOrd="0" presId="urn:microsoft.com/office/officeart/2005/8/layout/cycle1"/>
    <dgm:cxn modelId="{E7DCA021-A64D-4741-B1F8-DB7E44C7644D}" type="presParOf" srcId="{E92E50ED-2104-4C56-839A-1D58E60B6978}" destId="{CE8778B7-9A61-4F06-A1F7-678BEE7FE664}" srcOrd="2" destOrd="0" presId="urn:microsoft.com/office/officeart/2005/8/layout/cycle1"/>
    <dgm:cxn modelId="{73D5AB22-183A-4AE2-A12F-74EF7BB057CB}" type="presParOf" srcId="{E92E50ED-2104-4C56-839A-1D58E60B6978}" destId="{5F40BA3D-6F50-40EE-8764-161954C5089D}" srcOrd="3" destOrd="0" presId="urn:microsoft.com/office/officeart/2005/8/layout/cycle1"/>
    <dgm:cxn modelId="{AF557A68-9173-486C-BE50-F94EC8FBA674}" type="presParOf" srcId="{E92E50ED-2104-4C56-839A-1D58E60B6978}" destId="{D445377C-82B8-4D46-A8DA-7A1EF300CC48}" srcOrd="4" destOrd="0" presId="urn:microsoft.com/office/officeart/2005/8/layout/cycle1"/>
    <dgm:cxn modelId="{E68F929B-C468-4508-908E-325F9FB65E78}" type="presParOf" srcId="{E92E50ED-2104-4C56-839A-1D58E60B6978}" destId="{5502ED10-4163-4978-A2D8-019016FBE56E}" srcOrd="5" destOrd="0" presId="urn:microsoft.com/office/officeart/2005/8/layout/cycle1"/>
    <dgm:cxn modelId="{660ACC72-2D73-407B-8AA4-9CCBFAE423F8}" type="presParOf" srcId="{E92E50ED-2104-4C56-839A-1D58E60B6978}" destId="{7A587A47-9FA4-421A-8FE9-2A20CF7B81FB}" srcOrd="6" destOrd="0" presId="urn:microsoft.com/office/officeart/2005/8/layout/cycle1"/>
    <dgm:cxn modelId="{6FD56C6A-C1DF-4AC1-8AAF-C6CCDC791AE3}" type="presParOf" srcId="{E92E50ED-2104-4C56-839A-1D58E60B6978}" destId="{A358ADC3-06B9-42DB-8FFB-235E2F6F2F98}" srcOrd="7" destOrd="0" presId="urn:microsoft.com/office/officeart/2005/8/layout/cycle1"/>
    <dgm:cxn modelId="{10C6C9B9-4200-4BDB-B185-45CF034AF135}" type="presParOf" srcId="{E92E50ED-2104-4C56-839A-1D58E60B6978}" destId="{02E85226-A9A2-493C-825C-0403A6A4CC01}" srcOrd="8" destOrd="0" presId="urn:microsoft.com/office/officeart/2005/8/layout/cycle1"/>
    <dgm:cxn modelId="{600B0712-591F-4165-8F86-67C4C8833EAA}" type="presParOf" srcId="{E92E50ED-2104-4C56-839A-1D58E60B6978}" destId="{25CA3731-1185-42A8-951C-5D21935C393B}" srcOrd="9" destOrd="0" presId="urn:microsoft.com/office/officeart/2005/8/layout/cycle1"/>
    <dgm:cxn modelId="{FB37B089-D351-4252-9D5F-1FCC86B28207}" type="presParOf" srcId="{E92E50ED-2104-4C56-839A-1D58E60B6978}" destId="{EA611E80-2D38-467A-9D70-00B07686AA2F}" srcOrd="10" destOrd="0" presId="urn:microsoft.com/office/officeart/2005/8/layout/cycle1"/>
    <dgm:cxn modelId="{3A4960CD-BF24-4340-9265-1EAE9063ADEE}" type="presParOf" srcId="{E92E50ED-2104-4C56-839A-1D58E60B6978}" destId="{4F56F714-C9FE-4CB7-BFA6-DB8A3BCD8EED}" srcOrd="11"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222713" y="102827"/>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r>
            <a:rPr lang="en-US" sz="2300" kern="1200" dirty="0" smtClean="0">
              <a:solidFill>
                <a:schemeClr val="tx1"/>
              </a:solidFill>
            </a:rPr>
            <a:t>Enterprise Data Mashups</a:t>
          </a:r>
          <a:endParaRPr lang="en-US" sz="2300" kern="1200" dirty="0">
            <a:solidFill>
              <a:schemeClr val="tx1"/>
            </a:solidFill>
          </a:endParaRPr>
        </a:p>
      </dsp:txBody>
      <dsp:txXfrm>
        <a:off x="4222713" y="102827"/>
        <a:ext cx="1618059" cy="1618059"/>
      </dsp:txXfrm>
    </dsp:sp>
    <dsp:sp modelId="{CE8778B7-9A61-4F06-A1F7-678BEE7FE664}">
      <dsp:nvSpPr>
        <dsp:cNvPr id="0" name=""/>
        <dsp:cNvSpPr/>
      </dsp:nvSpPr>
      <dsp:spPr>
        <a:xfrm>
          <a:off x="1372453" y="853"/>
          <a:ext cx="4570293" cy="4570293"/>
        </a:xfrm>
        <a:prstGeom prst="circularArrow">
          <a:avLst>
            <a:gd name="adj1" fmla="val 6904"/>
            <a:gd name="adj2" fmla="val 465486"/>
            <a:gd name="adj3" fmla="val 548851"/>
            <a:gd name="adj4" fmla="val 205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222713" y="2851113"/>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r>
            <a:rPr lang="en-US" sz="2300" kern="1200" dirty="0" smtClean="0">
              <a:solidFill>
                <a:schemeClr val="tx1"/>
              </a:solidFill>
            </a:rPr>
            <a:t>Digital Dashboards</a:t>
          </a:r>
          <a:endParaRPr lang="en-US" sz="2300" kern="1200" dirty="0">
            <a:solidFill>
              <a:schemeClr val="tx1"/>
            </a:solidFill>
          </a:endParaRPr>
        </a:p>
      </dsp:txBody>
      <dsp:txXfrm>
        <a:off x="4222713" y="2851113"/>
        <a:ext cx="1618059" cy="1618059"/>
      </dsp:txXfrm>
    </dsp:sp>
    <dsp:sp modelId="{5502ED10-4163-4978-A2D8-019016FBE56E}">
      <dsp:nvSpPr>
        <dsp:cNvPr id="0" name=""/>
        <dsp:cNvSpPr/>
      </dsp:nvSpPr>
      <dsp:spPr>
        <a:xfrm>
          <a:off x="1372453" y="853"/>
          <a:ext cx="4570293" cy="4570293"/>
        </a:xfrm>
        <a:prstGeom prst="circularArrow">
          <a:avLst>
            <a:gd name="adj1" fmla="val 6904"/>
            <a:gd name="adj2" fmla="val 465486"/>
            <a:gd name="adj3" fmla="val 5948851"/>
            <a:gd name="adj4" fmla="val 43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1474427" y="2851113"/>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r>
            <a:rPr lang="en-US" sz="2300" kern="1200" dirty="0" smtClean="0"/>
            <a:t>Geospatial Data and Geographic Information Systems</a:t>
          </a:r>
          <a:endParaRPr lang="en-US" sz="2300" kern="1200" dirty="0"/>
        </a:p>
      </dsp:txBody>
      <dsp:txXfrm>
        <a:off x="1474427" y="2851113"/>
        <a:ext cx="1618059" cy="1618059"/>
      </dsp:txXfrm>
    </dsp:sp>
    <dsp:sp modelId="{02E85226-A9A2-493C-825C-0403A6A4CC01}">
      <dsp:nvSpPr>
        <dsp:cNvPr id="0" name=""/>
        <dsp:cNvSpPr/>
      </dsp:nvSpPr>
      <dsp:spPr>
        <a:xfrm>
          <a:off x="1372453" y="853"/>
          <a:ext cx="4570293" cy="4570293"/>
        </a:xfrm>
        <a:prstGeom prst="circularArrow">
          <a:avLst>
            <a:gd name="adj1" fmla="val 6904"/>
            <a:gd name="adj2" fmla="val 465486"/>
            <a:gd name="adj3" fmla="val 11348851"/>
            <a:gd name="adj4" fmla="val 97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474427" y="102827"/>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5A8B25"/>
              </a:solidFill>
            </a:rPr>
            <a:t>Data Visualization and Learning</a:t>
          </a:r>
          <a:endParaRPr lang="en-US" sz="2300" b="1" kern="1200" dirty="0">
            <a:solidFill>
              <a:srgbClr val="5A8B25"/>
            </a:solidFill>
          </a:endParaRPr>
        </a:p>
      </dsp:txBody>
      <dsp:txXfrm>
        <a:off x="1474427" y="102827"/>
        <a:ext cx="1618059" cy="1618059"/>
      </dsp:txXfrm>
    </dsp:sp>
    <dsp:sp modelId="{4F56F714-C9FE-4CB7-BFA6-DB8A3BCD8EED}">
      <dsp:nvSpPr>
        <dsp:cNvPr id="0" name=""/>
        <dsp:cNvSpPr/>
      </dsp:nvSpPr>
      <dsp:spPr>
        <a:xfrm>
          <a:off x="1372453" y="853"/>
          <a:ext cx="4570293" cy="4570293"/>
        </a:xfrm>
        <a:prstGeom prst="circularArrow">
          <a:avLst>
            <a:gd name="adj1" fmla="val 6904"/>
            <a:gd name="adj2" fmla="val 465486"/>
            <a:gd name="adj3" fmla="val 16748851"/>
            <a:gd name="adj4" fmla="val 151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222713" y="102827"/>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5A8B25"/>
              </a:solidFill>
            </a:rPr>
            <a:t>Enterprise Data Mashups</a:t>
          </a:r>
          <a:endParaRPr lang="en-US" sz="2300" b="1" kern="1200" dirty="0">
            <a:solidFill>
              <a:srgbClr val="5A8B25"/>
            </a:solidFill>
          </a:endParaRPr>
        </a:p>
      </dsp:txBody>
      <dsp:txXfrm>
        <a:off x="4222713" y="102827"/>
        <a:ext cx="1618059" cy="1618059"/>
      </dsp:txXfrm>
    </dsp:sp>
    <dsp:sp modelId="{CE8778B7-9A61-4F06-A1F7-678BEE7FE664}">
      <dsp:nvSpPr>
        <dsp:cNvPr id="0" name=""/>
        <dsp:cNvSpPr/>
      </dsp:nvSpPr>
      <dsp:spPr>
        <a:xfrm>
          <a:off x="1372453" y="853"/>
          <a:ext cx="4570293" cy="4570293"/>
        </a:xfrm>
        <a:prstGeom prst="circularArrow">
          <a:avLst>
            <a:gd name="adj1" fmla="val 6904"/>
            <a:gd name="adj2" fmla="val 465486"/>
            <a:gd name="adj3" fmla="val 548851"/>
            <a:gd name="adj4" fmla="val 205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222713" y="2851113"/>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r>
            <a:rPr lang="en-US" sz="2300" kern="1200" dirty="0" smtClean="0">
              <a:solidFill>
                <a:schemeClr val="tx1"/>
              </a:solidFill>
            </a:rPr>
            <a:t>Digital Dashboards</a:t>
          </a:r>
          <a:endParaRPr lang="en-US" sz="2300" kern="1200" dirty="0">
            <a:solidFill>
              <a:schemeClr val="tx1"/>
            </a:solidFill>
          </a:endParaRPr>
        </a:p>
      </dsp:txBody>
      <dsp:txXfrm>
        <a:off x="4222713" y="2851113"/>
        <a:ext cx="1618059" cy="1618059"/>
      </dsp:txXfrm>
    </dsp:sp>
    <dsp:sp modelId="{5502ED10-4163-4978-A2D8-019016FBE56E}">
      <dsp:nvSpPr>
        <dsp:cNvPr id="0" name=""/>
        <dsp:cNvSpPr/>
      </dsp:nvSpPr>
      <dsp:spPr>
        <a:xfrm>
          <a:off x="1372453" y="853"/>
          <a:ext cx="4570293" cy="4570293"/>
        </a:xfrm>
        <a:prstGeom prst="circularArrow">
          <a:avLst>
            <a:gd name="adj1" fmla="val 6904"/>
            <a:gd name="adj2" fmla="val 465486"/>
            <a:gd name="adj3" fmla="val 5948851"/>
            <a:gd name="adj4" fmla="val 43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1474427" y="2851113"/>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r>
            <a:rPr lang="en-US" sz="2300" kern="1200" dirty="0" smtClean="0"/>
            <a:t>Geospatial Data and Geographic Information Systems</a:t>
          </a:r>
          <a:endParaRPr lang="en-US" sz="2300" kern="1200" dirty="0"/>
        </a:p>
      </dsp:txBody>
      <dsp:txXfrm>
        <a:off x="1474427" y="2851113"/>
        <a:ext cx="1618059" cy="1618059"/>
      </dsp:txXfrm>
    </dsp:sp>
    <dsp:sp modelId="{02E85226-A9A2-493C-825C-0403A6A4CC01}">
      <dsp:nvSpPr>
        <dsp:cNvPr id="0" name=""/>
        <dsp:cNvSpPr/>
      </dsp:nvSpPr>
      <dsp:spPr>
        <a:xfrm>
          <a:off x="1372453" y="853"/>
          <a:ext cx="4570293" cy="4570293"/>
        </a:xfrm>
        <a:prstGeom prst="circularArrow">
          <a:avLst>
            <a:gd name="adj1" fmla="val 6904"/>
            <a:gd name="adj2" fmla="val 465486"/>
            <a:gd name="adj3" fmla="val 11348851"/>
            <a:gd name="adj4" fmla="val 97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474427" y="102827"/>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r>
            <a:rPr lang="en-US" sz="2300" kern="1200" dirty="0" smtClean="0">
              <a:solidFill>
                <a:schemeClr val="tx1"/>
              </a:solidFill>
            </a:rPr>
            <a:t>Data Visualization and Learning</a:t>
          </a:r>
          <a:endParaRPr lang="en-US" sz="2300" kern="1200" dirty="0">
            <a:solidFill>
              <a:schemeClr val="tx1"/>
            </a:solidFill>
          </a:endParaRPr>
        </a:p>
      </dsp:txBody>
      <dsp:txXfrm>
        <a:off x="1474427" y="102827"/>
        <a:ext cx="1618059" cy="1618059"/>
      </dsp:txXfrm>
    </dsp:sp>
    <dsp:sp modelId="{4F56F714-C9FE-4CB7-BFA6-DB8A3BCD8EED}">
      <dsp:nvSpPr>
        <dsp:cNvPr id="0" name=""/>
        <dsp:cNvSpPr/>
      </dsp:nvSpPr>
      <dsp:spPr>
        <a:xfrm>
          <a:off x="1372453" y="853"/>
          <a:ext cx="4570293" cy="4570293"/>
        </a:xfrm>
        <a:prstGeom prst="circularArrow">
          <a:avLst>
            <a:gd name="adj1" fmla="val 6904"/>
            <a:gd name="adj2" fmla="val 465486"/>
            <a:gd name="adj3" fmla="val 16748851"/>
            <a:gd name="adj4" fmla="val 151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222713" y="102827"/>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r>
            <a:rPr lang="en-US" sz="2300" kern="1200" dirty="0" smtClean="0">
              <a:solidFill>
                <a:schemeClr val="tx1"/>
              </a:solidFill>
            </a:rPr>
            <a:t>Enterprise Data Mashups</a:t>
          </a:r>
          <a:endParaRPr lang="en-US" sz="2300" kern="1200" dirty="0">
            <a:solidFill>
              <a:schemeClr val="tx1"/>
            </a:solidFill>
          </a:endParaRPr>
        </a:p>
      </dsp:txBody>
      <dsp:txXfrm>
        <a:off x="4222713" y="102827"/>
        <a:ext cx="1618059" cy="1618059"/>
      </dsp:txXfrm>
    </dsp:sp>
    <dsp:sp modelId="{CE8778B7-9A61-4F06-A1F7-678BEE7FE664}">
      <dsp:nvSpPr>
        <dsp:cNvPr id="0" name=""/>
        <dsp:cNvSpPr/>
      </dsp:nvSpPr>
      <dsp:spPr>
        <a:xfrm>
          <a:off x="1372453" y="853"/>
          <a:ext cx="4570293" cy="4570293"/>
        </a:xfrm>
        <a:prstGeom prst="circularArrow">
          <a:avLst>
            <a:gd name="adj1" fmla="val 6904"/>
            <a:gd name="adj2" fmla="val 465486"/>
            <a:gd name="adj3" fmla="val 548851"/>
            <a:gd name="adj4" fmla="val 205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222713" y="2851113"/>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5A8B25"/>
              </a:solidFill>
            </a:rPr>
            <a:t>Digital Dashboards</a:t>
          </a:r>
          <a:endParaRPr lang="en-US" sz="2300" b="1" kern="1200" dirty="0">
            <a:solidFill>
              <a:srgbClr val="5A8B25"/>
            </a:solidFill>
          </a:endParaRPr>
        </a:p>
      </dsp:txBody>
      <dsp:txXfrm>
        <a:off x="4222713" y="2851113"/>
        <a:ext cx="1618059" cy="1618059"/>
      </dsp:txXfrm>
    </dsp:sp>
    <dsp:sp modelId="{5502ED10-4163-4978-A2D8-019016FBE56E}">
      <dsp:nvSpPr>
        <dsp:cNvPr id="0" name=""/>
        <dsp:cNvSpPr/>
      </dsp:nvSpPr>
      <dsp:spPr>
        <a:xfrm>
          <a:off x="1372453" y="853"/>
          <a:ext cx="4570293" cy="4570293"/>
        </a:xfrm>
        <a:prstGeom prst="circularArrow">
          <a:avLst>
            <a:gd name="adj1" fmla="val 6904"/>
            <a:gd name="adj2" fmla="val 465486"/>
            <a:gd name="adj3" fmla="val 5948851"/>
            <a:gd name="adj4" fmla="val 43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1474427" y="2851113"/>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r>
            <a:rPr lang="en-US" sz="2300" kern="1200" dirty="0" smtClean="0"/>
            <a:t>Geospatial Data and Geographic Information Systems</a:t>
          </a:r>
          <a:endParaRPr lang="en-US" sz="2300" kern="1200" dirty="0"/>
        </a:p>
      </dsp:txBody>
      <dsp:txXfrm>
        <a:off x="1474427" y="2851113"/>
        <a:ext cx="1618059" cy="1618059"/>
      </dsp:txXfrm>
    </dsp:sp>
    <dsp:sp modelId="{02E85226-A9A2-493C-825C-0403A6A4CC01}">
      <dsp:nvSpPr>
        <dsp:cNvPr id="0" name=""/>
        <dsp:cNvSpPr/>
      </dsp:nvSpPr>
      <dsp:spPr>
        <a:xfrm>
          <a:off x="1372453" y="853"/>
          <a:ext cx="4570293" cy="4570293"/>
        </a:xfrm>
        <a:prstGeom prst="circularArrow">
          <a:avLst>
            <a:gd name="adj1" fmla="val 6904"/>
            <a:gd name="adj2" fmla="val 465486"/>
            <a:gd name="adj3" fmla="val 11348851"/>
            <a:gd name="adj4" fmla="val 97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474427" y="102827"/>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r>
            <a:rPr lang="en-US" sz="2300" kern="1200" dirty="0" smtClean="0">
              <a:solidFill>
                <a:schemeClr val="tx1"/>
              </a:solidFill>
            </a:rPr>
            <a:t>Data Visualization and Learning</a:t>
          </a:r>
          <a:endParaRPr lang="en-US" sz="2300" kern="1200" dirty="0">
            <a:solidFill>
              <a:schemeClr val="tx1"/>
            </a:solidFill>
          </a:endParaRPr>
        </a:p>
      </dsp:txBody>
      <dsp:txXfrm>
        <a:off x="1474427" y="102827"/>
        <a:ext cx="1618059" cy="1618059"/>
      </dsp:txXfrm>
    </dsp:sp>
    <dsp:sp modelId="{4F56F714-C9FE-4CB7-BFA6-DB8A3BCD8EED}">
      <dsp:nvSpPr>
        <dsp:cNvPr id="0" name=""/>
        <dsp:cNvSpPr/>
      </dsp:nvSpPr>
      <dsp:spPr>
        <a:xfrm>
          <a:off x="1372453" y="853"/>
          <a:ext cx="4570293" cy="4570293"/>
        </a:xfrm>
        <a:prstGeom prst="circularArrow">
          <a:avLst>
            <a:gd name="adj1" fmla="val 6904"/>
            <a:gd name="adj2" fmla="val 465486"/>
            <a:gd name="adj3" fmla="val 16748851"/>
            <a:gd name="adj4" fmla="val 151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222713" y="102827"/>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r>
            <a:rPr lang="en-US" sz="2300" kern="1200" dirty="0" smtClean="0">
              <a:solidFill>
                <a:schemeClr val="tx1"/>
              </a:solidFill>
            </a:rPr>
            <a:t>Enterprise Data Mashups</a:t>
          </a:r>
          <a:endParaRPr lang="en-US" sz="2300" kern="1200" dirty="0">
            <a:solidFill>
              <a:schemeClr val="tx1"/>
            </a:solidFill>
          </a:endParaRPr>
        </a:p>
      </dsp:txBody>
      <dsp:txXfrm>
        <a:off x="4222713" y="102827"/>
        <a:ext cx="1618059" cy="1618059"/>
      </dsp:txXfrm>
    </dsp:sp>
    <dsp:sp modelId="{CE8778B7-9A61-4F06-A1F7-678BEE7FE664}">
      <dsp:nvSpPr>
        <dsp:cNvPr id="0" name=""/>
        <dsp:cNvSpPr/>
      </dsp:nvSpPr>
      <dsp:spPr>
        <a:xfrm>
          <a:off x="1372453" y="853"/>
          <a:ext cx="4570293" cy="4570293"/>
        </a:xfrm>
        <a:prstGeom prst="circularArrow">
          <a:avLst>
            <a:gd name="adj1" fmla="val 6904"/>
            <a:gd name="adj2" fmla="val 465486"/>
            <a:gd name="adj3" fmla="val 548851"/>
            <a:gd name="adj4" fmla="val 205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222713" y="2851113"/>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r>
            <a:rPr lang="en-US" sz="2300" kern="1200" dirty="0" smtClean="0">
              <a:solidFill>
                <a:schemeClr val="tx1"/>
              </a:solidFill>
            </a:rPr>
            <a:t>Digital Dashboards</a:t>
          </a:r>
          <a:endParaRPr lang="en-US" sz="2300" kern="1200" dirty="0">
            <a:solidFill>
              <a:schemeClr val="tx1"/>
            </a:solidFill>
          </a:endParaRPr>
        </a:p>
      </dsp:txBody>
      <dsp:txXfrm>
        <a:off x="4222713" y="2851113"/>
        <a:ext cx="1618059" cy="1618059"/>
      </dsp:txXfrm>
    </dsp:sp>
    <dsp:sp modelId="{5502ED10-4163-4978-A2D8-019016FBE56E}">
      <dsp:nvSpPr>
        <dsp:cNvPr id="0" name=""/>
        <dsp:cNvSpPr/>
      </dsp:nvSpPr>
      <dsp:spPr>
        <a:xfrm>
          <a:off x="1372453" y="853"/>
          <a:ext cx="4570293" cy="4570293"/>
        </a:xfrm>
        <a:prstGeom prst="circularArrow">
          <a:avLst>
            <a:gd name="adj1" fmla="val 6904"/>
            <a:gd name="adj2" fmla="val 465486"/>
            <a:gd name="adj3" fmla="val 5948851"/>
            <a:gd name="adj4" fmla="val 43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1474427" y="2851113"/>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r>
            <a:rPr lang="en-US" sz="2300" b="1" kern="1200" dirty="0" smtClean="0">
              <a:solidFill>
                <a:srgbClr val="5A8B25"/>
              </a:solidFill>
            </a:rPr>
            <a:t>Geospatial Data and Geographic Information Systems</a:t>
          </a:r>
          <a:endParaRPr lang="en-US" sz="2300" b="1" kern="1200" dirty="0">
            <a:solidFill>
              <a:srgbClr val="5A8B25"/>
            </a:solidFill>
          </a:endParaRPr>
        </a:p>
      </dsp:txBody>
      <dsp:txXfrm>
        <a:off x="1474427" y="2851113"/>
        <a:ext cx="1618059" cy="1618059"/>
      </dsp:txXfrm>
    </dsp:sp>
    <dsp:sp modelId="{02E85226-A9A2-493C-825C-0403A6A4CC01}">
      <dsp:nvSpPr>
        <dsp:cNvPr id="0" name=""/>
        <dsp:cNvSpPr/>
      </dsp:nvSpPr>
      <dsp:spPr>
        <a:xfrm>
          <a:off x="1372453" y="853"/>
          <a:ext cx="4570293" cy="4570293"/>
        </a:xfrm>
        <a:prstGeom prst="circularArrow">
          <a:avLst>
            <a:gd name="adj1" fmla="val 6904"/>
            <a:gd name="adj2" fmla="val 465486"/>
            <a:gd name="adj3" fmla="val 11348851"/>
            <a:gd name="adj4" fmla="val 97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474427" y="102827"/>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r>
            <a:rPr lang="en-US" sz="2300" kern="1200" dirty="0" smtClean="0">
              <a:solidFill>
                <a:schemeClr val="tx1"/>
              </a:solidFill>
            </a:rPr>
            <a:t>Data Visualization and Learning</a:t>
          </a:r>
          <a:endParaRPr lang="en-US" sz="2300" kern="1200" dirty="0">
            <a:solidFill>
              <a:schemeClr val="tx1"/>
            </a:solidFill>
          </a:endParaRPr>
        </a:p>
      </dsp:txBody>
      <dsp:txXfrm>
        <a:off x="1474427" y="102827"/>
        <a:ext cx="1618059" cy="1618059"/>
      </dsp:txXfrm>
    </dsp:sp>
    <dsp:sp modelId="{4F56F714-C9FE-4CB7-BFA6-DB8A3BCD8EED}">
      <dsp:nvSpPr>
        <dsp:cNvPr id="0" name=""/>
        <dsp:cNvSpPr/>
      </dsp:nvSpPr>
      <dsp:spPr>
        <a:xfrm>
          <a:off x="1372453" y="853"/>
          <a:ext cx="4570293" cy="4570293"/>
        </a:xfrm>
        <a:prstGeom prst="circularArrow">
          <a:avLst>
            <a:gd name="adj1" fmla="val 6904"/>
            <a:gd name="adj2" fmla="val 465486"/>
            <a:gd name="adj3" fmla="val 16748851"/>
            <a:gd name="adj4" fmla="val 151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B6A071C-0A45-411C-8DFB-FD1A8A8DE741}" type="datetimeFigureOut">
              <a:rPr lang="en-US" smtClean="0"/>
              <a:t>12/8/2014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408623D-F06F-448F-84AC-7F837EBEFBC4}" type="slidenum">
              <a:rPr lang="en-US" smtClean="0"/>
              <a:t>‹#›</a:t>
            </a:fld>
            <a:endParaRPr lang="en-US" dirty="0"/>
          </a:p>
        </p:txBody>
      </p:sp>
    </p:spTree>
    <p:extLst>
      <p:ext uri="{BB962C8B-B14F-4D97-AF65-F5344CB8AC3E}">
        <p14:creationId xmlns:p14="http://schemas.microsoft.com/office/powerpoint/2010/main" val="10614341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 Answers:</a:t>
            </a:r>
          </a:p>
          <a:p>
            <a:endParaRPr lang="en-US" b="1" dirty="0" smtClean="0"/>
          </a:p>
          <a:p>
            <a:r>
              <a:rPr lang="en-US" sz="1200" b="1" kern="1200" dirty="0" smtClean="0">
                <a:solidFill>
                  <a:schemeClr val="tx1"/>
                </a:solidFill>
                <a:effectLst/>
                <a:latin typeface="+mn-lt"/>
                <a:ea typeface="+mn-ea"/>
                <a:cs typeface="+mn-cs"/>
              </a:rPr>
              <a:t>1. </a:t>
            </a:r>
            <a:r>
              <a:rPr lang="en-US" sz="1200" kern="1200" dirty="0" smtClean="0">
                <a:solidFill>
                  <a:schemeClr val="tx1"/>
                </a:solidFill>
                <a:effectLst/>
                <a:latin typeface="+mn-lt"/>
                <a:ea typeface="+mn-ea"/>
                <a:cs typeface="+mn-cs"/>
              </a:rPr>
              <a:t>Visuals are the single best way our brain processes information. Data visualization harnesses the power of analytics and adds a visual display to capitalize on how our brains work. Visual displays make it easier for individuals to understand data and identify patterns that offer answers to business questions. By using data visualization, companies are able to discover hidden data relationships and learn how to improve performance.</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2. </a:t>
            </a:r>
            <a:r>
              <a:rPr lang="en-US" sz="1200" kern="1200" dirty="0" smtClean="0">
                <a:solidFill>
                  <a:schemeClr val="tx1"/>
                </a:solidFill>
                <a:effectLst/>
                <a:latin typeface="+mn-lt"/>
                <a:ea typeface="+mn-ea"/>
                <a:cs typeface="+mn-cs"/>
              </a:rPr>
              <a:t>Heat maps use colors to convey information at a glance. A heat map is like a spreadsheet whose cells are formatted with colors instead of numbers.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Tag clouds use data, typically from unstructured content, and represent the relative frequency of words and terms by their sizes.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3. </a:t>
            </a:r>
            <a:r>
              <a:rPr lang="en-US" sz="1200" i="1" kern="1200" dirty="0" smtClean="0">
                <a:solidFill>
                  <a:schemeClr val="tx1"/>
                </a:solidFill>
                <a:effectLst/>
                <a:latin typeface="+mn-lt"/>
                <a:ea typeface="+mn-ea"/>
                <a:cs typeface="+mn-cs"/>
              </a:rPr>
              <a:t>Answers may vary.</a:t>
            </a:r>
            <a:r>
              <a:rPr lang="en-US" sz="1200" kern="1200" dirty="0" smtClean="0">
                <a:solidFill>
                  <a:schemeClr val="tx1"/>
                </a:solidFill>
                <a:effectLst/>
                <a:latin typeface="+mn-lt"/>
                <a:ea typeface="+mn-ea"/>
                <a:cs typeface="+mn-cs"/>
              </a:rPr>
              <a:t> Data discovery is expected to take on a greater role in corporate decision making. Companies are investing in the latest data discovery solutions largely because of their speed and flexibility. Data visualization software vendors continue to focus on business users of all levels and backgrounds. Experts and non-experts can collect data quickly from disparate sources and then explore the dataset with easy-to-use interactive visualizations and search interfaces. Drill-down paths are not predefined, which gives users more flexibility in how they view detailed data. Today’s data discovery technologies provide greater data exploration and ease of use to help users find answers to “why” and “what if” questions through self-service analytic apps. Enterprise apps for Androids, Apple iPads, and BlackBerry Playbooks are replacing static business reports with real-time data, analytics, and interactive reporting tools. </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4. </a:t>
            </a:r>
            <a:r>
              <a:rPr lang="en-US" sz="1200" i="1" kern="1200" dirty="0" smtClean="0">
                <a:solidFill>
                  <a:schemeClr val="tx1"/>
                </a:solidFill>
                <a:effectLst/>
                <a:latin typeface="+mn-lt"/>
                <a:ea typeface="+mn-ea"/>
                <a:cs typeface="+mn-cs"/>
              </a:rPr>
              <a:t>Answers may vary.</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Vendor Aqumin provides real time visual interpretation solutions for the financial services industry. Aqumin’s OptionVision enables traders, risk managers, and market participants to spot opportunities, risk, and market changes. AlphaVision for Excel enables visual interpretation capabilities directly within the Microsoft Excel platform, and AlphaVision for Bloomberg is developed for professional portfolio managers, traders, and risk analysts and is connected directly to the Bloomberg Terminal to leverage data provided by Bloomberg.</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IBM SPSS Analytic Catalyst has made sophisticated analytics accessible. Analytic Catalyst enables business users to conduct the kind of advanced analysis that had been designed for experts in statistical software. The software fast tracks analytics by identifying key drivers, selecting an appropriate model, testing it, and then explaining the results in plain English.</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Roambi Analytics is a leading mobile reporting and data visualization app designed for iPads and iPhones. The app can take data from most sources, including Box, Google Docs, spreadsheets, BI systems, databases, and Salesforce.com, and transform them into interactive data visualizations.</a:t>
            </a:r>
          </a:p>
          <a:p>
            <a:endParaRPr lang="en-US" b="1" dirty="0"/>
          </a:p>
        </p:txBody>
      </p:sp>
      <p:sp>
        <p:nvSpPr>
          <p:cNvPr id="4" name="Slide Number Placeholder 3"/>
          <p:cNvSpPr>
            <a:spLocks noGrp="1"/>
          </p:cNvSpPr>
          <p:nvPr>
            <p:ph type="sldNum" sz="quarter" idx="10"/>
          </p:nvPr>
        </p:nvSpPr>
        <p:spPr/>
        <p:txBody>
          <a:bodyPr/>
          <a:lstStyle/>
          <a:p>
            <a:fld id="{6408623D-F06F-448F-84AC-7F837EBEFBC4}" type="slidenum">
              <a:rPr lang="en-US" smtClean="0"/>
              <a:t>8</a:t>
            </a:fld>
            <a:endParaRPr lang="en-US" dirty="0"/>
          </a:p>
        </p:txBody>
      </p:sp>
    </p:spTree>
    <p:extLst>
      <p:ext uri="{BB962C8B-B14F-4D97-AF65-F5344CB8AC3E}">
        <p14:creationId xmlns:p14="http://schemas.microsoft.com/office/powerpoint/2010/main" val="14484032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 Answers:</a:t>
            </a:r>
          </a:p>
          <a:p>
            <a:endParaRPr lang="en-US" b="1" dirty="0" smtClean="0"/>
          </a:p>
          <a:p>
            <a:r>
              <a:rPr lang="en-US" sz="1200" b="1" kern="1200" dirty="0" smtClean="0">
                <a:solidFill>
                  <a:schemeClr val="tx1"/>
                </a:solidFill>
                <a:effectLst/>
                <a:latin typeface="+mn-lt"/>
                <a:ea typeface="+mn-ea"/>
                <a:cs typeface="+mn-cs"/>
              </a:rPr>
              <a:t>1. </a:t>
            </a:r>
            <a:r>
              <a:rPr lang="en-US" sz="1200" kern="1200" dirty="0" smtClean="0">
                <a:solidFill>
                  <a:schemeClr val="tx1"/>
                </a:solidFill>
                <a:effectLst/>
                <a:latin typeface="+mn-lt"/>
                <a:ea typeface="+mn-ea"/>
                <a:cs typeface="+mn-cs"/>
              </a:rPr>
              <a:t>Figure 11.7 illustrates the architecture of an enterprise mashup application.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general architecture of an enterprise mashup application integrates data from operational data stores, business systems, external data (economic data, suppliers, information, competitors’ activities), and real-time news feeds to generate an enterprise mashup.</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2. Enterprise mashups</a:t>
            </a:r>
            <a:r>
              <a:rPr lang="en-US" sz="1200" kern="1200" dirty="0" smtClean="0">
                <a:solidFill>
                  <a:schemeClr val="tx1"/>
                </a:solidFill>
                <a:effectLst/>
                <a:latin typeface="+mn-lt"/>
                <a:ea typeface="+mn-ea"/>
                <a:cs typeface="+mn-cs"/>
              </a:rPr>
              <a:t> are combinations of data from various business systems and external sources, often in real time, and without necessarily relying on a middle step of ETL (extract, transform, and load) from a data warehouse.</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3. </a:t>
            </a:r>
            <a:r>
              <a:rPr lang="en-US" sz="1200" kern="1200" dirty="0" smtClean="0">
                <a:solidFill>
                  <a:schemeClr val="tx1"/>
                </a:solidFill>
                <a:effectLst/>
                <a:latin typeface="+mn-lt"/>
                <a:ea typeface="+mn-ea"/>
                <a:cs typeface="+mn-cs"/>
              </a:rPr>
              <a:t>Enterprise mashups improve operational efficiency, optimize the sales pipeline, enhance customer satisfaction, and drive profitability. In an enterprise environment, mashups can be used to solve a wide variety of business problems and day-to-day situations. Examples of these types of mashups are:</a:t>
            </a:r>
          </a:p>
          <a:p>
            <a:pPr lvl="0"/>
            <a:r>
              <a:rPr lang="en-US" sz="1200" b="1" kern="1200" dirty="0" smtClean="0">
                <a:solidFill>
                  <a:schemeClr val="tx1"/>
                </a:solidFill>
                <a:effectLst/>
                <a:latin typeface="+mn-lt"/>
                <a:ea typeface="+mn-ea"/>
                <a:cs typeface="+mn-cs"/>
              </a:rPr>
              <a:t>Customer. </a:t>
            </a:r>
            <a:r>
              <a:rPr lang="en-US" sz="1200" kern="1200" dirty="0" smtClean="0">
                <a:solidFill>
                  <a:schemeClr val="tx1"/>
                </a:solidFill>
                <a:effectLst/>
                <a:latin typeface="+mn-lt"/>
                <a:ea typeface="+mn-ea"/>
                <a:cs typeface="+mn-cs"/>
              </a:rPr>
              <a:t>A customer data mashup that provides a quick view of customer data for a sales person in preparation for a customer site visit. Data can be pulled from internal data stores and Web sources, such as contact information, links to related websites, recent customer orders, lists of critical situations, and more.</a:t>
            </a:r>
          </a:p>
          <a:p>
            <a:pPr lvl="0"/>
            <a:r>
              <a:rPr lang="en-US" sz="1200" b="1" kern="1200" dirty="0" smtClean="0">
                <a:solidFill>
                  <a:schemeClr val="tx1"/>
                </a:solidFill>
                <a:effectLst/>
                <a:latin typeface="+mn-lt"/>
                <a:ea typeface="+mn-ea"/>
                <a:cs typeface="+mn-cs"/>
              </a:rPr>
              <a:t>Logistics. </a:t>
            </a:r>
            <a:r>
              <a:rPr lang="en-US" sz="1200" kern="1200" dirty="0" smtClean="0">
                <a:solidFill>
                  <a:schemeClr val="tx1"/>
                </a:solidFill>
                <a:effectLst/>
                <a:latin typeface="+mn-lt"/>
                <a:ea typeface="+mn-ea"/>
                <a:cs typeface="+mn-cs"/>
              </a:rPr>
              <a:t>A logistics mashup that displays inventory for a group of department stores based on specific criteria. For example, you can mash current storm information onto a map of store locations and then wire the map to inventory data to show which stores located in the path of storms are low on generators.</a:t>
            </a:r>
          </a:p>
          <a:p>
            <a:pPr lvl="0"/>
            <a:r>
              <a:rPr lang="en-US" sz="1200" b="1" kern="1200" dirty="0" smtClean="0">
                <a:solidFill>
                  <a:schemeClr val="tx1"/>
                </a:solidFill>
                <a:effectLst/>
                <a:latin typeface="+mn-lt"/>
                <a:ea typeface="+mn-ea"/>
                <a:cs typeface="+mn-cs"/>
              </a:rPr>
              <a:t>Human resource. </a:t>
            </a:r>
            <a:r>
              <a:rPr lang="en-US" sz="1200" kern="1200" dirty="0" smtClean="0">
                <a:solidFill>
                  <a:schemeClr val="tx1"/>
                </a:solidFill>
                <a:effectLst/>
                <a:latin typeface="+mn-lt"/>
                <a:ea typeface="+mn-ea"/>
                <a:cs typeface="+mn-cs"/>
              </a:rPr>
              <a:t>An HR mashup that provides a quick glance at employee data such as profiles, salary, ratings, benefits status, and activities. Data can be filtered to show custom views, for example, products whose average quarterly sales are lower than last quarter.</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Data mashup apps are used in organizations:</a:t>
            </a:r>
          </a:p>
          <a:p>
            <a:pPr lvl="0"/>
            <a:r>
              <a:rPr lang="en-US" sz="1200" kern="1200" dirty="0" smtClean="0">
                <a:solidFill>
                  <a:schemeClr val="tx1"/>
                </a:solidFill>
                <a:effectLst/>
                <a:latin typeface="+mn-lt"/>
                <a:ea typeface="+mn-ea"/>
                <a:cs typeface="+mn-cs"/>
              </a:rPr>
              <a:t>For real-time awareness and data freshness</a:t>
            </a:r>
          </a:p>
          <a:p>
            <a:pPr lvl="0"/>
            <a:r>
              <a:rPr lang="en-US" sz="1200" kern="1200" dirty="0" smtClean="0">
                <a:solidFill>
                  <a:schemeClr val="tx1"/>
                </a:solidFill>
                <a:effectLst/>
                <a:latin typeface="+mn-lt"/>
                <a:ea typeface="+mn-ea"/>
                <a:cs typeface="+mn-cs"/>
              </a:rPr>
              <a:t>To feed data to cross-functional dashboards</a:t>
            </a:r>
          </a:p>
          <a:p>
            <a:pPr lvl="0"/>
            <a:r>
              <a:rPr lang="en-US" sz="1200" kern="1200" dirty="0" smtClean="0">
                <a:solidFill>
                  <a:schemeClr val="tx1"/>
                </a:solidFill>
                <a:effectLst/>
                <a:latin typeface="+mn-lt"/>
                <a:ea typeface="+mn-ea"/>
                <a:cs typeface="+mn-cs"/>
              </a:rPr>
              <a:t>For competitive analysis</a:t>
            </a:r>
          </a:p>
          <a:p>
            <a:pPr lvl="0"/>
            <a:r>
              <a:rPr lang="en-US" sz="1200" kern="1200" dirty="0" smtClean="0">
                <a:solidFill>
                  <a:schemeClr val="tx1"/>
                </a:solidFill>
                <a:effectLst/>
                <a:latin typeface="+mn-lt"/>
                <a:ea typeface="+mn-ea"/>
                <a:cs typeface="+mn-cs"/>
              </a:rPr>
              <a:t>To monitor compliance and manage risk</a:t>
            </a:r>
          </a:p>
          <a:p>
            <a:pPr lvl="0"/>
            <a:r>
              <a:rPr lang="en-US" sz="1200" kern="1200" dirty="0" smtClean="0">
                <a:solidFill>
                  <a:schemeClr val="tx1"/>
                </a:solidFill>
                <a:effectLst/>
                <a:latin typeface="+mn-lt"/>
                <a:ea typeface="+mn-ea"/>
                <a:cs typeface="+mn-cs"/>
              </a:rPr>
              <a:t>For disaster monitoring and disaster response</a:t>
            </a:r>
          </a:p>
          <a:p>
            <a:pPr lvl="0"/>
            <a:r>
              <a:rPr lang="en-US" sz="1200" kern="1200" dirty="0" smtClean="0">
                <a:solidFill>
                  <a:schemeClr val="tx1"/>
                </a:solidFill>
                <a:effectLst/>
                <a:latin typeface="+mn-lt"/>
                <a:ea typeface="+mn-ea"/>
                <a:cs typeface="+mn-cs"/>
              </a:rPr>
              <a:t>To generate external vendor reports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4.</a:t>
            </a:r>
            <a:r>
              <a:rPr lang="en-US" sz="1200" b="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Using data mashup apps, nontechnical users can easily and quickly access, integrate, and display BI data from a variety of operational data sources, including those that are not integrated into the existing data warehouse, without having to understand the intricacies of the underlying data infrastructures or schemas.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5. </a:t>
            </a:r>
            <a:r>
              <a:rPr lang="en-US" sz="1200" kern="1200" dirty="0" smtClean="0">
                <a:solidFill>
                  <a:schemeClr val="tx1"/>
                </a:solidFill>
                <a:effectLst/>
                <a:latin typeface="+mn-lt"/>
                <a:ea typeface="+mn-ea"/>
                <a:cs typeface="+mn-cs"/>
              </a:rPr>
              <a:t>Below is a summary of benefits of mashup technology to an enterprise:</a:t>
            </a:r>
          </a:p>
          <a:p>
            <a:pPr lvl="0"/>
            <a:r>
              <a:rPr lang="en-US" sz="1200" kern="1200" dirty="0" smtClean="0">
                <a:solidFill>
                  <a:schemeClr val="tx1"/>
                </a:solidFill>
                <a:effectLst/>
                <a:latin typeface="+mn-lt"/>
                <a:ea typeface="+mn-ea"/>
                <a:cs typeface="+mn-cs"/>
              </a:rPr>
              <a:t>Dramatically reduces time and effort needed to combine disparate data sources.</a:t>
            </a:r>
          </a:p>
          <a:p>
            <a:pPr lvl="0"/>
            <a:r>
              <a:rPr lang="en-US" sz="1200" kern="1200" dirty="0" smtClean="0">
                <a:solidFill>
                  <a:schemeClr val="tx1"/>
                </a:solidFill>
                <a:effectLst/>
                <a:latin typeface="+mn-lt"/>
                <a:ea typeface="+mn-ea"/>
                <a:cs typeface="+mn-cs"/>
              </a:rPr>
              <a:t>Users can define their own data mashups by combining fields from different data sources that were not previously modeled.</a:t>
            </a:r>
          </a:p>
          <a:p>
            <a:pPr lvl="0"/>
            <a:r>
              <a:rPr lang="en-US" sz="1200" kern="1200" dirty="0" smtClean="0">
                <a:solidFill>
                  <a:schemeClr val="tx1"/>
                </a:solidFill>
                <a:effectLst/>
                <a:latin typeface="+mn-lt"/>
                <a:ea typeface="+mn-ea"/>
                <a:cs typeface="+mn-cs"/>
              </a:rPr>
              <a:t>Users can import external data sources, e.g., spreadsheets and competitor data, to create new dashboards.</a:t>
            </a:r>
          </a:p>
          <a:p>
            <a:pPr lvl="0"/>
            <a:r>
              <a:rPr lang="en-US" sz="1200" kern="1200" dirty="0" smtClean="0">
                <a:solidFill>
                  <a:schemeClr val="tx1"/>
                </a:solidFill>
                <a:effectLst/>
                <a:latin typeface="+mn-lt"/>
                <a:ea typeface="+mn-ea"/>
                <a:cs typeface="+mn-cs"/>
              </a:rPr>
              <a:t>Enables the building of complex queries by non-experts with a drag-and-drop query-building tool.</a:t>
            </a:r>
          </a:p>
          <a:p>
            <a:pPr lvl="0"/>
            <a:r>
              <a:rPr lang="en-US" sz="1200" kern="1200" dirty="0" smtClean="0">
                <a:solidFill>
                  <a:schemeClr val="tx1"/>
                </a:solidFill>
                <a:effectLst/>
                <a:latin typeface="+mn-lt"/>
                <a:ea typeface="+mn-ea"/>
                <a:cs typeface="+mn-cs"/>
              </a:rPr>
              <a:t>Enables </a:t>
            </a:r>
            <a:r>
              <a:rPr lang="en-US" sz="1200" i="1" kern="1200" dirty="0" smtClean="0">
                <a:solidFill>
                  <a:schemeClr val="tx1"/>
                </a:solidFill>
                <a:effectLst/>
                <a:latin typeface="+mn-lt"/>
                <a:ea typeface="+mn-ea"/>
                <a:cs typeface="+mn-cs"/>
              </a:rPr>
              <a:t>agile BI </a:t>
            </a:r>
            <a:r>
              <a:rPr lang="en-US" sz="1200" kern="1200" dirty="0" smtClean="0">
                <a:solidFill>
                  <a:schemeClr val="tx1"/>
                </a:solidFill>
                <a:effectLst/>
                <a:latin typeface="+mn-lt"/>
                <a:ea typeface="+mn-ea"/>
                <a:cs typeface="+mn-cs"/>
              </a:rPr>
              <a:t>because new data sources can be added to a BI system quickly via direct links to operational data sources, bypassing the need to load them to a data warehouse.</a:t>
            </a:r>
          </a:p>
          <a:p>
            <a:pPr lvl="0"/>
            <a:r>
              <a:rPr lang="en-US" sz="1200" kern="1200" dirty="0" smtClean="0">
                <a:solidFill>
                  <a:schemeClr val="tx1"/>
                </a:solidFill>
                <a:effectLst/>
                <a:latin typeface="+mn-lt"/>
                <a:ea typeface="+mn-ea"/>
                <a:cs typeface="+mn-cs"/>
              </a:rPr>
              <a:t>Provides a mechanism to easily customize and share knowledge throughout the company.</a:t>
            </a:r>
          </a:p>
          <a:p>
            <a:endParaRPr lang="en-US" b="1" dirty="0"/>
          </a:p>
        </p:txBody>
      </p:sp>
      <p:sp>
        <p:nvSpPr>
          <p:cNvPr id="4" name="Slide Number Placeholder 3"/>
          <p:cNvSpPr>
            <a:spLocks noGrp="1"/>
          </p:cNvSpPr>
          <p:nvPr>
            <p:ph type="sldNum" sz="quarter" idx="10"/>
          </p:nvPr>
        </p:nvSpPr>
        <p:spPr/>
        <p:txBody>
          <a:bodyPr/>
          <a:lstStyle/>
          <a:p>
            <a:fld id="{6408623D-F06F-448F-84AC-7F837EBEFBC4}" type="slidenum">
              <a:rPr lang="en-US" smtClean="0"/>
              <a:t>15</a:t>
            </a:fld>
            <a:endParaRPr lang="en-US" dirty="0"/>
          </a:p>
        </p:txBody>
      </p:sp>
    </p:spTree>
    <p:extLst>
      <p:ext uri="{BB962C8B-B14F-4D97-AF65-F5344CB8AC3E}">
        <p14:creationId xmlns:p14="http://schemas.microsoft.com/office/powerpoint/2010/main" val="40419872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 Answers:</a:t>
            </a:r>
          </a:p>
          <a:p>
            <a:endParaRPr lang="en-US" b="1" dirty="0" smtClean="0"/>
          </a:p>
          <a:p>
            <a:r>
              <a:rPr lang="en-US" sz="1200" b="1" kern="1200" dirty="0" smtClean="0">
                <a:solidFill>
                  <a:schemeClr val="tx1"/>
                </a:solidFill>
                <a:effectLst/>
                <a:latin typeface="+mn-lt"/>
                <a:ea typeface="+mn-ea"/>
                <a:cs typeface="+mn-cs"/>
              </a:rPr>
              <a:t>1. </a:t>
            </a:r>
            <a:r>
              <a:rPr lang="en-US" sz="1200" kern="1200" dirty="0" smtClean="0">
                <a:solidFill>
                  <a:schemeClr val="tx1"/>
                </a:solidFill>
                <a:effectLst/>
                <a:latin typeface="+mn-lt"/>
                <a:ea typeface="+mn-ea"/>
                <a:cs typeface="+mn-cs"/>
              </a:rPr>
              <a:t>Dashboards are a style of reporting that depicts KPIs, operational or strategic information with intuitive and interactive displays. An executive dashboard displays a company’s performance metrics, which are automatically updated in real time (every 15 minutes) based on custom programming and connectivity with existing business systems. Dashboards improve the information synthesis process by bringing in multiple, disparate data feeds and sources, extracting features of interest, and manipulating the data so the information is in a more accessible format. Users no longer need to log into multiple applications to see how the business is performing.</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2. </a:t>
            </a:r>
            <a:r>
              <a:rPr lang="en-US" sz="1200" i="1" kern="1200" dirty="0" smtClean="0">
                <a:solidFill>
                  <a:schemeClr val="tx1"/>
                </a:solidFill>
                <a:effectLst/>
                <a:latin typeface="+mn-lt"/>
                <a:ea typeface="+mn-ea"/>
                <a:cs typeface="+mn-cs"/>
              </a:rPr>
              <a:t>Answers may vary.</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purpose of dashboards is to give users a clear view of the </a:t>
            </a:r>
            <a:r>
              <a:rPr lang="en-US" sz="1200" i="1" kern="1200" dirty="0" smtClean="0">
                <a:solidFill>
                  <a:schemeClr val="tx1"/>
                </a:solidFill>
                <a:effectLst/>
                <a:latin typeface="+mn-lt"/>
                <a:ea typeface="+mn-ea"/>
                <a:cs typeface="+mn-cs"/>
              </a:rPr>
              <a:t>current </a:t>
            </a:r>
            <a:r>
              <a:rPr lang="en-US" sz="1200" kern="1200" dirty="0" smtClean="0">
                <a:solidFill>
                  <a:schemeClr val="tx1"/>
                </a:solidFill>
                <a:effectLst/>
                <a:latin typeface="+mn-lt"/>
                <a:ea typeface="+mn-ea"/>
                <a:cs typeface="+mn-cs"/>
              </a:rPr>
              <a:t>state of KPIs, real time alerts, and other metrics about operations. Having real time, or near real time, data is essential to keep users aware of any meaningful changes in the metrics as they occur and to provide information for making decisions in real time. Users can take corrective actions promptly.</a:t>
            </a:r>
          </a:p>
          <a:p>
            <a:r>
              <a:rPr lang="en-US" sz="1200" kern="1200" dirty="0" smtClean="0">
                <a:solidFill>
                  <a:schemeClr val="tx1"/>
                </a:solidFill>
                <a:effectLst/>
                <a:latin typeface="+mn-lt"/>
                <a:ea typeface="+mn-ea"/>
                <a:cs typeface="+mn-cs"/>
              </a:rPr>
              <a:t>Dashboard design is a critical factor because business users need to be able to understand the significance of the dashboard information at a glance and have the capability to drill down to one or more levels of detail.</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3. </a:t>
            </a:r>
            <a:r>
              <a:rPr lang="en-US" sz="1200" kern="1200" dirty="0" smtClean="0">
                <a:solidFill>
                  <a:schemeClr val="tx1"/>
                </a:solidFill>
                <a:effectLst/>
                <a:latin typeface="+mn-lt"/>
                <a:ea typeface="+mn-ea"/>
                <a:cs typeface="+mn-cs"/>
              </a:rPr>
              <a:t>Dashboards are often mistakenly thought of as reports consisting of various gauges, charts, and dials, but the purpose of business dashboards is much more specific and directed. The purpose of dashboards is to give users a clear view of the </a:t>
            </a:r>
            <a:r>
              <a:rPr lang="en-US" sz="1200" i="1" kern="1200" dirty="0" smtClean="0">
                <a:solidFill>
                  <a:schemeClr val="tx1"/>
                </a:solidFill>
                <a:effectLst/>
                <a:latin typeface="+mn-lt"/>
                <a:ea typeface="+mn-ea"/>
                <a:cs typeface="+mn-cs"/>
              </a:rPr>
              <a:t>current </a:t>
            </a:r>
            <a:r>
              <a:rPr lang="en-US" sz="1200" kern="1200" dirty="0" smtClean="0">
                <a:solidFill>
                  <a:schemeClr val="tx1"/>
                </a:solidFill>
                <a:effectLst/>
                <a:latin typeface="+mn-lt"/>
                <a:ea typeface="+mn-ea"/>
                <a:cs typeface="+mn-cs"/>
              </a:rPr>
              <a:t>state of KPIs, real time alerts, and other metrics about operations. Dashboard design is a critical factor because business users need to be able to understand the significance of the dashboard information at a glance and have the capability to drill down to one or more levels of detail. Having real time, or near real time, data is essential to keep users aware of any meaningful changes in the metrics as they occur and to provide information for making decisions in real time. Users can take corrective actions promptly.</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4. </a:t>
            </a:r>
            <a:r>
              <a:rPr lang="en-US" sz="1200" kern="1200" dirty="0" smtClean="0">
                <a:solidFill>
                  <a:schemeClr val="tx1"/>
                </a:solidFill>
                <a:effectLst/>
                <a:latin typeface="+mn-lt"/>
                <a:ea typeface="+mn-ea"/>
                <a:cs typeface="+mn-cs"/>
              </a:rPr>
              <a:t>Components of dashboards are:</a:t>
            </a:r>
          </a:p>
          <a:p>
            <a:pPr lvl="0"/>
            <a:r>
              <a:rPr lang="en-US" sz="1200" b="1" kern="1200" dirty="0" smtClean="0">
                <a:solidFill>
                  <a:schemeClr val="tx1"/>
                </a:solidFill>
                <a:effectLst/>
                <a:latin typeface="+mn-lt"/>
                <a:ea typeface="+mn-ea"/>
                <a:cs typeface="+mn-cs"/>
              </a:rPr>
              <a:t>Design. </a:t>
            </a:r>
            <a:r>
              <a:rPr lang="en-US" sz="1200" kern="1200" dirty="0" smtClean="0">
                <a:solidFill>
                  <a:schemeClr val="tx1"/>
                </a:solidFill>
                <a:effectLst/>
                <a:latin typeface="+mn-lt"/>
                <a:ea typeface="+mn-ea"/>
                <a:cs typeface="+mn-cs"/>
              </a:rPr>
              <a:t>The visualization techniques and descriptive captions to convey information so that they are correctly understood. Infographics are widely used because they convey information in interesting and informative designs.</a:t>
            </a:r>
          </a:p>
          <a:p>
            <a:pPr lvl="0"/>
            <a:r>
              <a:rPr lang="en-US" sz="1200" b="1" kern="1200" dirty="0" smtClean="0">
                <a:solidFill>
                  <a:schemeClr val="tx1"/>
                </a:solidFill>
                <a:effectLst/>
                <a:latin typeface="+mn-lt"/>
                <a:ea typeface="+mn-ea"/>
                <a:cs typeface="+mn-cs"/>
              </a:rPr>
              <a:t>Performance metrics. </a:t>
            </a:r>
            <a:r>
              <a:rPr lang="en-US" sz="1200" kern="1200" dirty="0" smtClean="0">
                <a:solidFill>
                  <a:schemeClr val="tx1"/>
                </a:solidFill>
                <a:effectLst/>
                <a:latin typeface="+mn-lt"/>
                <a:ea typeface="+mn-ea"/>
                <a:cs typeface="+mn-cs"/>
              </a:rPr>
              <a:t>KPIs and other real time content displayed on the dashboard. All dashboard data should reflect the current value of each metric.</a:t>
            </a:r>
          </a:p>
          <a:p>
            <a:pPr lvl="0"/>
            <a:r>
              <a:rPr lang="en-US" sz="1200" b="1" kern="1200" dirty="0" smtClean="0">
                <a:solidFill>
                  <a:schemeClr val="tx1"/>
                </a:solidFill>
                <a:effectLst/>
                <a:latin typeface="+mn-lt"/>
                <a:ea typeface="+mn-ea"/>
                <a:cs typeface="+mn-cs"/>
              </a:rPr>
              <a:t>API. </a:t>
            </a:r>
            <a:r>
              <a:rPr lang="en-US" sz="1200" kern="1200" dirty="0" smtClean="0">
                <a:solidFill>
                  <a:schemeClr val="tx1"/>
                </a:solidFill>
                <a:effectLst/>
                <a:latin typeface="+mn-lt"/>
                <a:ea typeface="+mn-ea"/>
                <a:cs typeface="+mn-cs"/>
              </a:rPr>
              <a:t>APIs (application programming interfaces) connect disparate data sources and feeds to display on the dashboard. The alternative is for users or IT to manually enter data to the dashboard. Dashboards created in this manner tend to fail because of the risk of incomplete, outdated, or wrong data, which users learn not to trust.</a:t>
            </a:r>
          </a:p>
          <a:p>
            <a:pPr lvl="0"/>
            <a:r>
              <a:rPr lang="en-US" sz="1200" b="1" kern="1200" dirty="0" smtClean="0">
                <a:solidFill>
                  <a:schemeClr val="tx1"/>
                </a:solidFill>
                <a:effectLst/>
                <a:latin typeface="+mn-lt"/>
                <a:ea typeface="+mn-ea"/>
                <a:cs typeface="+mn-cs"/>
              </a:rPr>
              <a:t>Access. </a:t>
            </a:r>
            <a:r>
              <a:rPr lang="en-US" sz="1200" kern="1200" dirty="0" smtClean="0">
                <a:solidFill>
                  <a:schemeClr val="tx1"/>
                </a:solidFill>
                <a:effectLst/>
                <a:latin typeface="+mn-lt"/>
                <a:ea typeface="+mn-ea"/>
                <a:cs typeface="+mn-cs"/>
              </a:rPr>
              <a:t>Preferred access is via a secure Web browser from a mobile device.</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5. </a:t>
            </a:r>
            <a:r>
              <a:rPr lang="en-US" sz="1200" kern="1200" dirty="0" smtClean="0">
                <a:solidFill>
                  <a:schemeClr val="tx1"/>
                </a:solidFill>
                <a:effectLst/>
                <a:latin typeface="+mn-lt"/>
                <a:ea typeface="+mn-ea"/>
                <a:cs typeface="+mn-cs"/>
              </a:rPr>
              <a:t>The interrelated benefits of business dashboards are:</a:t>
            </a:r>
          </a:p>
          <a:p>
            <a:pPr lvl="0"/>
            <a:r>
              <a:rPr lang="en-US" sz="1200" b="1" kern="1200" dirty="0" smtClean="0">
                <a:solidFill>
                  <a:schemeClr val="tx1"/>
                </a:solidFill>
                <a:effectLst/>
                <a:latin typeface="+mn-lt"/>
                <a:ea typeface="+mn-ea"/>
                <a:cs typeface="+mn-cs"/>
              </a:rPr>
              <a:t>Visibility. </a:t>
            </a:r>
            <a:r>
              <a:rPr lang="en-US" sz="1200" kern="1200" dirty="0" smtClean="0">
                <a:solidFill>
                  <a:schemeClr val="tx1"/>
                </a:solidFill>
                <a:effectLst/>
                <a:latin typeface="+mn-lt"/>
                <a:ea typeface="+mn-ea"/>
                <a:cs typeface="+mn-cs"/>
              </a:rPr>
              <a:t>Blind spots are minimized or eliminated. Threats and opportunities are detected as soon as possible.</a:t>
            </a:r>
          </a:p>
          <a:p>
            <a:pPr lvl="0"/>
            <a:r>
              <a:rPr lang="en-US" sz="1200" b="1" kern="1200" dirty="0" smtClean="0">
                <a:solidFill>
                  <a:schemeClr val="tx1"/>
                </a:solidFill>
                <a:effectLst/>
                <a:latin typeface="+mn-lt"/>
                <a:ea typeface="+mn-ea"/>
                <a:cs typeface="+mn-cs"/>
              </a:rPr>
              <a:t>Continuous improvement. </a:t>
            </a:r>
            <a:r>
              <a:rPr lang="en-US" sz="1200" kern="1200" dirty="0" smtClean="0">
                <a:solidFill>
                  <a:schemeClr val="tx1"/>
                </a:solidFill>
                <a:effectLst/>
                <a:latin typeface="+mn-lt"/>
                <a:ea typeface="+mn-ea"/>
                <a:cs typeface="+mn-cs"/>
              </a:rPr>
              <a:t>A famous warning from Peter Drucker was “if you can’t measure it, you can’t improve it.” Executive dashboards are custom designed to display the user’s critical metrics and measures.</a:t>
            </a:r>
          </a:p>
          <a:p>
            <a:pPr lvl="0"/>
            <a:r>
              <a:rPr lang="en-US" sz="1200" b="1" kern="1200" dirty="0" smtClean="0">
                <a:solidFill>
                  <a:schemeClr val="tx1"/>
                </a:solidFill>
                <a:effectLst/>
                <a:latin typeface="+mn-lt"/>
                <a:ea typeface="+mn-ea"/>
                <a:cs typeface="+mn-cs"/>
              </a:rPr>
              <a:t>Single sign on. </a:t>
            </a:r>
            <a:r>
              <a:rPr lang="en-US" sz="1200" kern="1200" dirty="0" smtClean="0">
                <a:solidFill>
                  <a:schemeClr val="tx1"/>
                </a:solidFill>
                <a:effectLst/>
                <a:latin typeface="+mn-lt"/>
                <a:ea typeface="+mn-ea"/>
                <a:cs typeface="+mn-cs"/>
              </a:rPr>
              <a:t>Managers can spend a lot of time logging into various business systems and running reports. Single-sign-on dashboards save time and effort.</a:t>
            </a:r>
          </a:p>
          <a:p>
            <a:pPr lvl="0"/>
            <a:r>
              <a:rPr lang="en-US" sz="1200" b="1" kern="1200" dirty="0" smtClean="0">
                <a:solidFill>
                  <a:schemeClr val="tx1"/>
                </a:solidFill>
                <a:effectLst/>
                <a:latin typeface="+mn-lt"/>
                <a:ea typeface="+mn-ea"/>
                <a:cs typeface="+mn-cs"/>
              </a:rPr>
              <a:t>Deviations from what was budgeted or planned. </a:t>
            </a:r>
            <a:r>
              <a:rPr lang="en-US" sz="1200" kern="1200" dirty="0" smtClean="0">
                <a:solidFill>
                  <a:schemeClr val="tx1"/>
                </a:solidFill>
                <a:effectLst/>
                <a:latin typeface="+mn-lt"/>
                <a:ea typeface="+mn-ea"/>
                <a:cs typeface="+mn-cs"/>
              </a:rPr>
              <a:t>Any metrics can be programmed to display deviations from targets, such as comparisons of actual and planned or budgeted.</a:t>
            </a:r>
          </a:p>
          <a:p>
            <a:pPr lvl="0"/>
            <a:r>
              <a:rPr lang="en-US" sz="1200" b="1" kern="1200" dirty="0" smtClean="0">
                <a:solidFill>
                  <a:schemeClr val="tx1"/>
                </a:solidFill>
                <a:effectLst/>
                <a:latin typeface="+mn-lt"/>
                <a:ea typeface="+mn-ea"/>
                <a:cs typeface="+mn-cs"/>
              </a:rPr>
              <a:t>Accountability. </a:t>
            </a:r>
            <a:r>
              <a:rPr lang="en-US" sz="1200" kern="1200" dirty="0" smtClean="0">
                <a:solidFill>
                  <a:schemeClr val="tx1"/>
                </a:solidFill>
                <a:effectLst/>
                <a:latin typeface="+mn-lt"/>
                <a:ea typeface="+mn-ea"/>
                <a:cs typeface="+mn-cs"/>
              </a:rPr>
              <a:t>When employees know their performance is tracked in near real time and can see their results, they tend to be motivated to improve their performance.</a:t>
            </a:r>
          </a:p>
          <a:p>
            <a:endParaRPr lang="en-US" b="1" dirty="0"/>
          </a:p>
        </p:txBody>
      </p:sp>
      <p:sp>
        <p:nvSpPr>
          <p:cNvPr id="4" name="Slide Number Placeholder 3"/>
          <p:cNvSpPr>
            <a:spLocks noGrp="1"/>
          </p:cNvSpPr>
          <p:nvPr>
            <p:ph type="sldNum" sz="quarter" idx="10"/>
          </p:nvPr>
        </p:nvSpPr>
        <p:spPr/>
        <p:txBody>
          <a:bodyPr/>
          <a:lstStyle/>
          <a:p>
            <a:fld id="{6408623D-F06F-448F-84AC-7F837EBEFBC4}" type="slidenum">
              <a:rPr lang="en-US" smtClean="0"/>
              <a:t>21</a:t>
            </a:fld>
            <a:endParaRPr lang="en-US" dirty="0"/>
          </a:p>
        </p:txBody>
      </p:sp>
    </p:spTree>
    <p:extLst>
      <p:ext uri="{BB962C8B-B14F-4D97-AF65-F5344CB8AC3E}">
        <p14:creationId xmlns:p14="http://schemas.microsoft.com/office/powerpoint/2010/main" val="54500821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8" name="Rectangle 7"/>
          <p:cNvSpPr/>
          <p:nvPr userDrawn="1"/>
        </p:nvSpPr>
        <p:spPr>
          <a:xfrm>
            <a:off x="0" y="5562600"/>
            <a:ext cx="9144000" cy="457200"/>
          </a:xfrm>
          <a:prstGeom prst="rect">
            <a:avLst/>
          </a:prstGeom>
          <a:solidFill>
            <a:srgbClr val="92D05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0" name="Rectangle 9"/>
          <p:cNvSpPr/>
          <p:nvPr userDrawn="1"/>
        </p:nvSpPr>
        <p:spPr>
          <a:xfrm>
            <a:off x="0" y="0"/>
            <a:ext cx="9144000" cy="2590800"/>
          </a:xfrm>
          <a:prstGeom prst="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5400000" scaled="1"/>
            <a:tileRect/>
          </a:gradFill>
          <a:ln>
            <a:noFill/>
          </a:ln>
          <a:effectLst>
            <a:innerShdw blurRad="63500" dist="50800" dir="5400000">
              <a:prstClr val="black">
                <a:alpha val="50000"/>
              </a:prstClr>
            </a:inn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hasCustomPrompt="1"/>
          </p:nvPr>
        </p:nvSpPr>
        <p:spPr>
          <a:xfrm>
            <a:off x="5105400" y="1447800"/>
            <a:ext cx="3733800" cy="838200"/>
          </a:xfrm>
        </p:spPr>
        <p:txBody>
          <a:bodyPr anchor="b">
            <a:noAutofit/>
          </a:bodyPr>
          <a:lstStyle>
            <a:lvl1pPr algn="l">
              <a:defRPr sz="3600" b="1" baseline="0">
                <a:solidFill>
                  <a:schemeClr val="accent4">
                    <a:lumMod val="75000"/>
                  </a:schemeClr>
                </a:solidFill>
              </a:defRPr>
            </a:lvl1pPr>
          </a:lstStyle>
          <a:p>
            <a:r>
              <a:rPr lang="en-US" dirty="0" smtClean="0"/>
              <a:t>Chapter number</a:t>
            </a:r>
            <a:endParaRPr lang="en-US" dirty="0"/>
          </a:p>
        </p:txBody>
      </p:sp>
      <p:sp>
        <p:nvSpPr>
          <p:cNvPr id="3" name="Subtitle 2"/>
          <p:cNvSpPr>
            <a:spLocks noGrp="1"/>
          </p:cNvSpPr>
          <p:nvPr>
            <p:ph type="subTitle" idx="1" hasCustomPrompt="1"/>
          </p:nvPr>
        </p:nvSpPr>
        <p:spPr>
          <a:xfrm>
            <a:off x="5181600" y="3048000"/>
            <a:ext cx="3657600" cy="1981200"/>
          </a:xfrm>
        </p:spPr>
        <p:txBody>
          <a:bodyPr anchor="ctr"/>
          <a:lstStyle>
            <a:lvl1pPr marL="0" indent="0" algn="l">
              <a:buNone/>
              <a:defRPr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Chapter title</a:t>
            </a:r>
            <a:endParaRPr lang="en-US" dirty="0"/>
          </a:p>
        </p:txBody>
      </p:sp>
      <p:sp>
        <p:nvSpPr>
          <p:cNvPr id="9" name="TextBox 8"/>
          <p:cNvSpPr txBox="1"/>
          <p:nvPr userDrawn="1"/>
        </p:nvSpPr>
        <p:spPr>
          <a:xfrm>
            <a:off x="5029200" y="5635823"/>
            <a:ext cx="4114800" cy="276999"/>
          </a:xfrm>
          <a:prstGeom prst="rect">
            <a:avLst/>
          </a:prstGeom>
          <a:noFill/>
        </p:spPr>
        <p:txBody>
          <a:bodyPr wrap="square" rtlCol="0">
            <a:spAutoFit/>
          </a:bodyPr>
          <a:lstStyle/>
          <a:p>
            <a:pPr algn="ctr"/>
            <a:r>
              <a:rPr lang="en-US" sz="1200" b="1" dirty="0" smtClean="0">
                <a:solidFill>
                  <a:schemeClr val="accent4">
                    <a:lumMod val="50000"/>
                  </a:schemeClr>
                </a:solidFill>
              </a:rPr>
              <a:t>Prepared by Dr. Derek  Sedlack, South University</a:t>
            </a:r>
            <a:endParaRPr lang="en-US" sz="1200" b="1" dirty="0">
              <a:solidFill>
                <a:schemeClr val="accent4">
                  <a:lumMod val="50000"/>
                </a:schemeClr>
              </a:solidFill>
            </a:endParaRPr>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04800" y="304800"/>
            <a:ext cx="4657725" cy="60293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81457164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Section 2">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9"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cxnSp>
        <p:nvCxnSpPr>
          <p:cNvPr id="14" name="Straight Connector 13"/>
          <p:cNvCxnSpPr/>
          <p:nvPr userDrawn="1"/>
        </p:nvCxnSpPr>
        <p:spPr>
          <a:xfrm>
            <a:off x="609600" y="1447800"/>
            <a:ext cx="8534400" cy="0"/>
          </a:xfrm>
          <a:prstGeom prst="line">
            <a:avLst/>
          </a:prstGeom>
        </p:spPr>
        <p:style>
          <a:lnRef idx="3">
            <a:schemeClr val="accent1"/>
          </a:lnRef>
          <a:fillRef idx="0">
            <a:schemeClr val="accent1"/>
          </a:fillRef>
          <a:effectRef idx="2">
            <a:schemeClr val="accent1"/>
          </a:effectRef>
          <a:fontRef idx="minor">
            <a:schemeClr val="tx1"/>
          </a:fontRef>
        </p:style>
      </p:cxnSp>
      <p:sp>
        <p:nvSpPr>
          <p:cNvPr id="12" name="TextBox 11"/>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42104896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Section 3">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9"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0"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cxnSp>
        <p:nvCxnSpPr>
          <p:cNvPr id="14" name="Straight Connector 13"/>
          <p:cNvCxnSpPr/>
          <p:nvPr userDrawn="1"/>
        </p:nvCxnSpPr>
        <p:spPr>
          <a:xfrm>
            <a:off x="914400" y="14478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15" name="TextBox 14"/>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6581531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ntent Section 4">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9"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0"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1"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cxnSp>
        <p:nvCxnSpPr>
          <p:cNvPr id="14" name="Straight Connector 13"/>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5" name="TextBox 14"/>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7576034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ntent Section 5">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9"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0"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1"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2"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cxnSp>
        <p:nvCxnSpPr>
          <p:cNvPr id="14" name="Straight Connector 13"/>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6" name="TextBox 15"/>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8505895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mparison Section 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cxnSp>
        <p:nvCxnSpPr>
          <p:cNvPr id="16" name="Straight Connector 15"/>
          <p:cNvCxnSpPr/>
          <p:nvPr userDrawn="1"/>
        </p:nvCxnSpPr>
        <p:spPr>
          <a:xfrm>
            <a:off x="304800" y="1447800"/>
            <a:ext cx="88392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8762315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mparison Section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12"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cxnSp>
        <p:nvCxnSpPr>
          <p:cNvPr id="16" name="Straight Connector 15"/>
          <p:cNvCxnSpPr/>
          <p:nvPr userDrawn="1"/>
        </p:nvCxnSpPr>
        <p:spPr>
          <a:xfrm>
            <a:off x="609600" y="1447800"/>
            <a:ext cx="8534400" cy="0"/>
          </a:xfrm>
          <a:prstGeom prst="line">
            <a:avLst/>
          </a:prstGeom>
        </p:spPr>
        <p:style>
          <a:lnRef idx="3">
            <a:schemeClr val="accent1"/>
          </a:lnRef>
          <a:fillRef idx="0">
            <a:schemeClr val="accent1"/>
          </a:fillRef>
          <a:effectRef idx="2">
            <a:schemeClr val="accent1"/>
          </a:effectRef>
          <a:fontRef idx="minor">
            <a:schemeClr val="tx1"/>
          </a:fontRef>
        </p:style>
      </p:cxnSp>
      <p:sp>
        <p:nvSpPr>
          <p:cNvPr id="14" name="TextBox 13"/>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5323221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mparison Sectio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12"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3"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cxnSp>
        <p:nvCxnSpPr>
          <p:cNvPr id="16" name="Straight Connector 15"/>
          <p:cNvCxnSpPr/>
          <p:nvPr userDrawn="1"/>
        </p:nvCxnSpPr>
        <p:spPr>
          <a:xfrm>
            <a:off x="914400" y="14478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15" name="TextBox 14"/>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5716507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mparison Section 4">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12"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3"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4"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cxnSp>
        <p:nvCxnSpPr>
          <p:cNvPr id="16" name="Straight Connector 15"/>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7" name="TextBox 16"/>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40344469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mparison Section 5">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12"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3"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4"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5"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cxnSp>
        <p:nvCxnSpPr>
          <p:cNvPr id="16" name="Straight Connector 15"/>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7" name="TextBox 16"/>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2217923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Only Section 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cxnSp>
        <p:nvCxnSpPr>
          <p:cNvPr id="12" name="Straight Connector 11"/>
          <p:cNvCxnSpPr/>
          <p:nvPr userDrawn="1"/>
        </p:nvCxnSpPr>
        <p:spPr>
          <a:xfrm>
            <a:off x="304800" y="1447800"/>
            <a:ext cx="8839200" cy="0"/>
          </a:xfrm>
          <a:prstGeom prst="line">
            <a:avLst/>
          </a:prstGeom>
        </p:spPr>
        <p:style>
          <a:lnRef idx="3">
            <a:schemeClr val="accent1"/>
          </a:lnRef>
          <a:fillRef idx="0">
            <a:schemeClr val="accent1"/>
          </a:fillRef>
          <a:effectRef idx="2">
            <a:schemeClr val="accent1"/>
          </a:effectRef>
          <a:fontRef idx="minor">
            <a:schemeClr val="tx1"/>
          </a:fontRef>
        </p:style>
      </p:cxnSp>
      <p:sp>
        <p:nvSpPr>
          <p:cNvPr id="11" name="TextBox 10"/>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721988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earning Objectives">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7" name="TextBox 6"/>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
        <p:nvSpPr>
          <p:cNvPr id="11" name="Rectangle 10"/>
          <p:cNvSpPr/>
          <p:nvPr userDrawn="1"/>
        </p:nvSpPr>
        <p:spPr>
          <a:xfrm>
            <a:off x="0" y="0"/>
            <a:ext cx="9144000" cy="1447800"/>
          </a:xfrm>
          <a:prstGeom prst="rect">
            <a:avLst/>
          </a:prstGeom>
          <a:gradFill flip="none" rotWithShape="1">
            <a:gsLst>
              <a:gs pos="18000">
                <a:srgbClr val="5B7CC6"/>
              </a:gs>
              <a:gs pos="81000">
                <a:srgbClr val="002463"/>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 name="Straight Connector 12"/>
          <p:cNvCxnSpPr/>
          <p:nvPr userDrawn="1"/>
        </p:nvCxnSpPr>
        <p:spPr>
          <a:xfrm>
            <a:off x="0" y="1447800"/>
            <a:ext cx="9144000" cy="0"/>
          </a:xfrm>
          <a:prstGeom prst="line">
            <a:avLst/>
          </a:prstGeom>
        </p:spPr>
        <p:style>
          <a:lnRef idx="3">
            <a:schemeClr val="accent1"/>
          </a:lnRef>
          <a:fillRef idx="0">
            <a:schemeClr val="accent1"/>
          </a:fillRef>
          <a:effectRef idx="2">
            <a:schemeClr val="accent1"/>
          </a:effectRef>
          <a:fontRef idx="minor">
            <a:schemeClr val="tx1"/>
          </a:fontRef>
        </p:style>
      </p:cxnSp>
      <p:sp>
        <p:nvSpPr>
          <p:cNvPr id="16" name="TextBox 15"/>
          <p:cNvSpPr txBox="1"/>
          <p:nvPr userDrawn="1"/>
        </p:nvSpPr>
        <p:spPr>
          <a:xfrm>
            <a:off x="381000" y="616803"/>
            <a:ext cx="8305800" cy="830997"/>
          </a:xfrm>
          <a:prstGeom prst="rect">
            <a:avLst/>
          </a:prstGeom>
          <a:noFill/>
        </p:spPr>
        <p:txBody>
          <a:bodyPr wrap="square" rtlCol="0" anchor="b">
            <a:spAutoFit/>
          </a:bodyPr>
          <a:lstStyle/>
          <a:p>
            <a:pPr algn="ctr"/>
            <a:r>
              <a:rPr lang="en-US" sz="4800" dirty="0" smtClean="0">
                <a:solidFill>
                  <a:schemeClr val="bg1"/>
                </a:solidFill>
              </a:rPr>
              <a:t>Learning Objectives</a:t>
            </a:r>
          </a:p>
        </p:txBody>
      </p:sp>
      <p:sp>
        <p:nvSpPr>
          <p:cNvPr id="18" name="SmartArt Placeholder 17"/>
          <p:cNvSpPr>
            <a:spLocks noGrp="1"/>
          </p:cNvSpPr>
          <p:nvPr>
            <p:ph type="dgm" sz="quarter" idx="13"/>
          </p:nvPr>
        </p:nvSpPr>
        <p:spPr>
          <a:xfrm>
            <a:off x="838200" y="1600200"/>
            <a:ext cx="7315200" cy="4572000"/>
          </a:xfrm>
        </p:spPr>
        <p:txBody>
          <a:bodyPr/>
          <a:lstStyle/>
          <a:p>
            <a:r>
              <a:rPr lang="en-US" dirty="0" smtClean="0"/>
              <a:t>Click icon to add SmartArt graphic</a:t>
            </a:r>
            <a:endParaRPr lang="en-US" dirty="0"/>
          </a:p>
        </p:txBody>
      </p:sp>
    </p:spTree>
    <p:extLst>
      <p:ext uri="{BB962C8B-B14F-4D97-AF65-F5344CB8AC3E}">
        <p14:creationId xmlns:p14="http://schemas.microsoft.com/office/powerpoint/2010/main" val="3502642363"/>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Only Section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cxnSp>
        <p:nvCxnSpPr>
          <p:cNvPr id="12" name="Straight Connector 11"/>
          <p:cNvCxnSpPr/>
          <p:nvPr userDrawn="1"/>
        </p:nvCxnSpPr>
        <p:spPr>
          <a:xfrm>
            <a:off x="609600" y="1447800"/>
            <a:ext cx="85344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0687532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Only Sectio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9"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cxnSp>
        <p:nvCxnSpPr>
          <p:cNvPr id="12" name="Straight Connector 11"/>
          <p:cNvCxnSpPr/>
          <p:nvPr userDrawn="1"/>
        </p:nvCxnSpPr>
        <p:spPr>
          <a:xfrm>
            <a:off x="914400" y="14478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2631759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Only Section 4">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9"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0"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cxnSp>
        <p:nvCxnSpPr>
          <p:cNvPr id="12" name="Straight Connector 11"/>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2720945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Only Section 5">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9"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0"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1"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cxnSp>
        <p:nvCxnSpPr>
          <p:cNvPr id="12" name="Straight Connector 11"/>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9142051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Section 1">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Box 7"/>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5837390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Section 2">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7"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9" name="TextBox 8"/>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57495713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Section 3">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7"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8"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0" name="TextBox 9"/>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3426140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Section 4">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7"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8"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9"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1" name="TextBox 10"/>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412469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nk Section 5">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7"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8"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9"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0"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sp>
        <p:nvSpPr>
          <p:cNvPr id="12" name="TextBox 11"/>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0148382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lass Activity">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7" name="TextBox 6"/>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
        <p:nvSpPr>
          <p:cNvPr id="11" name="Rectangle 10"/>
          <p:cNvSpPr/>
          <p:nvPr userDrawn="1"/>
        </p:nvSpPr>
        <p:spPr>
          <a:xfrm>
            <a:off x="0" y="0"/>
            <a:ext cx="9144000" cy="1447800"/>
          </a:xfrm>
          <a:prstGeom prst="rect">
            <a:avLst/>
          </a:prstGeom>
          <a:gradFill flip="none" rotWithShape="1">
            <a:gsLst>
              <a:gs pos="18000">
                <a:srgbClr val="5B7CC6"/>
              </a:gs>
              <a:gs pos="81000">
                <a:srgbClr val="002463"/>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 name="Straight Connector 12"/>
          <p:cNvCxnSpPr/>
          <p:nvPr userDrawn="1"/>
        </p:nvCxnSpPr>
        <p:spPr>
          <a:xfrm>
            <a:off x="0" y="1447800"/>
            <a:ext cx="9144000" cy="0"/>
          </a:xfrm>
          <a:prstGeom prst="line">
            <a:avLst/>
          </a:prstGeom>
        </p:spPr>
        <p:style>
          <a:lnRef idx="3">
            <a:schemeClr val="accent1"/>
          </a:lnRef>
          <a:fillRef idx="0">
            <a:schemeClr val="accent1"/>
          </a:fillRef>
          <a:effectRef idx="2">
            <a:schemeClr val="accent1"/>
          </a:effectRef>
          <a:fontRef idx="minor">
            <a:schemeClr val="tx1"/>
          </a:fontRef>
        </p:style>
      </p:cxnSp>
      <p:sp>
        <p:nvSpPr>
          <p:cNvPr id="8" name="Title 1"/>
          <p:cNvSpPr>
            <a:spLocks noGrp="1"/>
          </p:cNvSpPr>
          <p:nvPr>
            <p:ph type="title" hasCustomPrompt="1"/>
          </p:nvPr>
        </p:nvSpPr>
        <p:spPr>
          <a:xfrm>
            <a:off x="838200" y="274638"/>
            <a:ext cx="7315200" cy="1143000"/>
          </a:xfrm>
        </p:spPr>
        <p:txBody>
          <a:bodyPr/>
          <a:lstStyle>
            <a:lvl1pPr algn="ctr">
              <a:defRPr>
                <a:solidFill>
                  <a:schemeClr val="bg1"/>
                </a:solidFill>
              </a:defRPr>
            </a:lvl1pPr>
          </a:lstStyle>
          <a:p>
            <a:r>
              <a:rPr lang="en-US" dirty="0" smtClean="0"/>
              <a:t>Enter Activity Name</a:t>
            </a:r>
            <a:endParaRPr lang="en-US" dirty="0"/>
          </a:p>
        </p:txBody>
      </p:sp>
      <p:sp>
        <p:nvSpPr>
          <p:cNvPr id="3" name="Text Placeholder 2"/>
          <p:cNvSpPr>
            <a:spLocks noGrp="1"/>
          </p:cNvSpPr>
          <p:nvPr>
            <p:ph type="body" sz="quarter" idx="13"/>
          </p:nvPr>
        </p:nvSpPr>
        <p:spPr>
          <a:xfrm>
            <a:off x="838200" y="1676400"/>
            <a:ext cx="7315200" cy="4343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55136758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mp; Content: Section 1">
    <p:spTree>
      <p:nvGrpSpPr>
        <p:cNvPr id="1" name=""/>
        <p:cNvGrpSpPr/>
        <p:nvPr/>
      </p:nvGrpSpPr>
      <p:grpSpPr>
        <a:xfrm>
          <a:off x="0" y="0"/>
          <a:ext cx="0" cy="0"/>
          <a:chOff x="0" y="0"/>
          <a:chExt cx="0" cy="0"/>
        </a:xfrm>
      </p:grpSpPr>
      <p:cxnSp>
        <p:nvCxnSpPr>
          <p:cNvPr id="48" name="Straight Connector 47"/>
          <p:cNvCxnSpPr/>
          <p:nvPr userDrawn="1"/>
        </p:nvCxnSpPr>
        <p:spPr>
          <a:xfrm>
            <a:off x="228600" y="1447800"/>
            <a:ext cx="8915400" cy="0"/>
          </a:xfrm>
          <a:prstGeom prst="line">
            <a:avLst/>
          </a:prstGeom>
        </p:spPr>
        <p:style>
          <a:lnRef idx="3">
            <a:schemeClr val="accent1"/>
          </a:lnRef>
          <a:fillRef idx="0">
            <a:schemeClr val="accent1"/>
          </a:fillRef>
          <a:effectRef idx="2">
            <a:schemeClr val="accent1"/>
          </a:effectRef>
          <a:fontRef idx="minor">
            <a:schemeClr val="tx1"/>
          </a:fontRef>
        </p:style>
      </p:cxnSp>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Box 7"/>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54384332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mp; Content: Section 2">
    <p:spTree>
      <p:nvGrpSpPr>
        <p:cNvPr id="1" name=""/>
        <p:cNvGrpSpPr/>
        <p:nvPr/>
      </p:nvGrpSpPr>
      <p:grpSpPr>
        <a:xfrm>
          <a:off x="0" y="0"/>
          <a:ext cx="0" cy="0"/>
          <a:chOff x="0" y="0"/>
          <a:chExt cx="0" cy="0"/>
        </a:xfrm>
      </p:grpSpPr>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43"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cxnSp>
        <p:nvCxnSpPr>
          <p:cNvPr id="48" name="Straight Connector 47"/>
          <p:cNvCxnSpPr/>
          <p:nvPr userDrawn="1"/>
        </p:nvCxnSpPr>
        <p:spPr>
          <a:xfrm>
            <a:off x="609600" y="1447800"/>
            <a:ext cx="8534400" cy="0"/>
          </a:xfrm>
          <a:prstGeom prst="line">
            <a:avLst/>
          </a:prstGeom>
        </p:spPr>
        <p:style>
          <a:lnRef idx="3">
            <a:schemeClr val="accent1"/>
          </a:lnRef>
          <a:fillRef idx="0">
            <a:schemeClr val="accent1"/>
          </a:fillRef>
          <a:effectRef idx="2">
            <a:schemeClr val="accent1"/>
          </a:effectRef>
          <a:fontRef idx="minor">
            <a:schemeClr val="tx1"/>
          </a:fontRef>
        </p:style>
      </p:cxnSp>
      <p:sp>
        <p:nvSpPr>
          <p:cNvPr id="9" name="TextBox 8"/>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17308592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mp; Content: Section 3">
    <p:spTree>
      <p:nvGrpSpPr>
        <p:cNvPr id="1" name=""/>
        <p:cNvGrpSpPr/>
        <p:nvPr/>
      </p:nvGrpSpPr>
      <p:grpSpPr>
        <a:xfrm>
          <a:off x="0" y="0"/>
          <a:ext cx="0" cy="0"/>
          <a:chOff x="0" y="0"/>
          <a:chExt cx="0" cy="0"/>
        </a:xfrm>
      </p:grpSpPr>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43"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44"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cxnSp>
        <p:nvCxnSpPr>
          <p:cNvPr id="48" name="Straight Connector 47"/>
          <p:cNvCxnSpPr/>
          <p:nvPr userDrawn="1"/>
        </p:nvCxnSpPr>
        <p:spPr>
          <a:xfrm>
            <a:off x="914400" y="14478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10" name="TextBox 9"/>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38001834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mp; Content: Section 4">
    <p:spTree>
      <p:nvGrpSpPr>
        <p:cNvPr id="1" name=""/>
        <p:cNvGrpSpPr/>
        <p:nvPr/>
      </p:nvGrpSpPr>
      <p:grpSpPr>
        <a:xfrm>
          <a:off x="0" y="0"/>
          <a:ext cx="0" cy="0"/>
          <a:chOff x="0" y="0"/>
          <a:chExt cx="0" cy="0"/>
        </a:xfrm>
      </p:grpSpPr>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43"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44"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45"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cxnSp>
        <p:nvCxnSpPr>
          <p:cNvPr id="48" name="Straight Connector 47"/>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1" name="TextBox 10"/>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39484160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mp; Content: Section 5 ">
    <p:spTree>
      <p:nvGrpSpPr>
        <p:cNvPr id="1" name=""/>
        <p:cNvGrpSpPr/>
        <p:nvPr/>
      </p:nvGrpSpPr>
      <p:grpSpPr>
        <a:xfrm>
          <a:off x="0" y="0"/>
          <a:ext cx="0" cy="0"/>
          <a:chOff x="0" y="0"/>
          <a:chExt cx="0" cy="0"/>
        </a:xfrm>
      </p:grpSpPr>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43"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44"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45"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46"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cxnSp>
        <p:nvCxnSpPr>
          <p:cNvPr id="48" name="Straight Connector 47"/>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2" name="TextBox 11"/>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70234585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Section 1">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cxnSp>
        <p:nvCxnSpPr>
          <p:cNvPr id="14" name="Straight Connector 13"/>
          <p:cNvCxnSpPr/>
          <p:nvPr userDrawn="1"/>
        </p:nvCxnSpPr>
        <p:spPr>
          <a:xfrm>
            <a:off x="304800" y="1447800"/>
            <a:ext cx="8839200" cy="0"/>
          </a:xfrm>
          <a:prstGeom prst="line">
            <a:avLst/>
          </a:prstGeom>
        </p:spPr>
        <p:style>
          <a:lnRef idx="3">
            <a:schemeClr val="accent1"/>
          </a:lnRef>
          <a:fillRef idx="0">
            <a:schemeClr val="accent1"/>
          </a:fillRef>
          <a:effectRef idx="2">
            <a:schemeClr val="accent1"/>
          </a:effectRef>
          <a:fontRef idx="minor">
            <a:schemeClr val="tx1"/>
          </a:fontRef>
        </p:style>
      </p:cxnSp>
      <p:sp>
        <p:nvSpPr>
          <p:cNvPr id="11" name="TextBox 10"/>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071647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274638"/>
            <a:ext cx="73152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600200" y="1600200"/>
            <a:ext cx="7086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229600" y="6356350"/>
            <a:ext cx="457200" cy="365125"/>
          </a:xfrm>
          <a:prstGeom prst="rect">
            <a:avLst/>
          </a:prstGeo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lstStyle>
            <a:lvl1pPr algn="ctr">
              <a:defRPr sz="1200">
                <a:solidFill>
                  <a:schemeClr val="tx1"/>
                </a:solidFill>
              </a:defRPr>
            </a:lvl1pPr>
          </a:lstStyle>
          <a:p>
            <a:fld id="{C8B16D92-55B8-4942-821A-D71B5E2C987B}" type="slidenum">
              <a:rPr lang="en-US" smtClean="0"/>
              <a:pPr/>
              <a:t>‹#›</a:t>
            </a:fld>
            <a:endParaRPr lang="en-US" dirty="0"/>
          </a:p>
        </p:txBody>
      </p:sp>
    </p:spTree>
    <p:extLst>
      <p:ext uri="{BB962C8B-B14F-4D97-AF65-F5344CB8AC3E}">
        <p14:creationId xmlns:p14="http://schemas.microsoft.com/office/powerpoint/2010/main" val="3990547534"/>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80" r:id="rId3"/>
    <p:sldLayoutId id="2147483663" r:id="rId4"/>
    <p:sldLayoutId id="2147483662" r:id="rId5"/>
    <p:sldLayoutId id="2147483661" r:id="rId6"/>
    <p:sldLayoutId id="2147483660" r:id="rId7"/>
    <p:sldLayoutId id="2147483650" r:id="rId8"/>
    <p:sldLayoutId id="2147483667" r:id="rId9"/>
    <p:sldLayoutId id="2147483666" r:id="rId10"/>
    <p:sldLayoutId id="2147483665" r:id="rId11"/>
    <p:sldLayoutId id="2147483664" r:id="rId12"/>
    <p:sldLayoutId id="2147483652" r:id="rId13"/>
    <p:sldLayoutId id="2147483671" r:id="rId14"/>
    <p:sldLayoutId id="2147483670" r:id="rId15"/>
    <p:sldLayoutId id="2147483669" r:id="rId16"/>
    <p:sldLayoutId id="2147483668" r:id="rId17"/>
    <p:sldLayoutId id="2147483653" r:id="rId18"/>
    <p:sldLayoutId id="2147483675" r:id="rId19"/>
    <p:sldLayoutId id="2147483674" r:id="rId20"/>
    <p:sldLayoutId id="2147483673" r:id="rId21"/>
    <p:sldLayoutId id="2147483672" r:id="rId22"/>
    <p:sldLayoutId id="2147483654" r:id="rId23"/>
    <p:sldLayoutId id="2147483679" r:id="rId24"/>
    <p:sldLayoutId id="2147483678" r:id="rId25"/>
    <p:sldLayoutId id="2147483677" r:id="rId26"/>
    <p:sldLayoutId id="2147483676" r:id="rId27"/>
    <p:sldLayoutId id="2147483655" r:id="rId28"/>
  </p:sldLayoutIdLst>
  <p:timing>
    <p:tnLst>
      <p:par>
        <p:cTn id="1" dur="indefinite" restart="never" nodeType="tmRoot"/>
      </p:par>
    </p:tnLst>
  </p:timing>
  <p:txStyles>
    <p:titleStyle>
      <a:lvl1pPr algn="l" defTabSz="914400" rtl="0" eaLnBrk="1" latinLnBrk="0" hangingPunct="1">
        <a:spcBef>
          <a:spcPct val="0"/>
        </a:spcBef>
        <a:buNone/>
        <a:defRPr sz="40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200" b="1" kern="1200">
          <a:solidFill>
            <a:srgbClr val="0070C0"/>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11</a:t>
            </a:r>
            <a:endParaRPr lang="en-US" dirty="0"/>
          </a:p>
        </p:txBody>
      </p:sp>
      <p:sp>
        <p:nvSpPr>
          <p:cNvPr id="3" name="Subtitle 2"/>
          <p:cNvSpPr>
            <a:spLocks noGrp="1"/>
          </p:cNvSpPr>
          <p:nvPr>
            <p:ph type="subTitle" idx="1"/>
          </p:nvPr>
        </p:nvSpPr>
        <p:spPr/>
        <p:txBody>
          <a:bodyPr>
            <a:normAutofit/>
          </a:bodyPr>
          <a:lstStyle/>
          <a:p>
            <a:r>
              <a:rPr lang="en-US" dirty="0"/>
              <a:t>Data </a:t>
            </a:r>
            <a:r>
              <a:rPr lang="en-US" dirty="0" smtClean="0"/>
              <a:t>Visualization and Geographic Information </a:t>
            </a:r>
            <a:r>
              <a:rPr lang="en-US" dirty="0"/>
              <a:t>Systems</a:t>
            </a:r>
          </a:p>
        </p:txBody>
      </p:sp>
    </p:spTree>
    <p:extLst>
      <p:ext uri="{BB962C8B-B14F-4D97-AF65-F5344CB8AC3E}">
        <p14:creationId xmlns:p14="http://schemas.microsoft.com/office/powerpoint/2010/main" val="7964164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a:bodyPr>
          <a:lstStyle/>
          <a:p>
            <a:r>
              <a:rPr lang="en-US" dirty="0"/>
              <a:t>Enterprise </a:t>
            </a:r>
            <a:r>
              <a:rPr lang="en-US" dirty="0" smtClean="0"/>
              <a:t>Mashups</a:t>
            </a:r>
          </a:p>
          <a:p>
            <a:pPr lvl="1"/>
            <a:r>
              <a:rPr lang="en-US" dirty="0" smtClean="0"/>
              <a:t>Combine </a:t>
            </a:r>
            <a:r>
              <a:rPr lang="en-US" dirty="0"/>
              <a:t>business data and applications from multiple </a:t>
            </a:r>
            <a:r>
              <a:rPr lang="en-US" dirty="0" smtClean="0"/>
              <a:t>sources—typically </a:t>
            </a:r>
            <a:r>
              <a:rPr lang="en-US" dirty="0"/>
              <a:t>a mix of internal data and applications with externally sourced data to create an integrated experience</a:t>
            </a:r>
            <a:r>
              <a:rPr lang="en-US" dirty="0" smtClean="0"/>
              <a:t>.</a:t>
            </a:r>
          </a:p>
          <a:p>
            <a:pPr lvl="1"/>
            <a:r>
              <a:rPr lang="en-US" dirty="0" smtClean="0"/>
              <a:t>Does </a:t>
            </a:r>
            <a:r>
              <a:rPr lang="en-US" dirty="0"/>
              <a:t>not require a huge </a:t>
            </a:r>
            <a:r>
              <a:rPr lang="en-US" dirty="0" smtClean="0"/>
              <a:t>investment and </a:t>
            </a:r>
            <a:r>
              <a:rPr lang="en-US" dirty="0"/>
              <a:t>can be developed in hours rather than days or weeks.</a:t>
            </a:r>
            <a:endParaRPr lang="en-US" dirty="0" smtClean="0"/>
          </a:p>
        </p:txBody>
      </p:sp>
      <p:sp>
        <p:nvSpPr>
          <p:cNvPr id="7" name="Text Placeholder 6"/>
          <p:cNvSpPr>
            <a:spLocks noGrp="1"/>
          </p:cNvSpPr>
          <p:nvPr>
            <p:ph type="body" sz="quarter" idx="13"/>
          </p:nvPr>
        </p:nvSpPr>
        <p:spPr/>
        <p:txBody>
          <a:bodyPr/>
          <a:lstStyle/>
          <a:p>
            <a:r>
              <a:rPr lang="en-US" dirty="0"/>
              <a:t>Chapter 11</a:t>
            </a:r>
          </a:p>
        </p:txBody>
      </p:sp>
      <p:sp>
        <p:nvSpPr>
          <p:cNvPr id="8" name="Title 4"/>
          <p:cNvSpPr txBox="1">
            <a:spLocks/>
          </p:cNvSpPr>
          <p:nvPr/>
        </p:nvSpPr>
        <p:spPr>
          <a:xfrm>
            <a:off x="1524000" y="427038"/>
            <a:ext cx="7315200"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kern="1200">
                <a:solidFill>
                  <a:schemeClr val="tx1"/>
                </a:solidFill>
                <a:latin typeface="+mj-lt"/>
                <a:ea typeface="+mj-ea"/>
                <a:cs typeface="+mj-cs"/>
              </a:defRPr>
            </a:lvl1pPr>
          </a:lstStyle>
          <a:p>
            <a:r>
              <a:rPr lang="en-US" dirty="0"/>
              <a:t>Enterprise Data Mashups</a:t>
            </a:r>
          </a:p>
        </p:txBody>
      </p:sp>
    </p:spTree>
    <p:extLst>
      <p:ext uri="{BB962C8B-B14F-4D97-AF65-F5344CB8AC3E}">
        <p14:creationId xmlns:p14="http://schemas.microsoft.com/office/powerpoint/2010/main" val="33863293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3"/>
          </p:nvPr>
        </p:nvSpPr>
        <p:spPr/>
        <p:txBody>
          <a:bodyPr/>
          <a:lstStyle/>
          <a:p>
            <a:r>
              <a:rPr lang="en-US" dirty="0"/>
              <a:t>Chapter 11</a:t>
            </a:r>
          </a:p>
        </p:txBody>
      </p:sp>
      <p:sp>
        <p:nvSpPr>
          <p:cNvPr id="8" name="Title 4"/>
          <p:cNvSpPr txBox="1">
            <a:spLocks/>
          </p:cNvSpPr>
          <p:nvPr/>
        </p:nvSpPr>
        <p:spPr>
          <a:xfrm>
            <a:off x="1524000" y="427038"/>
            <a:ext cx="7315200"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kern="1200">
                <a:solidFill>
                  <a:schemeClr val="tx1"/>
                </a:solidFill>
                <a:latin typeface="+mj-lt"/>
                <a:ea typeface="+mj-ea"/>
                <a:cs typeface="+mj-cs"/>
              </a:defRPr>
            </a:lvl1pPr>
          </a:lstStyle>
          <a:p>
            <a:r>
              <a:rPr lang="en-US" dirty="0"/>
              <a:t>Enterprise Data Mashups</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9350" y="1752600"/>
            <a:ext cx="4305300" cy="3657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1333500" y="5638800"/>
            <a:ext cx="6477000" cy="369332"/>
          </a:xfrm>
          <a:prstGeom prst="rect">
            <a:avLst/>
          </a:prstGeom>
          <a:noFill/>
        </p:spPr>
        <p:txBody>
          <a:bodyPr wrap="square" rtlCol="0">
            <a:spAutoFit/>
          </a:bodyPr>
          <a:lstStyle/>
          <a:p>
            <a:r>
              <a:rPr lang="en-US" b="1" dirty="0" smtClean="0"/>
              <a:t>Figure 11.7 </a:t>
            </a:r>
            <a:r>
              <a:rPr lang="en-US" dirty="0" smtClean="0"/>
              <a:t>Architecture of enterprise mashup application.</a:t>
            </a:r>
            <a:endParaRPr lang="en-US" dirty="0"/>
          </a:p>
        </p:txBody>
      </p:sp>
    </p:spTree>
    <p:extLst>
      <p:ext uri="{BB962C8B-B14F-4D97-AF65-F5344CB8AC3E}">
        <p14:creationId xmlns:p14="http://schemas.microsoft.com/office/powerpoint/2010/main" val="24723415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a:bodyPr>
          <a:lstStyle/>
          <a:p>
            <a:r>
              <a:rPr lang="en-US" dirty="0"/>
              <a:t>Enterprise </a:t>
            </a:r>
            <a:r>
              <a:rPr lang="en-US" dirty="0" smtClean="0"/>
              <a:t>Data Mashups</a:t>
            </a:r>
          </a:p>
          <a:p>
            <a:pPr lvl="1"/>
            <a:r>
              <a:rPr lang="en-US" dirty="0" smtClean="0"/>
              <a:t>Combinations </a:t>
            </a:r>
            <a:r>
              <a:rPr lang="en-US" dirty="0"/>
              <a:t>of data from various business </a:t>
            </a:r>
            <a:r>
              <a:rPr lang="en-US" dirty="0" smtClean="0"/>
              <a:t>systems and </a:t>
            </a:r>
            <a:r>
              <a:rPr lang="en-US" dirty="0"/>
              <a:t>external sources, often in real time, without necessarily relying on a middle </a:t>
            </a:r>
            <a:r>
              <a:rPr lang="en-US" dirty="0" smtClean="0"/>
              <a:t>step of </a:t>
            </a:r>
            <a:r>
              <a:rPr lang="en-US" dirty="0"/>
              <a:t>ETL (extract, transform, and load) from a data warehouse.</a:t>
            </a:r>
            <a:endParaRPr lang="en-US" dirty="0" smtClean="0"/>
          </a:p>
        </p:txBody>
      </p:sp>
      <p:sp>
        <p:nvSpPr>
          <p:cNvPr id="7" name="Text Placeholder 6"/>
          <p:cNvSpPr>
            <a:spLocks noGrp="1"/>
          </p:cNvSpPr>
          <p:nvPr>
            <p:ph type="body" sz="quarter" idx="13"/>
          </p:nvPr>
        </p:nvSpPr>
        <p:spPr/>
        <p:txBody>
          <a:bodyPr/>
          <a:lstStyle/>
          <a:p>
            <a:r>
              <a:rPr lang="en-US" dirty="0"/>
              <a:t>Chapter 11</a:t>
            </a:r>
          </a:p>
        </p:txBody>
      </p:sp>
      <p:sp>
        <p:nvSpPr>
          <p:cNvPr id="8" name="Title 4"/>
          <p:cNvSpPr txBox="1">
            <a:spLocks/>
          </p:cNvSpPr>
          <p:nvPr/>
        </p:nvSpPr>
        <p:spPr>
          <a:xfrm>
            <a:off x="1524000" y="427038"/>
            <a:ext cx="7315200"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kern="1200">
                <a:solidFill>
                  <a:schemeClr val="tx1"/>
                </a:solidFill>
                <a:latin typeface="+mj-lt"/>
                <a:ea typeface="+mj-ea"/>
                <a:cs typeface="+mj-cs"/>
              </a:defRPr>
            </a:lvl1pPr>
          </a:lstStyle>
          <a:p>
            <a:r>
              <a:rPr lang="en-US" dirty="0"/>
              <a:t>Enterprise Data Mashups</a:t>
            </a:r>
          </a:p>
        </p:txBody>
      </p:sp>
    </p:spTree>
    <p:extLst>
      <p:ext uri="{BB962C8B-B14F-4D97-AF65-F5344CB8AC3E}">
        <p14:creationId xmlns:p14="http://schemas.microsoft.com/office/powerpoint/2010/main" val="34004456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a:bodyPr>
          <a:lstStyle/>
          <a:p>
            <a:r>
              <a:rPr lang="en-US" dirty="0"/>
              <a:t>Enterprise </a:t>
            </a:r>
            <a:r>
              <a:rPr lang="en-US" dirty="0" smtClean="0"/>
              <a:t>Mashup Types</a:t>
            </a:r>
          </a:p>
          <a:p>
            <a:pPr lvl="1"/>
            <a:r>
              <a:rPr lang="en-US" dirty="0" smtClean="0"/>
              <a:t>Customer: provides </a:t>
            </a:r>
            <a:r>
              <a:rPr lang="en-US" dirty="0"/>
              <a:t>a quick view of customer </a:t>
            </a:r>
            <a:r>
              <a:rPr lang="en-US" dirty="0" smtClean="0"/>
              <a:t>data for </a:t>
            </a:r>
            <a:r>
              <a:rPr lang="en-US" dirty="0"/>
              <a:t>a sales person in preparation for a customer site visit</a:t>
            </a:r>
            <a:r>
              <a:rPr lang="en-US" dirty="0" smtClean="0"/>
              <a:t>.</a:t>
            </a:r>
          </a:p>
          <a:p>
            <a:pPr lvl="1"/>
            <a:r>
              <a:rPr lang="en-US" dirty="0" smtClean="0"/>
              <a:t>Logistics: displays </a:t>
            </a:r>
            <a:r>
              <a:rPr lang="en-US" dirty="0"/>
              <a:t>inventory for a group of </a:t>
            </a:r>
            <a:r>
              <a:rPr lang="en-US" dirty="0" smtClean="0"/>
              <a:t>department stores </a:t>
            </a:r>
            <a:r>
              <a:rPr lang="en-US" dirty="0"/>
              <a:t>based on </a:t>
            </a:r>
            <a:r>
              <a:rPr lang="en-US" dirty="0" smtClean="0"/>
              <a:t>specific </a:t>
            </a:r>
            <a:r>
              <a:rPr lang="en-US" dirty="0"/>
              <a:t>criteria</a:t>
            </a:r>
            <a:r>
              <a:rPr lang="en-US" dirty="0" smtClean="0"/>
              <a:t>.</a:t>
            </a:r>
          </a:p>
          <a:p>
            <a:pPr lvl="1"/>
            <a:r>
              <a:rPr lang="en-US" dirty="0"/>
              <a:t>Human </a:t>
            </a:r>
            <a:r>
              <a:rPr lang="en-US" dirty="0" smtClean="0"/>
              <a:t>resource: provides </a:t>
            </a:r>
            <a:r>
              <a:rPr lang="en-US" dirty="0"/>
              <a:t>a quick glance at employee </a:t>
            </a:r>
            <a:r>
              <a:rPr lang="en-US" dirty="0" smtClean="0"/>
              <a:t>data such </a:t>
            </a:r>
            <a:r>
              <a:rPr lang="en-US" dirty="0"/>
              <a:t>as </a:t>
            </a:r>
            <a:r>
              <a:rPr lang="en-US" dirty="0" smtClean="0"/>
              <a:t>profiles</a:t>
            </a:r>
            <a:r>
              <a:rPr lang="en-US" dirty="0"/>
              <a:t>, salary, ratings, </a:t>
            </a:r>
            <a:r>
              <a:rPr lang="en-US" dirty="0" smtClean="0"/>
              <a:t>benefits </a:t>
            </a:r>
            <a:r>
              <a:rPr lang="en-US" dirty="0"/>
              <a:t>status, and activities.</a:t>
            </a:r>
            <a:endParaRPr lang="en-US" dirty="0" smtClean="0"/>
          </a:p>
        </p:txBody>
      </p:sp>
      <p:sp>
        <p:nvSpPr>
          <p:cNvPr id="7" name="Text Placeholder 6"/>
          <p:cNvSpPr>
            <a:spLocks noGrp="1"/>
          </p:cNvSpPr>
          <p:nvPr>
            <p:ph type="body" sz="quarter" idx="13"/>
          </p:nvPr>
        </p:nvSpPr>
        <p:spPr/>
        <p:txBody>
          <a:bodyPr/>
          <a:lstStyle/>
          <a:p>
            <a:r>
              <a:rPr lang="en-US" dirty="0"/>
              <a:t>Chapter 11</a:t>
            </a:r>
          </a:p>
        </p:txBody>
      </p:sp>
      <p:sp>
        <p:nvSpPr>
          <p:cNvPr id="8" name="Title 4"/>
          <p:cNvSpPr txBox="1">
            <a:spLocks/>
          </p:cNvSpPr>
          <p:nvPr/>
        </p:nvSpPr>
        <p:spPr>
          <a:xfrm>
            <a:off x="1524000" y="427038"/>
            <a:ext cx="7315200"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kern="1200">
                <a:solidFill>
                  <a:schemeClr val="tx1"/>
                </a:solidFill>
                <a:latin typeface="+mj-lt"/>
                <a:ea typeface="+mj-ea"/>
                <a:cs typeface="+mj-cs"/>
              </a:defRPr>
            </a:lvl1pPr>
          </a:lstStyle>
          <a:p>
            <a:r>
              <a:rPr lang="en-US" dirty="0"/>
              <a:t>Enterprise Data Mashups</a:t>
            </a:r>
          </a:p>
        </p:txBody>
      </p:sp>
    </p:spTree>
    <p:extLst>
      <p:ext uri="{BB962C8B-B14F-4D97-AF65-F5344CB8AC3E}">
        <p14:creationId xmlns:p14="http://schemas.microsoft.com/office/powerpoint/2010/main" val="314606237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3"/>
          </p:nvPr>
        </p:nvSpPr>
        <p:spPr/>
        <p:txBody>
          <a:bodyPr/>
          <a:lstStyle/>
          <a:p>
            <a:r>
              <a:rPr lang="en-US" dirty="0"/>
              <a:t>Chapter 11</a:t>
            </a:r>
          </a:p>
        </p:txBody>
      </p:sp>
      <p:sp>
        <p:nvSpPr>
          <p:cNvPr id="8" name="Title 4"/>
          <p:cNvSpPr txBox="1">
            <a:spLocks/>
          </p:cNvSpPr>
          <p:nvPr/>
        </p:nvSpPr>
        <p:spPr>
          <a:xfrm>
            <a:off x="1524000" y="427038"/>
            <a:ext cx="7315200"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kern="1200">
                <a:solidFill>
                  <a:schemeClr val="tx1"/>
                </a:solidFill>
                <a:latin typeface="+mj-lt"/>
                <a:ea typeface="+mj-ea"/>
                <a:cs typeface="+mj-cs"/>
              </a:defRPr>
            </a:lvl1pPr>
          </a:lstStyle>
          <a:p>
            <a:r>
              <a:rPr lang="en-US" dirty="0"/>
              <a:t>Enterprise Data Mashups</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1752600"/>
            <a:ext cx="7610475" cy="4343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468610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a:bodyPr>
          <a:lstStyle/>
          <a:p>
            <a:pPr marL="457200" indent="-457200">
              <a:buClr>
                <a:srgbClr val="5A8B25"/>
              </a:buClr>
              <a:buFont typeface="+mj-lt"/>
              <a:buAutoNum type="arabicPeriod"/>
            </a:pPr>
            <a:r>
              <a:rPr lang="en-US" b="0" dirty="0" smtClean="0"/>
              <a:t>Sketch </a:t>
            </a:r>
            <a:r>
              <a:rPr lang="en-US" b="0" dirty="0"/>
              <a:t>or describe the architecture of an enterprise mashup application.</a:t>
            </a:r>
          </a:p>
          <a:p>
            <a:pPr marL="457200" indent="-457200">
              <a:buClr>
                <a:srgbClr val="5A8B25"/>
              </a:buClr>
              <a:buFont typeface="+mj-lt"/>
              <a:buAutoNum type="arabicPeriod"/>
            </a:pPr>
            <a:r>
              <a:rPr lang="en-US" b="0" dirty="0" smtClean="0"/>
              <a:t>What </a:t>
            </a:r>
            <a:r>
              <a:rPr lang="en-US" b="0" dirty="0"/>
              <a:t>is an enterprise data mashup?</a:t>
            </a:r>
          </a:p>
          <a:p>
            <a:pPr marL="457200" indent="-457200">
              <a:buClr>
                <a:srgbClr val="5A8B25"/>
              </a:buClr>
              <a:buFont typeface="+mj-lt"/>
              <a:buAutoNum type="arabicPeriod"/>
            </a:pPr>
            <a:r>
              <a:rPr lang="en-US" b="0" dirty="0" smtClean="0"/>
              <a:t>What </a:t>
            </a:r>
            <a:r>
              <a:rPr lang="en-US" b="0" dirty="0"/>
              <a:t>are the functions and uses of enterprise mashups?</a:t>
            </a:r>
          </a:p>
          <a:p>
            <a:pPr marL="457200" indent="-457200">
              <a:buClr>
                <a:srgbClr val="5A8B25"/>
              </a:buClr>
              <a:buFont typeface="+mj-lt"/>
              <a:buAutoNum type="arabicPeriod"/>
            </a:pPr>
            <a:r>
              <a:rPr lang="en-US" b="0" dirty="0" smtClean="0"/>
              <a:t>Explain </a:t>
            </a:r>
            <a:r>
              <a:rPr lang="en-US" b="0" dirty="0"/>
              <a:t>why business workers may need data mashup technology.</a:t>
            </a:r>
          </a:p>
          <a:p>
            <a:pPr marL="457200" indent="-457200">
              <a:buClr>
                <a:srgbClr val="5A8B25"/>
              </a:buClr>
              <a:buFont typeface="+mj-lt"/>
              <a:buAutoNum type="arabicPeriod"/>
            </a:pPr>
            <a:r>
              <a:rPr lang="en-US" b="0" dirty="0" smtClean="0"/>
              <a:t>What </a:t>
            </a:r>
            <a:r>
              <a:rPr lang="en-US" b="0" dirty="0"/>
              <a:t>are three </a:t>
            </a:r>
            <a:r>
              <a:rPr lang="en-US" b="0" dirty="0" smtClean="0"/>
              <a:t>benefits </a:t>
            </a:r>
            <a:r>
              <a:rPr lang="en-US" b="0" dirty="0"/>
              <a:t>of mashup technology to the organization?</a:t>
            </a:r>
            <a:endParaRPr lang="en-US" b="0" dirty="0" smtClean="0"/>
          </a:p>
        </p:txBody>
      </p:sp>
      <p:sp>
        <p:nvSpPr>
          <p:cNvPr id="7" name="Text Placeholder 6"/>
          <p:cNvSpPr>
            <a:spLocks noGrp="1"/>
          </p:cNvSpPr>
          <p:nvPr>
            <p:ph type="body" sz="quarter" idx="13"/>
          </p:nvPr>
        </p:nvSpPr>
        <p:spPr/>
        <p:txBody>
          <a:bodyPr/>
          <a:lstStyle/>
          <a:p>
            <a:r>
              <a:rPr lang="en-US" dirty="0"/>
              <a:t>Chapter 11</a:t>
            </a:r>
          </a:p>
        </p:txBody>
      </p:sp>
      <p:sp>
        <p:nvSpPr>
          <p:cNvPr id="8" name="Title 4"/>
          <p:cNvSpPr txBox="1">
            <a:spLocks/>
          </p:cNvSpPr>
          <p:nvPr/>
        </p:nvSpPr>
        <p:spPr>
          <a:xfrm>
            <a:off x="1524000" y="427038"/>
            <a:ext cx="7315200"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kern="1200">
                <a:solidFill>
                  <a:schemeClr val="tx1"/>
                </a:solidFill>
                <a:latin typeface="+mj-lt"/>
                <a:ea typeface="+mj-ea"/>
                <a:cs typeface="+mj-cs"/>
              </a:defRPr>
            </a:lvl1pPr>
          </a:lstStyle>
          <a:p>
            <a:r>
              <a:rPr lang="en-US" dirty="0"/>
              <a:t>Enterprise Data Mashups</a:t>
            </a:r>
          </a:p>
        </p:txBody>
      </p:sp>
    </p:spTree>
    <p:extLst>
      <p:ext uri="{BB962C8B-B14F-4D97-AF65-F5344CB8AC3E}">
        <p14:creationId xmlns:p14="http://schemas.microsoft.com/office/powerpoint/2010/main" val="38084058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3694542500"/>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359791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Digital Dashboards</a:t>
            </a:r>
          </a:p>
        </p:txBody>
      </p:sp>
      <p:sp>
        <p:nvSpPr>
          <p:cNvPr id="6" name="Content Placeholder 5"/>
          <p:cNvSpPr>
            <a:spLocks noGrp="1"/>
          </p:cNvSpPr>
          <p:nvPr>
            <p:ph idx="1"/>
          </p:nvPr>
        </p:nvSpPr>
        <p:spPr/>
        <p:txBody>
          <a:bodyPr>
            <a:normAutofit lnSpcReduction="10000"/>
          </a:bodyPr>
          <a:lstStyle/>
          <a:p>
            <a:r>
              <a:rPr lang="en-US" dirty="0" smtClean="0"/>
              <a:t>Dashboards</a:t>
            </a:r>
          </a:p>
          <a:p>
            <a:pPr lvl="1"/>
            <a:r>
              <a:rPr lang="en-US" dirty="0" smtClean="0"/>
              <a:t>A </a:t>
            </a:r>
            <a:r>
              <a:rPr lang="en-US" dirty="0"/>
              <a:t>style of reporting that depicts KPIs, operational or </a:t>
            </a:r>
            <a:r>
              <a:rPr lang="en-US" dirty="0" smtClean="0"/>
              <a:t>strategic information </a:t>
            </a:r>
            <a:r>
              <a:rPr lang="en-US" dirty="0"/>
              <a:t>with intuitive and interactive displays</a:t>
            </a:r>
            <a:r>
              <a:rPr lang="en-US" dirty="0" smtClean="0"/>
              <a:t>.</a:t>
            </a:r>
          </a:p>
          <a:p>
            <a:pPr lvl="1"/>
            <a:r>
              <a:rPr lang="en-US" dirty="0"/>
              <a:t>Custom programmed to automatically and securely pull, analyze, and display data from enterprise systems, cloud apps, data feeds, and external sources and then display the metrics</a:t>
            </a:r>
            <a:r>
              <a:rPr lang="en-US" dirty="0" smtClean="0"/>
              <a:t>.</a:t>
            </a:r>
          </a:p>
          <a:p>
            <a:pPr lvl="1"/>
            <a:r>
              <a:rPr lang="en-US" dirty="0"/>
              <a:t>Components of dashboards are</a:t>
            </a:r>
            <a:r>
              <a:rPr lang="en-US" dirty="0" smtClean="0"/>
              <a:t>:</a:t>
            </a:r>
          </a:p>
          <a:p>
            <a:pPr lvl="2"/>
            <a:r>
              <a:rPr lang="en-US" dirty="0" smtClean="0"/>
              <a:t>Design</a:t>
            </a:r>
          </a:p>
          <a:p>
            <a:pPr lvl="2"/>
            <a:r>
              <a:rPr lang="en-US" dirty="0"/>
              <a:t>Performance </a:t>
            </a:r>
            <a:r>
              <a:rPr lang="en-US" dirty="0" smtClean="0"/>
              <a:t>metrics</a:t>
            </a:r>
          </a:p>
          <a:p>
            <a:pPr lvl="2"/>
            <a:r>
              <a:rPr lang="en-US" dirty="0" smtClean="0"/>
              <a:t>API</a:t>
            </a:r>
          </a:p>
          <a:p>
            <a:pPr lvl="2"/>
            <a:r>
              <a:rPr lang="en-US" dirty="0" smtClean="0"/>
              <a:t>Access</a:t>
            </a:r>
          </a:p>
        </p:txBody>
      </p:sp>
      <p:sp>
        <p:nvSpPr>
          <p:cNvPr id="7" name="Text Placeholder 6"/>
          <p:cNvSpPr>
            <a:spLocks noGrp="1"/>
          </p:cNvSpPr>
          <p:nvPr>
            <p:ph type="body" sz="quarter" idx="13"/>
          </p:nvPr>
        </p:nvSpPr>
        <p:spPr/>
        <p:txBody>
          <a:bodyPr/>
          <a:lstStyle/>
          <a:p>
            <a:r>
              <a:rPr lang="en-US" dirty="0"/>
              <a:t>Chapter 11</a:t>
            </a:r>
          </a:p>
        </p:txBody>
      </p:sp>
    </p:spTree>
    <p:extLst>
      <p:ext uri="{BB962C8B-B14F-4D97-AF65-F5344CB8AC3E}">
        <p14:creationId xmlns:p14="http://schemas.microsoft.com/office/powerpoint/2010/main" val="79591111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Digital Dashboards</a:t>
            </a:r>
          </a:p>
        </p:txBody>
      </p:sp>
      <p:sp>
        <p:nvSpPr>
          <p:cNvPr id="6" name="Content Placeholder 5"/>
          <p:cNvSpPr>
            <a:spLocks noGrp="1"/>
          </p:cNvSpPr>
          <p:nvPr>
            <p:ph idx="1"/>
          </p:nvPr>
        </p:nvSpPr>
        <p:spPr/>
        <p:txBody>
          <a:bodyPr>
            <a:normAutofit/>
          </a:bodyPr>
          <a:lstStyle/>
          <a:p>
            <a:r>
              <a:rPr lang="en-US" dirty="0" smtClean="0"/>
              <a:t>Dashboard – Real Time Data</a:t>
            </a:r>
          </a:p>
          <a:p>
            <a:pPr lvl="1"/>
            <a:r>
              <a:rPr lang="en-US" dirty="0"/>
              <a:t>Having real-time, or near-real-time, data is </a:t>
            </a:r>
            <a:r>
              <a:rPr lang="en-US" dirty="0" smtClean="0"/>
              <a:t>essential to </a:t>
            </a:r>
            <a:r>
              <a:rPr lang="en-US" dirty="0"/>
              <a:t>keep users aware of any meaningful changes in the metrics as they occur and </a:t>
            </a:r>
            <a:r>
              <a:rPr lang="en-US" dirty="0" smtClean="0"/>
              <a:t>to provide </a:t>
            </a:r>
            <a:r>
              <a:rPr lang="en-US" dirty="0"/>
              <a:t>information for making decisions in real time.</a:t>
            </a:r>
            <a:endParaRPr lang="en-US" dirty="0" smtClean="0"/>
          </a:p>
        </p:txBody>
      </p:sp>
      <p:sp>
        <p:nvSpPr>
          <p:cNvPr id="7" name="Text Placeholder 6"/>
          <p:cNvSpPr>
            <a:spLocks noGrp="1"/>
          </p:cNvSpPr>
          <p:nvPr>
            <p:ph type="body" sz="quarter" idx="13"/>
          </p:nvPr>
        </p:nvSpPr>
        <p:spPr/>
        <p:txBody>
          <a:bodyPr/>
          <a:lstStyle/>
          <a:p>
            <a:r>
              <a:rPr lang="en-US" dirty="0"/>
              <a:t>Chapter 11</a:t>
            </a:r>
          </a:p>
        </p:txBody>
      </p:sp>
    </p:spTree>
    <p:extLst>
      <p:ext uri="{BB962C8B-B14F-4D97-AF65-F5344CB8AC3E}">
        <p14:creationId xmlns:p14="http://schemas.microsoft.com/office/powerpoint/2010/main" val="40936729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Digital Dashboards</a:t>
            </a:r>
          </a:p>
        </p:txBody>
      </p:sp>
      <p:sp>
        <p:nvSpPr>
          <p:cNvPr id="6" name="Content Placeholder 5"/>
          <p:cNvSpPr>
            <a:spLocks noGrp="1"/>
          </p:cNvSpPr>
          <p:nvPr>
            <p:ph idx="1"/>
          </p:nvPr>
        </p:nvSpPr>
        <p:spPr/>
        <p:txBody>
          <a:bodyPr>
            <a:normAutofit/>
          </a:bodyPr>
          <a:lstStyle/>
          <a:p>
            <a:r>
              <a:rPr lang="en-US" dirty="0" smtClean="0"/>
              <a:t>Dashboard Functions</a:t>
            </a:r>
          </a:p>
          <a:p>
            <a:pPr lvl="1"/>
            <a:r>
              <a:rPr lang="en-US" dirty="0" smtClean="0"/>
              <a:t>Displays company </a:t>
            </a:r>
            <a:r>
              <a:rPr lang="en-US" dirty="0"/>
              <a:t>performance metrics, </a:t>
            </a:r>
            <a:r>
              <a:rPr lang="en-US" dirty="0" smtClean="0"/>
              <a:t>automatically </a:t>
            </a:r>
            <a:r>
              <a:rPr lang="en-US" dirty="0"/>
              <a:t>updated in real </a:t>
            </a:r>
            <a:r>
              <a:rPr lang="en-US" dirty="0" smtClean="0"/>
              <a:t>time. </a:t>
            </a:r>
          </a:p>
          <a:p>
            <a:pPr lvl="1"/>
            <a:r>
              <a:rPr lang="en-US" dirty="0" smtClean="0"/>
              <a:t>Improve </a:t>
            </a:r>
            <a:r>
              <a:rPr lang="en-US" dirty="0"/>
              <a:t>the information synthesis </a:t>
            </a:r>
            <a:r>
              <a:rPr lang="en-US" dirty="0" smtClean="0"/>
              <a:t>process bringing </a:t>
            </a:r>
            <a:r>
              <a:rPr lang="en-US" dirty="0"/>
              <a:t>in multiple, disparate data feeds and sources, extracting features </a:t>
            </a:r>
            <a:r>
              <a:rPr lang="en-US" dirty="0" smtClean="0"/>
              <a:t>of interest</a:t>
            </a:r>
            <a:r>
              <a:rPr lang="en-US" dirty="0"/>
              <a:t>, and manipulating the data so the information is in a more </a:t>
            </a:r>
            <a:r>
              <a:rPr lang="en-US" dirty="0" smtClean="0"/>
              <a:t>accessible format</a:t>
            </a:r>
            <a:r>
              <a:rPr lang="en-US" dirty="0"/>
              <a:t>. </a:t>
            </a:r>
            <a:endParaRPr lang="en-US" dirty="0" smtClean="0"/>
          </a:p>
          <a:p>
            <a:pPr lvl="1"/>
            <a:r>
              <a:rPr lang="en-US" dirty="0" smtClean="0"/>
              <a:t>Eliminates need to log </a:t>
            </a:r>
            <a:r>
              <a:rPr lang="en-US" dirty="0"/>
              <a:t>into multiple applications to </a:t>
            </a:r>
            <a:r>
              <a:rPr lang="en-US" dirty="0" smtClean="0"/>
              <a:t>view business performance.</a:t>
            </a:r>
          </a:p>
        </p:txBody>
      </p:sp>
      <p:sp>
        <p:nvSpPr>
          <p:cNvPr id="7" name="Text Placeholder 6"/>
          <p:cNvSpPr>
            <a:spLocks noGrp="1"/>
          </p:cNvSpPr>
          <p:nvPr>
            <p:ph type="body" sz="quarter" idx="13"/>
          </p:nvPr>
        </p:nvSpPr>
        <p:spPr/>
        <p:txBody>
          <a:bodyPr/>
          <a:lstStyle/>
          <a:p>
            <a:r>
              <a:rPr lang="en-US" dirty="0"/>
              <a:t>Chapter 11</a:t>
            </a:r>
          </a:p>
        </p:txBody>
      </p:sp>
    </p:spTree>
    <p:extLst>
      <p:ext uri="{BB962C8B-B14F-4D97-AF65-F5344CB8AC3E}">
        <p14:creationId xmlns:p14="http://schemas.microsoft.com/office/powerpoint/2010/main" val="5336991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3844067587"/>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618492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Digital Dashboards</a:t>
            </a:r>
          </a:p>
        </p:txBody>
      </p:sp>
      <p:sp>
        <p:nvSpPr>
          <p:cNvPr id="6" name="Content Placeholder 5"/>
          <p:cNvSpPr>
            <a:spLocks noGrp="1"/>
          </p:cNvSpPr>
          <p:nvPr>
            <p:ph idx="1"/>
          </p:nvPr>
        </p:nvSpPr>
        <p:spPr/>
        <p:txBody>
          <a:bodyPr>
            <a:normAutofit/>
          </a:bodyPr>
          <a:lstStyle/>
          <a:p>
            <a:r>
              <a:rPr lang="en-US" dirty="0" smtClean="0"/>
              <a:t>Dashboard Benefits</a:t>
            </a:r>
          </a:p>
          <a:p>
            <a:pPr lvl="1"/>
            <a:r>
              <a:rPr lang="en-US" dirty="0" smtClean="0"/>
              <a:t>Visibility: blind </a:t>
            </a:r>
            <a:r>
              <a:rPr lang="en-US" dirty="0"/>
              <a:t>spots are minimized or </a:t>
            </a:r>
            <a:r>
              <a:rPr lang="en-US" dirty="0" smtClean="0"/>
              <a:t>eliminated; Threats </a:t>
            </a:r>
            <a:r>
              <a:rPr lang="en-US" dirty="0"/>
              <a:t>and </a:t>
            </a:r>
            <a:r>
              <a:rPr lang="en-US" dirty="0" smtClean="0"/>
              <a:t>opportunities are </a:t>
            </a:r>
            <a:r>
              <a:rPr lang="en-US" dirty="0"/>
              <a:t>detected as soon as possible.</a:t>
            </a:r>
          </a:p>
          <a:p>
            <a:pPr lvl="1"/>
            <a:r>
              <a:rPr lang="en-US" dirty="0" smtClean="0"/>
              <a:t>Continuous improvement: custom designed to </a:t>
            </a:r>
            <a:r>
              <a:rPr lang="en-US" dirty="0"/>
              <a:t>display the user’s critical metrics and measures.</a:t>
            </a:r>
          </a:p>
          <a:p>
            <a:pPr lvl="1"/>
            <a:r>
              <a:rPr lang="en-US" dirty="0" smtClean="0"/>
              <a:t>Single </a:t>
            </a:r>
            <a:r>
              <a:rPr lang="en-US" dirty="0"/>
              <a:t>sign </a:t>
            </a:r>
            <a:r>
              <a:rPr lang="en-US" dirty="0" smtClean="0"/>
              <a:t>on: save </a:t>
            </a:r>
            <a:r>
              <a:rPr lang="en-US" dirty="0"/>
              <a:t>time and </a:t>
            </a:r>
            <a:r>
              <a:rPr lang="en-US" dirty="0" smtClean="0"/>
              <a:t>effort logging onto numerous corporate information systems.</a:t>
            </a:r>
            <a:endParaRPr lang="en-US" dirty="0"/>
          </a:p>
          <a:p>
            <a:pPr lvl="1"/>
            <a:r>
              <a:rPr lang="en-US" dirty="0" smtClean="0"/>
              <a:t>Budget or planning deviations: metrics can </a:t>
            </a:r>
            <a:r>
              <a:rPr lang="en-US" dirty="0"/>
              <a:t>be programmed to display deviations from </a:t>
            </a:r>
            <a:r>
              <a:rPr lang="en-US" dirty="0" smtClean="0"/>
              <a:t>targets.</a:t>
            </a:r>
            <a:endParaRPr lang="en-US" dirty="0"/>
          </a:p>
          <a:p>
            <a:pPr lvl="1"/>
            <a:r>
              <a:rPr lang="en-US" dirty="0" smtClean="0"/>
              <a:t>Accountability: employees tend </a:t>
            </a:r>
            <a:r>
              <a:rPr lang="en-US" dirty="0"/>
              <a:t>to be motivated to improve </a:t>
            </a:r>
            <a:r>
              <a:rPr lang="en-US" dirty="0" smtClean="0"/>
              <a:t>their performance when tracked.</a:t>
            </a:r>
          </a:p>
        </p:txBody>
      </p:sp>
      <p:sp>
        <p:nvSpPr>
          <p:cNvPr id="7" name="Text Placeholder 6"/>
          <p:cNvSpPr>
            <a:spLocks noGrp="1"/>
          </p:cNvSpPr>
          <p:nvPr>
            <p:ph type="body" sz="quarter" idx="13"/>
          </p:nvPr>
        </p:nvSpPr>
        <p:spPr/>
        <p:txBody>
          <a:bodyPr/>
          <a:lstStyle/>
          <a:p>
            <a:r>
              <a:rPr lang="en-US" dirty="0"/>
              <a:t>Chapter 11</a:t>
            </a:r>
          </a:p>
        </p:txBody>
      </p:sp>
    </p:spTree>
    <p:extLst>
      <p:ext uri="{BB962C8B-B14F-4D97-AF65-F5344CB8AC3E}">
        <p14:creationId xmlns:p14="http://schemas.microsoft.com/office/powerpoint/2010/main" val="326827793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Digital Dashboards</a:t>
            </a:r>
          </a:p>
        </p:txBody>
      </p:sp>
      <p:sp>
        <p:nvSpPr>
          <p:cNvPr id="6" name="Content Placeholder 5"/>
          <p:cNvSpPr>
            <a:spLocks noGrp="1"/>
          </p:cNvSpPr>
          <p:nvPr>
            <p:ph idx="1"/>
          </p:nvPr>
        </p:nvSpPr>
        <p:spPr/>
        <p:txBody>
          <a:bodyPr>
            <a:normAutofit/>
          </a:bodyPr>
          <a:lstStyle/>
          <a:p>
            <a:pPr marL="457200" indent="-457200">
              <a:buClr>
                <a:srgbClr val="5A8B25"/>
              </a:buClr>
              <a:buFont typeface="+mj-lt"/>
              <a:buAutoNum type="arabicPeriod"/>
            </a:pPr>
            <a:r>
              <a:rPr lang="en-US" b="0" dirty="0" smtClean="0"/>
              <a:t>Describe </a:t>
            </a:r>
            <a:r>
              <a:rPr lang="en-US" b="0" dirty="0"/>
              <a:t>business dashboards and their functions.</a:t>
            </a:r>
          </a:p>
          <a:p>
            <a:pPr marL="457200" indent="-457200">
              <a:buClr>
                <a:srgbClr val="5A8B25"/>
              </a:buClr>
              <a:buFont typeface="+mj-lt"/>
              <a:buAutoNum type="arabicPeriod"/>
            </a:pPr>
            <a:r>
              <a:rPr lang="en-US" b="0" dirty="0" smtClean="0"/>
              <a:t>Why </a:t>
            </a:r>
            <a:r>
              <a:rPr lang="en-US" b="0" dirty="0"/>
              <a:t>do you think dashboards must be in real time and customized </a:t>
            </a:r>
            <a:r>
              <a:rPr lang="en-US" b="0" dirty="0" smtClean="0"/>
              <a:t>for the </a:t>
            </a:r>
            <a:r>
              <a:rPr lang="en-US" b="0" dirty="0"/>
              <a:t>executive or manager?</a:t>
            </a:r>
          </a:p>
          <a:p>
            <a:pPr marL="457200" indent="-457200">
              <a:buClr>
                <a:srgbClr val="5A8B25"/>
              </a:buClr>
              <a:buFont typeface="+mj-lt"/>
              <a:buAutoNum type="arabicPeriod"/>
            </a:pPr>
            <a:r>
              <a:rPr lang="en-US" b="0" dirty="0" smtClean="0"/>
              <a:t>How </a:t>
            </a:r>
            <a:r>
              <a:rPr lang="en-US" b="0" dirty="0"/>
              <a:t>do business dashboards differ from other types of visual reports?</a:t>
            </a:r>
          </a:p>
          <a:p>
            <a:pPr marL="457200" indent="-457200">
              <a:buClr>
                <a:srgbClr val="5A8B25"/>
              </a:buClr>
              <a:buFont typeface="+mj-lt"/>
              <a:buAutoNum type="arabicPeriod"/>
            </a:pPr>
            <a:r>
              <a:rPr lang="en-US" b="0" dirty="0" smtClean="0"/>
              <a:t>Explain </a:t>
            </a:r>
            <a:r>
              <a:rPr lang="en-US" b="0" dirty="0"/>
              <a:t>the components of dashboards.</a:t>
            </a:r>
          </a:p>
          <a:p>
            <a:pPr marL="457200" indent="-457200">
              <a:buClr>
                <a:srgbClr val="5A8B25"/>
              </a:buClr>
              <a:buFont typeface="+mj-lt"/>
              <a:buAutoNum type="arabicPeriod"/>
            </a:pPr>
            <a:r>
              <a:rPr lang="en-US" b="0" dirty="0" smtClean="0"/>
              <a:t>What </a:t>
            </a:r>
            <a:r>
              <a:rPr lang="en-US" b="0" dirty="0"/>
              <a:t>are </a:t>
            </a:r>
            <a:r>
              <a:rPr lang="en-US" b="0" dirty="0" smtClean="0"/>
              <a:t>benefits </a:t>
            </a:r>
            <a:r>
              <a:rPr lang="en-US" b="0" dirty="0"/>
              <a:t>of dashboards?</a:t>
            </a:r>
            <a:endParaRPr lang="en-US" b="0" dirty="0" smtClean="0"/>
          </a:p>
        </p:txBody>
      </p:sp>
      <p:sp>
        <p:nvSpPr>
          <p:cNvPr id="7" name="Text Placeholder 6"/>
          <p:cNvSpPr>
            <a:spLocks noGrp="1"/>
          </p:cNvSpPr>
          <p:nvPr>
            <p:ph type="body" sz="quarter" idx="13"/>
          </p:nvPr>
        </p:nvSpPr>
        <p:spPr/>
        <p:txBody>
          <a:bodyPr/>
          <a:lstStyle/>
          <a:p>
            <a:r>
              <a:rPr lang="en-US" dirty="0"/>
              <a:t>Chapter 11</a:t>
            </a:r>
          </a:p>
        </p:txBody>
      </p:sp>
    </p:spTree>
    <p:extLst>
      <p:ext uri="{BB962C8B-B14F-4D97-AF65-F5344CB8AC3E}">
        <p14:creationId xmlns:p14="http://schemas.microsoft.com/office/powerpoint/2010/main" val="233036082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3642527741"/>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9133644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Geospatial Data and Geographic Information Systems</a:t>
            </a:r>
          </a:p>
        </p:txBody>
      </p:sp>
      <p:sp>
        <p:nvSpPr>
          <p:cNvPr id="6" name="Content Placeholder 5"/>
          <p:cNvSpPr>
            <a:spLocks noGrp="1"/>
          </p:cNvSpPr>
          <p:nvPr>
            <p:ph idx="1"/>
          </p:nvPr>
        </p:nvSpPr>
        <p:spPr/>
        <p:txBody>
          <a:bodyPr>
            <a:normAutofit/>
          </a:bodyPr>
          <a:lstStyle/>
          <a:p>
            <a:r>
              <a:rPr lang="en-US" dirty="0" smtClean="0"/>
              <a:t>Geographic Information System </a:t>
            </a:r>
            <a:r>
              <a:rPr lang="en-US" dirty="0"/>
              <a:t>(GIS) </a:t>
            </a:r>
            <a:endParaRPr lang="en-US" dirty="0" smtClean="0"/>
          </a:p>
          <a:p>
            <a:pPr lvl="1"/>
            <a:r>
              <a:rPr lang="en-US" dirty="0" smtClean="0"/>
              <a:t>Captures</a:t>
            </a:r>
            <a:r>
              <a:rPr lang="en-US" dirty="0"/>
              <a:t>, manages, analyzes, and </a:t>
            </a:r>
            <a:r>
              <a:rPr lang="en-US" dirty="0" smtClean="0"/>
              <a:t>displays multidimensional </a:t>
            </a:r>
            <a:r>
              <a:rPr lang="en-US" dirty="0"/>
              <a:t>geographic data, also </a:t>
            </a:r>
            <a:r>
              <a:rPr lang="en-US" dirty="0" smtClean="0"/>
              <a:t>called </a:t>
            </a:r>
            <a:r>
              <a:rPr lang="en-US" i="1" dirty="0" smtClean="0"/>
              <a:t>geospatial </a:t>
            </a:r>
            <a:r>
              <a:rPr lang="en-US" i="1" dirty="0"/>
              <a:t>data</a:t>
            </a:r>
            <a:r>
              <a:rPr lang="en-US" dirty="0" smtClean="0"/>
              <a:t>.</a:t>
            </a:r>
          </a:p>
          <a:p>
            <a:r>
              <a:rPr lang="en-US" dirty="0" smtClean="0"/>
              <a:t>Geospatial Data</a:t>
            </a:r>
            <a:endParaRPr lang="en-US" dirty="0"/>
          </a:p>
          <a:p>
            <a:pPr lvl="1"/>
            <a:r>
              <a:rPr lang="en-US" dirty="0" smtClean="0"/>
              <a:t>Where things </a:t>
            </a:r>
            <a:r>
              <a:rPr lang="en-US" dirty="0"/>
              <a:t>or people are and where they are going—with descriptive data—what </a:t>
            </a:r>
            <a:r>
              <a:rPr lang="en-US" dirty="0" smtClean="0"/>
              <a:t>things are </a:t>
            </a:r>
            <a:r>
              <a:rPr lang="en-US" dirty="0"/>
              <a:t>like or what customers are doing</a:t>
            </a:r>
            <a:r>
              <a:rPr lang="en-US" dirty="0" smtClean="0"/>
              <a:t>.</a:t>
            </a:r>
          </a:p>
          <a:p>
            <a:pPr lvl="1"/>
            <a:endParaRPr lang="en-US" dirty="0" smtClean="0"/>
          </a:p>
        </p:txBody>
      </p:sp>
      <p:sp>
        <p:nvSpPr>
          <p:cNvPr id="7" name="Text Placeholder 6"/>
          <p:cNvSpPr>
            <a:spLocks noGrp="1"/>
          </p:cNvSpPr>
          <p:nvPr>
            <p:ph type="body" sz="quarter" idx="13"/>
          </p:nvPr>
        </p:nvSpPr>
        <p:spPr/>
        <p:txBody>
          <a:bodyPr/>
          <a:lstStyle/>
          <a:p>
            <a:r>
              <a:rPr lang="en-US" dirty="0"/>
              <a:t>Chapter 11</a:t>
            </a:r>
          </a:p>
        </p:txBody>
      </p:sp>
    </p:spTree>
    <p:extLst>
      <p:ext uri="{BB962C8B-B14F-4D97-AF65-F5344CB8AC3E}">
        <p14:creationId xmlns:p14="http://schemas.microsoft.com/office/powerpoint/2010/main" val="319572273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Geospatial Data and Geographic Information Systems</a:t>
            </a:r>
          </a:p>
        </p:txBody>
      </p:sp>
      <p:sp>
        <p:nvSpPr>
          <p:cNvPr id="6" name="Content Placeholder 5"/>
          <p:cNvSpPr>
            <a:spLocks noGrp="1"/>
          </p:cNvSpPr>
          <p:nvPr>
            <p:ph idx="1"/>
          </p:nvPr>
        </p:nvSpPr>
        <p:spPr/>
        <p:txBody>
          <a:bodyPr>
            <a:normAutofit/>
          </a:bodyPr>
          <a:lstStyle/>
          <a:p>
            <a:r>
              <a:rPr lang="en-US" dirty="0" smtClean="0"/>
              <a:t>GIS</a:t>
            </a:r>
          </a:p>
          <a:p>
            <a:pPr lvl="1"/>
            <a:r>
              <a:rPr lang="en-US" dirty="0" smtClean="0"/>
              <a:t>GIS is not a map, with multiple layers of information for many ways of thinking about a geographic space.</a:t>
            </a:r>
          </a:p>
          <a:p>
            <a:pPr lvl="1"/>
            <a:endParaRPr lang="en-US" dirty="0" smtClean="0"/>
          </a:p>
        </p:txBody>
      </p:sp>
      <p:sp>
        <p:nvSpPr>
          <p:cNvPr id="7" name="Text Placeholder 6"/>
          <p:cNvSpPr>
            <a:spLocks noGrp="1"/>
          </p:cNvSpPr>
          <p:nvPr>
            <p:ph type="body" sz="quarter" idx="13"/>
          </p:nvPr>
        </p:nvSpPr>
        <p:spPr/>
        <p:txBody>
          <a:bodyPr/>
          <a:lstStyle/>
          <a:p>
            <a:r>
              <a:rPr lang="en-US" dirty="0"/>
              <a:t>Chapter 11</a:t>
            </a:r>
          </a:p>
        </p:txBody>
      </p:sp>
    </p:spTree>
    <p:extLst>
      <p:ext uri="{BB962C8B-B14F-4D97-AF65-F5344CB8AC3E}">
        <p14:creationId xmlns:p14="http://schemas.microsoft.com/office/powerpoint/2010/main" val="284913519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Geospatial Data and Geographic Information Systems</a:t>
            </a:r>
          </a:p>
        </p:txBody>
      </p:sp>
      <p:sp>
        <p:nvSpPr>
          <p:cNvPr id="6" name="Content Placeholder 5"/>
          <p:cNvSpPr>
            <a:spLocks noGrp="1"/>
          </p:cNvSpPr>
          <p:nvPr>
            <p:ph idx="1"/>
          </p:nvPr>
        </p:nvSpPr>
        <p:spPr/>
        <p:txBody>
          <a:bodyPr>
            <a:normAutofit/>
          </a:bodyPr>
          <a:lstStyle/>
          <a:p>
            <a:r>
              <a:rPr lang="en-US" dirty="0" smtClean="0"/>
              <a:t>Global Integration</a:t>
            </a:r>
          </a:p>
          <a:p>
            <a:pPr lvl="1"/>
            <a:r>
              <a:rPr lang="en-US" dirty="0" smtClean="0"/>
              <a:t>Cellular and </a:t>
            </a:r>
            <a:r>
              <a:rPr lang="en-US" dirty="0"/>
              <a:t>Internet service providers, sensors, Google Earth, GPS, and RFID </a:t>
            </a:r>
            <a:r>
              <a:rPr lang="en-US" dirty="0" smtClean="0"/>
              <a:t>systems know </a:t>
            </a:r>
            <a:r>
              <a:rPr lang="en-US" dirty="0"/>
              <a:t>the location of each connected user or object</a:t>
            </a:r>
            <a:r>
              <a:rPr lang="en-US" dirty="0" smtClean="0"/>
              <a:t>.</a:t>
            </a:r>
          </a:p>
          <a:p>
            <a:pPr lvl="1"/>
            <a:r>
              <a:rPr lang="en-US" dirty="0"/>
              <a:t>Foursquare, Google Maps, </a:t>
            </a:r>
            <a:r>
              <a:rPr lang="en-US" dirty="0" smtClean="0"/>
              <a:t>and other </a:t>
            </a:r>
            <a:r>
              <a:rPr lang="en-US" dirty="0"/>
              <a:t>mobile apps rely on GPS locations.</a:t>
            </a:r>
            <a:endParaRPr lang="en-US" dirty="0" smtClean="0"/>
          </a:p>
        </p:txBody>
      </p:sp>
      <p:sp>
        <p:nvSpPr>
          <p:cNvPr id="7" name="Text Placeholder 6"/>
          <p:cNvSpPr>
            <a:spLocks noGrp="1"/>
          </p:cNvSpPr>
          <p:nvPr>
            <p:ph type="body" sz="quarter" idx="13"/>
          </p:nvPr>
        </p:nvSpPr>
        <p:spPr/>
        <p:txBody>
          <a:bodyPr/>
          <a:lstStyle/>
          <a:p>
            <a:r>
              <a:rPr lang="en-US" dirty="0"/>
              <a:t>Chapter 11</a:t>
            </a:r>
          </a:p>
        </p:txBody>
      </p:sp>
    </p:spTree>
    <p:extLst>
      <p:ext uri="{BB962C8B-B14F-4D97-AF65-F5344CB8AC3E}">
        <p14:creationId xmlns:p14="http://schemas.microsoft.com/office/powerpoint/2010/main" val="33079476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Geospatial Data and Geographic Information Systems</a:t>
            </a:r>
          </a:p>
        </p:txBody>
      </p:sp>
      <p:sp>
        <p:nvSpPr>
          <p:cNvPr id="6" name="Content Placeholder 5"/>
          <p:cNvSpPr>
            <a:spLocks noGrp="1"/>
          </p:cNvSpPr>
          <p:nvPr>
            <p:ph idx="1"/>
          </p:nvPr>
        </p:nvSpPr>
        <p:spPr/>
        <p:txBody>
          <a:bodyPr>
            <a:normAutofit/>
          </a:bodyPr>
          <a:lstStyle/>
          <a:p>
            <a:r>
              <a:rPr lang="en-US" dirty="0" smtClean="0"/>
              <a:t>GIS Business Applications</a:t>
            </a:r>
          </a:p>
          <a:p>
            <a:pPr lvl="1"/>
            <a:r>
              <a:rPr lang="en-US" dirty="0" smtClean="0"/>
              <a:t>Learn </a:t>
            </a:r>
            <a:r>
              <a:rPr lang="en-US" dirty="0"/>
              <a:t>how store sales are impacted by population or the </a:t>
            </a:r>
            <a:r>
              <a:rPr lang="en-US" dirty="0" smtClean="0"/>
              <a:t>proximity to </a:t>
            </a:r>
            <a:r>
              <a:rPr lang="en-US" dirty="0"/>
              <a:t>competitors’ stores.</a:t>
            </a:r>
          </a:p>
          <a:p>
            <a:pPr lvl="1"/>
            <a:r>
              <a:rPr lang="en-US" dirty="0" smtClean="0"/>
              <a:t>Use </a:t>
            </a:r>
            <a:r>
              <a:rPr lang="en-US" dirty="0"/>
              <a:t>GIS to </a:t>
            </a:r>
            <a:r>
              <a:rPr lang="en-US" dirty="0" smtClean="0"/>
              <a:t>identify relevant </a:t>
            </a:r>
            <a:r>
              <a:rPr lang="en-US" dirty="0"/>
              <a:t>demographics, proximity to highways, public </a:t>
            </a:r>
            <a:r>
              <a:rPr lang="en-US" dirty="0" smtClean="0"/>
              <a:t>transportation, and </a:t>
            </a:r>
            <a:r>
              <a:rPr lang="en-US" dirty="0"/>
              <a:t>competitors’ stores to select the best location options.</a:t>
            </a:r>
          </a:p>
          <a:p>
            <a:pPr lvl="1"/>
            <a:r>
              <a:rPr lang="en-US" dirty="0" smtClean="0"/>
              <a:t>Food </a:t>
            </a:r>
            <a:r>
              <a:rPr lang="en-US" dirty="0"/>
              <a:t>and consumer products companies can chart locations of </a:t>
            </a:r>
            <a:r>
              <a:rPr lang="en-US" dirty="0" smtClean="0"/>
              <a:t>complaint calls </a:t>
            </a:r>
            <a:r>
              <a:rPr lang="en-US" dirty="0"/>
              <a:t>enabling product traceability in the event of a crisis or recall.</a:t>
            </a:r>
          </a:p>
          <a:p>
            <a:pPr lvl="1"/>
            <a:r>
              <a:rPr lang="en-US" dirty="0" smtClean="0"/>
              <a:t>Sales </a:t>
            </a:r>
            <a:r>
              <a:rPr lang="en-US" dirty="0"/>
              <a:t>reps might better target their customer visits by analyzing the </a:t>
            </a:r>
            <a:r>
              <a:rPr lang="en-US" dirty="0" smtClean="0"/>
              <a:t>geography of </a:t>
            </a:r>
            <a:r>
              <a:rPr lang="en-US" dirty="0"/>
              <a:t>sales targets.</a:t>
            </a:r>
            <a:endParaRPr lang="en-US" dirty="0" smtClean="0"/>
          </a:p>
        </p:txBody>
      </p:sp>
      <p:sp>
        <p:nvSpPr>
          <p:cNvPr id="7" name="Text Placeholder 6"/>
          <p:cNvSpPr>
            <a:spLocks noGrp="1"/>
          </p:cNvSpPr>
          <p:nvPr>
            <p:ph type="body" sz="quarter" idx="13"/>
          </p:nvPr>
        </p:nvSpPr>
        <p:spPr/>
        <p:txBody>
          <a:bodyPr/>
          <a:lstStyle/>
          <a:p>
            <a:r>
              <a:rPr lang="en-US" dirty="0"/>
              <a:t>Chapter 11</a:t>
            </a:r>
          </a:p>
        </p:txBody>
      </p:sp>
    </p:spTree>
    <p:extLst>
      <p:ext uri="{BB962C8B-B14F-4D97-AF65-F5344CB8AC3E}">
        <p14:creationId xmlns:p14="http://schemas.microsoft.com/office/powerpoint/2010/main" val="23202514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Data Visualization and Learning</a:t>
            </a:r>
          </a:p>
        </p:txBody>
      </p:sp>
      <p:sp>
        <p:nvSpPr>
          <p:cNvPr id="7" name="Text Placeholder 6"/>
          <p:cNvSpPr>
            <a:spLocks noGrp="1"/>
          </p:cNvSpPr>
          <p:nvPr>
            <p:ph type="body" sz="quarter" idx="13"/>
          </p:nvPr>
        </p:nvSpPr>
        <p:spPr/>
        <p:txBody>
          <a:bodyPr/>
          <a:lstStyle/>
          <a:p>
            <a:r>
              <a:rPr lang="en-US" dirty="0"/>
              <a:t>Chapter </a:t>
            </a:r>
            <a:r>
              <a:rPr lang="en-US" dirty="0" smtClean="0"/>
              <a:t>11</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2209800"/>
            <a:ext cx="7543800" cy="1914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1409700" y="4572000"/>
            <a:ext cx="6553200" cy="646331"/>
          </a:xfrm>
          <a:prstGeom prst="rect">
            <a:avLst/>
          </a:prstGeom>
          <a:noFill/>
        </p:spPr>
        <p:txBody>
          <a:bodyPr wrap="square" rtlCol="0">
            <a:spAutoFit/>
          </a:bodyPr>
          <a:lstStyle/>
          <a:p>
            <a:r>
              <a:rPr lang="en-US" b="1" dirty="0" smtClean="0"/>
              <a:t>Figure 11.3 </a:t>
            </a:r>
            <a:r>
              <a:rPr lang="en-US" dirty="0"/>
              <a:t>Tools and </a:t>
            </a:r>
            <a:r>
              <a:rPr lang="en-US" dirty="0" smtClean="0"/>
              <a:t>technologies </a:t>
            </a:r>
            <a:r>
              <a:rPr lang="en-US" dirty="0"/>
              <a:t>in this </a:t>
            </a:r>
            <a:r>
              <a:rPr lang="en-US" dirty="0" smtClean="0"/>
              <a:t>chapter fall </a:t>
            </a:r>
            <a:r>
              <a:rPr lang="en-US" dirty="0"/>
              <a:t>into three </a:t>
            </a:r>
            <a:r>
              <a:rPr lang="en-US" dirty="0" smtClean="0"/>
              <a:t>related categories</a:t>
            </a:r>
            <a:r>
              <a:rPr lang="en-US" dirty="0"/>
              <a:t>.</a:t>
            </a:r>
          </a:p>
        </p:txBody>
      </p:sp>
    </p:spTree>
    <p:extLst>
      <p:ext uri="{BB962C8B-B14F-4D97-AF65-F5344CB8AC3E}">
        <p14:creationId xmlns:p14="http://schemas.microsoft.com/office/powerpoint/2010/main" val="122117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Data Visualization and Learning</a:t>
            </a:r>
            <a:endParaRPr lang="en-US" dirty="0"/>
          </a:p>
        </p:txBody>
      </p:sp>
      <p:sp>
        <p:nvSpPr>
          <p:cNvPr id="8" name="Content Placeholder 5"/>
          <p:cNvSpPr>
            <a:spLocks noGrp="1"/>
          </p:cNvSpPr>
          <p:nvPr>
            <p:ph idx="1"/>
          </p:nvPr>
        </p:nvSpPr>
        <p:spPr/>
        <p:txBody>
          <a:bodyPr/>
          <a:lstStyle/>
          <a:p>
            <a:r>
              <a:rPr lang="en-US" dirty="0" smtClean="0"/>
              <a:t>Heat Maps</a:t>
            </a:r>
          </a:p>
          <a:p>
            <a:pPr lvl="1"/>
            <a:r>
              <a:rPr lang="en-US" dirty="0" smtClean="0"/>
              <a:t>Use colors to represent data categories that are more quickly identified at a glance in high pace environments.</a:t>
            </a:r>
          </a:p>
          <a:p>
            <a:pPr lvl="1"/>
            <a:r>
              <a:rPr lang="en-US" dirty="0" smtClean="0"/>
              <a:t>Visuals are used to accent what you want to learn or convey.</a:t>
            </a:r>
          </a:p>
          <a:p>
            <a:pPr lvl="1"/>
            <a:endParaRPr lang="en-US" dirty="0" smtClean="0"/>
          </a:p>
          <a:p>
            <a:r>
              <a:rPr lang="en-US" dirty="0" smtClean="0"/>
              <a:t>Tag Clouds</a:t>
            </a:r>
          </a:p>
          <a:p>
            <a:pPr lvl="1"/>
            <a:r>
              <a:rPr lang="en-US" dirty="0" smtClean="0"/>
              <a:t>Represent the relative frequency of words and terms by their sizes.</a:t>
            </a:r>
          </a:p>
          <a:p>
            <a:pPr lvl="1"/>
            <a:r>
              <a:rPr lang="en-US" dirty="0" smtClean="0"/>
              <a:t>Help to better understand word patterns and use.</a:t>
            </a:r>
          </a:p>
          <a:p>
            <a:pPr lvl="1"/>
            <a:endParaRPr lang="en-US" dirty="0" smtClean="0"/>
          </a:p>
        </p:txBody>
      </p:sp>
      <p:sp>
        <p:nvSpPr>
          <p:cNvPr id="7" name="Text Placeholder 6"/>
          <p:cNvSpPr>
            <a:spLocks noGrp="1"/>
          </p:cNvSpPr>
          <p:nvPr>
            <p:ph type="body" sz="quarter" idx="13"/>
          </p:nvPr>
        </p:nvSpPr>
        <p:spPr/>
        <p:txBody>
          <a:bodyPr/>
          <a:lstStyle/>
          <a:p>
            <a:r>
              <a:rPr lang="en-US" dirty="0" smtClean="0"/>
              <a:t>Chapter 11</a:t>
            </a:r>
            <a:endParaRPr lang="en-US" dirty="0"/>
          </a:p>
        </p:txBody>
      </p:sp>
    </p:spTree>
    <p:extLst>
      <p:ext uri="{BB962C8B-B14F-4D97-AF65-F5344CB8AC3E}">
        <p14:creationId xmlns:p14="http://schemas.microsoft.com/office/powerpoint/2010/main" val="28702768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Data Visualization and Learning</a:t>
            </a:r>
          </a:p>
        </p:txBody>
      </p:sp>
      <p:sp>
        <p:nvSpPr>
          <p:cNvPr id="6" name="Content Placeholder 5"/>
          <p:cNvSpPr>
            <a:spLocks noGrp="1"/>
          </p:cNvSpPr>
          <p:nvPr>
            <p:ph idx="1"/>
          </p:nvPr>
        </p:nvSpPr>
        <p:spPr/>
        <p:txBody>
          <a:bodyPr>
            <a:normAutofit/>
          </a:bodyPr>
          <a:lstStyle/>
          <a:p>
            <a:r>
              <a:rPr lang="en-US" dirty="0" smtClean="0"/>
              <a:t>Learning, Exploring, and Discovery</a:t>
            </a:r>
            <a:endParaRPr lang="en-US" dirty="0"/>
          </a:p>
          <a:p>
            <a:pPr lvl="1"/>
            <a:r>
              <a:rPr lang="en-US" dirty="0" smtClean="0"/>
              <a:t>Data discovery: discovering hidden relationships through </a:t>
            </a:r>
            <a:r>
              <a:rPr lang="en-US" i="1" dirty="0" smtClean="0"/>
              <a:t>visualization</a:t>
            </a:r>
            <a:r>
              <a:rPr lang="en-US" dirty="0" smtClean="0"/>
              <a:t>.</a:t>
            </a:r>
          </a:p>
          <a:p>
            <a:pPr lvl="1"/>
            <a:r>
              <a:rPr lang="en-US" dirty="0" smtClean="0"/>
              <a:t>Used with predictive analytics to improve departmental decisions.</a:t>
            </a:r>
          </a:p>
          <a:p>
            <a:pPr lvl="1"/>
            <a:r>
              <a:rPr lang="en-US" dirty="0" smtClean="0"/>
              <a:t>Summary data rather than statistical data for higher level absorption.</a:t>
            </a:r>
          </a:p>
        </p:txBody>
      </p:sp>
      <p:sp>
        <p:nvSpPr>
          <p:cNvPr id="7" name="Text Placeholder 6"/>
          <p:cNvSpPr>
            <a:spLocks noGrp="1"/>
          </p:cNvSpPr>
          <p:nvPr>
            <p:ph type="body" sz="quarter" idx="13"/>
          </p:nvPr>
        </p:nvSpPr>
        <p:spPr/>
        <p:txBody>
          <a:bodyPr/>
          <a:lstStyle/>
          <a:p>
            <a:r>
              <a:rPr lang="en-US" dirty="0"/>
              <a:t>Chapter </a:t>
            </a:r>
            <a:r>
              <a:rPr lang="en-US" dirty="0" smtClean="0"/>
              <a:t>11</a:t>
            </a:r>
            <a:endParaRPr lang="en-US" dirty="0"/>
          </a:p>
        </p:txBody>
      </p:sp>
    </p:spTree>
    <p:extLst>
      <p:ext uri="{BB962C8B-B14F-4D97-AF65-F5344CB8AC3E}">
        <p14:creationId xmlns:p14="http://schemas.microsoft.com/office/powerpoint/2010/main" val="27539805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Data Visualization and Learning</a:t>
            </a:r>
          </a:p>
        </p:txBody>
      </p:sp>
      <p:sp>
        <p:nvSpPr>
          <p:cNvPr id="6" name="Content Placeholder 5"/>
          <p:cNvSpPr>
            <a:spLocks noGrp="1"/>
          </p:cNvSpPr>
          <p:nvPr>
            <p:ph idx="1"/>
          </p:nvPr>
        </p:nvSpPr>
        <p:spPr/>
        <p:txBody>
          <a:bodyPr>
            <a:normAutofit/>
          </a:bodyPr>
          <a:lstStyle/>
          <a:p>
            <a:r>
              <a:rPr lang="en-US" dirty="0" smtClean="0"/>
              <a:t>Visualizations</a:t>
            </a:r>
            <a:endParaRPr lang="en-US" dirty="0"/>
          </a:p>
          <a:p>
            <a:pPr lvl="1"/>
            <a:r>
              <a:rPr lang="en-US" dirty="0" smtClean="0"/>
              <a:t>Dials</a:t>
            </a:r>
            <a:r>
              <a:rPr lang="en-US" dirty="0"/>
              <a:t>, charts, graphs, timelines, geospatial </a:t>
            </a:r>
            <a:r>
              <a:rPr lang="en-US" dirty="0" smtClean="0"/>
              <a:t>maps, </a:t>
            </a:r>
            <a:r>
              <a:rPr lang="en-US" dirty="0"/>
              <a:t>and heat </a:t>
            </a:r>
            <a:r>
              <a:rPr lang="en-US" dirty="0" smtClean="0"/>
              <a:t>maps</a:t>
            </a:r>
            <a:r>
              <a:rPr lang="en-US" dirty="0"/>
              <a:t> </a:t>
            </a:r>
            <a:r>
              <a:rPr lang="en-US" dirty="0" smtClean="0"/>
              <a:t>with interactivity and drill-downs making it easier to understand data and identify patterns.</a:t>
            </a:r>
          </a:p>
          <a:p>
            <a:pPr lvl="1"/>
            <a:r>
              <a:rPr lang="en-US" dirty="0" smtClean="0"/>
              <a:t>Returned more quickly than completed reports.</a:t>
            </a:r>
          </a:p>
          <a:p>
            <a:pPr lvl="1"/>
            <a:r>
              <a:rPr lang="en-US" dirty="0"/>
              <a:t>A common mistake is to invest in the </a:t>
            </a:r>
            <a:r>
              <a:rPr lang="en-US" dirty="0" smtClean="0"/>
              <a:t>analytics foundation—tools</a:t>
            </a:r>
            <a:r>
              <a:rPr lang="en-US" dirty="0"/>
              <a:t>, quality data, data integration, touch screens—but overlook </a:t>
            </a:r>
            <a:r>
              <a:rPr lang="en-US" dirty="0" smtClean="0"/>
              <a:t>the most </a:t>
            </a:r>
            <a:r>
              <a:rPr lang="en-US" dirty="0"/>
              <a:t>crucial component—namely, users’ ability to interpret the visual reports </a:t>
            </a:r>
            <a:r>
              <a:rPr lang="en-US" dirty="0" smtClean="0"/>
              <a:t>and analyses </a:t>
            </a:r>
            <a:r>
              <a:rPr lang="en-US" dirty="0"/>
              <a:t>correctly.</a:t>
            </a:r>
            <a:endParaRPr lang="en-US" dirty="0" smtClean="0"/>
          </a:p>
        </p:txBody>
      </p:sp>
      <p:sp>
        <p:nvSpPr>
          <p:cNvPr id="7" name="Text Placeholder 6"/>
          <p:cNvSpPr>
            <a:spLocks noGrp="1"/>
          </p:cNvSpPr>
          <p:nvPr>
            <p:ph type="body" sz="quarter" idx="13"/>
          </p:nvPr>
        </p:nvSpPr>
        <p:spPr/>
        <p:txBody>
          <a:bodyPr/>
          <a:lstStyle/>
          <a:p>
            <a:r>
              <a:rPr lang="en-US" dirty="0"/>
              <a:t>Chapter </a:t>
            </a:r>
            <a:r>
              <a:rPr lang="en-US" dirty="0" smtClean="0"/>
              <a:t>11</a:t>
            </a:r>
            <a:endParaRPr lang="en-US" dirty="0"/>
          </a:p>
        </p:txBody>
      </p:sp>
    </p:spTree>
    <p:extLst>
      <p:ext uri="{BB962C8B-B14F-4D97-AF65-F5344CB8AC3E}">
        <p14:creationId xmlns:p14="http://schemas.microsoft.com/office/powerpoint/2010/main" val="19089361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Data Visualization and Learning</a:t>
            </a:r>
          </a:p>
        </p:txBody>
      </p:sp>
      <p:sp>
        <p:nvSpPr>
          <p:cNvPr id="6" name="Content Placeholder 5"/>
          <p:cNvSpPr>
            <a:spLocks noGrp="1"/>
          </p:cNvSpPr>
          <p:nvPr>
            <p:ph idx="1"/>
          </p:nvPr>
        </p:nvSpPr>
        <p:spPr/>
        <p:txBody>
          <a:bodyPr>
            <a:normAutofit/>
          </a:bodyPr>
          <a:lstStyle/>
          <a:p>
            <a:r>
              <a:rPr lang="en-US" dirty="0"/>
              <a:t>P</a:t>
            </a:r>
            <a:r>
              <a:rPr lang="en-US" dirty="0" smtClean="0"/>
              <a:t>erformance Management Visualizations</a:t>
            </a:r>
            <a:endParaRPr lang="en-US" dirty="0"/>
          </a:p>
          <a:p>
            <a:pPr lvl="1"/>
            <a:r>
              <a:rPr lang="en-US" dirty="0"/>
              <a:t>IBM SPSS Analytic </a:t>
            </a:r>
            <a:r>
              <a:rPr lang="en-US" dirty="0" smtClean="0"/>
              <a:t>Catalyst</a:t>
            </a:r>
          </a:p>
          <a:p>
            <a:pPr lvl="2"/>
            <a:r>
              <a:rPr lang="en-US" dirty="0" smtClean="0"/>
              <a:t>Advanced </a:t>
            </a:r>
            <a:r>
              <a:rPr lang="en-US" dirty="0"/>
              <a:t>analysis </a:t>
            </a:r>
            <a:r>
              <a:rPr lang="en-US" dirty="0" smtClean="0"/>
              <a:t>designed </a:t>
            </a:r>
            <a:r>
              <a:rPr lang="en-US" dirty="0"/>
              <a:t>for experts in statistical software.</a:t>
            </a:r>
            <a:endParaRPr lang="en-US" dirty="0" smtClean="0"/>
          </a:p>
          <a:p>
            <a:pPr lvl="1"/>
            <a:r>
              <a:rPr lang="en-US" dirty="0" smtClean="0"/>
              <a:t>Tableau</a:t>
            </a:r>
          </a:p>
          <a:p>
            <a:pPr lvl="2"/>
            <a:r>
              <a:rPr lang="en-US" dirty="0" smtClean="0"/>
              <a:t>Easier to </a:t>
            </a:r>
            <a:r>
              <a:rPr lang="en-US" dirty="0"/>
              <a:t>implement, requiring </a:t>
            </a:r>
            <a:r>
              <a:rPr lang="en-US" dirty="0" smtClean="0"/>
              <a:t>just basic </a:t>
            </a:r>
            <a:r>
              <a:rPr lang="en-US" dirty="0"/>
              <a:t>database </a:t>
            </a:r>
            <a:r>
              <a:rPr lang="en-US" dirty="0" smtClean="0"/>
              <a:t>information.</a:t>
            </a:r>
          </a:p>
          <a:p>
            <a:pPr lvl="1"/>
            <a:r>
              <a:rPr lang="en-US" dirty="0"/>
              <a:t>Roambi </a:t>
            </a:r>
            <a:r>
              <a:rPr lang="en-US" dirty="0" smtClean="0"/>
              <a:t>Analytics</a:t>
            </a:r>
          </a:p>
          <a:p>
            <a:pPr lvl="2"/>
            <a:r>
              <a:rPr lang="en-US" dirty="0" smtClean="0"/>
              <a:t>Leading </a:t>
            </a:r>
            <a:r>
              <a:rPr lang="en-US" dirty="0"/>
              <a:t>mobile reporting and data visualization </a:t>
            </a:r>
            <a:r>
              <a:rPr lang="en-US" dirty="0" smtClean="0"/>
              <a:t>app designed </a:t>
            </a:r>
            <a:r>
              <a:rPr lang="en-US" dirty="0"/>
              <a:t>for iPads and iPhones.</a:t>
            </a:r>
            <a:endParaRPr lang="en-US" dirty="0" smtClean="0"/>
          </a:p>
        </p:txBody>
      </p:sp>
      <p:sp>
        <p:nvSpPr>
          <p:cNvPr id="7" name="Text Placeholder 6"/>
          <p:cNvSpPr>
            <a:spLocks noGrp="1"/>
          </p:cNvSpPr>
          <p:nvPr>
            <p:ph type="body" sz="quarter" idx="13"/>
          </p:nvPr>
        </p:nvSpPr>
        <p:spPr/>
        <p:txBody>
          <a:bodyPr/>
          <a:lstStyle/>
          <a:p>
            <a:r>
              <a:rPr lang="en-US" dirty="0"/>
              <a:t>Chapter </a:t>
            </a:r>
            <a:r>
              <a:rPr lang="en-US" dirty="0" smtClean="0"/>
              <a:t>11</a:t>
            </a:r>
            <a:endParaRPr lang="en-US" dirty="0"/>
          </a:p>
        </p:txBody>
      </p:sp>
    </p:spTree>
    <p:extLst>
      <p:ext uri="{BB962C8B-B14F-4D97-AF65-F5344CB8AC3E}">
        <p14:creationId xmlns:p14="http://schemas.microsoft.com/office/powerpoint/2010/main" val="15580691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Data Visualization and Learning</a:t>
            </a:r>
          </a:p>
        </p:txBody>
      </p:sp>
      <p:sp>
        <p:nvSpPr>
          <p:cNvPr id="6" name="Content Placeholder 5"/>
          <p:cNvSpPr>
            <a:spLocks noGrp="1"/>
          </p:cNvSpPr>
          <p:nvPr>
            <p:ph idx="1"/>
          </p:nvPr>
        </p:nvSpPr>
        <p:spPr/>
        <p:txBody>
          <a:bodyPr>
            <a:normAutofit/>
          </a:bodyPr>
          <a:lstStyle/>
          <a:p>
            <a:pPr marL="457200" indent="-457200">
              <a:buClr>
                <a:srgbClr val="5A8B25"/>
              </a:buClr>
              <a:buFont typeface="+mj-lt"/>
              <a:buAutoNum type="arabicPeriod"/>
            </a:pPr>
            <a:r>
              <a:rPr lang="en-US" b="0" dirty="0" smtClean="0"/>
              <a:t>How </a:t>
            </a:r>
            <a:r>
              <a:rPr lang="en-US" b="0" dirty="0"/>
              <a:t>does data visualization contribute to learning?</a:t>
            </a:r>
          </a:p>
          <a:p>
            <a:pPr marL="457200" indent="-457200">
              <a:buClr>
                <a:srgbClr val="5A8B25"/>
              </a:buClr>
              <a:buFont typeface="+mj-lt"/>
              <a:buAutoNum type="arabicPeriod"/>
            </a:pPr>
            <a:r>
              <a:rPr lang="en-US" b="0" dirty="0" smtClean="0"/>
              <a:t>How </a:t>
            </a:r>
            <a:r>
              <a:rPr lang="en-US" b="0" dirty="0"/>
              <a:t>do heat maps and tag clouds convey information?</a:t>
            </a:r>
          </a:p>
          <a:p>
            <a:pPr marL="457200" indent="-457200">
              <a:buClr>
                <a:srgbClr val="5A8B25"/>
              </a:buClr>
              <a:buFont typeface="+mj-lt"/>
              <a:buAutoNum type="arabicPeriod"/>
            </a:pPr>
            <a:r>
              <a:rPr lang="en-US" b="0" dirty="0" smtClean="0"/>
              <a:t>Why </a:t>
            </a:r>
            <a:r>
              <a:rPr lang="en-US" b="0" dirty="0"/>
              <a:t>are data visualization and discovery usage increasing?</a:t>
            </a:r>
          </a:p>
          <a:p>
            <a:pPr marL="457200" indent="-457200">
              <a:buClr>
                <a:srgbClr val="5A8B25"/>
              </a:buClr>
              <a:buFont typeface="+mj-lt"/>
              <a:buAutoNum type="arabicPeriod"/>
            </a:pPr>
            <a:r>
              <a:rPr lang="en-US" b="0" dirty="0" smtClean="0"/>
              <a:t>Give </a:t>
            </a:r>
            <a:r>
              <a:rPr lang="en-US" b="0" dirty="0"/>
              <a:t>two examples of data visualization for performance management.</a:t>
            </a:r>
            <a:endParaRPr lang="en-US" b="0" dirty="0" smtClean="0"/>
          </a:p>
        </p:txBody>
      </p:sp>
      <p:sp>
        <p:nvSpPr>
          <p:cNvPr id="7" name="Text Placeholder 6"/>
          <p:cNvSpPr>
            <a:spLocks noGrp="1"/>
          </p:cNvSpPr>
          <p:nvPr>
            <p:ph type="body" sz="quarter" idx="13"/>
          </p:nvPr>
        </p:nvSpPr>
        <p:spPr/>
        <p:txBody>
          <a:bodyPr/>
          <a:lstStyle/>
          <a:p>
            <a:r>
              <a:rPr lang="en-US" dirty="0"/>
              <a:t>Chapter 11</a:t>
            </a:r>
          </a:p>
        </p:txBody>
      </p:sp>
    </p:spTree>
    <p:extLst>
      <p:ext uri="{BB962C8B-B14F-4D97-AF65-F5344CB8AC3E}">
        <p14:creationId xmlns:p14="http://schemas.microsoft.com/office/powerpoint/2010/main" val="14828452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1665153833"/>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92060098"/>
      </p:ext>
    </p:extLst>
  </p:cSld>
  <p:clrMapOvr>
    <a:masterClrMapping/>
  </p:clrMapOvr>
  <p:timing>
    <p:tnLst>
      <p:par>
        <p:cTn id="1" dur="indefinite" restart="never" nodeType="tmRoot"/>
      </p:par>
    </p:tnLst>
  </p:timing>
</p:sld>
</file>

<file path=ppt/theme/theme1.xml><?xml version="1.0" encoding="utf-8"?>
<a:theme xmlns:a="http://schemas.openxmlformats.org/drawingml/2006/main" name="turban10e_ppt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5">
      <a:majorFont>
        <a:latin typeface="Franklin Gothic Book"/>
        <a:ea typeface=""/>
        <a:cs typeface=""/>
      </a:majorFont>
      <a:minorFont>
        <a:latin typeface="Franklin Gothic 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turban10e_ppt_template</Template>
  <TotalTime>1999</TotalTime>
  <Words>1335</Words>
  <Application>Microsoft Office PowerPoint</Application>
  <PresentationFormat>On-screen Show (4:3)</PresentationFormat>
  <Paragraphs>213</Paragraphs>
  <Slides>26</Slides>
  <Notes>3</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turban10e_ppt_template</vt:lpstr>
      <vt:lpstr>Chapter 11</vt:lpstr>
      <vt:lpstr>PowerPoint Presentation</vt:lpstr>
      <vt:lpstr>Data Visualization and Learning</vt:lpstr>
      <vt:lpstr>Data Visualization and Learning</vt:lpstr>
      <vt:lpstr>Data Visualization and Learning</vt:lpstr>
      <vt:lpstr>Data Visualization and Learning</vt:lpstr>
      <vt:lpstr>Data Visualization and Learning</vt:lpstr>
      <vt:lpstr>Data Visualization and Learning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Digital Dashboards</vt:lpstr>
      <vt:lpstr>Digital Dashboards</vt:lpstr>
      <vt:lpstr>Digital Dashboards</vt:lpstr>
      <vt:lpstr>Digital Dashboards</vt:lpstr>
      <vt:lpstr>Digital Dashboards</vt:lpstr>
      <vt:lpstr>PowerPoint Presentation</vt:lpstr>
      <vt:lpstr>Geospatial Data and Geographic Information Systems</vt:lpstr>
      <vt:lpstr>Geospatial Data and Geographic Information Systems</vt:lpstr>
      <vt:lpstr>Geospatial Data and Geographic Information Systems</vt:lpstr>
      <vt:lpstr>Geospatial Data and Geographic Information Systems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Professor Sedlack</dc:creator>
  <cp:lastModifiedBy>Volpe, Christina - Hoboken</cp:lastModifiedBy>
  <cp:revision>217</cp:revision>
  <dcterms:created xsi:type="dcterms:W3CDTF">2014-10-01T13:59:16Z</dcterms:created>
  <dcterms:modified xsi:type="dcterms:W3CDTF">2014-12-08T15:48:14Z</dcterms:modified>
</cp:coreProperties>
</file>