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sldIdLst>
    <p:sldId id="256" r:id="rId2"/>
    <p:sldId id="262" r:id="rId3"/>
    <p:sldId id="337" r:id="rId4"/>
    <p:sldId id="469" r:id="rId5"/>
    <p:sldId id="470" r:id="rId6"/>
    <p:sldId id="471" r:id="rId7"/>
    <p:sldId id="472" r:id="rId8"/>
    <p:sldId id="475" r:id="rId9"/>
    <p:sldId id="474" r:id="rId10"/>
    <p:sldId id="473" r:id="rId11"/>
    <p:sldId id="388" r:id="rId12"/>
    <p:sldId id="464" r:id="rId13"/>
    <p:sldId id="476" r:id="rId14"/>
    <p:sldId id="465" r:id="rId15"/>
    <p:sldId id="477" r:id="rId16"/>
    <p:sldId id="478" r:id="rId17"/>
    <p:sldId id="479" r:id="rId18"/>
    <p:sldId id="480" r:id="rId19"/>
    <p:sldId id="481" r:id="rId20"/>
    <p:sldId id="482" r:id="rId21"/>
    <p:sldId id="483" r:id="rId22"/>
    <p:sldId id="484" r:id="rId23"/>
    <p:sldId id="389" r:id="rId24"/>
    <p:sldId id="466" r:id="rId25"/>
    <p:sldId id="362" r:id="rId26"/>
    <p:sldId id="485" r:id="rId27"/>
    <p:sldId id="486" r:id="rId28"/>
    <p:sldId id="487" r:id="rId29"/>
    <p:sldId id="294" r:id="rId30"/>
    <p:sldId id="467" r:id="rId31"/>
    <p:sldId id="455" r:id="rId32"/>
    <p:sldId id="490" r:id="rId33"/>
    <p:sldId id="488" r:id="rId34"/>
    <p:sldId id="489" r:id="rId35"/>
    <p:sldId id="493" r:id="rId36"/>
    <p:sldId id="491" r:id="rId37"/>
    <p:sldId id="492" r:id="rId38"/>
    <p:sldId id="495" r:id="rId39"/>
    <p:sldId id="494" r:id="rId40"/>
    <p:sldId id="295" r:id="rId41"/>
    <p:sldId id="468" r:id="rId42"/>
    <p:sldId id="282" r:id="rId43"/>
    <p:sldId id="496" r:id="rId44"/>
    <p:sldId id="497" r:id="rId45"/>
    <p:sldId id="498" r:id="rId46"/>
    <p:sldId id="296"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A8B2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836" autoAdjust="0"/>
  </p:normalViewPr>
  <p:slideViewPr>
    <p:cSldViewPr>
      <p:cViewPr varScale="1">
        <p:scale>
          <a:sx n="88" d="100"/>
          <a:sy n="88" d="100"/>
        </p:scale>
        <p:origin x="-570"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dirty="0" smtClean="0">
              <a:solidFill>
                <a:schemeClr val="tx1"/>
              </a:solidFill>
            </a:rPr>
            <a:t>Manufacturing, Production, and Transportation Management Systems</a:t>
          </a:r>
          <a:endParaRPr lang="en-US" dirty="0">
            <a:solidFill>
              <a:schemeClr val="tx1"/>
            </a:solidFill>
          </a:endParaRPr>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dirty="0" smtClean="0">
              <a:solidFill>
                <a:schemeClr val="tx1"/>
              </a:solidFill>
            </a:rPr>
            <a:t>Sales and Marketing Systems</a:t>
          </a:r>
          <a:endParaRPr lang="en-US" dirty="0">
            <a:solidFill>
              <a:schemeClr val="tx1"/>
            </a:solidFill>
          </a:endParaRPr>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dirty="0" smtClean="0"/>
            <a:t>Accounting, Finance, and Regulatory Systems</a:t>
          </a:r>
          <a:endParaRPr lang="en-US" dirty="0"/>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08A3218D-962D-4B2D-AFA9-758784621306}">
      <dgm:prSet phldrT="[Text]"/>
      <dgm:spPr/>
      <dgm:t>
        <a:bodyPr/>
        <a:lstStyle/>
        <a:p>
          <a:r>
            <a:rPr lang="en-US" dirty="0" smtClean="0"/>
            <a:t>Human Resource Systems, Compliance, and Ethics</a:t>
          </a:r>
          <a:endParaRPr lang="en-US" dirty="0"/>
        </a:p>
      </dgm:t>
    </dgm:pt>
    <dgm:pt modelId="{179CEBED-0DBA-4E6F-9A3D-1010AE6105AF}" type="parTrans" cxnId="{23180AD8-E319-4F52-BF29-3451ECEA288B}">
      <dgm:prSet/>
      <dgm:spPr/>
      <dgm:t>
        <a:bodyPr/>
        <a:lstStyle/>
        <a:p>
          <a:endParaRPr lang="en-US"/>
        </a:p>
      </dgm:t>
    </dgm:pt>
    <dgm:pt modelId="{F5AD8166-0AD2-4AC9-93DF-0F1A7E4681A8}" type="sibTrans" cxnId="{23180AD8-E319-4F52-BF29-3451ECEA288B}">
      <dgm:prSet/>
      <dgm:spPr/>
      <dgm:t>
        <a:bodyPr/>
        <a:lstStyle/>
        <a:p>
          <a:endParaRPr lang="en-US"/>
        </a:p>
      </dgm:t>
    </dgm:pt>
    <dgm:pt modelId="{BF040C06-D312-4F8C-ACB3-85D06B8E305C}">
      <dgm:prSet phldrT="[Text]"/>
      <dgm:spPr/>
      <dgm:t>
        <a:bodyPr/>
        <a:lstStyle/>
        <a:p>
          <a:r>
            <a:rPr lang="en-US" b="1" dirty="0" smtClean="0">
              <a:solidFill>
                <a:srgbClr val="5A8B25"/>
              </a:solidFill>
            </a:rPr>
            <a:t>Solving Business Challenges at All Management Levels</a:t>
          </a:r>
          <a:endParaRPr lang="en-US" b="1" dirty="0">
            <a:solidFill>
              <a:srgbClr val="5A8B25"/>
            </a:solidFill>
          </a:endParaRPr>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5">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5"/>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5">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5"/>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5">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5"/>
      <dgm:spPr/>
      <dgm:t>
        <a:bodyPr/>
        <a:lstStyle/>
        <a:p>
          <a:endParaRPr lang="en-US"/>
        </a:p>
      </dgm:t>
    </dgm:pt>
    <dgm:pt modelId="{73D11EEB-1679-4206-A266-CE9A1AB79ACC}" type="pres">
      <dgm:prSet presAssocID="{08A3218D-962D-4B2D-AFA9-758784621306}" presName="dummy" presStyleCnt="0"/>
      <dgm:spPr/>
    </dgm:pt>
    <dgm:pt modelId="{0A5141A9-9A5E-4F9E-B8D4-E663C7220C1C}" type="pres">
      <dgm:prSet presAssocID="{08A3218D-962D-4B2D-AFA9-758784621306}" presName="node" presStyleLbl="revTx" presStyleIdx="3" presStyleCnt="5">
        <dgm:presLayoutVars>
          <dgm:bulletEnabled val="1"/>
        </dgm:presLayoutVars>
      </dgm:prSet>
      <dgm:spPr/>
      <dgm:t>
        <a:bodyPr/>
        <a:lstStyle/>
        <a:p>
          <a:endParaRPr lang="en-US"/>
        </a:p>
      </dgm:t>
    </dgm:pt>
    <dgm:pt modelId="{D9198F7A-99DF-4591-B1DC-2620606084FF}" type="pres">
      <dgm:prSet presAssocID="{F5AD8166-0AD2-4AC9-93DF-0F1A7E4681A8}" presName="sibTrans" presStyleLbl="node1" presStyleIdx="3" presStyleCnt="5"/>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4" presStyleCnt="5">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4" presStyleCnt="5"/>
      <dgm:spPr/>
      <dgm:t>
        <a:bodyPr/>
        <a:lstStyle/>
        <a:p>
          <a:endParaRPr lang="en-US"/>
        </a:p>
      </dgm:t>
    </dgm:pt>
  </dgm:ptLst>
  <dgm:cxnLst>
    <dgm:cxn modelId="{F3B949BF-6271-4B9D-A85E-10C10F28E38A}" srcId="{27E1A284-FB59-4211-A2A6-296ECC7AF733}" destId="{BF040C06-D312-4F8C-ACB3-85D06B8E305C}" srcOrd="4" destOrd="0" parTransId="{84092373-21E7-4902-B2D0-ED59AFBACE39}" sibTransId="{318A7937-6144-4B1B-B27B-64760AA0F20D}"/>
    <dgm:cxn modelId="{6803E44A-DE81-4609-887E-52A13BEA099F}" type="presOf" srcId="{27E1A284-FB59-4211-A2A6-296ECC7AF733}" destId="{E92E50ED-2104-4C56-839A-1D58E60B6978}" srcOrd="0" destOrd="0" presId="urn:microsoft.com/office/officeart/2005/8/layout/cycle1"/>
    <dgm:cxn modelId="{583102D7-4ED3-4832-8DCF-D7F6098994B3}" type="presOf" srcId="{37A83061-BB15-4DC8-987C-C41F59F2283C}" destId="{D445377C-82B8-4D46-A8DA-7A1EF300CC48}" srcOrd="0" destOrd="0" presId="urn:microsoft.com/office/officeart/2005/8/layout/cycle1"/>
    <dgm:cxn modelId="{23180AD8-E319-4F52-BF29-3451ECEA288B}" srcId="{27E1A284-FB59-4211-A2A6-296ECC7AF733}" destId="{08A3218D-962D-4B2D-AFA9-758784621306}" srcOrd="3" destOrd="0" parTransId="{179CEBED-0DBA-4E6F-9A3D-1010AE6105AF}" sibTransId="{F5AD8166-0AD2-4AC9-93DF-0F1A7E4681A8}"/>
    <dgm:cxn modelId="{185156E3-E2B7-4411-B46A-9DB88E87CD69}" type="presOf" srcId="{DD36AD2A-744B-4626-9C69-4A76E3BF39B5}" destId="{A358ADC3-06B9-42DB-8FFB-235E2F6F2F98}" srcOrd="0" destOrd="0" presId="urn:microsoft.com/office/officeart/2005/8/layout/cycle1"/>
    <dgm:cxn modelId="{7D0E81BC-3124-4427-827A-20B1A93AC139}" type="presOf" srcId="{BF040C06-D312-4F8C-ACB3-85D06B8E305C}" destId="{EA611E80-2D38-467A-9D70-00B07686AA2F}" srcOrd="0" destOrd="0" presId="urn:microsoft.com/office/officeart/2005/8/layout/cycle1"/>
    <dgm:cxn modelId="{51334CBB-C6EB-4AB6-A6D4-12EC39CBF43D}" type="presOf" srcId="{D8B2400E-FCAE-419A-B761-6ED663DEC67E}" destId="{CE8778B7-9A61-4F06-A1F7-678BEE7FE664}"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20E0EC49-EE05-4303-ACE8-14216E577C0F}" type="presOf" srcId="{F5EA89EC-E158-4D50-96F6-DF07B08E3671}" destId="{A4AB0C58-7056-484E-BD14-C051808D0C28}" srcOrd="0" destOrd="0" presId="urn:microsoft.com/office/officeart/2005/8/layout/cycle1"/>
    <dgm:cxn modelId="{EE0E146C-3B95-4410-9D5C-CCA9097AC34B}" type="presOf" srcId="{F5AD8166-0AD2-4AC9-93DF-0F1A7E4681A8}" destId="{D9198F7A-99DF-4591-B1DC-2620606084FF}" srcOrd="0" destOrd="0" presId="urn:microsoft.com/office/officeart/2005/8/layout/cycle1"/>
    <dgm:cxn modelId="{46457EDB-2241-4225-98AA-6863F956732C}" type="presOf" srcId="{E96240FE-D269-43EC-A72D-BE6D42FBED2A}" destId="{02E85226-A9A2-493C-825C-0403A6A4CC01}" srcOrd="0" destOrd="0" presId="urn:microsoft.com/office/officeart/2005/8/layout/cycle1"/>
    <dgm:cxn modelId="{227D945F-7C25-4CAF-B348-40E4E5133B2E}" type="presOf" srcId="{318A7937-6144-4B1B-B27B-64760AA0F20D}" destId="{4F56F714-C9FE-4CB7-BFA6-DB8A3BCD8EED}" srcOrd="0" destOrd="0" presId="urn:microsoft.com/office/officeart/2005/8/layout/cycle1"/>
    <dgm:cxn modelId="{20B91031-4065-4924-9130-835E223FBF17}" srcId="{27E1A284-FB59-4211-A2A6-296ECC7AF733}" destId="{37A83061-BB15-4DC8-987C-C41F59F2283C}" srcOrd="1" destOrd="0" parTransId="{073C6D5A-1CBF-4A97-B43C-12F7E64BDA57}" sibTransId="{4A5B2F96-8D0E-4C55-952A-5E74D0CE2694}"/>
    <dgm:cxn modelId="{6D17475A-7399-449B-B80C-B576A52663AA}" srcId="{27E1A284-FB59-4211-A2A6-296ECC7AF733}" destId="{F5EA89EC-E158-4D50-96F6-DF07B08E3671}" srcOrd="0" destOrd="0" parTransId="{8EEFCA71-E241-4D66-A813-A5E4DB3C627D}" sibTransId="{D8B2400E-FCAE-419A-B761-6ED663DEC67E}"/>
    <dgm:cxn modelId="{AAA3D22D-F94E-439A-9EC7-D17ACC6E8649}" type="presOf" srcId="{08A3218D-962D-4B2D-AFA9-758784621306}" destId="{0A5141A9-9A5E-4F9E-B8D4-E663C7220C1C}" srcOrd="0" destOrd="0" presId="urn:microsoft.com/office/officeart/2005/8/layout/cycle1"/>
    <dgm:cxn modelId="{0D3573A3-932C-4C4C-B142-0C322722B354}" type="presOf" srcId="{4A5B2F96-8D0E-4C55-952A-5E74D0CE2694}" destId="{5502ED10-4163-4978-A2D8-019016FBE56E}" srcOrd="0" destOrd="0" presId="urn:microsoft.com/office/officeart/2005/8/layout/cycle1"/>
    <dgm:cxn modelId="{98161A08-B899-4D5D-BE2C-C03A2D7C9963}" type="presParOf" srcId="{E92E50ED-2104-4C56-839A-1D58E60B6978}" destId="{4A70DB3B-BC26-4C3A-A4B3-FD97B373CBF9}" srcOrd="0" destOrd="0" presId="urn:microsoft.com/office/officeart/2005/8/layout/cycle1"/>
    <dgm:cxn modelId="{F3D54903-6BF4-48CE-A566-BBE1E1C8C737}" type="presParOf" srcId="{E92E50ED-2104-4C56-839A-1D58E60B6978}" destId="{A4AB0C58-7056-484E-BD14-C051808D0C28}" srcOrd="1" destOrd="0" presId="urn:microsoft.com/office/officeart/2005/8/layout/cycle1"/>
    <dgm:cxn modelId="{88D45A6A-90AC-4DF2-A0AD-C7CE5631C396}" type="presParOf" srcId="{E92E50ED-2104-4C56-839A-1D58E60B6978}" destId="{CE8778B7-9A61-4F06-A1F7-678BEE7FE664}" srcOrd="2" destOrd="0" presId="urn:microsoft.com/office/officeart/2005/8/layout/cycle1"/>
    <dgm:cxn modelId="{E00C97B5-D632-4D6B-B9A3-16C66BEEDBE4}" type="presParOf" srcId="{E92E50ED-2104-4C56-839A-1D58E60B6978}" destId="{5F40BA3D-6F50-40EE-8764-161954C5089D}" srcOrd="3" destOrd="0" presId="urn:microsoft.com/office/officeart/2005/8/layout/cycle1"/>
    <dgm:cxn modelId="{E953A869-4D70-41A0-B38E-D91F6F4EF5C4}" type="presParOf" srcId="{E92E50ED-2104-4C56-839A-1D58E60B6978}" destId="{D445377C-82B8-4D46-A8DA-7A1EF300CC48}" srcOrd="4" destOrd="0" presId="urn:microsoft.com/office/officeart/2005/8/layout/cycle1"/>
    <dgm:cxn modelId="{41A607C0-3765-4E66-A8B9-2BCA3687ACE5}" type="presParOf" srcId="{E92E50ED-2104-4C56-839A-1D58E60B6978}" destId="{5502ED10-4163-4978-A2D8-019016FBE56E}" srcOrd="5" destOrd="0" presId="urn:microsoft.com/office/officeart/2005/8/layout/cycle1"/>
    <dgm:cxn modelId="{09739E1E-2CBA-411E-B6D8-7AE127AD541F}" type="presParOf" srcId="{E92E50ED-2104-4C56-839A-1D58E60B6978}" destId="{7A587A47-9FA4-421A-8FE9-2A20CF7B81FB}" srcOrd="6" destOrd="0" presId="urn:microsoft.com/office/officeart/2005/8/layout/cycle1"/>
    <dgm:cxn modelId="{A077DA41-7716-4844-B764-1DF8CC230C25}" type="presParOf" srcId="{E92E50ED-2104-4C56-839A-1D58E60B6978}" destId="{A358ADC3-06B9-42DB-8FFB-235E2F6F2F98}" srcOrd="7" destOrd="0" presId="urn:microsoft.com/office/officeart/2005/8/layout/cycle1"/>
    <dgm:cxn modelId="{9273585E-128D-4A42-8187-8B48EC15444F}" type="presParOf" srcId="{E92E50ED-2104-4C56-839A-1D58E60B6978}" destId="{02E85226-A9A2-493C-825C-0403A6A4CC01}" srcOrd="8" destOrd="0" presId="urn:microsoft.com/office/officeart/2005/8/layout/cycle1"/>
    <dgm:cxn modelId="{FE345FFC-562C-4B7A-B220-1893A9D906A9}" type="presParOf" srcId="{E92E50ED-2104-4C56-839A-1D58E60B6978}" destId="{73D11EEB-1679-4206-A266-CE9A1AB79ACC}" srcOrd="9" destOrd="0" presId="urn:microsoft.com/office/officeart/2005/8/layout/cycle1"/>
    <dgm:cxn modelId="{CC662F98-8CCB-41BC-B424-26C8CD28F20E}" type="presParOf" srcId="{E92E50ED-2104-4C56-839A-1D58E60B6978}" destId="{0A5141A9-9A5E-4F9E-B8D4-E663C7220C1C}" srcOrd="10" destOrd="0" presId="urn:microsoft.com/office/officeart/2005/8/layout/cycle1"/>
    <dgm:cxn modelId="{F2021A78-1575-498A-B359-67E41344AAE0}" type="presParOf" srcId="{E92E50ED-2104-4C56-839A-1D58E60B6978}" destId="{D9198F7A-99DF-4591-B1DC-2620606084FF}" srcOrd="11" destOrd="0" presId="urn:microsoft.com/office/officeart/2005/8/layout/cycle1"/>
    <dgm:cxn modelId="{005CC5EC-17B2-4E47-BFBF-584D8E40FD42}" type="presParOf" srcId="{E92E50ED-2104-4C56-839A-1D58E60B6978}" destId="{25CA3731-1185-42A8-951C-5D21935C393B}" srcOrd="12" destOrd="0" presId="urn:microsoft.com/office/officeart/2005/8/layout/cycle1"/>
    <dgm:cxn modelId="{408B39E9-E709-428A-A5B8-8EA1A4DD3677}" type="presParOf" srcId="{E92E50ED-2104-4C56-839A-1D58E60B6978}" destId="{EA611E80-2D38-467A-9D70-00B07686AA2F}" srcOrd="13" destOrd="0" presId="urn:microsoft.com/office/officeart/2005/8/layout/cycle1"/>
    <dgm:cxn modelId="{EC38143D-7E58-4281-94A8-F6D594F39134}" type="presParOf" srcId="{E92E50ED-2104-4C56-839A-1D58E60B6978}" destId="{4F56F714-C9FE-4CB7-BFA6-DB8A3BCD8EED}" srcOrd="14"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b="1" dirty="0" smtClean="0">
              <a:solidFill>
                <a:srgbClr val="5A8B25"/>
              </a:solidFill>
            </a:rPr>
            <a:t>Manufacturing, Production, and Transportation Management Systems</a:t>
          </a:r>
          <a:endParaRPr lang="en-US" b="1" dirty="0">
            <a:solidFill>
              <a:srgbClr val="5A8B25"/>
            </a:solidFill>
          </a:endParaRPr>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dirty="0" smtClean="0">
              <a:solidFill>
                <a:schemeClr val="tx1"/>
              </a:solidFill>
            </a:rPr>
            <a:t>Sales and Marketing Systems</a:t>
          </a:r>
          <a:endParaRPr lang="en-US" dirty="0">
            <a:solidFill>
              <a:schemeClr val="tx1"/>
            </a:solidFill>
          </a:endParaRPr>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dirty="0" smtClean="0"/>
            <a:t>Accounting, Finance, and Regulatory Systems</a:t>
          </a:r>
          <a:endParaRPr lang="en-US" dirty="0"/>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08A3218D-962D-4B2D-AFA9-758784621306}">
      <dgm:prSet phldrT="[Text]"/>
      <dgm:spPr/>
      <dgm:t>
        <a:bodyPr/>
        <a:lstStyle/>
        <a:p>
          <a:r>
            <a:rPr lang="en-US" dirty="0" smtClean="0"/>
            <a:t>Human Resource Systems, Compliance, and Ethics</a:t>
          </a:r>
          <a:endParaRPr lang="en-US" dirty="0"/>
        </a:p>
      </dgm:t>
    </dgm:pt>
    <dgm:pt modelId="{179CEBED-0DBA-4E6F-9A3D-1010AE6105AF}" type="parTrans" cxnId="{23180AD8-E319-4F52-BF29-3451ECEA288B}">
      <dgm:prSet/>
      <dgm:spPr/>
      <dgm:t>
        <a:bodyPr/>
        <a:lstStyle/>
        <a:p>
          <a:endParaRPr lang="en-US"/>
        </a:p>
      </dgm:t>
    </dgm:pt>
    <dgm:pt modelId="{F5AD8166-0AD2-4AC9-93DF-0F1A7E4681A8}" type="sibTrans" cxnId="{23180AD8-E319-4F52-BF29-3451ECEA288B}">
      <dgm:prSet/>
      <dgm:spPr/>
      <dgm:t>
        <a:bodyPr/>
        <a:lstStyle/>
        <a:p>
          <a:endParaRPr lang="en-US"/>
        </a:p>
      </dgm:t>
    </dgm:pt>
    <dgm:pt modelId="{BF040C06-D312-4F8C-ACB3-85D06B8E305C}">
      <dgm:prSet phldrT="[Text]"/>
      <dgm:spPr/>
      <dgm:t>
        <a:bodyPr/>
        <a:lstStyle/>
        <a:p>
          <a:r>
            <a:rPr lang="en-US" dirty="0" smtClean="0">
              <a:solidFill>
                <a:schemeClr val="tx1"/>
              </a:solidFill>
            </a:rPr>
            <a:t>Solving Business Challenges at All Management Levels</a:t>
          </a:r>
          <a:endParaRPr lang="en-US" dirty="0">
            <a:solidFill>
              <a:schemeClr val="tx1"/>
            </a:solidFill>
          </a:endParaRPr>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5">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5"/>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5">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5"/>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5">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5"/>
      <dgm:spPr/>
      <dgm:t>
        <a:bodyPr/>
        <a:lstStyle/>
        <a:p>
          <a:endParaRPr lang="en-US"/>
        </a:p>
      </dgm:t>
    </dgm:pt>
    <dgm:pt modelId="{73D11EEB-1679-4206-A266-CE9A1AB79ACC}" type="pres">
      <dgm:prSet presAssocID="{08A3218D-962D-4B2D-AFA9-758784621306}" presName="dummy" presStyleCnt="0"/>
      <dgm:spPr/>
    </dgm:pt>
    <dgm:pt modelId="{0A5141A9-9A5E-4F9E-B8D4-E663C7220C1C}" type="pres">
      <dgm:prSet presAssocID="{08A3218D-962D-4B2D-AFA9-758784621306}" presName="node" presStyleLbl="revTx" presStyleIdx="3" presStyleCnt="5">
        <dgm:presLayoutVars>
          <dgm:bulletEnabled val="1"/>
        </dgm:presLayoutVars>
      </dgm:prSet>
      <dgm:spPr/>
      <dgm:t>
        <a:bodyPr/>
        <a:lstStyle/>
        <a:p>
          <a:endParaRPr lang="en-US"/>
        </a:p>
      </dgm:t>
    </dgm:pt>
    <dgm:pt modelId="{D9198F7A-99DF-4591-B1DC-2620606084FF}" type="pres">
      <dgm:prSet presAssocID="{F5AD8166-0AD2-4AC9-93DF-0F1A7E4681A8}" presName="sibTrans" presStyleLbl="node1" presStyleIdx="3" presStyleCnt="5"/>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4" presStyleCnt="5">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4" presStyleCnt="5"/>
      <dgm:spPr/>
      <dgm:t>
        <a:bodyPr/>
        <a:lstStyle/>
        <a:p>
          <a:endParaRPr lang="en-US"/>
        </a:p>
      </dgm:t>
    </dgm:pt>
  </dgm:ptLst>
  <dgm:cxnLst>
    <dgm:cxn modelId="{F3B949BF-6271-4B9D-A85E-10C10F28E38A}" srcId="{27E1A284-FB59-4211-A2A6-296ECC7AF733}" destId="{BF040C06-D312-4F8C-ACB3-85D06B8E305C}" srcOrd="4" destOrd="0" parTransId="{84092373-21E7-4902-B2D0-ED59AFBACE39}" sibTransId="{318A7937-6144-4B1B-B27B-64760AA0F20D}"/>
    <dgm:cxn modelId="{E44B9772-D659-4B27-B5BD-ECA23FF7B4CB}" type="presOf" srcId="{318A7937-6144-4B1B-B27B-64760AA0F20D}" destId="{4F56F714-C9FE-4CB7-BFA6-DB8A3BCD8EED}" srcOrd="0" destOrd="0" presId="urn:microsoft.com/office/officeart/2005/8/layout/cycle1"/>
    <dgm:cxn modelId="{877CA0B6-6099-4784-B0B7-3CC2D6E4B68A}" type="presOf" srcId="{D8B2400E-FCAE-419A-B761-6ED663DEC67E}" destId="{CE8778B7-9A61-4F06-A1F7-678BEE7FE664}" srcOrd="0" destOrd="0" presId="urn:microsoft.com/office/officeart/2005/8/layout/cycle1"/>
    <dgm:cxn modelId="{A4299DE1-FD78-4EBD-997F-C6B46F3408EF}" type="presOf" srcId="{37A83061-BB15-4DC8-987C-C41F59F2283C}" destId="{D445377C-82B8-4D46-A8DA-7A1EF300CC48}" srcOrd="0" destOrd="0" presId="urn:microsoft.com/office/officeart/2005/8/layout/cycle1"/>
    <dgm:cxn modelId="{23180AD8-E319-4F52-BF29-3451ECEA288B}" srcId="{27E1A284-FB59-4211-A2A6-296ECC7AF733}" destId="{08A3218D-962D-4B2D-AFA9-758784621306}" srcOrd="3" destOrd="0" parTransId="{179CEBED-0DBA-4E6F-9A3D-1010AE6105AF}" sibTransId="{F5AD8166-0AD2-4AC9-93DF-0F1A7E4681A8}"/>
    <dgm:cxn modelId="{ABAB66DA-36A2-4B25-87C9-56FD13339608}" type="presOf" srcId="{DD36AD2A-744B-4626-9C69-4A76E3BF39B5}" destId="{A358ADC3-06B9-42DB-8FFB-235E2F6F2F98}" srcOrd="0" destOrd="0" presId="urn:microsoft.com/office/officeart/2005/8/layout/cycle1"/>
    <dgm:cxn modelId="{112CAA93-78CD-40DD-8DB1-E4DDBDB83F31}" type="presOf" srcId="{08A3218D-962D-4B2D-AFA9-758784621306}" destId="{0A5141A9-9A5E-4F9E-B8D4-E663C7220C1C}" srcOrd="0" destOrd="0" presId="urn:microsoft.com/office/officeart/2005/8/layout/cycle1"/>
    <dgm:cxn modelId="{4E88F016-CFC3-4918-8E76-A0E244D82156}" type="presOf" srcId="{27E1A284-FB59-4211-A2A6-296ECC7AF733}" destId="{E92E50ED-2104-4C56-839A-1D58E60B6978}" srcOrd="0" destOrd="0" presId="urn:microsoft.com/office/officeart/2005/8/layout/cycle1"/>
    <dgm:cxn modelId="{92AAA0B9-A59E-45EC-B83C-496DD879395B}" type="presOf" srcId="{F5AD8166-0AD2-4AC9-93DF-0F1A7E4681A8}" destId="{D9198F7A-99DF-4591-B1DC-2620606084FF}"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FED555AC-DA23-4022-83FB-5B85C40946DE}" type="presOf" srcId="{E96240FE-D269-43EC-A72D-BE6D42FBED2A}" destId="{02E85226-A9A2-493C-825C-0403A6A4CC01}" srcOrd="0" destOrd="0" presId="urn:microsoft.com/office/officeart/2005/8/layout/cycle1"/>
    <dgm:cxn modelId="{20B91031-4065-4924-9130-835E223FBF17}" srcId="{27E1A284-FB59-4211-A2A6-296ECC7AF733}" destId="{37A83061-BB15-4DC8-987C-C41F59F2283C}" srcOrd="1" destOrd="0" parTransId="{073C6D5A-1CBF-4A97-B43C-12F7E64BDA57}" sibTransId="{4A5B2F96-8D0E-4C55-952A-5E74D0CE2694}"/>
    <dgm:cxn modelId="{6D17475A-7399-449B-B80C-B576A52663AA}" srcId="{27E1A284-FB59-4211-A2A6-296ECC7AF733}" destId="{F5EA89EC-E158-4D50-96F6-DF07B08E3671}" srcOrd="0" destOrd="0" parTransId="{8EEFCA71-E241-4D66-A813-A5E4DB3C627D}" sibTransId="{D8B2400E-FCAE-419A-B761-6ED663DEC67E}"/>
    <dgm:cxn modelId="{6469AA16-307C-4624-AAC9-8BA75A23632D}" type="presOf" srcId="{4A5B2F96-8D0E-4C55-952A-5E74D0CE2694}" destId="{5502ED10-4163-4978-A2D8-019016FBE56E}" srcOrd="0" destOrd="0" presId="urn:microsoft.com/office/officeart/2005/8/layout/cycle1"/>
    <dgm:cxn modelId="{B84D84DA-E2C2-40E2-8121-266058253714}" type="presOf" srcId="{BF040C06-D312-4F8C-ACB3-85D06B8E305C}" destId="{EA611E80-2D38-467A-9D70-00B07686AA2F}" srcOrd="0" destOrd="0" presId="urn:microsoft.com/office/officeart/2005/8/layout/cycle1"/>
    <dgm:cxn modelId="{AA12DA2B-3287-4A30-BCA6-A18E87F5126B}" type="presOf" srcId="{F5EA89EC-E158-4D50-96F6-DF07B08E3671}" destId="{A4AB0C58-7056-484E-BD14-C051808D0C28}" srcOrd="0" destOrd="0" presId="urn:microsoft.com/office/officeart/2005/8/layout/cycle1"/>
    <dgm:cxn modelId="{B5892798-8EDF-49C0-99BB-149058E6E394}" type="presParOf" srcId="{E92E50ED-2104-4C56-839A-1D58E60B6978}" destId="{4A70DB3B-BC26-4C3A-A4B3-FD97B373CBF9}" srcOrd="0" destOrd="0" presId="urn:microsoft.com/office/officeart/2005/8/layout/cycle1"/>
    <dgm:cxn modelId="{7C74D799-68B2-4242-B1E5-EB180150A442}" type="presParOf" srcId="{E92E50ED-2104-4C56-839A-1D58E60B6978}" destId="{A4AB0C58-7056-484E-BD14-C051808D0C28}" srcOrd="1" destOrd="0" presId="urn:microsoft.com/office/officeart/2005/8/layout/cycle1"/>
    <dgm:cxn modelId="{52315633-45E2-4559-8FED-600E92D7F495}" type="presParOf" srcId="{E92E50ED-2104-4C56-839A-1D58E60B6978}" destId="{CE8778B7-9A61-4F06-A1F7-678BEE7FE664}" srcOrd="2" destOrd="0" presId="urn:microsoft.com/office/officeart/2005/8/layout/cycle1"/>
    <dgm:cxn modelId="{546E39E0-1D78-4014-8164-CA85026BB346}" type="presParOf" srcId="{E92E50ED-2104-4C56-839A-1D58E60B6978}" destId="{5F40BA3D-6F50-40EE-8764-161954C5089D}" srcOrd="3" destOrd="0" presId="urn:microsoft.com/office/officeart/2005/8/layout/cycle1"/>
    <dgm:cxn modelId="{9E034883-F555-45F4-9FE4-7955BC74E40B}" type="presParOf" srcId="{E92E50ED-2104-4C56-839A-1D58E60B6978}" destId="{D445377C-82B8-4D46-A8DA-7A1EF300CC48}" srcOrd="4" destOrd="0" presId="urn:microsoft.com/office/officeart/2005/8/layout/cycle1"/>
    <dgm:cxn modelId="{70411838-913F-4F82-B3D1-6EAE79CA6C53}" type="presParOf" srcId="{E92E50ED-2104-4C56-839A-1D58E60B6978}" destId="{5502ED10-4163-4978-A2D8-019016FBE56E}" srcOrd="5" destOrd="0" presId="urn:microsoft.com/office/officeart/2005/8/layout/cycle1"/>
    <dgm:cxn modelId="{4AABA62A-2509-4321-9C4C-A26CD4C0AB0A}" type="presParOf" srcId="{E92E50ED-2104-4C56-839A-1D58E60B6978}" destId="{7A587A47-9FA4-421A-8FE9-2A20CF7B81FB}" srcOrd="6" destOrd="0" presId="urn:microsoft.com/office/officeart/2005/8/layout/cycle1"/>
    <dgm:cxn modelId="{1BE6CE9D-523E-454C-A82D-43CB5D7F3046}" type="presParOf" srcId="{E92E50ED-2104-4C56-839A-1D58E60B6978}" destId="{A358ADC3-06B9-42DB-8FFB-235E2F6F2F98}" srcOrd="7" destOrd="0" presId="urn:microsoft.com/office/officeart/2005/8/layout/cycle1"/>
    <dgm:cxn modelId="{ED87FF60-A69A-466C-BB0E-512A5C64A732}" type="presParOf" srcId="{E92E50ED-2104-4C56-839A-1D58E60B6978}" destId="{02E85226-A9A2-493C-825C-0403A6A4CC01}" srcOrd="8" destOrd="0" presId="urn:microsoft.com/office/officeart/2005/8/layout/cycle1"/>
    <dgm:cxn modelId="{73014BBF-A5DA-48A0-8586-637ACBB2A0BD}" type="presParOf" srcId="{E92E50ED-2104-4C56-839A-1D58E60B6978}" destId="{73D11EEB-1679-4206-A266-CE9A1AB79ACC}" srcOrd="9" destOrd="0" presId="urn:microsoft.com/office/officeart/2005/8/layout/cycle1"/>
    <dgm:cxn modelId="{5D8AE1E7-AEB2-46AA-970F-92181013BA65}" type="presParOf" srcId="{E92E50ED-2104-4C56-839A-1D58E60B6978}" destId="{0A5141A9-9A5E-4F9E-B8D4-E663C7220C1C}" srcOrd="10" destOrd="0" presId="urn:microsoft.com/office/officeart/2005/8/layout/cycle1"/>
    <dgm:cxn modelId="{4C1EA504-4229-4261-99DC-E3620F4586DA}" type="presParOf" srcId="{E92E50ED-2104-4C56-839A-1D58E60B6978}" destId="{D9198F7A-99DF-4591-B1DC-2620606084FF}" srcOrd="11" destOrd="0" presId="urn:microsoft.com/office/officeart/2005/8/layout/cycle1"/>
    <dgm:cxn modelId="{56FF7B12-1E9E-405A-8415-ED1A67F79030}" type="presParOf" srcId="{E92E50ED-2104-4C56-839A-1D58E60B6978}" destId="{25CA3731-1185-42A8-951C-5D21935C393B}" srcOrd="12" destOrd="0" presId="urn:microsoft.com/office/officeart/2005/8/layout/cycle1"/>
    <dgm:cxn modelId="{AB47EF2A-11EC-446A-AFAE-7221E0469947}" type="presParOf" srcId="{E92E50ED-2104-4C56-839A-1D58E60B6978}" destId="{EA611E80-2D38-467A-9D70-00B07686AA2F}" srcOrd="13" destOrd="0" presId="urn:microsoft.com/office/officeart/2005/8/layout/cycle1"/>
    <dgm:cxn modelId="{361E9549-C36F-4AD2-84A7-BF501515080D}" type="presParOf" srcId="{E92E50ED-2104-4C56-839A-1D58E60B6978}" destId="{4F56F714-C9FE-4CB7-BFA6-DB8A3BCD8EED}" srcOrd="14"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dirty="0" smtClean="0">
              <a:solidFill>
                <a:schemeClr val="tx1"/>
              </a:solidFill>
            </a:rPr>
            <a:t>Manufacturing, Production, and Transportation Management Systems</a:t>
          </a:r>
          <a:endParaRPr lang="en-US" dirty="0">
            <a:solidFill>
              <a:schemeClr val="tx1"/>
            </a:solidFill>
          </a:endParaRPr>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b="1" dirty="0" smtClean="0">
              <a:solidFill>
                <a:srgbClr val="5A8B25"/>
              </a:solidFill>
            </a:rPr>
            <a:t>Sales and Marketing Systems</a:t>
          </a:r>
          <a:endParaRPr lang="en-US" b="1" dirty="0">
            <a:solidFill>
              <a:srgbClr val="5A8B25"/>
            </a:solidFill>
          </a:endParaRPr>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dirty="0" smtClean="0"/>
            <a:t>Accounting, Finance, and Regulatory Systems</a:t>
          </a:r>
          <a:endParaRPr lang="en-US" dirty="0"/>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08A3218D-962D-4B2D-AFA9-758784621306}">
      <dgm:prSet phldrT="[Text]"/>
      <dgm:spPr/>
      <dgm:t>
        <a:bodyPr/>
        <a:lstStyle/>
        <a:p>
          <a:r>
            <a:rPr lang="en-US" dirty="0" smtClean="0"/>
            <a:t>Human Resource Systems, Compliance, and Ethics</a:t>
          </a:r>
          <a:endParaRPr lang="en-US" dirty="0"/>
        </a:p>
      </dgm:t>
    </dgm:pt>
    <dgm:pt modelId="{179CEBED-0DBA-4E6F-9A3D-1010AE6105AF}" type="parTrans" cxnId="{23180AD8-E319-4F52-BF29-3451ECEA288B}">
      <dgm:prSet/>
      <dgm:spPr/>
      <dgm:t>
        <a:bodyPr/>
        <a:lstStyle/>
        <a:p>
          <a:endParaRPr lang="en-US"/>
        </a:p>
      </dgm:t>
    </dgm:pt>
    <dgm:pt modelId="{F5AD8166-0AD2-4AC9-93DF-0F1A7E4681A8}" type="sibTrans" cxnId="{23180AD8-E319-4F52-BF29-3451ECEA288B}">
      <dgm:prSet/>
      <dgm:spPr/>
      <dgm:t>
        <a:bodyPr/>
        <a:lstStyle/>
        <a:p>
          <a:endParaRPr lang="en-US"/>
        </a:p>
      </dgm:t>
    </dgm:pt>
    <dgm:pt modelId="{BF040C06-D312-4F8C-ACB3-85D06B8E305C}">
      <dgm:prSet phldrT="[Text]"/>
      <dgm:spPr/>
      <dgm:t>
        <a:bodyPr/>
        <a:lstStyle/>
        <a:p>
          <a:r>
            <a:rPr lang="en-US" dirty="0" smtClean="0">
              <a:solidFill>
                <a:schemeClr val="tx1"/>
              </a:solidFill>
            </a:rPr>
            <a:t>Solving Business Challenges at All Management Levels</a:t>
          </a:r>
          <a:endParaRPr lang="en-US" dirty="0">
            <a:solidFill>
              <a:schemeClr val="tx1"/>
            </a:solidFill>
          </a:endParaRPr>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5">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5"/>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5">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5"/>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5">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5"/>
      <dgm:spPr/>
      <dgm:t>
        <a:bodyPr/>
        <a:lstStyle/>
        <a:p>
          <a:endParaRPr lang="en-US"/>
        </a:p>
      </dgm:t>
    </dgm:pt>
    <dgm:pt modelId="{73D11EEB-1679-4206-A266-CE9A1AB79ACC}" type="pres">
      <dgm:prSet presAssocID="{08A3218D-962D-4B2D-AFA9-758784621306}" presName="dummy" presStyleCnt="0"/>
      <dgm:spPr/>
    </dgm:pt>
    <dgm:pt modelId="{0A5141A9-9A5E-4F9E-B8D4-E663C7220C1C}" type="pres">
      <dgm:prSet presAssocID="{08A3218D-962D-4B2D-AFA9-758784621306}" presName="node" presStyleLbl="revTx" presStyleIdx="3" presStyleCnt="5">
        <dgm:presLayoutVars>
          <dgm:bulletEnabled val="1"/>
        </dgm:presLayoutVars>
      </dgm:prSet>
      <dgm:spPr/>
      <dgm:t>
        <a:bodyPr/>
        <a:lstStyle/>
        <a:p>
          <a:endParaRPr lang="en-US"/>
        </a:p>
      </dgm:t>
    </dgm:pt>
    <dgm:pt modelId="{D9198F7A-99DF-4591-B1DC-2620606084FF}" type="pres">
      <dgm:prSet presAssocID="{F5AD8166-0AD2-4AC9-93DF-0F1A7E4681A8}" presName="sibTrans" presStyleLbl="node1" presStyleIdx="3" presStyleCnt="5"/>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4" presStyleCnt="5">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4" presStyleCnt="5"/>
      <dgm:spPr/>
      <dgm:t>
        <a:bodyPr/>
        <a:lstStyle/>
        <a:p>
          <a:endParaRPr lang="en-US"/>
        </a:p>
      </dgm:t>
    </dgm:pt>
  </dgm:ptLst>
  <dgm:cxnLst>
    <dgm:cxn modelId="{6F6298CD-9604-4AFC-9037-E065D566ABA4}" type="presOf" srcId="{BF040C06-D312-4F8C-ACB3-85D06B8E305C}" destId="{EA611E80-2D38-467A-9D70-00B07686AA2F}" srcOrd="0" destOrd="0" presId="urn:microsoft.com/office/officeart/2005/8/layout/cycle1"/>
    <dgm:cxn modelId="{E8824083-ECB3-4489-AAEA-3F8807C4EB59}" type="presOf" srcId="{F5EA89EC-E158-4D50-96F6-DF07B08E3671}" destId="{A4AB0C58-7056-484E-BD14-C051808D0C28}" srcOrd="0" destOrd="0" presId="urn:microsoft.com/office/officeart/2005/8/layout/cycle1"/>
    <dgm:cxn modelId="{20E89D1D-484D-4D69-8FFC-BEC2AFEE524A}" type="presOf" srcId="{F5AD8166-0AD2-4AC9-93DF-0F1A7E4681A8}" destId="{D9198F7A-99DF-4591-B1DC-2620606084FF}" srcOrd="0" destOrd="0" presId="urn:microsoft.com/office/officeart/2005/8/layout/cycle1"/>
    <dgm:cxn modelId="{291FFAE5-BE4B-404D-9211-F090E6FB982B}" type="presOf" srcId="{E96240FE-D269-43EC-A72D-BE6D42FBED2A}" destId="{02E85226-A9A2-493C-825C-0403A6A4CC01}" srcOrd="0" destOrd="0" presId="urn:microsoft.com/office/officeart/2005/8/layout/cycle1"/>
    <dgm:cxn modelId="{F9BD6BF1-EB4E-4859-B0D0-E564F2B7B617}" type="presOf" srcId="{318A7937-6144-4B1B-B27B-64760AA0F20D}" destId="{4F56F714-C9FE-4CB7-BFA6-DB8A3BCD8EED}"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C54CBD36-5DDF-48F2-99BF-B6C4AD268F6B}" type="presOf" srcId="{D8B2400E-FCAE-419A-B761-6ED663DEC67E}" destId="{CE8778B7-9A61-4F06-A1F7-678BEE7FE664}" srcOrd="0" destOrd="0" presId="urn:microsoft.com/office/officeart/2005/8/layout/cycle1"/>
    <dgm:cxn modelId="{2499E1D4-D9CE-4ADB-B963-9B7B22525EDB}" type="presOf" srcId="{DD36AD2A-744B-4626-9C69-4A76E3BF39B5}" destId="{A358ADC3-06B9-42DB-8FFB-235E2F6F2F98}" srcOrd="0" destOrd="0" presId="urn:microsoft.com/office/officeart/2005/8/layout/cycle1"/>
    <dgm:cxn modelId="{6D17475A-7399-449B-B80C-B576A52663AA}" srcId="{27E1A284-FB59-4211-A2A6-296ECC7AF733}" destId="{F5EA89EC-E158-4D50-96F6-DF07B08E3671}" srcOrd="0" destOrd="0" parTransId="{8EEFCA71-E241-4D66-A813-A5E4DB3C627D}" sibTransId="{D8B2400E-FCAE-419A-B761-6ED663DEC67E}"/>
    <dgm:cxn modelId="{F3B949BF-6271-4B9D-A85E-10C10F28E38A}" srcId="{27E1A284-FB59-4211-A2A6-296ECC7AF733}" destId="{BF040C06-D312-4F8C-ACB3-85D06B8E305C}" srcOrd="4" destOrd="0" parTransId="{84092373-21E7-4902-B2D0-ED59AFBACE39}" sibTransId="{318A7937-6144-4B1B-B27B-64760AA0F20D}"/>
    <dgm:cxn modelId="{F1313DCF-B3E4-47AB-AA2F-8EDE401730BD}" type="presOf" srcId="{37A83061-BB15-4DC8-987C-C41F59F2283C}" destId="{D445377C-82B8-4D46-A8DA-7A1EF300CC48}" srcOrd="0" destOrd="0" presId="urn:microsoft.com/office/officeart/2005/8/layout/cycle1"/>
    <dgm:cxn modelId="{23180AD8-E319-4F52-BF29-3451ECEA288B}" srcId="{27E1A284-FB59-4211-A2A6-296ECC7AF733}" destId="{08A3218D-962D-4B2D-AFA9-758784621306}" srcOrd="3" destOrd="0" parTransId="{179CEBED-0DBA-4E6F-9A3D-1010AE6105AF}" sibTransId="{F5AD8166-0AD2-4AC9-93DF-0F1A7E4681A8}"/>
    <dgm:cxn modelId="{7EC31B16-564D-449A-AC51-0CDAA0BFA010}" type="presOf" srcId="{4A5B2F96-8D0E-4C55-952A-5E74D0CE2694}" destId="{5502ED10-4163-4978-A2D8-019016FBE56E}" srcOrd="0" destOrd="0" presId="urn:microsoft.com/office/officeart/2005/8/layout/cycle1"/>
    <dgm:cxn modelId="{20B91031-4065-4924-9130-835E223FBF17}" srcId="{27E1A284-FB59-4211-A2A6-296ECC7AF733}" destId="{37A83061-BB15-4DC8-987C-C41F59F2283C}" srcOrd="1" destOrd="0" parTransId="{073C6D5A-1CBF-4A97-B43C-12F7E64BDA57}" sibTransId="{4A5B2F96-8D0E-4C55-952A-5E74D0CE2694}"/>
    <dgm:cxn modelId="{7CFBF307-0B77-4D55-A44F-26C7A6158FE2}" type="presOf" srcId="{08A3218D-962D-4B2D-AFA9-758784621306}" destId="{0A5141A9-9A5E-4F9E-B8D4-E663C7220C1C}" srcOrd="0" destOrd="0" presId="urn:microsoft.com/office/officeart/2005/8/layout/cycle1"/>
    <dgm:cxn modelId="{1DDD2C84-3B4F-4D48-9C35-FC6EE350A55C}" type="presOf" srcId="{27E1A284-FB59-4211-A2A6-296ECC7AF733}" destId="{E92E50ED-2104-4C56-839A-1D58E60B6978}" srcOrd="0" destOrd="0" presId="urn:microsoft.com/office/officeart/2005/8/layout/cycle1"/>
    <dgm:cxn modelId="{0F11FC97-E947-4F5D-9081-230BACC7EECA}" type="presParOf" srcId="{E92E50ED-2104-4C56-839A-1D58E60B6978}" destId="{4A70DB3B-BC26-4C3A-A4B3-FD97B373CBF9}" srcOrd="0" destOrd="0" presId="urn:microsoft.com/office/officeart/2005/8/layout/cycle1"/>
    <dgm:cxn modelId="{7DF60A20-FB47-4DC1-B1FB-F3C8A2E5979F}" type="presParOf" srcId="{E92E50ED-2104-4C56-839A-1D58E60B6978}" destId="{A4AB0C58-7056-484E-BD14-C051808D0C28}" srcOrd="1" destOrd="0" presId="urn:microsoft.com/office/officeart/2005/8/layout/cycle1"/>
    <dgm:cxn modelId="{6D34A832-1A09-4B03-8923-0FA56F6BAD3E}" type="presParOf" srcId="{E92E50ED-2104-4C56-839A-1D58E60B6978}" destId="{CE8778B7-9A61-4F06-A1F7-678BEE7FE664}" srcOrd="2" destOrd="0" presId="urn:microsoft.com/office/officeart/2005/8/layout/cycle1"/>
    <dgm:cxn modelId="{F987AAA2-793F-4BA3-A038-41087983EC05}" type="presParOf" srcId="{E92E50ED-2104-4C56-839A-1D58E60B6978}" destId="{5F40BA3D-6F50-40EE-8764-161954C5089D}" srcOrd="3" destOrd="0" presId="urn:microsoft.com/office/officeart/2005/8/layout/cycle1"/>
    <dgm:cxn modelId="{E97D177D-0F6E-420D-856B-D0240DC8E4D2}" type="presParOf" srcId="{E92E50ED-2104-4C56-839A-1D58E60B6978}" destId="{D445377C-82B8-4D46-A8DA-7A1EF300CC48}" srcOrd="4" destOrd="0" presId="urn:microsoft.com/office/officeart/2005/8/layout/cycle1"/>
    <dgm:cxn modelId="{4CEAC2CB-24FC-4ADC-B219-A61A80B44FEF}" type="presParOf" srcId="{E92E50ED-2104-4C56-839A-1D58E60B6978}" destId="{5502ED10-4163-4978-A2D8-019016FBE56E}" srcOrd="5" destOrd="0" presId="urn:microsoft.com/office/officeart/2005/8/layout/cycle1"/>
    <dgm:cxn modelId="{69DA807F-CA92-43AA-8973-32A3F1098BCC}" type="presParOf" srcId="{E92E50ED-2104-4C56-839A-1D58E60B6978}" destId="{7A587A47-9FA4-421A-8FE9-2A20CF7B81FB}" srcOrd="6" destOrd="0" presId="urn:microsoft.com/office/officeart/2005/8/layout/cycle1"/>
    <dgm:cxn modelId="{8B6DB9D0-8E39-4175-BE7F-697BFBE21318}" type="presParOf" srcId="{E92E50ED-2104-4C56-839A-1D58E60B6978}" destId="{A358ADC3-06B9-42DB-8FFB-235E2F6F2F98}" srcOrd="7" destOrd="0" presId="urn:microsoft.com/office/officeart/2005/8/layout/cycle1"/>
    <dgm:cxn modelId="{7A9B4B59-18DD-4975-A567-DBDB0664A2ED}" type="presParOf" srcId="{E92E50ED-2104-4C56-839A-1D58E60B6978}" destId="{02E85226-A9A2-493C-825C-0403A6A4CC01}" srcOrd="8" destOrd="0" presId="urn:microsoft.com/office/officeart/2005/8/layout/cycle1"/>
    <dgm:cxn modelId="{BA8C93EA-5589-4500-A564-B1DEEA98D7C0}" type="presParOf" srcId="{E92E50ED-2104-4C56-839A-1D58E60B6978}" destId="{73D11EEB-1679-4206-A266-CE9A1AB79ACC}" srcOrd="9" destOrd="0" presId="urn:microsoft.com/office/officeart/2005/8/layout/cycle1"/>
    <dgm:cxn modelId="{6657A7DD-E8C1-4CB7-89A1-B5E458A8220A}" type="presParOf" srcId="{E92E50ED-2104-4C56-839A-1D58E60B6978}" destId="{0A5141A9-9A5E-4F9E-B8D4-E663C7220C1C}" srcOrd="10" destOrd="0" presId="urn:microsoft.com/office/officeart/2005/8/layout/cycle1"/>
    <dgm:cxn modelId="{28D96113-8116-4BF6-9535-EE6EFF629B63}" type="presParOf" srcId="{E92E50ED-2104-4C56-839A-1D58E60B6978}" destId="{D9198F7A-99DF-4591-B1DC-2620606084FF}" srcOrd="11" destOrd="0" presId="urn:microsoft.com/office/officeart/2005/8/layout/cycle1"/>
    <dgm:cxn modelId="{2F7443FE-7275-44C0-AE76-2F2B14B904C2}" type="presParOf" srcId="{E92E50ED-2104-4C56-839A-1D58E60B6978}" destId="{25CA3731-1185-42A8-951C-5D21935C393B}" srcOrd="12" destOrd="0" presId="urn:microsoft.com/office/officeart/2005/8/layout/cycle1"/>
    <dgm:cxn modelId="{EC032EF9-4ABF-4BCA-B2A7-D0144D342671}" type="presParOf" srcId="{E92E50ED-2104-4C56-839A-1D58E60B6978}" destId="{EA611E80-2D38-467A-9D70-00B07686AA2F}" srcOrd="13" destOrd="0" presId="urn:microsoft.com/office/officeart/2005/8/layout/cycle1"/>
    <dgm:cxn modelId="{BD98C521-C734-4156-8B45-FC66FD2A77A8}" type="presParOf" srcId="{E92E50ED-2104-4C56-839A-1D58E60B6978}" destId="{4F56F714-C9FE-4CB7-BFA6-DB8A3BCD8EED}" srcOrd="14"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dirty="0" smtClean="0">
              <a:solidFill>
                <a:schemeClr val="tx1"/>
              </a:solidFill>
            </a:rPr>
            <a:t>Manufacturing, Production, and Transportation Management Systems</a:t>
          </a:r>
          <a:endParaRPr lang="en-US" dirty="0">
            <a:solidFill>
              <a:schemeClr val="tx1"/>
            </a:solidFill>
          </a:endParaRPr>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dirty="0" smtClean="0">
              <a:solidFill>
                <a:schemeClr val="tx1"/>
              </a:solidFill>
            </a:rPr>
            <a:t>Sales and Marketing Systems</a:t>
          </a:r>
          <a:endParaRPr lang="en-US" dirty="0">
            <a:solidFill>
              <a:schemeClr val="tx1"/>
            </a:solidFill>
          </a:endParaRPr>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b="1" dirty="0" smtClean="0">
              <a:solidFill>
                <a:srgbClr val="5A8B25"/>
              </a:solidFill>
            </a:rPr>
            <a:t>Accounting, Finance, and Regulatory Systems</a:t>
          </a:r>
          <a:endParaRPr lang="en-US" b="1" dirty="0">
            <a:solidFill>
              <a:srgbClr val="5A8B25"/>
            </a:solidFill>
          </a:endParaRPr>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08A3218D-962D-4B2D-AFA9-758784621306}">
      <dgm:prSet phldrT="[Text]"/>
      <dgm:spPr/>
      <dgm:t>
        <a:bodyPr/>
        <a:lstStyle/>
        <a:p>
          <a:r>
            <a:rPr lang="en-US" dirty="0" smtClean="0"/>
            <a:t>Human Resource Systems, Compliance, and Ethics</a:t>
          </a:r>
          <a:endParaRPr lang="en-US" dirty="0"/>
        </a:p>
      </dgm:t>
    </dgm:pt>
    <dgm:pt modelId="{179CEBED-0DBA-4E6F-9A3D-1010AE6105AF}" type="parTrans" cxnId="{23180AD8-E319-4F52-BF29-3451ECEA288B}">
      <dgm:prSet/>
      <dgm:spPr/>
      <dgm:t>
        <a:bodyPr/>
        <a:lstStyle/>
        <a:p>
          <a:endParaRPr lang="en-US"/>
        </a:p>
      </dgm:t>
    </dgm:pt>
    <dgm:pt modelId="{F5AD8166-0AD2-4AC9-93DF-0F1A7E4681A8}" type="sibTrans" cxnId="{23180AD8-E319-4F52-BF29-3451ECEA288B}">
      <dgm:prSet/>
      <dgm:spPr/>
      <dgm:t>
        <a:bodyPr/>
        <a:lstStyle/>
        <a:p>
          <a:endParaRPr lang="en-US"/>
        </a:p>
      </dgm:t>
    </dgm:pt>
    <dgm:pt modelId="{BF040C06-D312-4F8C-ACB3-85D06B8E305C}">
      <dgm:prSet phldrT="[Text]"/>
      <dgm:spPr/>
      <dgm:t>
        <a:bodyPr/>
        <a:lstStyle/>
        <a:p>
          <a:r>
            <a:rPr lang="en-US" dirty="0" smtClean="0">
              <a:solidFill>
                <a:schemeClr val="tx1"/>
              </a:solidFill>
            </a:rPr>
            <a:t>Solving Business Challenges at All Management Levels</a:t>
          </a:r>
          <a:endParaRPr lang="en-US" dirty="0">
            <a:solidFill>
              <a:schemeClr val="tx1"/>
            </a:solidFill>
          </a:endParaRPr>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5">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5"/>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5">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5"/>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5">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5"/>
      <dgm:spPr/>
      <dgm:t>
        <a:bodyPr/>
        <a:lstStyle/>
        <a:p>
          <a:endParaRPr lang="en-US"/>
        </a:p>
      </dgm:t>
    </dgm:pt>
    <dgm:pt modelId="{73D11EEB-1679-4206-A266-CE9A1AB79ACC}" type="pres">
      <dgm:prSet presAssocID="{08A3218D-962D-4B2D-AFA9-758784621306}" presName="dummy" presStyleCnt="0"/>
      <dgm:spPr/>
    </dgm:pt>
    <dgm:pt modelId="{0A5141A9-9A5E-4F9E-B8D4-E663C7220C1C}" type="pres">
      <dgm:prSet presAssocID="{08A3218D-962D-4B2D-AFA9-758784621306}" presName="node" presStyleLbl="revTx" presStyleIdx="3" presStyleCnt="5">
        <dgm:presLayoutVars>
          <dgm:bulletEnabled val="1"/>
        </dgm:presLayoutVars>
      </dgm:prSet>
      <dgm:spPr/>
      <dgm:t>
        <a:bodyPr/>
        <a:lstStyle/>
        <a:p>
          <a:endParaRPr lang="en-US"/>
        </a:p>
      </dgm:t>
    </dgm:pt>
    <dgm:pt modelId="{D9198F7A-99DF-4591-B1DC-2620606084FF}" type="pres">
      <dgm:prSet presAssocID="{F5AD8166-0AD2-4AC9-93DF-0F1A7E4681A8}" presName="sibTrans" presStyleLbl="node1" presStyleIdx="3" presStyleCnt="5"/>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4" presStyleCnt="5">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4" presStyleCnt="5"/>
      <dgm:spPr/>
      <dgm:t>
        <a:bodyPr/>
        <a:lstStyle/>
        <a:p>
          <a:endParaRPr lang="en-US"/>
        </a:p>
      </dgm:t>
    </dgm:pt>
  </dgm:ptLst>
  <dgm:cxnLst>
    <dgm:cxn modelId="{F5CF291C-FB31-4662-BDC2-9AA4779C884B}" type="presOf" srcId="{4A5B2F96-8D0E-4C55-952A-5E74D0CE2694}" destId="{5502ED10-4163-4978-A2D8-019016FBE56E}" srcOrd="0" destOrd="0" presId="urn:microsoft.com/office/officeart/2005/8/layout/cycle1"/>
    <dgm:cxn modelId="{390710DB-8F25-4E38-9548-FE2C747463BA}" type="presOf" srcId="{F5AD8166-0AD2-4AC9-93DF-0F1A7E4681A8}" destId="{D9198F7A-99DF-4591-B1DC-2620606084FF}" srcOrd="0" destOrd="0" presId="urn:microsoft.com/office/officeart/2005/8/layout/cycle1"/>
    <dgm:cxn modelId="{792F1614-9B43-46ED-9EB1-93AD2280D74F}" type="presOf" srcId="{318A7937-6144-4B1B-B27B-64760AA0F20D}" destId="{4F56F714-C9FE-4CB7-BFA6-DB8A3BCD8EED}" srcOrd="0" destOrd="0" presId="urn:microsoft.com/office/officeart/2005/8/layout/cycle1"/>
    <dgm:cxn modelId="{A9EAB3C1-B856-40CB-A8B5-1AA3ABA3DDFC}" type="presOf" srcId="{F5EA89EC-E158-4D50-96F6-DF07B08E3671}" destId="{A4AB0C58-7056-484E-BD14-C051808D0C28}"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6D17475A-7399-449B-B80C-B576A52663AA}" srcId="{27E1A284-FB59-4211-A2A6-296ECC7AF733}" destId="{F5EA89EC-E158-4D50-96F6-DF07B08E3671}" srcOrd="0" destOrd="0" parTransId="{8EEFCA71-E241-4D66-A813-A5E4DB3C627D}" sibTransId="{D8B2400E-FCAE-419A-B761-6ED663DEC67E}"/>
    <dgm:cxn modelId="{F3B949BF-6271-4B9D-A85E-10C10F28E38A}" srcId="{27E1A284-FB59-4211-A2A6-296ECC7AF733}" destId="{BF040C06-D312-4F8C-ACB3-85D06B8E305C}" srcOrd="4" destOrd="0" parTransId="{84092373-21E7-4902-B2D0-ED59AFBACE39}" sibTransId="{318A7937-6144-4B1B-B27B-64760AA0F20D}"/>
    <dgm:cxn modelId="{8CC38170-8C7A-43CF-9634-75527E747BA1}" type="presOf" srcId="{37A83061-BB15-4DC8-987C-C41F59F2283C}" destId="{D445377C-82B8-4D46-A8DA-7A1EF300CC48}" srcOrd="0" destOrd="0" presId="urn:microsoft.com/office/officeart/2005/8/layout/cycle1"/>
    <dgm:cxn modelId="{23180AD8-E319-4F52-BF29-3451ECEA288B}" srcId="{27E1A284-FB59-4211-A2A6-296ECC7AF733}" destId="{08A3218D-962D-4B2D-AFA9-758784621306}" srcOrd="3" destOrd="0" parTransId="{179CEBED-0DBA-4E6F-9A3D-1010AE6105AF}" sibTransId="{F5AD8166-0AD2-4AC9-93DF-0F1A7E4681A8}"/>
    <dgm:cxn modelId="{64B1E940-7A08-4D89-95B3-9E4FAE9CBEA9}" type="presOf" srcId="{DD36AD2A-744B-4626-9C69-4A76E3BF39B5}" destId="{A358ADC3-06B9-42DB-8FFB-235E2F6F2F98}" srcOrd="0" destOrd="0" presId="urn:microsoft.com/office/officeart/2005/8/layout/cycle1"/>
    <dgm:cxn modelId="{9ADC9E87-0A5A-4958-9B8D-919B054AAC01}" type="presOf" srcId="{27E1A284-FB59-4211-A2A6-296ECC7AF733}" destId="{E92E50ED-2104-4C56-839A-1D58E60B6978}" srcOrd="0" destOrd="0" presId="urn:microsoft.com/office/officeart/2005/8/layout/cycle1"/>
    <dgm:cxn modelId="{F3AC13F0-A78F-464A-AC29-A4241321F7C6}" type="presOf" srcId="{BF040C06-D312-4F8C-ACB3-85D06B8E305C}" destId="{EA611E80-2D38-467A-9D70-00B07686AA2F}" srcOrd="0" destOrd="0" presId="urn:microsoft.com/office/officeart/2005/8/layout/cycle1"/>
    <dgm:cxn modelId="{20B91031-4065-4924-9130-835E223FBF17}" srcId="{27E1A284-FB59-4211-A2A6-296ECC7AF733}" destId="{37A83061-BB15-4DC8-987C-C41F59F2283C}" srcOrd="1" destOrd="0" parTransId="{073C6D5A-1CBF-4A97-B43C-12F7E64BDA57}" sibTransId="{4A5B2F96-8D0E-4C55-952A-5E74D0CE2694}"/>
    <dgm:cxn modelId="{A260CC71-4091-4819-9338-70E831D3EF91}" type="presOf" srcId="{08A3218D-962D-4B2D-AFA9-758784621306}" destId="{0A5141A9-9A5E-4F9E-B8D4-E663C7220C1C}" srcOrd="0" destOrd="0" presId="urn:microsoft.com/office/officeart/2005/8/layout/cycle1"/>
    <dgm:cxn modelId="{B33032AA-D4B2-49B3-969C-9B52F4E2D7A8}" type="presOf" srcId="{D8B2400E-FCAE-419A-B761-6ED663DEC67E}" destId="{CE8778B7-9A61-4F06-A1F7-678BEE7FE664}" srcOrd="0" destOrd="0" presId="urn:microsoft.com/office/officeart/2005/8/layout/cycle1"/>
    <dgm:cxn modelId="{CB7DE38F-1618-48F6-822C-56EF03AFCB03}" type="presOf" srcId="{E96240FE-D269-43EC-A72D-BE6D42FBED2A}" destId="{02E85226-A9A2-493C-825C-0403A6A4CC01}" srcOrd="0" destOrd="0" presId="urn:microsoft.com/office/officeart/2005/8/layout/cycle1"/>
    <dgm:cxn modelId="{770323DE-0A87-495E-BE25-D0257818BBF0}" type="presParOf" srcId="{E92E50ED-2104-4C56-839A-1D58E60B6978}" destId="{4A70DB3B-BC26-4C3A-A4B3-FD97B373CBF9}" srcOrd="0" destOrd="0" presId="urn:microsoft.com/office/officeart/2005/8/layout/cycle1"/>
    <dgm:cxn modelId="{CC618B60-2833-454A-AC70-3908B3D51135}" type="presParOf" srcId="{E92E50ED-2104-4C56-839A-1D58E60B6978}" destId="{A4AB0C58-7056-484E-BD14-C051808D0C28}" srcOrd="1" destOrd="0" presId="urn:microsoft.com/office/officeart/2005/8/layout/cycle1"/>
    <dgm:cxn modelId="{166E0D0C-DB10-4ACF-8815-B314D13501C0}" type="presParOf" srcId="{E92E50ED-2104-4C56-839A-1D58E60B6978}" destId="{CE8778B7-9A61-4F06-A1F7-678BEE7FE664}" srcOrd="2" destOrd="0" presId="urn:microsoft.com/office/officeart/2005/8/layout/cycle1"/>
    <dgm:cxn modelId="{5B68B62E-0292-4388-9F8F-8034EA89F5DA}" type="presParOf" srcId="{E92E50ED-2104-4C56-839A-1D58E60B6978}" destId="{5F40BA3D-6F50-40EE-8764-161954C5089D}" srcOrd="3" destOrd="0" presId="urn:microsoft.com/office/officeart/2005/8/layout/cycle1"/>
    <dgm:cxn modelId="{C4DC647C-8006-42B1-BE63-ADF4ED99E66B}" type="presParOf" srcId="{E92E50ED-2104-4C56-839A-1D58E60B6978}" destId="{D445377C-82B8-4D46-A8DA-7A1EF300CC48}" srcOrd="4" destOrd="0" presId="urn:microsoft.com/office/officeart/2005/8/layout/cycle1"/>
    <dgm:cxn modelId="{482B81EA-D924-4BF3-AEE0-DD88B699D77E}" type="presParOf" srcId="{E92E50ED-2104-4C56-839A-1D58E60B6978}" destId="{5502ED10-4163-4978-A2D8-019016FBE56E}" srcOrd="5" destOrd="0" presId="urn:microsoft.com/office/officeart/2005/8/layout/cycle1"/>
    <dgm:cxn modelId="{7B1013FA-1CA2-4B96-AE1B-35439A63EDBB}" type="presParOf" srcId="{E92E50ED-2104-4C56-839A-1D58E60B6978}" destId="{7A587A47-9FA4-421A-8FE9-2A20CF7B81FB}" srcOrd="6" destOrd="0" presId="urn:microsoft.com/office/officeart/2005/8/layout/cycle1"/>
    <dgm:cxn modelId="{7265E3C4-0D5A-47CB-9252-90180DD37E3D}" type="presParOf" srcId="{E92E50ED-2104-4C56-839A-1D58E60B6978}" destId="{A358ADC3-06B9-42DB-8FFB-235E2F6F2F98}" srcOrd="7" destOrd="0" presId="urn:microsoft.com/office/officeart/2005/8/layout/cycle1"/>
    <dgm:cxn modelId="{E7DAB055-6038-4144-9C83-A0F49B866DBF}" type="presParOf" srcId="{E92E50ED-2104-4C56-839A-1D58E60B6978}" destId="{02E85226-A9A2-493C-825C-0403A6A4CC01}" srcOrd="8" destOrd="0" presId="urn:microsoft.com/office/officeart/2005/8/layout/cycle1"/>
    <dgm:cxn modelId="{D11A5F0C-D653-4D0B-8571-40645FE85474}" type="presParOf" srcId="{E92E50ED-2104-4C56-839A-1D58E60B6978}" destId="{73D11EEB-1679-4206-A266-CE9A1AB79ACC}" srcOrd="9" destOrd="0" presId="urn:microsoft.com/office/officeart/2005/8/layout/cycle1"/>
    <dgm:cxn modelId="{A5E71662-B561-43DB-8EE5-21679825C445}" type="presParOf" srcId="{E92E50ED-2104-4C56-839A-1D58E60B6978}" destId="{0A5141A9-9A5E-4F9E-B8D4-E663C7220C1C}" srcOrd="10" destOrd="0" presId="urn:microsoft.com/office/officeart/2005/8/layout/cycle1"/>
    <dgm:cxn modelId="{96E19609-302E-46EE-A25E-D805840EF3DE}" type="presParOf" srcId="{E92E50ED-2104-4C56-839A-1D58E60B6978}" destId="{D9198F7A-99DF-4591-B1DC-2620606084FF}" srcOrd="11" destOrd="0" presId="urn:microsoft.com/office/officeart/2005/8/layout/cycle1"/>
    <dgm:cxn modelId="{388986FC-4170-460D-AD70-C422E71BC7CB}" type="presParOf" srcId="{E92E50ED-2104-4C56-839A-1D58E60B6978}" destId="{25CA3731-1185-42A8-951C-5D21935C393B}" srcOrd="12" destOrd="0" presId="urn:microsoft.com/office/officeart/2005/8/layout/cycle1"/>
    <dgm:cxn modelId="{E829BBEB-FE64-4FDB-A5ED-BE677C093B52}" type="presParOf" srcId="{E92E50ED-2104-4C56-839A-1D58E60B6978}" destId="{EA611E80-2D38-467A-9D70-00B07686AA2F}" srcOrd="13" destOrd="0" presId="urn:microsoft.com/office/officeart/2005/8/layout/cycle1"/>
    <dgm:cxn modelId="{5B95ED5B-BA86-4A27-B934-781EB4CCB644}" type="presParOf" srcId="{E92E50ED-2104-4C56-839A-1D58E60B6978}" destId="{4F56F714-C9FE-4CB7-BFA6-DB8A3BCD8EED}" srcOrd="14"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dirty="0" smtClean="0">
              <a:solidFill>
                <a:schemeClr val="tx1"/>
              </a:solidFill>
            </a:rPr>
            <a:t>Manufacturing, Production, and Transportation Management Systems</a:t>
          </a:r>
          <a:endParaRPr lang="en-US" dirty="0">
            <a:solidFill>
              <a:schemeClr val="tx1"/>
            </a:solidFill>
          </a:endParaRPr>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dirty="0" smtClean="0">
              <a:solidFill>
                <a:schemeClr val="tx1"/>
              </a:solidFill>
            </a:rPr>
            <a:t>Sales and Marketing Systems</a:t>
          </a:r>
          <a:endParaRPr lang="en-US" dirty="0">
            <a:solidFill>
              <a:schemeClr val="tx1"/>
            </a:solidFill>
          </a:endParaRPr>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dirty="0" smtClean="0">
              <a:solidFill>
                <a:schemeClr val="tx1"/>
              </a:solidFill>
            </a:rPr>
            <a:t>Accounting, Finance, and Regulatory Systems</a:t>
          </a:r>
          <a:endParaRPr lang="en-US" dirty="0">
            <a:solidFill>
              <a:schemeClr val="tx1"/>
            </a:solidFill>
          </a:endParaRPr>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08A3218D-962D-4B2D-AFA9-758784621306}">
      <dgm:prSet phldrT="[Text]"/>
      <dgm:spPr/>
      <dgm:t>
        <a:bodyPr/>
        <a:lstStyle/>
        <a:p>
          <a:r>
            <a:rPr lang="en-US" b="1" dirty="0" smtClean="0">
              <a:solidFill>
                <a:srgbClr val="5A8B25"/>
              </a:solidFill>
            </a:rPr>
            <a:t>Human Resource Systems, Compliance, and Ethics</a:t>
          </a:r>
          <a:endParaRPr lang="en-US" b="1" dirty="0">
            <a:solidFill>
              <a:srgbClr val="5A8B25"/>
            </a:solidFill>
          </a:endParaRPr>
        </a:p>
      </dgm:t>
    </dgm:pt>
    <dgm:pt modelId="{179CEBED-0DBA-4E6F-9A3D-1010AE6105AF}" type="parTrans" cxnId="{23180AD8-E319-4F52-BF29-3451ECEA288B}">
      <dgm:prSet/>
      <dgm:spPr/>
      <dgm:t>
        <a:bodyPr/>
        <a:lstStyle/>
        <a:p>
          <a:endParaRPr lang="en-US"/>
        </a:p>
      </dgm:t>
    </dgm:pt>
    <dgm:pt modelId="{F5AD8166-0AD2-4AC9-93DF-0F1A7E4681A8}" type="sibTrans" cxnId="{23180AD8-E319-4F52-BF29-3451ECEA288B}">
      <dgm:prSet/>
      <dgm:spPr/>
      <dgm:t>
        <a:bodyPr/>
        <a:lstStyle/>
        <a:p>
          <a:endParaRPr lang="en-US"/>
        </a:p>
      </dgm:t>
    </dgm:pt>
    <dgm:pt modelId="{BF040C06-D312-4F8C-ACB3-85D06B8E305C}">
      <dgm:prSet phldrT="[Text]"/>
      <dgm:spPr/>
      <dgm:t>
        <a:bodyPr/>
        <a:lstStyle/>
        <a:p>
          <a:r>
            <a:rPr lang="en-US" dirty="0" smtClean="0">
              <a:solidFill>
                <a:schemeClr val="tx1"/>
              </a:solidFill>
            </a:rPr>
            <a:t>Solving Business Challenges at All Management Levels</a:t>
          </a:r>
          <a:endParaRPr lang="en-US" dirty="0">
            <a:solidFill>
              <a:schemeClr val="tx1"/>
            </a:solidFill>
          </a:endParaRPr>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5">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5"/>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5">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5"/>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5">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5"/>
      <dgm:spPr/>
      <dgm:t>
        <a:bodyPr/>
        <a:lstStyle/>
        <a:p>
          <a:endParaRPr lang="en-US"/>
        </a:p>
      </dgm:t>
    </dgm:pt>
    <dgm:pt modelId="{73D11EEB-1679-4206-A266-CE9A1AB79ACC}" type="pres">
      <dgm:prSet presAssocID="{08A3218D-962D-4B2D-AFA9-758784621306}" presName="dummy" presStyleCnt="0"/>
      <dgm:spPr/>
    </dgm:pt>
    <dgm:pt modelId="{0A5141A9-9A5E-4F9E-B8D4-E663C7220C1C}" type="pres">
      <dgm:prSet presAssocID="{08A3218D-962D-4B2D-AFA9-758784621306}" presName="node" presStyleLbl="revTx" presStyleIdx="3" presStyleCnt="5">
        <dgm:presLayoutVars>
          <dgm:bulletEnabled val="1"/>
        </dgm:presLayoutVars>
      </dgm:prSet>
      <dgm:spPr/>
      <dgm:t>
        <a:bodyPr/>
        <a:lstStyle/>
        <a:p>
          <a:endParaRPr lang="en-US"/>
        </a:p>
      </dgm:t>
    </dgm:pt>
    <dgm:pt modelId="{D9198F7A-99DF-4591-B1DC-2620606084FF}" type="pres">
      <dgm:prSet presAssocID="{F5AD8166-0AD2-4AC9-93DF-0F1A7E4681A8}" presName="sibTrans" presStyleLbl="node1" presStyleIdx="3" presStyleCnt="5"/>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4" presStyleCnt="5">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4" presStyleCnt="5"/>
      <dgm:spPr/>
      <dgm:t>
        <a:bodyPr/>
        <a:lstStyle/>
        <a:p>
          <a:endParaRPr lang="en-US"/>
        </a:p>
      </dgm:t>
    </dgm:pt>
  </dgm:ptLst>
  <dgm:cxnLst>
    <dgm:cxn modelId="{F3B949BF-6271-4B9D-A85E-10C10F28E38A}" srcId="{27E1A284-FB59-4211-A2A6-296ECC7AF733}" destId="{BF040C06-D312-4F8C-ACB3-85D06B8E305C}" srcOrd="4" destOrd="0" parTransId="{84092373-21E7-4902-B2D0-ED59AFBACE39}" sibTransId="{318A7937-6144-4B1B-B27B-64760AA0F20D}"/>
    <dgm:cxn modelId="{82F78E57-984F-45FB-9853-0F02947FFF79}" type="presOf" srcId="{F5AD8166-0AD2-4AC9-93DF-0F1A7E4681A8}" destId="{D9198F7A-99DF-4591-B1DC-2620606084FF}" srcOrd="0" destOrd="0" presId="urn:microsoft.com/office/officeart/2005/8/layout/cycle1"/>
    <dgm:cxn modelId="{23180AD8-E319-4F52-BF29-3451ECEA288B}" srcId="{27E1A284-FB59-4211-A2A6-296ECC7AF733}" destId="{08A3218D-962D-4B2D-AFA9-758784621306}" srcOrd="3" destOrd="0" parTransId="{179CEBED-0DBA-4E6F-9A3D-1010AE6105AF}" sibTransId="{F5AD8166-0AD2-4AC9-93DF-0F1A7E4681A8}"/>
    <dgm:cxn modelId="{3ED20064-4DC3-4036-B368-600ABCC3DB4E}" type="presOf" srcId="{37A83061-BB15-4DC8-987C-C41F59F2283C}" destId="{D445377C-82B8-4D46-A8DA-7A1EF300CC48}" srcOrd="0" destOrd="0" presId="urn:microsoft.com/office/officeart/2005/8/layout/cycle1"/>
    <dgm:cxn modelId="{ACD0B6EA-CAC1-4BBB-800B-98EF6836FE0C}" type="presOf" srcId="{E96240FE-D269-43EC-A72D-BE6D42FBED2A}" destId="{02E85226-A9A2-493C-825C-0403A6A4CC01}" srcOrd="0" destOrd="0" presId="urn:microsoft.com/office/officeart/2005/8/layout/cycle1"/>
    <dgm:cxn modelId="{53C33FC6-0379-4000-80A9-12155B1F4A5B}" type="presOf" srcId="{08A3218D-962D-4B2D-AFA9-758784621306}" destId="{0A5141A9-9A5E-4F9E-B8D4-E663C7220C1C}" srcOrd="0" destOrd="0" presId="urn:microsoft.com/office/officeart/2005/8/layout/cycle1"/>
    <dgm:cxn modelId="{44627B9E-676B-4EB9-8333-9B70899167A7}" type="presOf" srcId="{4A5B2F96-8D0E-4C55-952A-5E74D0CE2694}" destId="{5502ED10-4163-4978-A2D8-019016FBE56E}"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DF74DD9A-ABEE-4171-9779-47B4E7BC5DEE}" type="presOf" srcId="{D8B2400E-FCAE-419A-B761-6ED663DEC67E}" destId="{CE8778B7-9A61-4F06-A1F7-678BEE7FE664}" srcOrd="0" destOrd="0" presId="urn:microsoft.com/office/officeart/2005/8/layout/cycle1"/>
    <dgm:cxn modelId="{20B91031-4065-4924-9130-835E223FBF17}" srcId="{27E1A284-FB59-4211-A2A6-296ECC7AF733}" destId="{37A83061-BB15-4DC8-987C-C41F59F2283C}" srcOrd="1" destOrd="0" parTransId="{073C6D5A-1CBF-4A97-B43C-12F7E64BDA57}" sibTransId="{4A5B2F96-8D0E-4C55-952A-5E74D0CE2694}"/>
    <dgm:cxn modelId="{7B6279D9-E18F-473B-ACE5-33675656DD5A}" type="presOf" srcId="{318A7937-6144-4B1B-B27B-64760AA0F20D}" destId="{4F56F714-C9FE-4CB7-BFA6-DB8A3BCD8EED}" srcOrd="0" destOrd="0" presId="urn:microsoft.com/office/officeart/2005/8/layout/cycle1"/>
    <dgm:cxn modelId="{6D17475A-7399-449B-B80C-B576A52663AA}" srcId="{27E1A284-FB59-4211-A2A6-296ECC7AF733}" destId="{F5EA89EC-E158-4D50-96F6-DF07B08E3671}" srcOrd="0" destOrd="0" parTransId="{8EEFCA71-E241-4D66-A813-A5E4DB3C627D}" sibTransId="{D8B2400E-FCAE-419A-B761-6ED663DEC67E}"/>
    <dgm:cxn modelId="{E6E848E2-C345-46C7-BBA1-9E91127771AC}" type="presOf" srcId="{F5EA89EC-E158-4D50-96F6-DF07B08E3671}" destId="{A4AB0C58-7056-484E-BD14-C051808D0C28}" srcOrd="0" destOrd="0" presId="urn:microsoft.com/office/officeart/2005/8/layout/cycle1"/>
    <dgm:cxn modelId="{2444A520-F925-4860-979F-5DEA8E62FA71}" type="presOf" srcId="{27E1A284-FB59-4211-A2A6-296ECC7AF733}" destId="{E92E50ED-2104-4C56-839A-1D58E60B6978}" srcOrd="0" destOrd="0" presId="urn:microsoft.com/office/officeart/2005/8/layout/cycle1"/>
    <dgm:cxn modelId="{7F0BB9AE-FFD4-4818-B853-E5927587022F}" type="presOf" srcId="{DD36AD2A-744B-4626-9C69-4A76E3BF39B5}" destId="{A358ADC3-06B9-42DB-8FFB-235E2F6F2F98}" srcOrd="0" destOrd="0" presId="urn:microsoft.com/office/officeart/2005/8/layout/cycle1"/>
    <dgm:cxn modelId="{7EA84AE0-590F-471B-B50E-ABEA357F4599}" type="presOf" srcId="{BF040C06-D312-4F8C-ACB3-85D06B8E305C}" destId="{EA611E80-2D38-467A-9D70-00B07686AA2F}" srcOrd="0" destOrd="0" presId="urn:microsoft.com/office/officeart/2005/8/layout/cycle1"/>
    <dgm:cxn modelId="{570326E6-D8D6-43B7-BB66-56EF45A394A2}" type="presParOf" srcId="{E92E50ED-2104-4C56-839A-1D58E60B6978}" destId="{4A70DB3B-BC26-4C3A-A4B3-FD97B373CBF9}" srcOrd="0" destOrd="0" presId="urn:microsoft.com/office/officeart/2005/8/layout/cycle1"/>
    <dgm:cxn modelId="{5ED24764-2255-49CC-A658-2C46BC230983}" type="presParOf" srcId="{E92E50ED-2104-4C56-839A-1D58E60B6978}" destId="{A4AB0C58-7056-484E-BD14-C051808D0C28}" srcOrd="1" destOrd="0" presId="urn:microsoft.com/office/officeart/2005/8/layout/cycle1"/>
    <dgm:cxn modelId="{63B33AD7-CEFB-4250-B118-180B36F720BD}" type="presParOf" srcId="{E92E50ED-2104-4C56-839A-1D58E60B6978}" destId="{CE8778B7-9A61-4F06-A1F7-678BEE7FE664}" srcOrd="2" destOrd="0" presId="urn:microsoft.com/office/officeart/2005/8/layout/cycle1"/>
    <dgm:cxn modelId="{ED28C3D4-C751-49FE-A92D-FFC2E2ECF2F3}" type="presParOf" srcId="{E92E50ED-2104-4C56-839A-1D58E60B6978}" destId="{5F40BA3D-6F50-40EE-8764-161954C5089D}" srcOrd="3" destOrd="0" presId="urn:microsoft.com/office/officeart/2005/8/layout/cycle1"/>
    <dgm:cxn modelId="{15162A35-F5B3-46C9-8F7C-37F8E8F6BBF8}" type="presParOf" srcId="{E92E50ED-2104-4C56-839A-1D58E60B6978}" destId="{D445377C-82B8-4D46-A8DA-7A1EF300CC48}" srcOrd="4" destOrd="0" presId="urn:microsoft.com/office/officeart/2005/8/layout/cycle1"/>
    <dgm:cxn modelId="{84037DFD-2E12-4FB8-A8C0-3A5E21DD5866}" type="presParOf" srcId="{E92E50ED-2104-4C56-839A-1D58E60B6978}" destId="{5502ED10-4163-4978-A2D8-019016FBE56E}" srcOrd="5" destOrd="0" presId="urn:microsoft.com/office/officeart/2005/8/layout/cycle1"/>
    <dgm:cxn modelId="{30D27262-728C-44B3-B156-166864194C16}" type="presParOf" srcId="{E92E50ED-2104-4C56-839A-1D58E60B6978}" destId="{7A587A47-9FA4-421A-8FE9-2A20CF7B81FB}" srcOrd="6" destOrd="0" presId="urn:microsoft.com/office/officeart/2005/8/layout/cycle1"/>
    <dgm:cxn modelId="{F6DD4DD6-F874-4581-8C6C-4043D6B3187B}" type="presParOf" srcId="{E92E50ED-2104-4C56-839A-1D58E60B6978}" destId="{A358ADC3-06B9-42DB-8FFB-235E2F6F2F98}" srcOrd="7" destOrd="0" presId="urn:microsoft.com/office/officeart/2005/8/layout/cycle1"/>
    <dgm:cxn modelId="{7E29B81A-C3D4-48B6-82DE-D334028B01DD}" type="presParOf" srcId="{E92E50ED-2104-4C56-839A-1D58E60B6978}" destId="{02E85226-A9A2-493C-825C-0403A6A4CC01}" srcOrd="8" destOrd="0" presId="urn:microsoft.com/office/officeart/2005/8/layout/cycle1"/>
    <dgm:cxn modelId="{7429BC91-64FE-4318-885B-9C7DBB6C7F83}" type="presParOf" srcId="{E92E50ED-2104-4C56-839A-1D58E60B6978}" destId="{73D11EEB-1679-4206-A266-CE9A1AB79ACC}" srcOrd="9" destOrd="0" presId="urn:microsoft.com/office/officeart/2005/8/layout/cycle1"/>
    <dgm:cxn modelId="{C2D0AAEE-C759-435D-B964-CB6D2970AEAE}" type="presParOf" srcId="{E92E50ED-2104-4C56-839A-1D58E60B6978}" destId="{0A5141A9-9A5E-4F9E-B8D4-E663C7220C1C}" srcOrd="10" destOrd="0" presId="urn:microsoft.com/office/officeart/2005/8/layout/cycle1"/>
    <dgm:cxn modelId="{734DF3FA-EE37-41AA-863F-A98EFCDBEC89}" type="presParOf" srcId="{E92E50ED-2104-4C56-839A-1D58E60B6978}" destId="{D9198F7A-99DF-4591-B1DC-2620606084FF}" srcOrd="11" destOrd="0" presId="urn:microsoft.com/office/officeart/2005/8/layout/cycle1"/>
    <dgm:cxn modelId="{16BFF6EA-092A-435C-8D97-C74D6C8F8816}" type="presParOf" srcId="{E92E50ED-2104-4C56-839A-1D58E60B6978}" destId="{25CA3731-1185-42A8-951C-5D21935C393B}" srcOrd="12" destOrd="0" presId="urn:microsoft.com/office/officeart/2005/8/layout/cycle1"/>
    <dgm:cxn modelId="{5E685D87-DA14-4704-AFDC-6461607B36F4}" type="presParOf" srcId="{E92E50ED-2104-4C56-839A-1D58E60B6978}" destId="{EA611E80-2D38-467A-9D70-00B07686AA2F}" srcOrd="13" destOrd="0" presId="urn:microsoft.com/office/officeart/2005/8/layout/cycle1"/>
    <dgm:cxn modelId="{18386F45-8156-4BDB-8DA4-465E7E8BDE20}" type="presParOf" srcId="{E92E50ED-2104-4C56-839A-1D58E60B6978}" destId="{4F56F714-C9FE-4CB7-BFA6-DB8A3BCD8EED}" srcOrd="14"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198912"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solidFill>
                <a:schemeClr val="tx1"/>
              </a:solidFill>
            </a:rPr>
            <a:t>Manufacturing, Production, and Transportation Management Systems</a:t>
          </a:r>
          <a:endParaRPr lang="en-US" sz="1300" kern="1200" dirty="0">
            <a:solidFill>
              <a:schemeClr val="tx1"/>
            </a:solidFill>
          </a:endParaRPr>
        </a:p>
      </dsp:txBody>
      <dsp:txXfrm>
        <a:off x="4198912" y="33777"/>
        <a:ext cx="1130498" cy="1130498"/>
      </dsp:txXfrm>
    </dsp:sp>
    <dsp:sp modelId="{CE8778B7-9A61-4F06-A1F7-678BEE7FE664}">
      <dsp:nvSpPr>
        <dsp:cNvPr id="0" name=""/>
        <dsp:cNvSpPr/>
      </dsp:nvSpPr>
      <dsp:spPr>
        <a:xfrm>
          <a:off x="1536187" y="664"/>
          <a:ext cx="4242825" cy="4242825"/>
        </a:xfrm>
        <a:prstGeom prst="circularArrow">
          <a:avLst>
            <a:gd name="adj1" fmla="val 5196"/>
            <a:gd name="adj2" fmla="val 335593"/>
            <a:gd name="adj3" fmla="val 21294546"/>
            <a:gd name="adj4" fmla="val 19765096"/>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882805"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solidFill>
                <a:schemeClr val="tx1"/>
              </a:solidFill>
            </a:rPr>
            <a:t>Sales and Marketing Systems</a:t>
          </a:r>
          <a:endParaRPr lang="en-US" sz="1300" kern="1200" dirty="0">
            <a:solidFill>
              <a:schemeClr val="tx1"/>
            </a:solidFill>
          </a:endParaRPr>
        </a:p>
      </dsp:txBody>
      <dsp:txXfrm>
        <a:off x="4882805" y="2138582"/>
        <a:ext cx="1130498" cy="1130498"/>
      </dsp:txXfrm>
    </dsp:sp>
    <dsp:sp modelId="{5502ED10-4163-4978-A2D8-019016FBE56E}">
      <dsp:nvSpPr>
        <dsp:cNvPr id="0" name=""/>
        <dsp:cNvSpPr/>
      </dsp:nvSpPr>
      <dsp:spPr>
        <a:xfrm>
          <a:off x="1536187" y="664"/>
          <a:ext cx="4242825" cy="4242825"/>
        </a:xfrm>
        <a:prstGeom prst="circularArrow">
          <a:avLst>
            <a:gd name="adj1" fmla="val 5196"/>
            <a:gd name="adj2" fmla="val 335593"/>
            <a:gd name="adj3" fmla="val 4016050"/>
            <a:gd name="adj4" fmla="val 225219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3092350" y="3439423"/>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t>Accounting, Finance, and Regulatory Systems</a:t>
          </a:r>
          <a:endParaRPr lang="en-US" sz="1300" kern="1200" dirty="0"/>
        </a:p>
      </dsp:txBody>
      <dsp:txXfrm>
        <a:off x="3092350" y="3439423"/>
        <a:ext cx="1130498" cy="1130498"/>
      </dsp:txXfrm>
    </dsp:sp>
    <dsp:sp modelId="{02E85226-A9A2-493C-825C-0403A6A4CC01}">
      <dsp:nvSpPr>
        <dsp:cNvPr id="0" name=""/>
        <dsp:cNvSpPr/>
      </dsp:nvSpPr>
      <dsp:spPr>
        <a:xfrm>
          <a:off x="1536187" y="664"/>
          <a:ext cx="4242825" cy="4242825"/>
        </a:xfrm>
        <a:prstGeom prst="circularArrow">
          <a:avLst>
            <a:gd name="adj1" fmla="val 5196"/>
            <a:gd name="adj2" fmla="val 335593"/>
            <a:gd name="adj3" fmla="val 8212216"/>
            <a:gd name="adj4" fmla="val 6448357"/>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5141A9-9A5E-4F9E-B8D4-E663C7220C1C}">
      <dsp:nvSpPr>
        <dsp:cNvPr id="0" name=""/>
        <dsp:cNvSpPr/>
      </dsp:nvSpPr>
      <dsp:spPr>
        <a:xfrm>
          <a:off x="1301896"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t>Human Resource Systems, Compliance, and Ethics</a:t>
          </a:r>
          <a:endParaRPr lang="en-US" sz="1300" kern="1200" dirty="0"/>
        </a:p>
      </dsp:txBody>
      <dsp:txXfrm>
        <a:off x="1301896" y="2138582"/>
        <a:ext cx="1130498" cy="1130498"/>
      </dsp:txXfrm>
    </dsp:sp>
    <dsp:sp modelId="{D9198F7A-99DF-4591-B1DC-2620606084FF}">
      <dsp:nvSpPr>
        <dsp:cNvPr id="0" name=""/>
        <dsp:cNvSpPr/>
      </dsp:nvSpPr>
      <dsp:spPr>
        <a:xfrm>
          <a:off x="1536187" y="664"/>
          <a:ext cx="4242825" cy="4242825"/>
        </a:xfrm>
        <a:prstGeom prst="circularArrow">
          <a:avLst>
            <a:gd name="adj1" fmla="val 5196"/>
            <a:gd name="adj2" fmla="val 335593"/>
            <a:gd name="adj3" fmla="val 12299311"/>
            <a:gd name="adj4" fmla="val 1076986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985789"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b="1" kern="1200" dirty="0" smtClean="0">
              <a:solidFill>
                <a:srgbClr val="5A8B25"/>
              </a:solidFill>
            </a:rPr>
            <a:t>Solving Business Challenges at All Management Levels</a:t>
          </a:r>
          <a:endParaRPr lang="en-US" sz="1300" b="1" kern="1200" dirty="0">
            <a:solidFill>
              <a:srgbClr val="5A8B25"/>
            </a:solidFill>
          </a:endParaRPr>
        </a:p>
      </dsp:txBody>
      <dsp:txXfrm>
        <a:off x="1985789" y="33777"/>
        <a:ext cx="1130498" cy="1130498"/>
      </dsp:txXfrm>
    </dsp:sp>
    <dsp:sp modelId="{4F56F714-C9FE-4CB7-BFA6-DB8A3BCD8EED}">
      <dsp:nvSpPr>
        <dsp:cNvPr id="0" name=""/>
        <dsp:cNvSpPr/>
      </dsp:nvSpPr>
      <dsp:spPr>
        <a:xfrm>
          <a:off x="1536187" y="664"/>
          <a:ext cx="4242825" cy="4242825"/>
        </a:xfrm>
        <a:prstGeom prst="circularArrow">
          <a:avLst>
            <a:gd name="adj1" fmla="val 5196"/>
            <a:gd name="adj2" fmla="val 335593"/>
            <a:gd name="adj3" fmla="val 16867034"/>
            <a:gd name="adj4" fmla="val 15197373"/>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198912"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b="1" kern="1200" dirty="0" smtClean="0">
              <a:solidFill>
                <a:srgbClr val="5A8B25"/>
              </a:solidFill>
            </a:rPr>
            <a:t>Manufacturing, Production, and Transportation Management Systems</a:t>
          </a:r>
          <a:endParaRPr lang="en-US" sz="1300" b="1" kern="1200" dirty="0">
            <a:solidFill>
              <a:srgbClr val="5A8B25"/>
            </a:solidFill>
          </a:endParaRPr>
        </a:p>
      </dsp:txBody>
      <dsp:txXfrm>
        <a:off x="4198912" y="33777"/>
        <a:ext cx="1130498" cy="1130498"/>
      </dsp:txXfrm>
    </dsp:sp>
    <dsp:sp modelId="{CE8778B7-9A61-4F06-A1F7-678BEE7FE664}">
      <dsp:nvSpPr>
        <dsp:cNvPr id="0" name=""/>
        <dsp:cNvSpPr/>
      </dsp:nvSpPr>
      <dsp:spPr>
        <a:xfrm>
          <a:off x="1536187" y="664"/>
          <a:ext cx="4242825" cy="4242825"/>
        </a:xfrm>
        <a:prstGeom prst="circularArrow">
          <a:avLst>
            <a:gd name="adj1" fmla="val 5196"/>
            <a:gd name="adj2" fmla="val 335593"/>
            <a:gd name="adj3" fmla="val 21294546"/>
            <a:gd name="adj4" fmla="val 19765096"/>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882805"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solidFill>
                <a:schemeClr val="tx1"/>
              </a:solidFill>
            </a:rPr>
            <a:t>Sales and Marketing Systems</a:t>
          </a:r>
          <a:endParaRPr lang="en-US" sz="1300" kern="1200" dirty="0">
            <a:solidFill>
              <a:schemeClr val="tx1"/>
            </a:solidFill>
          </a:endParaRPr>
        </a:p>
      </dsp:txBody>
      <dsp:txXfrm>
        <a:off x="4882805" y="2138582"/>
        <a:ext cx="1130498" cy="1130498"/>
      </dsp:txXfrm>
    </dsp:sp>
    <dsp:sp modelId="{5502ED10-4163-4978-A2D8-019016FBE56E}">
      <dsp:nvSpPr>
        <dsp:cNvPr id="0" name=""/>
        <dsp:cNvSpPr/>
      </dsp:nvSpPr>
      <dsp:spPr>
        <a:xfrm>
          <a:off x="1536187" y="664"/>
          <a:ext cx="4242825" cy="4242825"/>
        </a:xfrm>
        <a:prstGeom prst="circularArrow">
          <a:avLst>
            <a:gd name="adj1" fmla="val 5196"/>
            <a:gd name="adj2" fmla="val 335593"/>
            <a:gd name="adj3" fmla="val 4016050"/>
            <a:gd name="adj4" fmla="val 225219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3092350" y="3439423"/>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t>Accounting, Finance, and Regulatory Systems</a:t>
          </a:r>
          <a:endParaRPr lang="en-US" sz="1300" kern="1200" dirty="0"/>
        </a:p>
      </dsp:txBody>
      <dsp:txXfrm>
        <a:off x="3092350" y="3439423"/>
        <a:ext cx="1130498" cy="1130498"/>
      </dsp:txXfrm>
    </dsp:sp>
    <dsp:sp modelId="{02E85226-A9A2-493C-825C-0403A6A4CC01}">
      <dsp:nvSpPr>
        <dsp:cNvPr id="0" name=""/>
        <dsp:cNvSpPr/>
      </dsp:nvSpPr>
      <dsp:spPr>
        <a:xfrm>
          <a:off x="1536187" y="664"/>
          <a:ext cx="4242825" cy="4242825"/>
        </a:xfrm>
        <a:prstGeom prst="circularArrow">
          <a:avLst>
            <a:gd name="adj1" fmla="val 5196"/>
            <a:gd name="adj2" fmla="val 335593"/>
            <a:gd name="adj3" fmla="val 8212216"/>
            <a:gd name="adj4" fmla="val 6448357"/>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5141A9-9A5E-4F9E-B8D4-E663C7220C1C}">
      <dsp:nvSpPr>
        <dsp:cNvPr id="0" name=""/>
        <dsp:cNvSpPr/>
      </dsp:nvSpPr>
      <dsp:spPr>
        <a:xfrm>
          <a:off x="1301896"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t>Human Resource Systems, Compliance, and Ethics</a:t>
          </a:r>
          <a:endParaRPr lang="en-US" sz="1300" kern="1200" dirty="0"/>
        </a:p>
      </dsp:txBody>
      <dsp:txXfrm>
        <a:off x="1301896" y="2138582"/>
        <a:ext cx="1130498" cy="1130498"/>
      </dsp:txXfrm>
    </dsp:sp>
    <dsp:sp modelId="{D9198F7A-99DF-4591-B1DC-2620606084FF}">
      <dsp:nvSpPr>
        <dsp:cNvPr id="0" name=""/>
        <dsp:cNvSpPr/>
      </dsp:nvSpPr>
      <dsp:spPr>
        <a:xfrm>
          <a:off x="1536187" y="664"/>
          <a:ext cx="4242825" cy="4242825"/>
        </a:xfrm>
        <a:prstGeom prst="circularArrow">
          <a:avLst>
            <a:gd name="adj1" fmla="val 5196"/>
            <a:gd name="adj2" fmla="val 335593"/>
            <a:gd name="adj3" fmla="val 12299311"/>
            <a:gd name="adj4" fmla="val 1076986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985789"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solidFill>
                <a:schemeClr val="tx1"/>
              </a:solidFill>
            </a:rPr>
            <a:t>Solving Business Challenges at All Management Levels</a:t>
          </a:r>
          <a:endParaRPr lang="en-US" sz="1300" kern="1200" dirty="0">
            <a:solidFill>
              <a:schemeClr val="tx1"/>
            </a:solidFill>
          </a:endParaRPr>
        </a:p>
      </dsp:txBody>
      <dsp:txXfrm>
        <a:off x="1985789" y="33777"/>
        <a:ext cx="1130498" cy="1130498"/>
      </dsp:txXfrm>
    </dsp:sp>
    <dsp:sp modelId="{4F56F714-C9FE-4CB7-BFA6-DB8A3BCD8EED}">
      <dsp:nvSpPr>
        <dsp:cNvPr id="0" name=""/>
        <dsp:cNvSpPr/>
      </dsp:nvSpPr>
      <dsp:spPr>
        <a:xfrm>
          <a:off x="1536187" y="664"/>
          <a:ext cx="4242825" cy="4242825"/>
        </a:xfrm>
        <a:prstGeom prst="circularArrow">
          <a:avLst>
            <a:gd name="adj1" fmla="val 5196"/>
            <a:gd name="adj2" fmla="val 335593"/>
            <a:gd name="adj3" fmla="val 16867034"/>
            <a:gd name="adj4" fmla="val 15197373"/>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198912"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solidFill>
                <a:schemeClr val="tx1"/>
              </a:solidFill>
            </a:rPr>
            <a:t>Manufacturing, Production, and Transportation Management Systems</a:t>
          </a:r>
          <a:endParaRPr lang="en-US" sz="1300" kern="1200" dirty="0">
            <a:solidFill>
              <a:schemeClr val="tx1"/>
            </a:solidFill>
          </a:endParaRPr>
        </a:p>
      </dsp:txBody>
      <dsp:txXfrm>
        <a:off x="4198912" y="33777"/>
        <a:ext cx="1130498" cy="1130498"/>
      </dsp:txXfrm>
    </dsp:sp>
    <dsp:sp modelId="{CE8778B7-9A61-4F06-A1F7-678BEE7FE664}">
      <dsp:nvSpPr>
        <dsp:cNvPr id="0" name=""/>
        <dsp:cNvSpPr/>
      </dsp:nvSpPr>
      <dsp:spPr>
        <a:xfrm>
          <a:off x="1536187" y="664"/>
          <a:ext cx="4242825" cy="4242825"/>
        </a:xfrm>
        <a:prstGeom prst="circularArrow">
          <a:avLst>
            <a:gd name="adj1" fmla="val 5196"/>
            <a:gd name="adj2" fmla="val 335593"/>
            <a:gd name="adj3" fmla="val 21294546"/>
            <a:gd name="adj4" fmla="val 19765096"/>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882805"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b="1" kern="1200" dirty="0" smtClean="0">
              <a:solidFill>
                <a:srgbClr val="5A8B25"/>
              </a:solidFill>
            </a:rPr>
            <a:t>Sales and Marketing Systems</a:t>
          </a:r>
          <a:endParaRPr lang="en-US" sz="1300" b="1" kern="1200" dirty="0">
            <a:solidFill>
              <a:srgbClr val="5A8B25"/>
            </a:solidFill>
          </a:endParaRPr>
        </a:p>
      </dsp:txBody>
      <dsp:txXfrm>
        <a:off x="4882805" y="2138582"/>
        <a:ext cx="1130498" cy="1130498"/>
      </dsp:txXfrm>
    </dsp:sp>
    <dsp:sp modelId="{5502ED10-4163-4978-A2D8-019016FBE56E}">
      <dsp:nvSpPr>
        <dsp:cNvPr id="0" name=""/>
        <dsp:cNvSpPr/>
      </dsp:nvSpPr>
      <dsp:spPr>
        <a:xfrm>
          <a:off x="1536187" y="664"/>
          <a:ext cx="4242825" cy="4242825"/>
        </a:xfrm>
        <a:prstGeom prst="circularArrow">
          <a:avLst>
            <a:gd name="adj1" fmla="val 5196"/>
            <a:gd name="adj2" fmla="val 335593"/>
            <a:gd name="adj3" fmla="val 4016050"/>
            <a:gd name="adj4" fmla="val 225219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3092350" y="3439423"/>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t>Accounting, Finance, and Regulatory Systems</a:t>
          </a:r>
          <a:endParaRPr lang="en-US" sz="1300" kern="1200" dirty="0"/>
        </a:p>
      </dsp:txBody>
      <dsp:txXfrm>
        <a:off x="3092350" y="3439423"/>
        <a:ext cx="1130498" cy="1130498"/>
      </dsp:txXfrm>
    </dsp:sp>
    <dsp:sp modelId="{02E85226-A9A2-493C-825C-0403A6A4CC01}">
      <dsp:nvSpPr>
        <dsp:cNvPr id="0" name=""/>
        <dsp:cNvSpPr/>
      </dsp:nvSpPr>
      <dsp:spPr>
        <a:xfrm>
          <a:off x="1536187" y="664"/>
          <a:ext cx="4242825" cy="4242825"/>
        </a:xfrm>
        <a:prstGeom prst="circularArrow">
          <a:avLst>
            <a:gd name="adj1" fmla="val 5196"/>
            <a:gd name="adj2" fmla="val 335593"/>
            <a:gd name="adj3" fmla="val 8212216"/>
            <a:gd name="adj4" fmla="val 6448357"/>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5141A9-9A5E-4F9E-B8D4-E663C7220C1C}">
      <dsp:nvSpPr>
        <dsp:cNvPr id="0" name=""/>
        <dsp:cNvSpPr/>
      </dsp:nvSpPr>
      <dsp:spPr>
        <a:xfrm>
          <a:off x="1301896"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t>Human Resource Systems, Compliance, and Ethics</a:t>
          </a:r>
          <a:endParaRPr lang="en-US" sz="1300" kern="1200" dirty="0"/>
        </a:p>
      </dsp:txBody>
      <dsp:txXfrm>
        <a:off x="1301896" y="2138582"/>
        <a:ext cx="1130498" cy="1130498"/>
      </dsp:txXfrm>
    </dsp:sp>
    <dsp:sp modelId="{D9198F7A-99DF-4591-B1DC-2620606084FF}">
      <dsp:nvSpPr>
        <dsp:cNvPr id="0" name=""/>
        <dsp:cNvSpPr/>
      </dsp:nvSpPr>
      <dsp:spPr>
        <a:xfrm>
          <a:off x="1536187" y="664"/>
          <a:ext cx="4242825" cy="4242825"/>
        </a:xfrm>
        <a:prstGeom prst="circularArrow">
          <a:avLst>
            <a:gd name="adj1" fmla="val 5196"/>
            <a:gd name="adj2" fmla="val 335593"/>
            <a:gd name="adj3" fmla="val 12299311"/>
            <a:gd name="adj4" fmla="val 1076986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985789"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solidFill>
                <a:schemeClr val="tx1"/>
              </a:solidFill>
            </a:rPr>
            <a:t>Solving Business Challenges at All Management Levels</a:t>
          </a:r>
          <a:endParaRPr lang="en-US" sz="1300" kern="1200" dirty="0">
            <a:solidFill>
              <a:schemeClr val="tx1"/>
            </a:solidFill>
          </a:endParaRPr>
        </a:p>
      </dsp:txBody>
      <dsp:txXfrm>
        <a:off x="1985789" y="33777"/>
        <a:ext cx="1130498" cy="1130498"/>
      </dsp:txXfrm>
    </dsp:sp>
    <dsp:sp modelId="{4F56F714-C9FE-4CB7-BFA6-DB8A3BCD8EED}">
      <dsp:nvSpPr>
        <dsp:cNvPr id="0" name=""/>
        <dsp:cNvSpPr/>
      </dsp:nvSpPr>
      <dsp:spPr>
        <a:xfrm>
          <a:off x="1536187" y="664"/>
          <a:ext cx="4242825" cy="4242825"/>
        </a:xfrm>
        <a:prstGeom prst="circularArrow">
          <a:avLst>
            <a:gd name="adj1" fmla="val 5196"/>
            <a:gd name="adj2" fmla="val 335593"/>
            <a:gd name="adj3" fmla="val 16867034"/>
            <a:gd name="adj4" fmla="val 15197373"/>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198912"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solidFill>
                <a:schemeClr val="tx1"/>
              </a:solidFill>
            </a:rPr>
            <a:t>Manufacturing, Production, and Transportation Management Systems</a:t>
          </a:r>
          <a:endParaRPr lang="en-US" sz="1300" kern="1200" dirty="0">
            <a:solidFill>
              <a:schemeClr val="tx1"/>
            </a:solidFill>
          </a:endParaRPr>
        </a:p>
      </dsp:txBody>
      <dsp:txXfrm>
        <a:off x="4198912" y="33777"/>
        <a:ext cx="1130498" cy="1130498"/>
      </dsp:txXfrm>
    </dsp:sp>
    <dsp:sp modelId="{CE8778B7-9A61-4F06-A1F7-678BEE7FE664}">
      <dsp:nvSpPr>
        <dsp:cNvPr id="0" name=""/>
        <dsp:cNvSpPr/>
      </dsp:nvSpPr>
      <dsp:spPr>
        <a:xfrm>
          <a:off x="1536187" y="664"/>
          <a:ext cx="4242825" cy="4242825"/>
        </a:xfrm>
        <a:prstGeom prst="circularArrow">
          <a:avLst>
            <a:gd name="adj1" fmla="val 5196"/>
            <a:gd name="adj2" fmla="val 335593"/>
            <a:gd name="adj3" fmla="val 21294546"/>
            <a:gd name="adj4" fmla="val 19765096"/>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882805"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solidFill>
                <a:schemeClr val="tx1"/>
              </a:solidFill>
            </a:rPr>
            <a:t>Sales and Marketing Systems</a:t>
          </a:r>
          <a:endParaRPr lang="en-US" sz="1300" kern="1200" dirty="0">
            <a:solidFill>
              <a:schemeClr val="tx1"/>
            </a:solidFill>
          </a:endParaRPr>
        </a:p>
      </dsp:txBody>
      <dsp:txXfrm>
        <a:off x="4882805" y="2138582"/>
        <a:ext cx="1130498" cy="1130498"/>
      </dsp:txXfrm>
    </dsp:sp>
    <dsp:sp modelId="{5502ED10-4163-4978-A2D8-019016FBE56E}">
      <dsp:nvSpPr>
        <dsp:cNvPr id="0" name=""/>
        <dsp:cNvSpPr/>
      </dsp:nvSpPr>
      <dsp:spPr>
        <a:xfrm>
          <a:off x="1536187" y="664"/>
          <a:ext cx="4242825" cy="4242825"/>
        </a:xfrm>
        <a:prstGeom prst="circularArrow">
          <a:avLst>
            <a:gd name="adj1" fmla="val 5196"/>
            <a:gd name="adj2" fmla="val 335593"/>
            <a:gd name="adj3" fmla="val 4016050"/>
            <a:gd name="adj4" fmla="val 225219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3092350" y="3439423"/>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b="1" kern="1200" dirty="0" smtClean="0">
              <a:solidFill>
                <a:srgbClr val="5A8B25"/>
              </a:solidFill>
            </a:rPr>
            <a:t>Accounting, Finance, and Regulatory Systems</a:t>
          </a:r>
          <a:endParaRPr lang="en-US" sz="1300" b="1" kern="1200" dirty="0">
            <a:solidFill>
              <a:srgbClr val="5A8B25"/>
            </a:solidFill>
          </a:endParaRPr>
        </a:p>
      </dsp:txBody>
      <dsp:txXfrm>
        <a:off x="3092350" y="3439423"/>
        <a:ext cx="1130498" cy="1130498"/>
      </dsp:txXfrm>
    </dsp:sp>
    <dsp:sp modelId="{02E85226-A9A2-493C-825C-0403A6A4CC01}">
      <dsp:nvSpPr>
        <dsp:cNvPr id="0" name=""/>
        <dsp:cNvSpPr/>
      </dsp:nvSpPr>
      <dsp:spPr>
        <a:xfrm>
          <a:off x="1536187" y="664"/>
          <a:ext cx="4242825" cy="4242825"/>
        </a:xfrm>
        <a:prstGeom prst="circularArrow">
          <a:avLst>
            <a:gd name="adj1" fmla="val 5196"/>
            <a:gd name="adj2" fmla="val 335593"/>
            <a:gd name="adj3" fmla="val 8212216"/>
            <a:gd name="adj4" fmla="val 6448357"/>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5141A9-9A5E-4F9E-B8D4-E663C7220C1C}">
      <dsp:nvSpPr>
        <dsp:cNvPr id="0" name=""/>
        <dsp:cNvSpPr/>
      </dsp:nvSpPr>
      <dsp:spPr>
        <a:xfrm>
          <a:off x="1301896"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t>Human Resource Systems, Compliance, and Ethics</a:t>
          </a:r>
          <a:endParaRPr lang="en-US" sz="1300" kern="1200" dirty="0"/>
        </a:p>
      </dsp:txBody>
      <dsp:txXfrm>
        <a:off x="1301896" y="2138582"/>
        <a:ext cx="1130498" cy="1130498"/>
      </dsp:txXfrm>
    </dsp:sp>
    <dsp:sp modelId="{D9198F7A-99DF-4591-B1DC-2620606084FF}">
      <dsp:nvSpPr>
        <dsp:cNvPr id="0" name=""/>
        <dsp:cNvSpPr/>
      </dsp:nvSpPr>
      <dsp:spPr>
        <a:xfrm>
          <a:off x="1536187" y="664"/>
          <a:ext cx="4242825" cy="4242825"/>
        </a:xfrm>
        <a:prstGeom prst="circularArrow">
          <a:avLst>
            <a:gd name="adj1" fmla="val 5196"/>
            <a:gd name="adj2" fmla="val 335593"/>
            <a:gd name="adj3" fmla="val 12299311"/>
            <a:gd name="adj4" fmla="val 1076986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985789"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solidFill>
                <a:schemeClr val="tx1"/>
              </a:solidFill>
            </a:rPr>
            <a:t>Solving Business Challenges at All Management Levels</a:t>
          </a:r>
          <a:endParaRPr lang="en-US" sz="1300" kern="1200" dirty="0">
            <a:solidFill>
              <a:schemeClr val="tx1"/>
            </a:solidFill>
          </a:endParaRPr>
        </a:p>
      </dsp:txBody>
      <dsp:txXfrm>
        <a:off x="1985789" y="33777"/>
        <a:ext cx="1130498" cy="1130498"/>
      </dsp:txXfrm>
    </dsp:sp>
    <dsp:sp modelId="{4F56F714-C9FE-4CB7-BFA6-DB8A3BCD8EED}">
      <dsp:nvSpPr>
        <dsp:cNvPr id="0" name=""/>
        <dsp:cNvSpPr/>
      </dsp:nvSpPr>
      <dsp:spPr>
        <a:xfrm>
          <a:off x="1536187" y="664"/>
          <a:ext cx="4242825" cy="4242825"/>
        </a:xfrm>
        <a:prstGeom prst="circularArrow">
          <a:avLst>
            <a:gd name="adj1" fmla="val 5196"/>
            <a:gd name="adj2" fmla="val 335593"/>
            <a:gd name="adj3" fmla="val 16867034"/>
            <a:gd name="adj4" fmla="val 15197373"/>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198912"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solidFill>
                <a:schemeClr val="tx1"/>
              </a:solidFill>
            </a:rPr>
            <a:t>Manufacturing, Production, and Transportation Management Systems</a:t>
          </a:r>
          <a:endParaRPr lang="en-US" sz="1300" kern="1200" dirty="0">
            <a:solidFill>
              <a:schemeClr val="tx1"/>
            </a:solidFill>
          </a:endParaRPr>
        </a:p>
      </dsp:txBody>
      <dsp:txXfrm>
        <a:off x="4198912" y="33777"/>
        <a:ext cx="1130498" cy="1130498"/>
      </dsp:txXfrm>
    </dsp:sp>
    <dsp:sp modelId="{CE8778B7-9A61-4F06-A1F7-678BEE7FE664}">
      <dsp:nvSpPr>
        <dsp:cNvPr id="0" name=""/>
        <dsp:cNvSpPr/>
      </dsp:nvSpPr>
      <dsp:spPr>
        <a:xfrm>
          <a:off x="1536187" y="664"/>
          <a:ext cx="4242825" cy="4242825"/>
        </a:xfrm>
        <a:prstGeom prst="circularArrow">
          <a:avLst>
            <a:gd name="adj1" fmla="val 5196"/>
            <a:gd name="adj2" fmla="val 335593"/>
            <a:gd name="adj3" fmla="val 21294546"/>
            <a:gd name="adj4" fmla="val 19765096"/>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882805"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solidFill>
                <a:schemeClr val="tx1"/>
              </a:solidFill>
            </a:rPr>
            <a:t>Sales and Marketing Systems</a:t>
          </a:r>
          <a:endParaRPr lang="en-US" sz="1300" kern="1200" dirty="0">
            <a:solidFill>
              <a:schemeClr val="tx1"/>
            </a:solidFill>
          </a:endParaRPr>
        </a:p>
      </dsp:txBody>
      <dsp:txXfrm>
        <a:off x="4882805" y="2138582"/>
        <a:ext cx="1130498" cy="1130498"/>
      </dsp:txXfrm>
    </dsp:sp>
    <dsp:sp modelId="{5502ED10-4163-4978-A2D8-019016FBE56E}">
      <dsp:nvSpPr>
        <dsp:cNvPr id="0" name=""/>
        <dsp:cNvSpPr/>
      </dsp:nvSpPr>
      <dsp:spPr>
        <a:xfrm>
          <a:off x="1536187" y="664"/>
          <a:ext cx="4242825" cy="4242825"/>
        </a:xfrm>
        <a:prstGeom prst="circularArrow">
          <a:avLst>
            <a:gd name="adj1" fmla="val 5196"/>
            <a:gd name="adj2" fmla="val 335593"/>
            <a:gd name="adj3" fmla="val 4016050"/>
            <a:gd name="adj4" fmla="val 225219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3092350" y="3439423"/>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solidFill>
                <a:schemeClr val="tx1"/>
              </a:solidFill>
            </a:rPr>
            <a:t>Accounting, Finance, and Regulatory Systems</a:t>
          </a:r>
          <a:endParaRPr lang="en-US" sz="1300" kern="1200" dirty="0">
            <a:solidFill>
              <a:schemeClr val="tx1"/>
            </a:solidFill>
          </a:endParaRPr>
        </a:p>
      </dsp:txBody>
      <dsp:txXfrm>
        <a:off x="3092350" y="3439423"/>
        <a:ext cx="1130498" cy="1130498"/>
      </dsp:txXfrm>
    </dsp:sp>
    <dsp:sp modelId="{02E85226-A9A2-493C-825C-0403A6A4CC01}">
      <dsp:nvSpPr>
        <dsp:cNvPr id="0" name=""/>
        <dsp:cNvSpPr/>
      </dsp:nvSpPr>
      <dsp:spPr>
        <a:xfrm>
          <a:off x="1536187" y="664"/>
          <a:ext cx="4242825" cy="4242825"/>
        </a:xfrm>
        <a:prstGeom prst="circularArrow">
          <a:avLst>
            <a:gd name="adj1" fmla="val 5196"/>
            <a:gd name="adj2" fmla="val 335593"/>
            <a:gd name="adj3" fmla="val 8212216"/>
            <a:gd name="adj4" fmla="val 6448357"/>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5141A9-9A5E-4F9E-B8D4-E663C7220C1C}">
      <dsp:nvSpPr>
        <dsp:cNvPr id="0" name=""/>
        <dsp:cNvSpPr/>
      </dsp:nvSpPr>
      <dsp:spPr>
        <a:xfrm>
          <a:off x="1301896"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b="1" kern="1200" dirty="0" smtClean="0">
              <a:solidFill>
                <a:srgbClr val="5A8B25"/>
              </a:solidFill>
            </a:rPr>
            <a:t>Human Resource Systems, Compliance, and Ethics</a:t>
          </a:r>
          <a:endParaRPr lang="en-US" sz="1300" b="1" kern="1200" dirty="0">
            <a:solidFill>
              <a:srgbClr val="5A8B25"/>
            </a:solidFill>
          </a:endParaRPr>
        </a:p>
      </dsp:txBody>
      <dsp:txXfrm>
        <a:off x="1301896" y="2138582"/>
        <a:ext cx="1130498" cy="1130498"/>
      </dsp:txXfrm>
    </dsp:sp>
    <dsp:sp modelId="{D9198F7A-99DF-4591-B1DC-2620606084FF}">
      <dsp:nvSpPr>
        <dsp:cNvPr id="0" name=""/>
        <dsp:cNvSpPr/>
      </dsp:nvSpPr>
      <dsp:spPr>
        <a:xfrm>
          <a:off x="1536187" y="664"/>
          <a:ext cx="4242825" cy="4242825"/>
        </a:xfrm>
        <a:prstGeom prst="circularArrow">
          <a:avLst>
            <a:gd name="adj1" fmla="val 5196"/>
            <a:gd name="adj2" fmla="val 335593"/>
            <a:gd name="adj3" fmla="val 12299311"/>
            <a:gd name="adj4" fmla="val 1076986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985789"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solidFill>
                <a:schemeClr val="tx1"/>
              </a:solidFill>
            </a:rPr>
            <a:t>Solving Business Challenges at All Management Levels</a:t>
          </a:r>
          <a:endParaRPr lang="en-US" sz="1300" kern="1200" dirty="0">
            <a:solidFill>
              <a:schemeClr val="tx1"/>
            </a:solidFill>
          </a:endParaRPr>
        </a:p>
      </dsp:txBody>
      <dsp:txXfrm>
        <a:off x="1985789" y="33777"/>
        <a:ext cx="1130498" cy="1130498"/>
      </dsp:txXfrm>
    </dsp:sp>
    <dsp:sp modelId="{4F56F714-C9FE-4CB7-BFA6-DB8A3BCD8EED}">
      <dsp:nvSpPr>
        <dsp:cNvPr id="0" name=""/>
        <dsp:cNvSpPr/>
      </dsp:nvSpPr>
      <dsp:spPr>
        <a:xfrm>
          <a:off x="1536187" y="664"/>
          <a:ext cx="4242825" cy="4242825"/>
        </a:xfrm>
        <a:prstGeom prst="circularArrow">
          <a:avLst>
            <a:gd name="adj1" fmla="val 5196"/>
            <a:gd name="adj2" fmla="val 335593"/>
            <a:gd name="adj3" fmla="val 16867034"/>
            <a:gd name="adj4" fmla="val 15197373"/>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1381FA2-49DA-4C3B-9FA9-01A28B018FB9}" type="datetimeFigureOut">
              <a:rPr lang="en-US" smtClean="0"/>
              <a:t>12/8/2014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99805B3-9303-4A27-BFAA-B5188DAA7793}" type="slidenum">
              <a:rPr lang="en-US" smtClean="0"/>
              <a:t>‹#›</a:t>
            </a:fld>
            <a:endParaRPr lang="en-US" dirty="0"/>
          </a:p>
        </p:txBody>
      </p:sp>
    </p:spTree>
    <p:extLst>
      <p:ext uri="{BB962C8B-B14F-4D97-AF65-F5344CB8AC3E}">
        <p14:creationId xmlns:p14="http://schemas.microsoft.com/office/powerpoint/2010/main" val="7455886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endParaRPr lang="en-US" b="1" dirty="0" smtClean="0"/>
          </a:p>
          <a:p>
            <a:r>
              <a:rPr lang="en-US" sz="1200" b="1" kern="1200" dirty="0" smtClean="0">
                <a:solidFill>
                  <a:schemeClr val="tx1"/>
                </a:solidFill>
                <a:effectLst/>
                <a:latin typeface="+mn-lt"/>
                <a:ea typeface="+mn-ea"/>
                <a:cs typeface="+mn-cs"/>
              </a:rPr>
              <a:t>1. </a:t>
            </a:r>
            <a:r>
              <a:rPr lang="en-US" sz="1200" kern="1200" dirty="0" smtClean="0">
                <a:solidFill>
                  <a:schemeClr val="tx1"/>
                </a:solidFill>
                <a:effectLst/>
                <a:latin typeface="+mn-lt"/>
                <a:ea typeface="+mn-ea"/>
                <a:cs typeface="+mn-cs"/>
              </a:rPr>
              <a:t>There are three levels of Management (Robert Anthony’s Management hierarchy): strategic, managerial (tactical, or administrative) and operational.</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At the </a:t>
            </a:r>
            <a:r>
              <a:rPr lang="en-US" sz="1200" b="1" kern="1200" dirty="0" smtClean="0">
                <a:solidFill>
                  <a:schemeClr val="tx1"/>
                </a:solidFill>
                <a:effectLst/>
                <a:latin typeface="+mn-lt"/>
                <a:ea typeface="+mn-ea"/>
                <a:cs typeface="+mn-cs"/>
              </a:rPr>
              <a:t>strategic level, </a:t>
            </a:r>
            <a:r>
              <a:rPr lang="en-US" sz="1200" kern="1200" dirty="0" smtClean="0">
                <a:solidFill>
                  <a:schemeClr val="tx1"/>
                </a:solidFill>
                <a:effectLst/>
                <a:latin typeface="+mn-lt"/>
                <a:ea typeface="+mn-ea"/>
                <a:cs typeface="+mn-cs"/>
              </a:rPr>
              <a:t>senior or top level management plan and make decisions that set or impact the long-term direction of the entire organization. They set priorities, focus energy and human and technology resources, strengthen operations, and ensure that employees and business partners work toward common goals. These decisions are visionary and future-oriented.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At the </a:t>
            </a:r>
            <a:r>
              <a:rPr lang="en-US" sz="1200" b="1" kern="1200" dirty="0" smtClean="0">
                <a:solidFill>
                  <a:schemeClr val="tx1"/>
                </a:solidFill>
                <a:effectLst/>
                <a:latin typeface="+mn-lt"/>
                <a:ea typeface="+mn-ea"/>
                <a:cs typeface="+mn-cs"/>
              </a:rPr>
              <a:t>managerial level, </a:t>
            </a:r>
            <a:r>
              <a:rPr lang="en-US" sz="1200" kern="1200" dirty="0" smtClean="0">
                <a:solidFill>
                  <a:schemeClr val="tx1"/>
                </a:solidFill>
                <a:effectLst/>
                <a:latin typeface="+mn-lt"/>
                <a:ea typeface="+mn-ea"/>
                <a:cs typeface="+mn-cs"/>
              </a:rPr>
              <a:t>middle-level managers define business models and make tactical decisions that are shorter range. Middle-level managers design business processes, procedures, and policies to implement strategic plans.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At the </a:t>
            </a:r>
            <a:r>
              <a:rPr lang="en-US" sz="1200" b="1" kern="1200" dirty="0" smtClean="0">
                <a:solidFill>
                  <a:schemeClr val="tx1"/>
                </a:solidFill>
                <a:effectLst/>
                <a:latin typeface="+mn-lt"/>
                <a:ea typeface="+mn-ea"/>
                <a:cs typeface="+mn-cs"/>
              </a:rPr>
              <a:t>operational level, </a:t>
            </a:r>
            <a:r>
              <a:rPr lang="en-US" sz="1200" kern="1200" dirty="0" smtClean="0">
                <a:solidFill>
                  <a:schemeClr val="tx1"/>
                </a:solidFill>
                <a:effectLst/>
                <a:latin typeface="+mn-lt"/>
                <a:ea typeface="+mn-ea"/>
                <a:cs typeface="+mn-cs"/>
              </a:rPr>
              <a:t>managers and supervisors depend on detailed data, in real time or near real time. Decision making is mostly immediate or short-term, because decisions are made to control ongoing activities and operations. Feedback and control are vital to identify deviations from goals as soon as possible in order to take corrective action.</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2. </a:t>
            </a:r>
            <a:r>
              <a:rPr lang="en-US" sz="1200" kern="1200" dirty="0" smtClean="0">
                <a:solidFill>
                  <a:schemeClr val="tx1"/>
                </a:solidFill>
                <a:effectLst/>
                <a:latin typeface="+mn-lt"/>
                <a:ea typeface="+mn-ea"/>
                <a:cs typeface="+mn-cs"/>
              </a:rPr>
              <a:t>A SOP is a set of written instructions on how to perform a function or activity. SOPs provide the framework for complex processes to be managed more effectively. </a:t>
            </a:r>
          </a:p>
          <a:p>
            <a:r>
              <a:rPr lang="en-US" sz="1200" kern="1200" dirty="0" smtClean="0">
                <a:solidFill>
                  <a:schemeClr val="tx1"/>
                </a:solidFill>
                <a:effectLst/>
                <a:latin typeface="+mn-lt"/>
                <a:ea typeface="+mn-ea"/>
                <a:cs typeface="+mn-cs"/>
              </a:rPr>
              <a:t> </a:t>
            </a:r>
          </a:p>
          <a:p>
            <a:r>
              <a:rPr lang="en-US" sz="1200" i="1" kern="1200" dirty="0" smtClean="0">
                <a:solidFill>
                  <a:schemeClr val="tx1"/>
                </a:solidFill>
                <a:effectLst/>
                <a:latin typeface="+mn-lt"/>
                <a:ea typeface="+mn-ea"/>
                <a:cs typeface="+mn-cs"/>
              </a:rPr>
              <a:t>Answers may vary.</a:t>
            </a:r>
            <a:r>
              <a:rPr lang="en-US" sz="1200" kern="1200" dirty="0" smtClean="0">
                <a:solidFill>
                  <a:schemeClr val="tx1"/>
                </a:solidFill>
                <a:effectLst/>
                <a:latin typeface="+mn-lt"/>
                <a:ea typeface="+mn-ea"/>
                <a:cs typeface="+mn-cs"/>
              </a:rPr>
              <a:t> SOPs are written, for example, for handling purchase orders, order fulfillment, customer complaints, recruitment and hiring, emergency response, and disaster recovery.</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3. </a:t>
            </a:r>
            <a:r>
              <a:rPr lang="en-US" sz="1200" kern="1200" dirty="0" smtClean="0">
                <a:solidFill>
                  <a:schemeClr val="tx1"/>
                </a:solidFill>
                <a:effectLst/>
                <a:latin typeface="+mn-lt"/>
                <a:ea typeface="+mn-ea"/>
                <a:cs typeface="+mn-cs"/>
              </a:rPr>
              <a:t>The ACID test is short for atomicity, consistency, isolation, and durability: </a:t>
            </a:r>
          </a:p>
          <a:p>
            <a:pPr lvl="0"/>
            <a:r>
              <a:rPr lang="en-US" sz="1200" b="0" i="1" kern="1200" dirty="0" smtClean="0">
                <a:solidFill>
                  <a:schemeClr val="tx1"/>
                </a:solidFill>
                <a:effectLst/>
                <a:latin typeface="+mn-lt"/>
                <a:ea typeface="+mn-ea"/>
                <a:cs typeface="+mn-cs"/>
              </a:rPr>
              <a:t>Atomicity:</a:t>
            </a:r>
            <a:r>
              <a:rPr lang="en-US" sz="1200" b="0" kern="1200" dirty="0" smtClean="0">
                <a:solidFill>
                  <a:schemeClr val="tx1"/>
                </a:solidFill>
                <a:effectLst/>
                <a:latin typeface="+mn-lt"/>
                <a:ea typeface="+mn-ea"/>
                <a:cs typeface="+mn-cs"/>
              </a:rPr>
              <a:t> If all steps in a transaction are not completed, then the entire transaction is cancelled. </a:t>
            </a:r>
            <a:endParaRPr lang="en-US" sz="1200" b="1" kern="1200" dirty="0" smtClean="0">
              <a:solidFill>
                <a:schemeClr val="tx1"/>
              </a:solidFill>
              <a:effectLst/>
              <a:latin typeface="+mn-lt"/>
              <a:ea typeface="+mn-ea"/>
              <a:cs typeface="+mn-cs"/>
            </a:endParaRPr>
          </a:p>
          <a:p>
            <a:pPr lvl="0"/>
            <a:r>
              <a:rPr lang="en-US" sz="1200" b="0" i="1" kern="1200" dirty="0" smtClean="0">
                <a:solidFill>
                  <a:schemeClr val="tx1"/>
                </a:solidFill>
                <a:effectLst/>
                <a:latin typeface="+mn-lt"/>
                <a:ea typeface="+mn-ea"/>
                <a:cs typeface="+mn-cs"/>
              </a:rPr>
              <a:t>Consistency:</a:t>
            </a:r>
            <a:r>
              <a:rPr lang="en-US" sz="1200" b="0" kern="1200" dirty="0" smtClean="0">
                <a:solidFill>
                  <a:schemeClr val="tx1"/>
                </a:solidFill>
                <a:effectLst/>
                <a:latin typeface="+mn-lt"/>
                <a:ea typeface="+mn-ea"/>
                <a:cs typeface="+mn-cs"/>
              </a:rPr>
              <a:t> Only operations that meet data validity standards are allowed. For instance, systems that record checking accounts only allow unique check numbers for each transaction. Any operation that repeated a check number would fail to insure that the data in the database is correct and accurate. Network failures can also cause data consistency problems. </a:t>
            </a:r>
            <a:endParaRPr lang="en-US" sz="1200" b="1" kern="1200" dirty="0" smtClean="0">
              <a:solidFill>
                <a:schemeClr val="tx1"/>
              </a:solidFill>
              <a:effectLst/>
              <a:latin typeface="+mn-lt"/>
              <a:ea typeface="+mn-ea"/>
              <a:cs typeface="+mn-cs"/>
            </a:endParaRPr>
          </a:p>
          <a:p>
            <a:pPr lvl="0"/>
            <a:r>
              <a:rPr lang="en-US" sz="1200" b="0" i="1" kern="1200" dirty="0" smtClean="0">
                <a:solidFill>
                  <a:schemeClr val="tx1"/>
                </a:solidFill>
                <a:effectLst/>
                <a:latin typeface="+mn-lt"/>
                <a:ea typeface="+mn-ea"/>
                <a:cs typeface="+mn-cs"/>
              </a:rPr>
              <a:t>Isolation:</a:t>
            </a:r>
            <a:r>
              <a:rPr lang="en-US" sz="1200" b="0" kern="1200" dirty="0" smtClean="0">
                <a:solidFill>
                  <a:schemeClr val="tx1"/>
                </a:solidFill>
                <a:effectLst/>
                <a:latin typeface="+mn-lt"/>
                <a:ea typeface="+mn-ea"/>
                <a:cs typeface="+mn-cs"/>
              </a:rPr>
              <a:t> Transactions must be isolated from each other. For example, bank deposits must be isolated from a concurrent transaction involving a withdrawal from the same account. Only when the withdrawal transaction is completed successfully will the new account balance be reported.</a:t>
            </a:r>
            <a:endParaRPr lang="en-US" sz="1200" b="1" kern="1200" dirty="0" smtClean="0">
              <a:solidFill>
                <a:schemeClr val="tx1"/>
              </a:solidFill>
              <a:effectLst/>
              <a:latin typeface="+mn-lt"/>
              <a:ea typeface="+mn-ea"/>
              <a:cs typeface="+mn-cs"/>
            </a:endParaRPr>
          </a:p>
          <a:p>
            <a:pPr lvl="0"/>
            <a:r>
              <a:rPr lang="en-US" sz="1200" b="0" i="1" kern="1200" dirty="0" smtClean="0">
                <a:solidFill>
                  <a:schemeClr val="tx1"/>
                </a:solidFill>
                <a:effectLst/>
                <a:latin typeface="+mn-lt"/>
                <a:ea typeface="+mn-ea"/>
                <a:cs typeface="+mn-cs"/>
              </a:rPr>
              <a:t>Durability:</a:t>
            </a:r>
            <a:r>
              <a:rPr lang="en-US" sz="1200" b="0" kern="1200" dirty="0" smtClean="0">
                <a:solidFill>
                  <a:schemeClr val="tx1"/>
                </a:solidFill>
                <a:effectLst/>
                <a:latin typeface="+mn-lt"/>
                <a:ea typeface="+mn-ea"/>
                <a:cs typeface="+mn-cs"/>
              </a:rPr>
              <a:t> Backups by themselves do not provide durability. A system crash or other failure must not cause any loss of data in the database. Durability is achieved through separate transaction logs that can be used to re-create all transactions from a known checkpoint. Other ways include database mirrors that replicate the database on another server. </a:t>
            </a:r>
            <a:endParaRPr lang="en-US" sz="1200" b="1" kern="1200" dirty="0" smtClean="0">
              <a:solidFill>
                <a:schemeClr val="tx1"/>
              </a:solidFill>
              <a:effectLst/>
              <a:latin typeface="+mn-lt"/>
              <a:ea typeface="+mn-ea"/>
              <a:cs typeface="+mn-cs"/>
            </a:endParaRPr>
          </a:p>
          <a:p>
            <a:r>
              <a:rPr lang="en-US" sz="1200" b="0" kern="1200" dirty="0" smtClean="0">
                <a:solidFill>
                  <a:schemeClr val="tx1"/>
                </a:solidFill>
                <a:effectLst/>
                <a:latin typeface="+mn-lt"/>
                <a:ea typeface="+mn-ea"/>
                <a:cs typeface="+mn-cs"/>
              </a:rPr>
              <a:t> </a:t>
            </a:r>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4. </a:t>
            </a:r>
            <a:r>
              <a:rPr lang="en-US" sz="1200" kern="1200" dirty="0" smtClean="0">
                <a:solidFill>
                  <a:schemeClr val="tx1"/>
                </a:solidFill>
                <a:effectLst/>
                <a:latin typeface="+mn-lt"/>
                <a:ea typeface="+mn-ea"/>
                <a:cs typeface="+mn-cs"/>
              </a:rPr>
              <a:t>In online transaction processing (OLTP), events or transactions are processed as soon as they occur. Data are accessed at that time directly from the database, including updates.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With batch processing, like transactions are grouped together and the entire group is processed at a later time. This type of processing is more efficient and less costly, but results, including updates to the database, have to wait until the group is processed.</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5. </a:t>
            </a:r>
            <a:r>
              <a:rPr lang="en-US" sz="1200" kern="1200" dirty="0" smtClean="0">
                <a:solidFill>
                  <a:schemeClr val="tx1"/>
                </a:solidFill>
                <a:effectLst/>
                <a:latin typeface="+mn-lt"/>
                <a:ea typeface="+mn-ea"/>
                <a:cs typeface="+mn-cs"/>
              </a:rPr>
              <a:t>The flow of information in transaction processing consists of the basic </a:t>
            </a:r>
            <a:r>
              <a:rPr lang="en-US" sz="1200" b="1" kern="1200" dirty="0" smtClean="0">
                <a:solidFill>
                  <a:schemeClr val="tx1"/>
                </a:solidFill>
                <a:effectLst/>
                <a:latin typeface="+mn-lt"/>
                <a:ea typeface="+mn-ea"/>
                <a:cs typeface="+mn-cs"/>
              </a:rPr>
              <a:t>input-process-output</a:t>
            </a:r>
            <a:r>
              <a:rPr lang="en-US" sz="1200" kern="1200" dirty="0" smtClean="0">
                <a:solidFill>
                  <a:schemeClr val="tx1"/>
                </a:solidFill>
                <a:effectLst/>
                <a:latin typeface="+mn-lt"/>
                <a:ea typeface="+mn-ea"/>
                <a:cs typeface="+mn-cs"/>
              </a:rPr>
              <a:t> model. Internal and/or external data are entered (input), processed against data from the database by TPS programs which handle changes to the database (processing) and generating reports (output.)</a:t>
            </a:r>
          </a:p>
          <a:p>
            <a:endParaRPr lang="en-US" b="1" dirty="0"/>
          </a:p>
        </p:txBody>
      </p:sp>
      <p:sp>
        <p:nvSpPr>
          <p:cNvPr id="4" name="Slide Number Placeholder 3"/>
          <p:cNvSpPr>
            <a:spLocks noGrp="1"/>
          </p:cNvSpPr>
          <p:nvPr>
            <p:ph type="sldNum" sz="quarter" idx="10"/>
          </p:nvPr>
        </p:nvSpPr>
        <p:spPr/>
        <p:txBody>
          <a:bodyPr/>
          <a:lstStyle/>
          <a:p>
            <a:fld id="{599805B3-9303-4A27-BFAA-B5188DAA7793}" type="slidenum">
              <a:rPr lang="en-US" smtClean="0"/>
              <a:t>11</a:t>
            </a:fld>
            <a:endParaRPr lang="en-US" dirty="0"/>
          </a:p>
        </p:txBody>
      </p:sp>
    </p:spTree>
    <p:extLst>
      <p:ext uri="{BB962C8B-B14F-4D97-AF65-F5344CB8AC3E}">
        <p14:creationId xmlns:p14="http://schemas.microsoft.com/office/powerpoint/2010/main" val="12104448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endParaRPr lang="en-US" b="1" dirty="0" smtClean="0"/>
          </a:p>
          <a:p>
            <a:r>
              <a:rPr lang="en-US" sz="1200" b="1" kern="1200" dirty="0" smtClean="0">
                <a:solidFill>
                  <a:schemeClr val="tx1"/>
                </a:solidFill>
                <a:effectLst/>
                <a:latin typeface="+mn-lt"/>
                <a:ea typeface="+mn-ea"/>
                <a:cs typeface="+mn-cs"/>
              </a:rPr>
              <a:t>1. </a:t>
            </a:r>
            <a:r>
              <a:rPr lang="en-US" sz="1200" kern="1200" dirty="0" smtClean="0">
                <a:solidFill>
                  <a:schemeClr val="tx1"/>
                </a:solidFill>
                <a:effectLst/>
                <a:latin typeface="+mn-lt"/>
                <a:ea typeface="+mn-ea"/>
                <a:cs typeface="+mn-cs"/>
              </a:rPr>
              <a:t>The </a:t>
            </a:r>
            <a:r>
              <a:rPr lang="en-US" sz="1200" b="1" kern="1200" dirty="0" smtClean="0">
                <a:solidFill>
                  <a:schemeClr val="tx1"/>
                </a:solidFill>
                <a:effectLst/>
                <a:latin typeface="+mn-lt"/>
                <a:ea typeface="+mn-ea"/>
                <a:cs typeface="+mn-cs"/>
              </a:rPr>
              <a:t>production and operations management (POM) </a:t>
            </a:r>
            <a:r>
              <a:rPr lang="en-US" sz="1200" kern="1200" dirty="0" smtClean="0">
                <a:solidFill>
                  <a:schemeClr val="tx1"/>
                </a:solidFill>
                <a:effectLst/>
                <a:latin typeface="+mn-lt"/>
                <a:ea typeface="+mn-ea"/>
                <a:cs typeface="+mn-cs"/>
              </a:rPr>
              <a:t>function is responsible for the processes that transform inputs into value-added outputs. These inputs include human resources, such as workers, staff, and managers; facilities and processes, such as buildings and equipment; they also include materials, IT, and information. Outputs are the goods and services a company produces.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2. </a:t>
            </a:r>
            <a:r>
              <a:rPr lang="en-US" sz="1200" kern="1200" dirty="0" smtClean="0">
                <a:solidFill>
                  <a:schemeClr val="tx1"/>
                </a:solidFill>
                <a:effectLst/>
                <a:latin typeface="+mn-lt"/>
                <a:ea typeface="+mn-ea"/>
                <a:cs typeface="+mn-cs"/>
              </a:rPr>
              <a:t>Four factors contribute to the growth of TMS: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1. Outdated transportation systems need to be upgraded or replaced. </a:t>
            </a:r>
            <a:r>
              <a:rPr lang="en-US" sz="1200" kern="1200" dirty="0" smtClean="0">
                <a:solidFill>
                  <a:schemeClr val="tx1"/>
                </a:solidFill>
                <a:effectLst/>
                <a:latin typeface="+mn-lt"/>
                <a:ea typeface="+mn-ea"/>
                <a:cs typeface="+mn-cs"/>
              </a:rPr>
              <a:t>Many systems were installed over 10 years ago—before tablet computers and mobile technologies had become widespread in business. Similar to most legacy (old) systems, they are inflexible, difficult to integrate with other newer systems, and expensive to maintain.</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2. Growth of intermodal transport. </a:t>
            </a:r>
            <a:r>
              <a:rPr lang="en-US" sz="1200" kern="1200" dirty="0" smtClean="0">
                <a:solidFill>
                  <a:schemeClr val="tx1"/>
                </a:solidFill>
                <a:effectLst/>
                <a:latin typeface="+mn-lt"/>
                <a:ea typeface="+mn-ea"/>
                <a:cs typeface="+mn-cs"/>
              </a:rPr>
              <a:t>Intermodal transportation refers to the use of two or more transport modes, such as container ship, air, truck, and rail, to move products from source to destination. Many more companies are shipping via intermodals and their older TMSs cannot support or deal with intermodal movement, according to Dwight Klappich, a research vice president for Gartner.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When brick-and-mortar manufacturers began selling online, for example, they learned that their existing TMSs are inadequate for handling the new line of business. Shippers that expand globally face similar challenges when they try to manage multiple rail, truck, and ocean shipments. Thus, there is a growing need for more robust TMSs to handle multidimensional shipping arrangements.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3. TMS vendors add capabilities. </a:t>
            </a:r>
            <a:r>
              <a:rPr lang="en-US" sz="1200" kern="1200" dirty="0" smtClean="0">
                <a:solidFill>
                  <a:schemeClr val="tx1"/>
                </a:solidFill>
                <a:effectLst/>
                <a:latin typeface="+mn-lt"/>
                <a:ea typeface="+mn-ea"/>
                <a:cs typeface="+mn-cs"/>
              </a:rPr>
              <a:t>The basic functions performed by a TMS include gathering data on a load to be transported and matching those data to a historical routing guide. Then the TMS is used to manage the communication process with the various carriers. New feature-rich TMSs are able to access information services to help the shipper identify optimal routes given all current conditions. For example, the latest TMSs can interact directly with market-data benchmarking services. An automated, real-time market monitoring function saves shippers time, errors, and cuts costs significantly.</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4. TMS handle big data. </a:t>
            </a:r>
            <a:r>
              <a:rPr lang="en-US" sz="1200" kern="1200" dirty="0" smtClean="0">
                <a:solidFill>
                  <a:schemeClr val="tx1"/>
                </a:solidFill>
                <a:effectLst/>
                <a:latin typeface="+mn-lt"/>
                <a:ea typeface="+mn-ea"/>
                <a:cs typeface="+mn-cs"/>
              </a:rPr>
              <a:t>Transportation tends to generate a high volume of transactional data. Managing the data isn’t easy. TMS vendors are developing systems that make valuable use of the big data that are collected and stored. By drilling down into specific regions or focusing on particular market trends, for example, shippers can use their big data to make better decisions.</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3. </a:t>
            </a:r>
            <a:r>
              <a:rPr lang="en-US" sz="1200" kern="1200" dirty="0" smtClean="0">
                <a:solidFill>
                  <a:schemeClr val="tx1"/>
                </a:solidFill>
                <a:effectLst/>
                <a:latin typeface="+mn-lt"/>
                <a:ea typeface="+mn-ea"/>
                <a:cs typeface="+mn-cs"/>
              </a:rPr>
              <a:t>Logistics management deals with the coordination of several complex processes, namely ordering, purchasing or procurement, inbound logistics (receiving), and outbound logistics (shipping) activities.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Logistics management systems:</a:t>
            </a:r>
          </a:p>
          <a:p>
            <a:pPr lvl="0"/>
            <a:r>
              <a:rPr lang="en-US" sz="1200" b="0" kern="1200" dirty="0" smtClean="0">
                <a:solidFill>
                  <a:schemeClr val="tx1"/>
                </a:solidFill>
                <a:effectLst/>
                <a:latin typeface="+mn-lt"/>
                <a:ea typeface="+mn-ea"/>
                <a:cs typeface="+mn-cs"/>
              </a:rPr>
              <a:t>Optimize transportation operations</a:t>
            </a:r>
            <a:endParaRPr lang="en-US" sz="1200" b="1" kern="1200" dirty="0" smtClean="0">
              <a:solidFill>
                <a:schemeClr val="tx1"/>
              </a:solidFill>
              <a:effectLst/>
              <a:latin typeface="+mn-lt"/>
              <a:ea typeface="+mn-ea"/>
              <a:cs typeface="+mn-cs"/>
            </a:endParaRPr>
          </a:p>
          <a:p>
            <a:pPr lvl="0"/>
            <a:r>
              <a:rPr lang="en-US" sz="1200" b="0" kern="1200" dirty="0" smtClean="0">
                <a:solidFill>
                  <a:schemeClr val="tx1"/>
                </a:solidFill>
                <a:effectLst/>
                <a:latin typeface="+mn-lt"/>
                <a:ea typeface="+mn-ea"/>
                <a:cs typeface="+mn-cs"/>
              </a:rPr>
              <a:t>Coordinate with all suppliers</a:t>
            </a:r>
            <a:endParaRPr lang="en-US" sz="1200" b="1" kern="1200" dirty="0" smtClean="0">
              <a:solidFill>
                <a:schemeClr val="tx1"/>
              </a:solidFill>
              <a:effectLst/>
              <a:latin typeface="+mn-lt"/>
              <a:ea typeface="+mn-ea"/>
              <a:cs typeface="+mn-cs"/>
            </a:endParaRPr>
          </a:p>
          <a:p>
            <a:pPr lvl="0"/>
            <a:r>
              <a:rPr lang="en-US" sz="1200" b="0" kern="1200" dirty="0" smtClean="0">
                <a:solidFill>
                  <a:schemeClr val="tx1"/>
                </a:solidFill>
                <a:effectLst/>
                <a:latin typeface="+mn-lt"/>
                <a:ea typeface="+mn-ea"/>
                <a:cs typeface="+mn-cs"/>
              </a:rPr>
              <a:t>Integrate supply chain technologies</a:t>
            </a:r>
            <a:endParaRPr lang="en-US" sz="1200" b="1" kern="1200" dirty="0" smtClean="0">
              <a:solidFill>
                <a:schemeClr val="tx1"/>
              </a:solidFill>
              <a:effectLst/>
              <a:latin typeface="+mn-lt"/>
              <a:ea typeface="+mn-ea"/>
              <a:cs typeface="+mn-cs"/>
            </a:endParaRPr>
          </a:p>
          <a:p>
            <a:pPr lvl="0"/>
            <a:r>
              <a:rPr lang="en-US" sz="1200" b="0" kern="1200" dirty="0" smtClean="0">
                <a:solidFill>
                  <a:schemeClr val="tx1"/>
                </a:solidFill>
                <a:effectLst/>
                <a:latin typeface="+mn-lt"/>
                <a:ea typeface="+mn-ea"/>
                <a:cs typeface="+mn-cs"/>
              </a:rPr>
              <a:t>Synchronize inbound and outbound flows of materials or goods</a:t>
            </a:r>
            <a:endParaRPr lang="en-US" sz="1200" b="1" kern="1200" dirty="0" smtClean="0">
              <a:solidFill>
                <a:schemeClr val="tx1"/>
              </a:solidFill>
              <a:effectLst/>
              <a:latin typeface="+mn-lt"/>
              <a:ea typeface="+mn-ea"/>
              <a:cs typeface="+mn-cs"/>
            </a:endParaRPr>
          </a:p>
          <a:p>
            <a:pPr lvl="0"/>
            <a:r>
              <a:rPr lang="en-US" sz="1200" b="0" kern="1200" dirty="0" smtClean="0">
                <a:solidFill>
                  <a:schemeClr val="tx1"/>
                </a:solidFill>
                <a:effectLst/>
                <a:latin typeface="+mn-lt"/>
                <a:ea typeface="+mn-ea"/>
                <a:cs typeface="+mn-cs"/>
              </a:rPr>
              <a:t>Manage distribution or transport networks</a:t>
            </a:r>
            <a:endParaRPr lang="en-US" sz="1200" b="1" kern="1200" dirty="0" smtClean="0">
              <a:solidFill>
                <a:schemeClr val="tx1"/>
              </a:solidFill>
              <a:effectLst/>
              <a:latin typeface="+mn-lt"/>
              <a:ea typeface="+mn-ea"/>
              <a:cs typeface="+mn-cs"/>
            </a:endParaRPr>
          </a:p>
          <a:p>
            <a:r>
              <a:rPr lang="en-US" sz="1200" b="0" kern="1200" dirty="0" smtClean="0">
                <a:solidFill>
                  <a:schemeClr val="tx1"/>
                </a:solidFill>
                <a:effectLst/>
                <a:latin typeface="+mn-lt"/>
                <a:ea typeface="+mn-ea"/>
                <a:cs typeface="+mn-cs"/>
              </a:rPr>
              <a:t> </a:t>
            </a:r>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4. </a:t>
            </a:r>
            <a:r>
              <a:rPr lang="en-US" sz="1200" kern="1200" dirty="0" smtClean="0">
                <a:solidFill>
                  <a:schemeClr val="tx1"/>
                </a:solidFill>
                <a:effectLst/>
                <a:latin typeface="+mn-lt"/>
                <a:ea typeface="+mn-ea"/>
                <a:cs typeface="+mn-cs"/>
              </a:rPr>
              <a:t>The three inventory cost categories are:</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1. Inventory holding costs: </a:t>
            </a:r>
            <a:r>
              <a:rPr lang="en-US" sz="1200" kern="1200" dirty="0" smtClean="0">
                <a:solidFill>
                  <a:schemeClr val="tx1"/>
                </a:solidFill>
                <a:effectLst/>
                <a:latin typeface="+mn-lt"/>
                <a:ea typeface="+mn-ea"/>
                <a:cs typeface="+mn-cs"/>
              </a:rPr>
              <a:t>warehousing costs (see Figure 9.10), security costs, insurance, losses due to theft or obsolescence, and inventory financing costs based on the interest rate.</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2. Ordering and shipping costs: </a:t>
            </a:r>
            <a:r>
              <a:rPr lang="en-US" sz="1200" kern="1200" dirty="0" smtClean="0">
                <a:solidFill>
                  <a:schemeClr val="tx1"/>
                </a:solidFill>
                <a:effectLst/>
                <a:latin typeface="+mn-lt"/>
                <a:ea typeface="+mn-ea"/>
                <a:cs typeface="+mn-cs"/>
              </a:rPr>
              <a:t>employees’ time spent ordering, receiving, or processing deliveries; and shipping fees.</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3. Cost of shortages: </a:t>
            </a:r>
            <a:r>
              <a:rPr lang="en-US" sz="1200" kern="1200" dirty="0" smtClean="0">
                <a:solidFill>
                  <a:schemeClr val="tx1"/>
                </a:solidFill>
                <a:effectLst/>
                <a:latin typeface="+mn-lt"/>
                <a:ea typeface="+mn-ea"/>
                <a:cs typeface="+mn-cs"/>
              </a:rPr>
              <a:t>production delays and missed sales revenues because of stockouts.</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5. </a:t>
            </a:r>
            <a:r>
              <a:rPr lang="en-US" sz="1200" kern="1200" dirty="0" smtClean="0">
                <a:solidFill>
                  <a:schemeClr val="tx1"/>
                </a:solidFill>
                <a:effectLst/>
                <a:latin typeface="+mn-lt"/>
                <a:ea typeface="+mn-ea"/>
                <a:cs typeface="+mn-cs"/>
              </a:rPr>
              <a:t>The main objective of JIT inventory management is to minimize holding costs by not taking possession of inventory until it is needed in the production process. With JIT, costs associated with carrying large inventories at any given point in time are eliminated. However, the tradeoff is higher ordering costs because of more frequent orders.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6. </a:t>
            </a:r>
            <a:r>
              <a:rPr lang="en-US" sz="1200" kern="1200" dirty="0" smtClean="0">
                <a:solidFill>
                  <a:schemeClr val="tx1"/>
                </a:solidFill>
                <a:effectLst/>
                <a:latin typeface="+mn-lt"/>
                <a:ea typeface="+mn-ea"/>
                <a:cs typeface="+mn-cs"/>
              </a:rPr>
              <a:t>To minimize the sum of the three categories of inventory costs, the POM department has to decide when to order and how much to order. One inventory model that is used to answer both questions is the </a:t>
            </a:r>
            <a:r>
              <a:rPr lang="en-US" sz="1200" b="1" kern="1200" dirty="0" smtClean="0">
                <a:solidFill>
                  <a:schemeClr val="tx1"/>
                </a:solidFill>
                <a:effectLst/>
                <a:latin typeface="+mn-lt"/>
                <a:ea typeface="+mn-ea"/>
                <a:cs typeface="+mn-cs"/>
              </a:rPr>
              <a:t>economic order quantity (EOQ) </a:t>
            </a:r>
            <a:r>
              <a:rPr lang="en-US" sz="1200" kern="1200" dirty="0" smtClean="0">
                <a:solidFill>
                  <a:schemeClr val="tx1"/>
                </a:solidFill>
                <a:effectLst/>
                <a:latin typeface="+mn-lt"/>
                <a:ea typeface="+mn-ea"/>
                <a:cs typeface="+mn-cs"/>
              </a:rPr>
              <a:t>model. The EOQ model takes all costs into consideration.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JIT inventory management attempts to minimize holding costs by not taking possession of inventory until it is needed in the production process. With JIT, costs associated with carrying large inventories at any given point in time are eliminated. However, the tradeoff is higher ordering costs because of more frequent orders.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Because of the higher risk of stockouts, JIT requires accurate and timely monitoring of materials’ usage in production.</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7. </a:t>
            </a:r>
            <a:r>
              <a:rPr lang="en-US" sz="1200" kern="1200" dirty="0" smtClean="0">
                <a:solidFill>
                  <a:schemeClr val="tx1"/>
                </a:solidFill>
                <a:effectLst/>
                <a:latin typeface="+mn-lt"/>
                <a:ea typeface="+mn-ea"/>
                <a:cs typeface="+mn-cs"/>
              </a:rPr>
              <a:t>In a lean manufacturing system, suppliers deliver small lots on a daily or frequent basis, and production machines are not necessarily run at full capacity. One objective of lean manufacturing is to eliminate waste of any kind; that is, to eliminate anything that does not add value to the final product. Holding inventory that is not needed very soon is seen as waste, which adds cost but not value. A second objective of lean manufacturing is to empower workers so that production decisions can be made by those who are closest to the production processes.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8. Computer integrated manufacturing (CIM) </a:t>
            </a:r>
            <a:r>
              <a:rPr lang="en-US" sz="1200" kern="1200" dirty="0" smtClean="0">
                <a:solidFill>
                  <a:schemeClr val="tx1"/>
                </a:solidFill>
                <a:effectLst/>
                <a:latin typeface="+mn-lt"/>
                <a:ea typeface="+mn-ea"/>
                <a:cs typeface="+mn-cs"/>
              </a:rPr>
              <a:t>systems control day-to-day shop floor activities. In the early 1980s, companies invested greatly in CIM solutions even though they were complex, difficult to implement, and costly to maintain. They had required the integration of many products and vendors. Today’s CIM systems provide scheduling and real-time production monitoring and reporting. CIM data-driven automation affects all systems or subsystems within the manufacturing environment; design and development, production, marketing and sales, and field support and service. CIM systems can perform production monitoring, scheduling and planning, statistical process monitoring, quality analysis, personnel monitoring, order status reporting, and production lot tracking.</a:t>
            </a:r>
          </a:p>
          <a:p>
            <a:endParaRPr lang="en-US" b="1" dirty="0"/>
          </a:p>
        </p:txBody>
      </p:sp>
      <p:sp>
        <p:nvSpPr>
          <p:cNvPr id="4" name="Slide Number Placeholder 3"/>
          <p:cNvSpPr>
            <a:spLocks noGrp="1"/>
          </p:cNvSpPr>
          <p:nvPr>
            <p:ph type="sldNum" sz="quarter" idx="10"/>
          </p:nvPr>
        </p:nvSpPr>
        <p:spPr/>
        <p:txBody>
          <a:bodyPr/>
          <a:lstStyle/>
          <a:p>
            <a:fld id="{599805B3-9303-4A27-BFAA-B5188DAA7793}" type="slidenum">
              <a:rPr lang="en-US" smtClean="0"/>
              <a:t>23</a:t>
            </a:fld>
            <a:endParaRPr lang="en-US" dirty="0"/>
          </a:p>
        </p:txBody>
      </p:sp>
    </p:spTree>
    <p:extLst>
      <p:ext uri="{BB962C8B-B14F-4D97-AF65-F5344CB8AC3E}">
        <p14:creationId xmlns:p14="http://schemas.microsoft.com/office/powerpoint/2010/main" val="10199654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endParaRPr lang="en-US" b="1" dirty="0" smtClean="0"/>
          </a:p>
          <a:p>
            <a:r>
              <a:rPr lang="en-US" sz="1200" b="1" kern="1200" dirty="0" smtClean="0">
                <a:solidFill>
                  <a:schemeClr val="tx1"/>
                </a:solidFill>
                <a:effectLst/>
                <a:latin typeface="+mn-lt"/>
                <a:ea typeface="+mn-ea"/>
                <a:cs typeface="+mn-cs"/>
              </a:rPr>
              <a:t>1. </a:t>
            </a:r>
            <a:r>
              <a:rPr lang="en-US" sz="1200" kern="1200" dirty="0" smtClean="0">
                <a:solidFill>
                  <a:schemeClr val="tx1"/>
                </a:solidFill>
                <a:effectLst/>
                <a:latin typeface="+mn-lt"/>
                <a:ea typeface="+mn-ea"/>
                <a:cs typeface="+mn-cs"/>
              </a:rPr>
              <a:t>In </a:t>
            </a:r>
            <a:r>
              <a:rPr lang="en-US" sz="1200" i="1" kern="1200" dirty="0" smtClean="0">
                <a:solidFill>
                  <a:schemeClr val="tx1"/>
                </a:solidFill>
                <a:effectLst/>
                <a:latin typeface="+mn-lt"/>
                <a:ea typeface="+mn-ea"/>
                <a:cs typeface="+mn-cs"/>
              </a:rPr>
              <a:t>pull-through marketing, </a:t>
            </a:r>
            <a:r>
              <a:rPr lang="en-US" sz="1200" kern="1200" dirty="0" smtClean="0">
                <a:solidFill>
                  <a:schemeClr val="tx1"/>
                </a:solidFill>
                <a:effectLst/>
                <a:latin typeface="+mn-lt"/>
                <a:ea typeface="+mn-ea"/>
                <a:cs typeface="+mn-cs"/>
              </a:rPr>
              <a:t>ads appear based on the user’s keyword searches. In </a:t>
            </a:r>
            <a:r>
              <a:rPr lang="en-US" sz="1200" i="1" kern="1200" dirty="0" smtClean="0">
                <a:solidFill>
                  <a:schemeClr val="tx1"/>
                </a:solidFill>
                <a:effectLst/>
                <a:latin typeface="+mn-lt"/>
                <a:ea typeface="+mn-ea"/>
                <a:cs typeface="+mn-cs"/>
              </a:rPr>
              <a:t>push-through </a:t>
            </a:r>
            <a:r>
              <a:rPr lang="en-US" sz="1200" kern="1200" dirty="0" smtClean="0">
                <a:solidFill>
                  <a:schemeClr val="tx1"/>
                </a:solidFill>
                <a:effectLst/>
                <a:latin typeface="+mn-lt"/>
                <a:ea typeface="+mn-ea"/>
                <a:cs typeface="+mn-cs"/>
              </a:rPr>
              <a:t>pay-per-click (PPC) marketing, ads use data about the person to determine whether the ad should appear; i.e., online advertising that “appears” on the screens of consumers’ devices is based on the user’s location, behavior, interests, or demographic information. This capability creates opportunities for highly targeted advertising programs.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2. </a:t>
            </a:r>
            <a:r>
              <a:rPr lang="en-US" sz="1200" kern="1200" dirty="0" smtClean="0">
                <a:solidFill>
                  <a:schemeClr val="tx1"/>
                </a:solidFill>
                <a:effectLst/>
                <a:latin typeface="+mn-lt"/>
                <a:ea typeface="+mn-ea"/>
                <a:cs typeface="+mn-cs"/>
              </a:rPr>
              <a:t>Answers may vary. They fall into three categories: electronic, mobile, and physical channels. A PPC advertising campaign with other online and offline advertising initiatives generally provides the best overall results. A dealer is another example of a physical channel.</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3. </a:t>
            </a:r>
            <a:r>
              <a:rPr lang="en-US" sz="1200" kern="1200" dirty="0" smtClean="0">
                <a:solidFill>
                  <a:schemeClr val="tx1"/>
                </a:solidFill>
                <a:effectLst/>
                <a:latin typeface="+mn-lt"/>
                <a:ea typeface="+mn-ea"/>
                <a:cs typeface="+mn-cs"/>
              </a:rPr>
              <a:t>In deciding on advertising and other marketing efforts, managers need to know the profit contribution or profit margin (profit margin 5 sale price minus cost of good) of certain products and services. Profitability metrics for products and services can be derived from the cost accounting system.</a:t>
            </a:r>
          </a:p>
          <a:p>
            <a:endParaRPr lang="en-US" b="1" dirty="0"/>
          </a:p>
        </p:txBody>
      </p:sp>
      <p:sp>
        <p:nvSpPr>
          <p:cNvPr id="4" name="Slide Number Placeholder 3"/>
          <p:cNvSpPr>
            <a:spLocks noGrp="1"/>
          </p:cNvSpPr>
          <p:nvPr>
            <p:ph type="sldNum" sz="quarter" idx="10"/>
          </p:nvPr>
        </p:nvSpPr>
        <p:spPr/>
        <p:txBody>
          <a:bodyPr/>
          <a:lstStyle/>
          <a:p>
            <a:fld id="{599805B3-9303-4A27-BFAA-B5188DAA7793}" type="slidenum">
              <a:rPr lang="en-US" smtClean="0"/>
              <a:t>29</a:t>
            </a:fld>
            <a:endParaRPr lang="en-US" dirty="0"/>
          </a:p>
        </p:txBody>
      </p:sp>
    </p:spTree>
    <p:extLst>
      <p:ext uri="{BB962C8B-B14F-4D97-AF65-F5344CB8AC3E}">
        <p14:creationId xmlns:p14="http://schemas.microsoft.com/office/powerpoint/2010/main" val="37693609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endParaRPr lang="en-US" b="1" dirty="0" smtClean="0"/>
          </a:p>
          <a:p>
            <a:r>
              <a:rPr lang="en-US" sz="1200" b="1" kern="1200" dirty="0" smtClean="0">
                <a:solidFill>
                  <a:schemeClr val="tx1"/>
                </a:solidFill>
                <a:effectLst/>
                <a:latin typeface="+mn-lt"/>
                <a:ea typeface="+mn-ea"/>
                <a:cs typeface="+mn-cs"/>
              </a:rPr>
              <a:t>1. </a:t>
            </a:r>
            <a:r>
              <a:rPr lang="en-US" sz="1200" i="1" kern="1200" dirty="0" smtClean="0">
                <a:solidFill>
                  <a:schemeClr val="tx1"/>
                </a:solidFill>
                <a:effectLst/>
                <a:latin typeface="+mn-lt"/>
                <a:ea typeface="+mn-ea"/>
                <a:cs typeface="+mn-cs"/>
              </a:rPr>
              <a:t>XBRL: eXtensible Business Reporting Language</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XBRL is a language for the electronic communication of business data. Each item, such as cash or depreciation expense, is tagged with information about various attributes, such as calendar year, audited/unaudited status, currency, and so on. XBRLtagged data can be read by any software that includes an XBRL processor, which makes them easy to transfer among computers. Creating XBRL documents does not require XML computer programming. Software is available to tag data, submit tagged data to various recipients, and receive and analyze tagged data from other sources.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XBRL helps companies:</a:t>
            </a:r>
          </a:p>
          <a:p>
            <a:pPr lvl="0"/>
            <a:r>
              <a:rPr lang="en-US" sz="1200" b="0" kern="1200" dirty="0" smtClean="0">
                <a:solidFill>
                  <a:schemeClr val="tx1"/>
                </a:solidFill>
                <a:effectLst/>
                <a:latin typeface="+mn-lt"/>
                <a:ea typeface="+mn-ea"/>
                <a:cs typeface="+mn-cs"/>
              </a:rPr>
              <a:t>Generate cleaner data, including written explanations and supporting notes.</a:t>
            </a:r>
            <a:endParaRPr lang="en-US" sz="1200" b="1" kern="1200" dirty="0" smtClean="0">
              <a:solidFill>
                <a:schemeClr val="tx1"/>
              </a:solidFill>
              <a:effectLst/>
              <a:latin typeface="+mn-lt"/>
              <a:ea typeface="+mn-ea"/>
              <a:cs typeface="+mn-cs"/>
            </a:endParaRPr>
          </a:p>
          <a:p>
            <a:pPr lvl="0"/>
            <a:r>
              <a:rPr lang="en-US" sz="1200" b="0" kern="1200" dirty="0" smtClean="0">
                <a:solidFill>
                  <a:schemeClr val="tx1"/>
                </a:solidFill>
                <a:effectLst/>
                <a:latin typeface="+mn-lt"/>
                <a:ea typeface="+mn-ea"/>
                <a:cs typeface="+mn-cs"/>
              </a:rPr>
              <a:t>Produce more accurate data with fewer errors that require follow-up by regulators.</a:t>
            </a:r>
            <a:endParaRPr lang="en-US" sz="1200" b="1" kern="1200" dirty="0" smtClean="0">
              <a:solidFill>
                <a:schemeClr val="tx1"/>
              </a:solidFill>
              <a:effectLst/>
              <a:latin typeface="+mn-lt"/>
              <a:ea typeface="+mn-ea"/>
              <a:cs typeface="+mn-cs"/>
            </a:endParaRPr>
          </a:p>
          <a:p>
            <a:pPr lvl="0"/>
            <a:r>
              <a:rPr lang="en-US" sz="1200" b="0" kern="1200" dirty="0" smtClean="0">
                <a:solidFill>
                  <a:schemeClr val="tx1"/>
                </a:solidFill>
                <a:effectLst/>
                <a:latin typeface="+mn-lt"/>
                <a:ea typeface="+mn-ea"/>
                <a:cs typeface="+mn-cs"/>
              </a:rPr>
              <a:t>Transmit data faster to regulators and meet deadlines.</a:t>
            </a:r>
            <a:endParaRPr lang="en-US" sz="1200" b="1" kern="1200" dirty="0" smtClean="0">
              <a:solidFill>
                <a:schemeClr val="tx1"/>
              </a:solidFill>
              <a:effectLst/>
              <a:latin typeface="+mn-lt"/>
              <a:ea typeface="+mn-ea"/>
              <a:cs typeface="+mn-cs"/>
            </a:endParaRPr>
          </a:p>
          <a:p>
            <a:pPr lvl="0"/>
            <a:r>
              <a:rPr lang="en-US" sz="1200" b="0" kern="1200" dirty="0" smtClean="0">
                <a:solidFill>
                  <a:schemeClr val="tx1"/>
                </a:solidFill>
                <a:effectLst/>
                <a:latin typeface="+mn-lt"/>
                <a:ea typeface="+mn-ea"/>
                <a:cs typeface="+mn-cs"/>
              </a:rPr>
              <a:t>Increase the number of cases and amount of information that staffers can handle.</a:t>
            </a:r>
            <a:endParaRPr lang="en-US" sz="1200" b="1"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2. </a:t>
            </a:r>
            <a:r>
              <a:rPr lang="en-US" sz="1200" kern="1200" dirty="0" smtClean="0">
                <a:solidFill>
                  <a:schemeClr val="tx1"/>
                </a:solidFill>
                <a:effectLst/>
                <a:latin typeface="+mn-lt"/>
                <a:ea typeface="+mn-ea"/>
                <a:cs typeface="+mn-cs"/>
              </a:rPr>
              <a:t>The SEC’s financial disclosure system is central to its mission of protecting investors and maintaining fair, orderly, and efficient markets. Since 1934 the SEC has required financial disclosure in forms and documents. In 1984 the SEC began collecting electronic documents to help investors obtain information, but those documents made it difficult to search for and find specific data items To eliminate that difficulty and improve how investors find and use information, the SEC sought a new disclosure system that required data disclosure, whereby data items are tagged to make them easily searchable. </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3. </a:t>
            </a:r>
            <a:r>
              <a:rPr lang="en-US" sz="1200" kern="1200" dirty="0" smtClean="0">
                <a:solidFill>
                  <a:schemeClr val="tx1"/>
                </a:solidFill>
                <a:effectLst/>
                <a:latin typeface="+mn-lt"/>
                <a:ea typeface="+mn-ea"/>
                <a:cs typeface="+mn-cs"/>
              </a:rPr>
              <a:t>Insider fraud refers to a variety of criminal behaviors perpetrated by an organization’s employees or contractors. Other terms for this crime are internal, employment, or occupational fraud.</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4. </a:t>
            </a:r>
            <a:r>
              <a:rPr lang="en-US" sz="1200" kern="1200" dirty="0" smtClean="0">
                <a:solidFill>
                  <a:schemeClr val="tx1"/>
                </a:solidFill>
                <a:effectLst/>
                <a:latin typeface="+mn-lt"/>
                <a:ea typeface="+mn-ea"/>
                <a:cs typeface="+mn-cs"/>
              </a:rPr>
              <a:t>Fraud risk management is a system of policies and procedures to prevent and detect illegal acts committed by managers, employees, customers, or business partners against the company’s interests. Although each corporation establishes its own specific procedures, fraud risk management involves assessing a company’s exposure to fraud; implementing defenses to prevent and detect fraud; and defining procedures to investigate, prosecute, and recover losses from fraud. Analyzing why and how fraud could occur is as important as detecting and stopping it. This analysis is used to identify necessary corporate policies to deter insider fraud and fraud detection systems for when prevention fails.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5. </a:t>
            </a:r>
            <a:r>
              <a:rPr lang="en-US" sz="1200" kern="1200" dirty="0" smtClean="0">
                <a:solidFill>
                  <a:schemeClr val="tx1"/>
                </a:solidFill>
                <a:effectLst/>
                <a:latin typeface="+mn-lt"/>
                <a:ea typeface="+mn-ea"/>
                <a:cs typeface="+mn-cs"/>
              </a:rPr>
              <a:t>The interaction of the following four factors make companies targets for fraud: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1. A high level of trust in employees without sufficient oversight to verify that they are not stealing from the company </a:t>
            </a:r>
          </a:p>
          <a:p>
            <a:r>
              <a:rPr lang="en-US" sz="1200" kern="1200" dirty="0" smtClean="0">
                <a:solidFill>
                  <a:schemeClr val="tx1"/>
                </a:solidFill>
                <a:effectLst/>
                <a:latin typeface="+mn-lt"/>
                <a:ea typeface="+mn-ea"/>
                <a:cs typeface="+mn-cs"/>
              </a:rPr>
              <a:t>2. Relying on informal processes of control </a:t>
            </a:r>
          </a:p>
          <a:p>
            <a:r>
              <a:rPr lang="en-US" sz="1200" kern="1200" dirty="0" smtClean="0">
                <a:solidFill>
                  <a:schemeClr val="tx1"/>
                </a:solidFill>
                <a:effectLst/>
                <a:latin typeface="+mn-lt"/>
                <a:ea typeface="+mn-ea"/>
                <a:cs typeface="+mn-cs"/>
              </a:rPr>
              <a:t>3.</a:t>
            </a:r>
            <a:r>
              <a:rPr lang="en-US" sz="1200" b="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 mindset (belief) that internal controls and fraud prevention systems are too expensive to implement</a:t>
            </a:r>
          </a:p>
          <a:p>
            <a:r>
              <a:rPr lang="en-US" sz="1200" kern="1200" dirty="0" smtClean="0">
                <a:solidFill>
                  <a:schemeClr val="tx1"/>
                </a:solidFill>
                <a:effectLst/>
                <a:latin typeface="+mn-lt"/>
                <a:ea typeface="+mn-ea"/>
                <a:cs typeface="+mn-cs"/>
              </a:rPr>
              <a:t>4. Assigning a wide range of duties for each employee, giving them opportunities to commit fraud</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6. </a:t>
            </a:r>
            <a:r>
              <a:rPr lang="en-US" sz="1200" kern="1200" dirty="0" smtClean="0">
                <a:solidFill>
                  <a:schemeClr val="tx1"/>
                </a:solidFill>
                <a:effectLst/>
                <a:latin typeface="+mn-lt"/>
                <a:ea typeface="+mn-ea"/>
                <a:cs typeface="+mn-cs"/>
              </a:rPr>
              <a:t>Accounting ISs can provide strong internal controls, can prevent some fraud from taking place, can provide transaction tracking, and can provide the perception that if an employee tries to commit fraud, he/she will most likely be caught.</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7. </a:t>
            </a:r>
            <a:r>
              <a:rPr lang="en-US" sz="1200" kern="1200" dirty="0" smtClean="0">
                <a:solidFill>
                  <a:schemeClr val="tx1"/>
                </a:solidFill>
                <a:effectLst/>
                <a:latin typeface="+mn-lt"/>
                <a:ea typeface="+mn-ea"/>
                <a:cs typeface="+mn-cs"/>
              </a:rPr>
              <a:t>Capital budgeting is the process of analyzing and selecting investments with the highest ROI for the company. The process may include comparing alternative investments; for instance, evaluating private cloud vs. public cloud computing options.</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8. </a:t>
            </a:r>
            <a:r>
              <a:rPr lang="en-US" sz="1200" kern="1200" dirty="0" smtClean="0">
                <a:solidFill>
                  <a:schemeClr val="tx1"/>
                </a:solidFill>
                <a:effectLst/>
                <a:latin typeface="+mn-lt"/>
                <a:ea typeface="+mn-ea"/>
                <a:cs typeface="+mn-cs"/>
              </a:rPr>
              <a:t>The major purpose of auditing is to protect and defend the accuracy and condition of the financial health of an organization. Auditing helps to meet compliance mandates, deter fraud, and facilitate capital budgeting and forecasting.</a:t>
            </a:r>
          </a:p>
          <a:p>
            <a:endParaRPr lang="en-US" b="1" dirty="0"/>
          </a:p>
        </p:txBody>
      </p:sp>
      <p:sp>
        <p:nvSpPr>
          <p:cNvPr id="4" name="Slide Number Placeholder 3"/>
          <p:cNvSpPr>
            <a:spLocks noGrp="1"/>
          </p:cNvSpPr>
          <p:nvPr>
            <p:ph type="sldNum" sz="quarter" idx="10"/>
          </p:nvPr>
        </p:nvSpPr>
        <p:spPr/>
        <p:txBody>
          <a:bodyPr/>
          <a:lstStyle/>
          <a:p>
            <a:fld id="{599805B3-9303-4A27-BFAA-B5188DAA7793}" type="slidenum">
              <a:rPr lang="en-US" smtClean="0"/>
              <a:t>40</a:t>
            </a:fld>
            <a:endParaRPr lang="en-US" dirty="0"/>
          </a:p>
        </p:txBody>
      </p:sp>
    </p:spTree>
    <p:extLst>
      <p:ext uri="{BB962C8B-B14F-4D97-AF65-F5344CB8AC3E}">
        <p14:creationId xmlns:p14="http://schemas.microsoft.com/office/powerpoint/2010/main" val="31790331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endParaRPr lang="en-US" b="1" dirty="0" smtClean="0"/>
          </a:p>
          <a:p>
            <a:r>
              <a:rPr lang="en-US" sz="1200" b="1" kern="1200" dirty="0" smtClean="0">
                <a:solidFill>
                  <a:schemeClr val="tx1"/>
                </a:solidFill>
                <a:effectLst/>
                <a:latin typeface="+mn-lt"/>
                <a:ea typeface="+mn-ea"/>
                <a:cs typeface="+mn-cs"/>
              </a:rPr>
              <a:t>1. </a:t>
            </a:r>
            <a:r>
              <a:rPr lang="en-US" sz="1200" kern="1200" dirty="0" smtClean="0">
                <a:solidFill>
                  <a:schemeClr val="tx1"/>
                </a:solidFill>
                <a:effectLst/>
                <a:latin typeface="+mn-lt"/>
                <a:ea typeface="+mn-ea"/>
                <a:cs typeface="+mn-cs"/>
              </a:rPr>
              <a:t>The key HR functions are: </a:t>
            </a:r>
          </a:p>
          <a:p>
            <a:r>
              <a:rPr lang="en-US" sz="1200" b="1" kern="1200" dirty="0" smtClean="0">
                <a:solidFill>
                  <a:schemeClr val="tx1"/>
                </a:solidFill>
                <a:effectLst/>
                <a:latin typeface="+mn-lt"/>
                <a:ea typeface="+mn-ea"/>
                <a:cs typeface="+mn-cs"/>
              </a:rPr>
              <a:t>Planning: </a:t>
            </a:r>
            <a:r>
              <a:rPr lang="en-US" sz="1200" kern="1200" dirty="0" smtClean="0">
                <a:solidFill>
                  <a:schemeClr val="tx1"/>
                </a:solidFill>
                <a:effectLst/>
                <a:latin typeface="+mn-lt"/>
                <a:ea typeface="+mn-ea"/>
                <a:cs typeface="+mn-cs"/>
              </a:rPr>
              <a:t>Labor needs, skills, sources, strategy</a:t>
            </a:r>
          </a:p>
          <a:p>
            <a:r>
              <a:rPr lang="en-US" sz="1200" b="1" kern="1200" dirty="0" smtClean="0">
                <a:solidFill>
                  <a:schemeClr val="tx1"/>
                </a:solidFill>
                <a:effectLst/>
                <a:latin typeface="+mn-lt"/>
                <a:ea typeface="+mn-ea"/>
                <a:cs typeface="+mn-cs"/>
              </a:rPr>
              <a:t>Assessing: </a:t>
            </a:r>
            <a:r>
              <a:rPr lang="en-US" sz="1200" kern="1200" dirty="0" smtClean="0">
                <a:solidFill>
                  <a:schemeClr val="tx1"/>
                </a:solidFill>
                <a:effectLst/>
                <a:latin typeface="+mn-lt"/>
                <a:ea typeface="+mn-ea"/>
                <a:cs typeface="+mn-cs"/>
              </a:rPr>
              <a:t>Measure performance, evaluate, and assess impact</a:t>
            </a:r>
          </a:p>
          <a:p>
            <a:r>
              <a:rPr lang="en-US" sz="1200" b="1" kern="1200" dirty="0" smtClean="0">
                <a:solidFill>
                  <a:schemeClr val="tx1"/>
                </a:solidFill>
                <a:effectLst/>
                <a:latin typeface="+mn-lt"/>
                <a:ea typeface="+mn-ea"/>
                <a:cs typeface="+mn-cs"/>
              </a:rPr>
              <a:t>Recruiting: </a:t>
            </a:r>
            <a:r>
              <a:rPr lang="en-US" sz="1200" kern="1200" dirty="0" smtClean="0">
                <a:solidFill>
                  <a:schemeClr val="tx1"/>
                </a:solidFill>
                <a:effectLst/>
                <a:latin typeface="+mn-lt"/>
                <a:ea typeface="+mn-ea"/>
                <a:cs typeface="+mn-cs"/>
              </a:rPr>
              <a:t>Attract, select, match, and advertise</a:t>
            </a:r>
          </a:p>
          <a:p>
            <a:r>
              <a:rPr lang="en-US" sz="1200" b="1" kern="1200" dirty="0" smtClean="0">
                <a:solidFill>
                  <a:schemeClr val="tx1"/>
                </a:solidFill>
                <a:effectLst/>
                <a:latin typeface="+mn-lt"/>
                <a:ea typeface="+mn-ea"/>
                <a:cs typeface="+mn-cs"/>
              </a:rPr>
              <a:t>Retaining: </a:t>
            </a:r>
            <a:r>
              <a:rPr lang="en-US" sz="1200" kern="1200" dirty="0" smtClean="0">
                <a:solidFill>
                  <a:schemeClr val="tx1"/>
                </a:solidFill>
                <a:effectLst/>
                <a:latin typeface="+mn-lt"/>
                <a:ea typeface="+mn-ea"/>
                <a:cs typeface="+mn-cs"/>
              </a:rPr>
              <a:t>Retain people, motivate, compensate, engage, and satisfy</a:t>
            </a:r>
          </a:p>
          <a:p>
            <a:r>
              <a:rPr lang="en-US" sz="1200" b="1" kern="1200" dirty="0" smtClean="0">
                <a:solidFill>
                  <a:schemeClr val="tx1"/>
                </a:solidFill>
                <a:effectLst/>
                <a:latin typeface="+mn-lt"/>
                <a:ea typeface="+mn-ea"/>
                <a:cs typeface="+mn-cs"/>
              </a:rPr>
              <a:t>Deploying: </a:t>
            </a:r>
            <a:r>
              <a:rPr lang="en-US" sz="1200" kern="1200" dirty="0" smtClean="0">
                <a:solidFill>
                  <a:schemeClr val="tx1"/>
                </a:solidFill>
                <a:effectLst/>
                <a:latin typeface="+mn-lt"/>
                <a:ea typeface="+mn-ea"/>
                <a:cs typeface="+mn-cs"/>
              </a:rPr>
              <a:t>Assign the right people to jobs, schedule</a:t>
            </a:r>
          </a:p>
          <a:p>
            <a:r>
              <a:rPr lang="en-US" sz="1200" b="1" kern="1200" dirty="0" smtClean="0">
                <a:solidFill>
                  <a:schemeClr val="tx1"/>
                </a:solidFill>
                <a:effectLst/>
                <a:latin typeface="+mn-lt"/>
                <a:ea typeface="+mn-ea"/>
                <a:cs typeface="+mn-cs"/>
              </a:rPr>
              <a:t>Developing Human Resources: </a:t>
            </a:r>
            <a:r>
              <a:rPr lang="en-US" sz="1200" kern="1200" dirty="0" smtClean="0">
                <a:solidFill>
                  <a:schemeClr val="tx1"/>
                </a:solidFill>
                <a:effectLst/>
                <a:latin typeface="+mn-lt"/>
                <a:ea typeface="+mn-ea"/>
                <a:cs typeface="+mn-cs"/>
              </a:rPr>
              <a:t>Train, create teams; improve skills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HR also deals with employment policies, procedures, communications, and compliance requirements. HR will monitor workplace and employment practices to ensure compliance with the Fair Labor Standards Act (FLSA), Occupational Health &amp; Safety Agencies (OSHA), and the antidiscrimination and sexual harassment laws. Effective HR compliance programs are a necessity for all organizations in today’s legal environment.</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2. </a:t>
            </a:r>
            <a:r>
              <a:rPr lang="en-US" sz="1200" kern="1200" dirty="0" smtClean="0">
                <a:solidFill>
                  <a:schemeClr val="tx1"/>
                </a:solidFill>
                <a:effectLst/>
                <a:latin typeface="+mn-lt"/>
                <a:ea typeface="+mn-ea"/>
                <a:cs typeface="+mn-cs"/>
              </a:rPr>
              <a:t>Using intranets, HR apps have shifted many routine tasks to employees who log in to manage their benefits, deductions, direct deposits, health care, and the like. When employees manage their own HR services, HR professionals can focus on legal and compliance responsibilities, employee development, talent management, hiring, and succession planning.</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3. </a:t>
            </a:r>
            <a:r>
              <a:rPr lang="en-US" sz="1200" kern="1200" dirty="0" smtClean="0">
                <a:solidFill>
                  <a:schemeClr val="tx1"/>
                </a:solidFill>
                <a:effectLst/>
                <a:latin typeface="+mn-lt"/>
                <a:ea typeface="+mn-ea"/>
                <a:cs typeface="+mn-cs"/>
              </a:rPr>
              <a:t>Cost savings and greater effectiveness. SaaS can be an efficient way to transform and improve HR and at lower cost.</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4. </a:t>
            </a:r>
            <a:r>
              <a:rPr lang="en-US" sz="1200" i="1" kern="1200" dirty="0" smtClean="0">
                <a:solidFill>
                  <a:schemeClr val="tx1"/>
                </a:solidFill>
                <a:effectLst/>
                <a:latin typeface="+mn-lt"/>
                <a:ea typeface="+mn-ea"/>
                <a:cs typeface="+mn-cs"/>
              </a:rPr>
              <a:t>Answers may vary.</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Three major factors holding companies back from HR SaaS investments include:</a:t>
            </a:r>
          </a:p>
          <a:p>
            <a:r>
              <a:rPr lang="en-US" sz="1200" kern="1200" dirty="0" smtClean="0">
                <a:solidFill>
                  <a:schemeClr val="tx1"/>
                </a:solidFill>
                <a:effectLst/>
                <a:latin typeface="+mn-lt"/>
                <a:ea typeface="+mn-ea"/>
                <a:cs typeface="+mn-cs"/>
              </a:rPr>
              <a:t> </a:t>
            </a:r>
          </a:p>
          <a:p>
            <a:pPr lvl="0"/>
            <a:r>
              <a:rPr lang="en-US" sz="1200" b="0" kern="1200" dirty="0" smtClean="0">
                <a:solidFill>
                  <a:schemeClr val="tx1"/>
                </a:solidFill>
                <a:effectLst/>
                <a:latin typeface="+mn-lt"/>
                <a:ea typeface="+mn-ea"/>
                <a:cs typeface="+mn-cs"/>
              </a:rPr>
              <a:t>Security. SaaS security may be as effective as security associated with in-house data centers, but many companies don’t understand the situation. Some early adopters are keeping highly sensitive applications in house.</a:t>
            </a:r>
            <a:endParaRPr lang="en-US" sz="1200" b="1" kern="1200" dirty="0" smtClean="0">
              <a:solidFill>
                <a:schemeClr val="tx1"/>
              </a:solidFill>
              <a:effectLst/>
              <a:latin typeface="+mn-lt"/>
              <a:ea typeface="+mn-ea"/>
              <a:cs typeface="+mn-cs"/>
            </a:endParaRPr>
          </a:p>
          <a:p>
            <a:pPr lvl="0"/>
            <a:r>
              <a:rPr lang="en-US" sz="1200" b="0" kern="1200" dirty="0" smtClean="0">
                <a:solidFill>
                  <a:schemeClr val="tx1"/>
                </a:solidFill>
                <a:effectLst/>
                <a:latin typeface="+mn-lt"/>
                <a:ea typeface="+mn-ea"/>
                <a:cs typeface="+mn-cs"/>
              </a:rPr>
              <a:t>Quality of service. The lack of formal service-level agreements (SLA) or performance and availability means quality of service may be a risky issue for some organizations.</a:t>
            </a:r>
            <a:endParaRPr lang="en-US" sz="1200" b="1" kern="1200" dirty="0" smtClean="0">
              <a:solidFill>
                <a:schemeClr val="tx1"/>
              </a:solidFill>
              <a:effectLst/>
              <a:latin typeface="+mn-lt"/>
              <a:ea typeface="+mn-ea"/>
              <a:cs typeface="+mn-cs"/>
            </a:endParaRPr>
          </a:p>
          <a:p>
            <a:pPr lvl="0"/>
            <a:r>
              <a:rPr lang="en-US" sz="1200" b="0" kern="1200" dirty="0" smtClean="0">
                <a:solidFill>
                  <a:schemeClr val="tx1"/>
                </a:solidFill>
                <a:effectLst/>
                <a:latin typeface="+mn-lt"/>
                <a:ea typeface="+mn-ea"/>
                <a:cs typeface="+mn-cs"/>
              </a:rPr>
              <a:t>Integration. Many companies have questions about their ability to integrate SaaS applications seamlessly with their in-house applications.</a:t>
            </a:r>
            <a:endParaRPr lang="en-US" sz="1200" b="1"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5. </a:t>
            </a:r>
            <a:r>
              <a:rPr lang="en-US" sz="1200" kern="1200" dirty="0" smtClean="0">
                <a:solidFill>
                  <a:schemeClr val="tx1"/>
                </a:solidFill>
                <a:effectLst/>
                <a:latin typeface="+mn-lt"/>
                <a:ea typeface="+mn-ea"/>
                <a:cs typeface="+mn-cs"/>
              </a:rPr>
              <a:t>IT provides the ability to access more potential recruits, collect their information, search the data, and select a pool of applicants based upon specific criteria. This allows a company to evaluate more people with less human intervention.</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6. </a:t>
            </a:r>
            <a:r>
              <a:rPr lang="en-US" sz="1200" kern="1200" dirty="0" smtClean="0">
                <a:solidFill>
                  <a:schemeClr val="tx1"/>
                </a:solidFill>
                <a:effectLst/>
                <a:latin typeface="+mn-lt"/>
                <a:ea typeface="+mn-ea"/>
                <a:cs typeface="+mn-cs"/>
              </a:rPr>
              <a:t>Personnel planning and development: The HR department forecasts requirements for people and skills. In some geographical areas and for overseas assignments, it may be difficult to find particular types of employees. In such cases, the HR department plans how to locate sufficient human resources or develop them from within. Sophisticated HR departments build a career development plan for each employee. IT can support the planning, monitoring, and control of these activities by using workflow applications.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Benefits administration: In some industries, labor negotiation is an important aspect of HR planning and it may be facilitated by IT. For most companies, administering employee benefits is also a significant part of the human resources function. Managing the benefits system can be a complex task, due to its many components and the tendency of organizations to allow employees to choose and trade off benefits. In large companies, using computers for self-benefits selection can save a tremendous amount of labor and time for HR staff. Providing flexibility in selecting benefits is viewed as a competitive advantage in large organizations. It can be successfully implemented when supported by computers. Some companies have automated benefits enrollments. Employees can self-register for specific benefits using the corporate portal or voice technology. Employees can self-select desired benefits from a menu.</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Performance evaluations: Evaluations are usually recorded on paper or electronic forms. Using such information manually is a tedious and error-prone job. Once digitized, evaluations can be used to support many decisions, ranging from rewards to transfers to layoffs.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Employee relationship management: In their effort to better manage employees, companies are developing human capital management, facilitated by the Web, to streamline the HR process. These Web applications are more commonly referred to as employee relationship management. For example, self-services such as tracking personal information and online training are very popular in ERM. Improved relationships with employees result in better retention and higher productivity.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Privacy: Employment laws make securing HR information necessary for the protection of employees and the organization. IT can secure access to information based on job function.</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7. </a:t>
            </a:r>
            <a:r>
              <a:rPr lang="en-US" sz="1200" kern="1200" dirty="0" smtClean="0">
                <a:solidFill>
                  <a:schemeClr val="tx1"/>
                </a:solidFill>
                <a:effectLst/>
                <a:latin typeface="+mn-lt"/>
                <a:ea typeface="+mn-ea"/>
                <a:cs typeface="+mn-cs"/>
              </a:rPr>
              <a:t>Training activities that are part of HRM may involve ethical issues in recruiting and selecting employees and in evaluating performance. Likewise, TPS data processing and storage deal with private information about people, their performance, and so forth. Care should be taken to protect this information and the privacy of employees and customers.</a:t>
            </a:r>
          </a:p>
          <a:p>
            <a:r>
              <a:rPr lang="en-US" sz="1200" kern="1200" dirty="0" smtClean="0">
                <a:solidFill>
                  <a:schemeClr val="tx1"/>
                </a:solidFill>
                <a:effectLst/>
                <a:latin typeface="+mn-lt"/>
                <a:ea typeface="+mn-ea"/>
                <a:cs typeface="+mn-cs"/>
              </a:rPr>
              <a:t>The federal law related to workplace substance abuse, the Drug-Free Workplace Act of 1990 requires employers with federal government contracts or grants to ensure a drug-free workplace by documenting and certifying that they have taken a number of steps. Dealing with alcoholism and drugs at work entails legal risks because employees have sued for invasion of privacy, wrongful discharge, defamation, and illegal searches. Employment laws make securing HR information necessary for the protection of employees and the organization.</a:t>
            </a:r>
          </a:p>
          <a:p>
            <a:endParaRPr lang="en-US" b="1" dirty="0"/>
          </a:p>
        </p:txBody>
      </p:sp>
      <p:sp>
        <p:nvSpPr>
          <p:cNvPr id="4" name="Slide Number Placeholder 3"/>
          <p:cNvSpPr>
            <a:spLocks noGrp="1"/>
          </p:cNvSpPr>
          <p:nvPr>
            <p:ph type="sldNum" sz="quarter" idx="10"/>
          </p:nvPr>
        </p:nvSpPr>
        <p:spPr/>
        <p:txBody>
          <a:bodyPr/>
          <a:lstStyle/>
          <a:p>
            <a:fld id="{599805B3-9303-4A27-BFAA-B5188DAA7793}" type="slidenum">
              <a:rPr lang="en-US" smtClean="0"/>
              <a:t>46</a:t>
            </a:fld>
            <a:endParaRPr lang="en-US" dirty="0"/>
          </a:p>
        </p:txBody>
      </p:sp>
    </p:spTree>
    <p:extLst>
      <p:ext uri="{BB962C8B-B14F-4D97-AF65-F5344CB8AC3E}">
        <p14:creationId xmlns:p14="http://schemas.microsoft.com/office/powerpoint/2010/main" val="309598352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8" name="Rectangle 7"/>
          <p:cNvSpPr/>
          <p:nvPr userDrawn="1"/>
        </p:nvSpPr>
        <p:spPr>
          <a:xfrm>
            <a:off x="0" y="5562600"/>
            <a:ext cx="9144000" cy="457200"/>
          </a:xfrm>
          <a:prstGeom prst="rect">
            <a:avLst/>
          </a:prstGeom>
          <a:solidFill>
            <a:srgbClr val="92D05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0" name="Rectangle 9"/>
          <p:cNvSpPr/>
          <p:nvPr userDrawn="1"/>
        </p:nvSpPr>
        <p:spPr>
          <a:xfrm>
            <a:off x="0" y="0"/>
            <a:ext cx="9144000" cy="2590800"/>
          </a:xfrm>
          <a:prstGeom prst="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5400000" scaled="1"/>
            <a:tileRect/>
          </a:gradFill>
          <a:ln>
            <a:noFill/>
          </a:ln>
          <a:effectLst>
            <a:innerShdw blurRad="63500" dist="50800" dir="5400000">
              <a:prstClr val="black">
                <a:alpha val="50000"/>
              </a:prstClr>
            </a:inn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hasCustomPrompt="1"/>
          </p:nvPr>
        </p:nvSpPr>
        <p:spPr>
          <a:xfrm>
            <a:off x="5105400" y="1447800"/>
            <a:ext cx="3733800" cy="838200"/>
          </a:xfrm>
        </p:spPr>
        <p:txBody>
          <a:bodyPr anchor="b">
            <a:noAutofit/>
          </a:bodyPr>
          <a:lstStyle>
            <a:lvl1pPr algn="l">
              <a:defRPr sz="3600" b="1" baseline="0">
                <a:solidFill>
                  <a:schemeClr val="accent4">
                    <a:lumMod val="75000"/>
                  </a:schemeClr>
                </a:solidFill>
              </a:defRPr>
            </a:lvl1pPr>
          </a:lstStyle>
          <a:p>
            <a:r>
              <a:rPr lang="en-US" dirty="0" smtClean="0"/>
              <a:t>Chapter number</a:t>
            </a:r>
            <a:endParaRPr lang="en-US" dirty="0"/>
          </a:p>
        </p:txBody>
      </p:sp>
      <p:sp>
        <p:nvSpPr>
          <p:cNvPr id="3" name="Subtitle 2"/>
          <p:cNvSpPr>
            <a:spLocks noGrp="1"/>
          </p:cNvSpPr>
          <p:nvPr>
            <p:ph type="subTitle" idx="1" hasCustomPrompt="1"/>
          </p:nvPr>
        </p:nvSpPr>
        <p:spPr>
          <a:xfrm>
            <a:off x="5181600" y="3048000"/>
            <a:ext cx="3657600" cy="1981200"/>
          </a:xfrm>
        </p:spPr>
        <p:txBody>
          <a:bodyPr anchor="ctr"/>
          <a:lstStyle>
            <a:lvl1pPr marL="0" indent="0" algn="l">
              <a:buNone/>
              <a:defRPr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Chapter title</a:t>
            </a:r>
            <a:endParaRPr lang="en-US" dirty="0"/>
          </a:p>
        </p:txBody>
      </p:sp>
      <p:sp>
        <p:nvSpPr>
          <p:cNvPr id="9" name="TextBox 8"/>
          <p:cNvSpPr txBox="1"/>
          <p:nvPr userDrawn="1"/>
        </p:nvSpPr>
        <p:spPr>
          <a:xfrm>
            <a:off x="5029200" y="5635823"/>
            <a:ext cx="4114800" cy="276999"/>
          </a:xfrm>
          <a:prstGeom prst="rect">
            <a:avLst/>
          </a:prstGeom>
          <a:noFill/>
        </p:spPr>
        <p:txBody>
          <a:bodyPr wrap="square" rtlCol="0">
            <a:spAutoFit/>
          </a:bodyPr>
          <a:lstStyle/>
          <a:p>
            <a:pPr algn="ctr"/>
            <a:r>
              <a:rPr lang="en-US" sz="1200" b="1" dirty="0" smtClean="0">
                <a:solidFill>
                  <a:schemeClr val="accent4">
                    <a:lumMod val="50000"/>
                  </a:schemeClr>
                </a:solidFill>
              </a:rPr>
              <a:t>Prepared by Dr. Derek  Sedlack, South University</a:t>
            </a:r>
            <a:endParaRPr lang="en-US" sz="1200" b="1" dirty="0">
              <a:solidFill>
                <a:schemeClr val="accent4">
                  <a:lumMod val="50000"/>
                </a:schemeClr>
              </a:solidFill>
            </a:endParaRP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4800" y="304800"/>
            <a:ext cx="4657725" cy="60293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81457164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Section 2">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14" name="Straight Connector 13"/>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12" name="TextBox 11"/>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42104896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Section 3">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0"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14" name="Straight Connector 13"/>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5" name="TextBox 14"/>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6581531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ntent Section 4">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0"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1"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14" name="Straight Connector 13"/>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5" name="TextBox 14"/>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7576034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Section 5">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0"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1"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2"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14" name="Straight Connector 13"/>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6" name="TextBox 15"/>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8505895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mparison Section 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cxnSp>
        <p:nvCxnSpPr>
          <p:cNvPr id="16" name="Straight Connector 15"/>
          <p:cNvCxnSpPr/>
          <p:nvPr userDrawn="1"/>
        </p:nvCxnSpPr>
        <p:spPr>
          <a:xfrm>
            <a:off x="304800" y="1447800"/>
            <a:ext cx="88392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8762315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mparison Section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16" name="Straight Connector 15"/>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14" name="TextBox 13"/>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5323221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mparison Sectio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3"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16" name="Straight Connector 15"/>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5" name="TextBox 14"/>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5716507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mparison Section 4">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3"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4"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16" name="Straight Connector 15"/>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7" name="TextBox 1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40344469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mparison Section 5">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3"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4"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5"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16" name="Straight Connector 15"/>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7" name="TextBox 1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2217923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Only Section 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cxnSp>
        <p:nvCxnSpPr>
          <p:cNvPr id="12" name="Straight Connector 11"/>
          <p:cNvCxnSpPr/>
          <p:nvPr userDrawn="1"/>
        </p:nvCxnSpPr>
        <p:spPr>
          <a:xfrm>
            <a:off x="304800" y="1447800"/>
            <a:ext cx="8839200" cy="0"/>
          </a:xfrm>
          <a:prstGeom prst="line">
            <a:avLst/>
          </a:prstGeom>
        </p:spPr>
        <p:style>
          <a:lnRef idx="3">
            <a:schemeClr val="accent1"/>
          </a:lnRef>
          <a:fillRef idx="0">
            <a:schemeClr val="accent1"/>
          </a:fillRef>
          <a:effectRef idx="2">
            <a:schemeClr val="accent1"/>
          </a:effectRef>
          <a:fontRef idx="minor">
            <a:schemeClr val="tx1"/>
          </a:fontRef>
        </p:style>
      </p:cxn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721988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earning Objectives">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7" name="TextBox 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
        <p:nvSpPr>
          <p:cNvPr id="11" name="Rectangle 10"/>
          <p:cNvSpPr/>
          <p:nvPr userDrawn="1"/>
        </p:nvSpPr>
        <p:spPr>
          <a:xfrm>
            <a:off x="0" y="0"/>
            <a:ext cx="9144000" cy="1447800"/>
          </a:xfrm>
          <a:prstGeom prst="rect">
            <a:avLst/>
          </a:prstGeom>
          <a:gradFill flip="none" rotWithShape="1">
            <a:gsLst>
              <a:gs pos="18000">
                <a:srgbClr val="5B7CC6"/>
              </a:gs>
              <a:gs pos="81000">
                <a:srgbClr val="002463"/>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Straight Connector 12"/>
          <p:cNvCxnSpPr/>
          <p:nvPr userDrawn="1"/>
        </p:nvCxnSpPr>
        <p:spPr>
          <a:xfrm>
            <a:off x="0" y="1447800"/>
            <a:ext cx="9144000" cy="0"/>
          </a:xfrm>
          <a:prstGeom prst="line">
            <a:avLst/>
          </a:prstGeom>
        </p:spPr>
        <p:style>
          <a:lnRef idx="3">
            <a:schemeClr val="accent1"/>
          </a:lnRef>
          <a:fillRef idx="0">
            <a:schemeClr val="accent1"/>
          </a:fillRef>
          <a:effectRef idx="2">
            <a:schemeClr val="accent1"/>
          </a:effectRef>
          <a:fontRef idx="minor">
            <a:schemeClr val="tx1"/>
          </a:fontRef>
        </p:style>
      </p:cxnSp>
      <p:sp>
        <p:nvSpPr>
          <p:cNvPr id="16" name="TextBox 15"/>
          <p:cNvSpPr txBox="1"/>
          <p:nvPr userDrawn="1"/>
        </p:nvSpPr>
        <p:spPr>
          <a:xfrm>
            <a:off x="381000" y="616803"/>
            <a:ext cx="8305800" cy="830997"/>
          </a:xfrm>
          <a:prstGeom prst="rect">
            <a:avLst/>
          </a:prstGeom>
          <a:noFill/>
        </p:spPr>
        <p:txBody>
          <a:bodyPr wrap="square" rtlCol="0" anchor="b">
            <a:spAutoFit/>
          </a:bodyPr>
          <a:lstStyle/>
          <a:p>
            <a:pPr algn="ctr"/>
            <a:r>
              <a:rPr lang="en-US" sz="4800" dirty="0" smtClean="0">
                <a:solidFill>
                  <a:schemeClr val="bg1"/>
                </a:solidFill>
              </a:rPr>
              <a:t>Learning Objectives</a:t>
            </a:r>
          </a:p>
        </p:txBody>
      </p:sp>
      <p:sp>
        <p:nvSpPr>
          <p:cNvPr id="18" name="SmartArt Placeholder 17"/>
          <p:cNvSpPr>
            <a:spLocks noGrp="1"/>
          </p:cNvSpPr>
          <p:nvPr>
            <p:ph type="dgm" sz="quarter" idx="13"/>
          </p:nvPr>
        </p:nvSpPr>
        <p:spPr>
          <a:xfrm>
            <a:off x="838200" y="1600200"/>
            <a:ext cx="7315200" cy="4572000"/>
          </a:xfrm>
        </p:spPr>
        <p:txBody>
          <a:bodyPr/>
          <a:lstStyle/>
          <a:p>
            <a:r>
              <a:rPr lang="en-US" dirty="0" smtClean="0"/>
              <a:t>Click icon to add SmartArt graphic</a:t>
            </a:r>
            <a:endParaRPr lang="en-US" dirty="0"/>
          </a:p>
        </p:txBody>
      </p:sp>
    </p:spTree>
    <p:extLst>
      <p:ext uri="{BB962C8B-B14F-4D97-AF65-F5344CB8AC3E}">
        <p14:creationId xmlns:p14="http://schemas.microsoft.com/office/powerpoint/2010/main" val="350264236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Only Section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12" name="Straight Connector 11"/>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0687532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Only Sectio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12" name="Straight Connector 11"/>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2631759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Only Section 4">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0"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12" name="Straight Connector 11"/>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2720945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Only Section 5">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0"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1"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12" name="Straight Connector 11"/>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9142051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Section 1">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Box 7"/>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5837390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Section 2">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Box 8"/>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57495713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Section 3">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8"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0" name="TextBox 9"/>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3426140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Section 4">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8"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9"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412469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Section 5">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8"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9"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0"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sp>
        <p:nvSpPr>
          <p:cNvPr id="12" name="TextBox 11"/>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0148382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lass Activity">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7" name="TextBox 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
        <p:nvSpPr>
          <p:cNvPr id="11" name="Rectangle 10"/>
          <p:cNvSpPr/>
          <p:nvPr userDrawn="1"/>
        </p:nvSpPr>
        <p:spPr>
          <a:xfrm>
            <a:off x="0" y="0"/>
            <a:ext cx="9144000" cy="1447800"/>
          </a:xfrm>
          <a:prstGeom prst="rect">
            <a:avLst/>
          </a:prstGeom>
          <a:gradFill flip="none" rotWithShape="1">
            <a:gsLst>
              <a:gs pos="18000">
                <a:srgbClr val="5B7CC6"/>
              </a:gs>
              <a:gs pos="81000">
                <a:srgbClr val="002463"/>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Straight Connector 12"/>
          <p:cNvCxnSpPr/>
          <p:nvPr userDrawn="1"/>
        </p:nvCxnSpPr>
        <p:spPr>
          <a:xfrm>
            <a:off x="0" y="1447800"/>
            <a:ext cx="9144000" cy="0"/>
          </a:xfrm>
          <a:prstGeom prst="line">
            <a:avLst/>
          </a:prstGeom>
        </p:spPr>
        <p:style>
          <a:lnRef idx="3">
            <a:schemeClr val="accent1"/>
          </a:lnRef>
          <a:fillRef idx="0">
            <a:schemeClr val="accent1"/>
          </a:fillRef>
          <a:effectRef idx="2">
            <a:schemeClr val="accent1"/>
          </a:effectRef>
          <a:fontRef idx="minor">
            <a:schemeClr val="tx1"/>
          </a:fontRef>
        </p:style>
      </p:cxnSp>
      <p:sp>
        <p:nvSpPr>
          <p:cNvPr id="8" name="Title 1"/>
          <p:cNvSpPr>
            <a:spLocks noGrp="1"/>
          </p:cNvSpPr>
          <p:nvPr>
            <p:ph type="title" hasCustomPrompt="1"/>
          </p:nvPr>
        </p:nvSpPr>
        <p:spPr>
          <a:xfrm>
            <a:off x="838200" y="274638"/>
            <a:ext cx="7315200" cy="1143000"/>
          </a:xfrm>
        </p:spPr>
        <p:txBody>
          <a:bodyPr/>
          <a:lstStyle>
            <a:lvl1pPr algn="ctr">
              <a:defRPr>
                <a:solidFill>
                  <a:schemeClr val="bg1"/>
                </a:solidFill>
              </a:defRPr>
            </a:lvl1pPr>
          </a:lstStyle>
          <a:p>
            <a:r>
              <a:rPr lang="en-US" dirty="0" smtClean="0"/>
              <a:t>Enter Activity Name</a:t>
            </a:r>
            <a:endParaRPr lang="en-US" dirty="0"/>
          </a:p>
        </p:txBody>
      </p:sp>
      <p:sp>
        <p:nvSpPr>
          <p:cNvPr id="3" name="Text Placeholder 2"/>
          <p:cNvSpPr>
            <a:spLocks noGrp="1"/>
          </p:cNvSpPr>
          <p:nvPr>
            <p:ph type="body" sz="quarter" idx="13"/>
          </p:nvPr>
        </p:nvSpPr>
        <p:spPr>
          <a:xfrm>
            <a:off x="838200" y="1676400"/>
            <a:ext cx="7315200" cy="4343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55136758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mp; Content: Section 1">
    <p:spTree>
      <p:nvGrpSpPr>
        <p:cNvPr id="1" name=""/>
        <p:cNvGrpSpPr/>
        <p:nvPr/>
      </p:nvGrpSpPr>
      <p:grpSpPr>
        <a:xfrm>
          <a:off x="0" y="0"/>
          <a:ext cx="0" cy="0"/>
          <a:chOff x="0" y="0"/>
          <a:chExt cx="0" cy="0"/>
        </a:xfrm>
      </p:grpSpPr>
      <p:cxnSp>
        <p:nvCxnSpPr>
          <p:cNvPr id="48" name="Straight Connector 47"/>
          <p:cNvCxnSpPr/>
          <p:nvPr userDrawn="1"/>
        </p:nvCxnSpPr>
        <p:spPr>
          <a:xfrm>
            <a:off x="228600" y="1447800"/>
            <a:ext cx="8915400" cy="0"/>
          </a:xfrm>
          <a:prstGeom prst="line">
            <a:avLst/>
          </a:prstGeom>
        </p:spPr>
        <p:style>
          <a:lnRef idx="3">
            <a:schemeClr val="accent1"/>
          </a:lnRef>
          <a:fillRef idx="0">
            <a:schemeClr val="accent1"/>
          </a:fillRef>
          <a:effectRef idx="2">
            <a:schemeClr val="accent1"/>
          </a:effectRef>
          <a:fontRef idx="minor">
            <a:schemeClr val="tx1"/>
          </a:fontRef>
        </p:style>
      </p:cxnSp>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Box 7"/>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54384332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mp; Content: Section 2">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48" name="Straight Connector 47"/>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9" name="TextBox 8"/>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17308592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mp; Content: Section 3">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44"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48" name="Straight Connector 47"/>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0" name="TextBox 9"/>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38001834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mp; Content: Section 4">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44"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45"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48" name="Straight Connector 47"/>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39484160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mp; Content: Section 5 ">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44"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45"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46"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48" name="Straight Connector 47"/>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2" name="TextBox 11"/>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70234585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Section 1">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cxnSp>
        <p:nvCxnSpPr>
          <p:cNvPr id="14" name="Straight Connector 13"/>
          <p:cNvCxnSpPr/>
          <p:nvPr userDrawn="1"/>
        </p:nvCxnSpPr>
        <p:spPr>
          <a:xfrm>
            <a:off x="304800" y="1447800"/>
            <a:ext cx="8839200" cy="0"/>
          </a:xfrm>
          <a:prstGeom prst="line">
            <a:avLst/>
          </a:prstGeom>
        </p:spPr>
        <p:style>
          <a:lnRef idx="3">
            <a:schemeClr val="accent1"/>
          </a:lnRef>
          <a:fillRef idx="0">
            <a:schemeClr val="accent1"/>
          </a:fillRef>
          <a:effectRef idx="2">
            <a:schemeClr val="accent1"/>
          </a:effectRef>
          <a:fontRef idx="minor">
            <a:schemeClr val="tx1"/>
          </a:fontRef>
        </p:style>
      </p:cxn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071647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274638"/>
            <a:ext cx="73152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600200" y="1600200"/>
            <a:ext cx="7086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229600" y="6356350"/>
            <a:ext cx="457200" cy="365125"/>
          </a:xfrm>
          <a:prstGeom prst="rect">
            <a:avLst/>
          </a:prstGeo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lstStyle>
            <a:lvl1pPr algn="ctr">
              <a:defRPr sz="1200">
                <a:solidFill>
                  <a:schemeClr val="tx1"/>
                </a:solidFill>
              </a:defRPr>
            </a:lvl1pPr>
          </a:lstStyle>
          <a:p>
            <a:fld id="{C8B16D92-55B8-4942-821A-D71B5E2C987B}" type="slidenum">
              <a:rPr lang="en-US" smtClean="0"/>
              <a:pPr/>
              <a:t>‹#›</a:t>
            </a:fld>
            <a:endParaRPr lang="en-US" dirty="0"/>
          </a:p>
        </p:txBody>
      </p:sp>
    </p:spTree>
    <p:extLst>
      <p:ext uri="{BB962C8B-B14F-4D97-AF65-F5344CB8AC3E}">
        <p14:creationId xmlns:p14="http://schemas.microsoft.com/office/powerpoint/2010/main" val="3990547534"/>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80" r:id="rId3"/>
    <p:sldLayoutId id="2147483663" r:id="rId4"/>
    <p:sldLayoutId id="2147483662" r:id="rId5"/>
    <p:sldLayoutId id="2147483661" r:id="rId6"/>
    <p:sldLayoutId id="2147483660" r:id="rId7"/>
    <p:sldLayoutId id="2147483650" r:id="rId8"/>
    <p:sldLayoutId id="2147483667" r:id="rId9"/>
    <p:sldLayoutId id="2147483666" r:id="rId10"/>
    <p:sldLayoutId id="2147483665" r:id="rId11"/>
    <p:sldLayoutId id="2147483664" r:id="rId12"/>
    <p:sldLayoutId id="2147483652" r:id="rId13"/>
    <p:sldLayoutId id="2147483671" r:id="rId14"/>
    <p:sldLayoutId id="2147483670" r:id="rId15"/>
    <p:sldLayoutId id="2147483669" r:id="rId16"/>
    <p:sldLayoutId id="2147483668" r:id="rId17"/>
    <p:sldLayoutId id="2147483653" r:id="rId18"/>
    <p:sldLayoutId id="2147483675" r:id="rId19"/>
    <p:sldLayoutId id="2147483674" r:id="rId20"/>
    <p:sldLayoutId id="2147483673" r:id="rId21"/>
    <p:sldLayoutId id="2147483672" r:id="rId22"/>
    <p:sldLayoutId id="2147483654" r:id="rId23"/>
    <p:sldLayoutId id="2147483679" r:id="rId24"/>
    <p:sldLayoutId id="2147483678" r:id="rId25"/>
    <p:sldLayoutId id="2147483677" r:id="rId26"/>
    <p:sldLayoutId id="2147483676" r:id="rId27"/>
    <p:sldLayoutId id="2147483655" r:id="rId28"/>
  </p:sldLayoutIdLst>
  <p:timing>
    <p:tnLst>
      <p:par>
        <p:cTn id="1" dur="indefinite" restart="never" nodeType="tmRoot"/>
      </p:par>
    </p:tnLst>
  </p:timing>
  <p:txStyles>
    <p:titleStyle>
      <a:lvl1pPr algn="l" defTabSz="914400" rtl="0" eaLnBrk="1" latinLnBrk="0" hangingPunct="1">
        <a:spcBef>
          <a:spcPct val="0"/>
        </a:spcBef>
        <a:buNone/>
        <a:defRPr sz="40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200" b="1" kern="1200">
          <a:solidFill>
            <a:srgbClr val="0070C0"/>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9</a:t>
            </a:r>
            <a:endParaRPr lang="en-US" dirty="0"/>
          </a:p>
        </p:txBody>
      </p:sp>
      <p:sp>
        <p:nvSpPr>
          <p:cNvPr id="3" name="Subtitle 2"/>
          <p:cNvSpPr>
            <a:spLocks noGrp="1"/>
          </p:cNvSpPr>
          <p:nvPr>
            <p:ph type="subTitle" idx="1"/>
          </p:nvPr>
        </p:nvSpPr>
        <p:spPr/>
        <p:txBody>
          <a:bodyPr>
            <a:normAutofit/>
          </a:bodyPr>
          <a:lstStyle/>
          <a:p>
            <a:r>
              <a:rPr lang="en-US" dirty="0" smtClean="0"/>
              <a:t>Effective and Efficient Business Functions</a:t>
            </a:r>
            <a:endParaRPr lang="en-US" dirty="0"/>
          </a:p>
        </p:txBody>
      </p:sp>
    </p:spTree>
    <p:extLst>
      <p:ext uri="{BB962C8B-B14F-4D97-AF65-F5344CB8AC3E}">
        <p14:creationId xmlns:p14="http://schemas.microsoft.com/office/powerpoint/2010/main" val="7964164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Solving Business Challenges at All Management Levels</a:t>
            </a:r>
          </a:p>
        </p:txBody>
      </p:sp>
      <p:sp>
        <p:nvSpPr>
          <p:cNvPr id="7" name="Text Placeholder 6"/>
          <p:cNvSpPr>
            <a:spLocks noGrp="1"/>
          </p:cNvSpPr>
          <p:nvPr>
            <p:ph type="body" sz="quarter" idx="13"/>
          </p:nvPr>
        </p:nvSpPr>
        <p:spPr/>
        <p:txBody>
          <a:bodyPr/>
          <a:lstStyle/>
          <a:p>
            <a:r>
              <a:rPr lang="en-US" dirty="0"/>
              <a:t>Chapter </a:t>
            </a:r>
            <a:r>
              <a:rPr lang="en-US" dirty="0" smtClean="0"/>
              <a:t>9</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84868" y="1532467"/>
            <a:ext cx="6273800" cy="42683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1447800" y="5943600"/>
            <a:ext cx="6705600" cy="276999"/>
          </a:xfrm>
          <a:prstGeom prst="rect">
            <a:avLst/>
          </a:prstGeom>
          <a:noFill/>
        </p:spPr>
        <p:txBody>
          <a:bodyPr wrap="square" rtlCol="0">
            <a:spAutoFit/>
          </a:bodyPr>
          <a:lstStyle/>
          <a:p>
            <a:r>
              <a:rPr lang="en-US" sz="1200" b="1" dirty="0" smtClean="0"/>
              <a:t>Figure 9.7 </a:t>
            </a:r>
            <a:r>
              <a:rPr lang="en-US" sz="1200" dirty="0" smtClean="0"/>
              <a:t>Information flows triggered by a transaction or event.</a:t>
            </a:r>
            <a:endParaRPr lang="en-US" sz="1200" dirty="0"/>
          </a:p>
        </p:txBody>
      </p:sp>
    </p:spTree>
    <p:extLst>
      <p:ext uri="{BB962C8B-B14F-4D97-AF65-F5344CB8AC3E}">
        <p14:creationId xmlns:p14="http://schemas.microsoft.com/office/powerpoint/2010/main" val="8230830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Solving Business Challenges at All Management Levels</a:t>
            </a:r>
          </a:p>
        </p:txBody>
      </p:sp>
      <p:sp>
        <p:nvSpPr>
          <p:cNvPr id="6" name="Content Placeholder 5"/>
          <p:cNvSpPr>
            <a:spLocks noGrp="1"/>
          </p:cNvSpPr>
          <p:nvPr>
            <p:ph idx="1"/>
          </p:nvPr>
        </p:nvSpPr>
        <p:spPr/>
        <p:txBody>
          <a:bodyPr>
            <a:normAutofit/>
          </a:bodyPr>
          <a:lstStyle/>
          <a:p>
            <a:pPr marL="457200" indent="-457200">
              <a:buClr>
                <a:srgbClr val="5A8B25"/>
              </a:buClr>
              <a:buFont typeface="+mj-lt"/>
              <a:buAutoNum type="arabicPeriod"/>
            </a:pPr>
            <a:r>
              <a:rPr lang="en-US" b="0" dirty="0" smtClean="0"/>
              <a:t>Explain </a:t>
            </a:r>
            <a:r>
              <a:rPr lang="en-US" b="0" dirty="0"/>
              <a:t>the core concerns and time horizons of </a:t>
            </a:r>
            <a:r>
              <a:rPr lang="en-US" b="0" dirty="0" smtClean="0"/>
              <a:t>each level </a:t>
            </a:r>
            <a:r>
              <a:rPr lang="en-US" b="0" dirty="0"/>
              <a:t>of management.</a:t>
            </a:r>
          </a:p>
          <a:p>
            <a:pPr marL="457200" indent="-457200">
              <a:buClr>
                <a:srgbClr val="5A8B25"/>
              </a:buClr>
              <a:buFont typeface="+mj-lt"/>
              <a:buAutoNum type="arabicPeriod"/>
            </a:pPr>
            <a:r>
              <a:rPr lang="en-US" b="0" dirty="0" smtClean="0"/>
              <a:t>Define </a:t>
            </a:r>
            <a:r>
              <a:rPr lang="en-US" b="0" dirty="0"/>
              <a:t>what a standard operating procedure (</a:t>
            </a:r>
            <a:r>
              <a:rPr lang="en-US" b="0" dirty="0" smtClean="0"/>
              <a:t>SOP) is </a:t>
            </a:r>
            <a:r>
              <a:rPr lang="en-US" b="0" dirty="0"/>
              <a:t>and give an example.</a:t>
            </a:r>
          </a:p>
          <a:p>
            <a:pPr marL="457200" indent="-457200">
              <a:buClr>
                <a:srgbClr val="5A8B25"/>
              </a:buClr>
              <a:buFont typeface="+mj-lt"/>
              <a:buAutoNum type="arabicPeriod"/>
            </a:pPr>
            <a:r>
              <a:rPr lang="en-US" b="0" dirty="0" smtClean="0"/>
              <a:t>Explain </a:t>
            </a:r>
            <a:r>
              <a:rPr lang="en-US" b="0" dirty="0"/>
              <a:t>each component of the ACID test.</a:t>
            </a:r>
          </a:p>
          <a:p>
            <a:pPr marL="457200" indent="-457200">
              <a:buClr>
                <a:srgbClr val="5A8B25"/>
              </a:buClr>
              <a:buFont typeface="+mj-lt"/>
              <a:buAutoNum type="arabicPeriod"/>
            </a:pPr>
            <a:r>
              <a:rPr lang="en-US" b="0" dirty="0" smtClean="0"/>
              <a:t>4Explain </a:t>
            </a:r>
            <a:r>
              <a:rPr lang="en-US" b="0" dirty="0"/>
              <a:t>the differences between batch and </a:t>
            </a:r>
            <a:r>
              <a:rPr lang="en-US" b="0" dirty="0" smtClean="0"/>
              <a:t>online processing</a:t>
            </a:r>
            <a:r>
              <a:rPr lang="en-US" b="0" dirty="0"/>
              <a:t>.</a:t>
            </a:r>
          </a:p>
          <a:p>
            <a:pPr marL="457200" indent="-457200">
              <a:buClr>
                <a:srgbClr val="5A8B25"/>
              </a:buClr>
              <a:buFont typeface="+mj-lt"/>
              <a:buAutoNum type="arabicPeriod"/>
            </a:pPr>
            <a:r>
              <a:rPr lang="en-US" b="0" dirty="0" smtClean="0"/>
              <a:t>Describe </a:t>
            </a:r>
            <a:r>
              <a:rPr lang="en-US" b="0" dirty="0"/>
              <a:t>the </a:t>
            </a:r>
            <a:r>
              <a:rPr lang="en-US" b="0" dirty="0" smtClean="0"/>
              <a:t>flow </a:t>
            </a:r>
            <a:r>
              <a:rPr lang="en-US" b="0" dirty="0"/>
              <a:t>of information in </a:t>
            </a:r>
            <a:r>
              <a:rPr lang="en-US" b="0" dirty="0" smtClean="0"/>
              <a:t>transaction processing</a:t>
            </a:r>
            <a:r>
              <a:rPr lang="en-US" b="0" dirty="0"/>
              <a:t>.</a:t>
            </a:r>
            <a:endParaRPr lang="en-US" b="0" dirty="0" smtClean="0"/>
          </a:p>
        </p:txBody>
      </p:sp>
      <p:sp>
        <p:nvSpPr>
          <p:cNvPr id="7" name="Text Placeholder 6"/>
          <p:cNvSpPr>
            <a:spLocks noGrp="1"/>
          </p:cNvSpPr>
          <p:nvPr>
            <p:ph type="body" sz="quarter" idx="13"/>
          </p:nvPr>
        </p:nvSpPr>
        <p:spPr/>
        <p:txBody>
          <a:bodyPr/>
          <a:lstStyle/>
          <a:p>
            <a:r>
              <a:rPr lang="en-US" dirty="0"/>
              <a:t>Chapter 9</a:t>
            </a:r>
          </a:p>
        </p:txBody>
      </p:sp>
    </p:spTree>
    <p:extLst>
      <p:ext uri="{BB962C8B-B14F-4D97-AF65-F5344CB8AC3E}">
        <p14:creationId xmlns:p14="http://schemas.microsoft.com/office/powerpoint/2010/main" val="14828452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4024297581"/>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015811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274638"/>
            <a:ext cx="7848600" cy="1143000"/>
          </a:xfrm>
        </p:spPr>
        <p:txBody>
          <a:bodyPr>
            <a:normAutofit fontScale="90000"/>
          </a:bodyPr>
          <a:lstStyle/>
          <a:p>
            <a:r>
              <a:rPr lang="en-US" dirty="0"/>
              <a:t>Manufacturing, Production, and Transportation Management Systems</a:t>
            </a:r>
          </a:p>
        </p:txBody>
      </p:sp>
      <p:sp>
        <p:nvSpPr>
          <p:cNvPr id="7" name="Text Placeholder 6"/>
          <p:cNvSpPr>
            <a:spLocks noGrp="1"/>
          </p:cNvSpPr>
          <p:nvPr>
            <p:ph type="body" sz="quarter" idx="13"/>
          </p:nvPr>
        </p:nvSpPr>
        <p:spPr/>
        <p:txBody>
          <a:bodyPr/>
          <a:lstStyle/>
          <a:p>
            <a:r>
              <a:rPr lang="en-US" dirty="0"/>
              <a:t>Chapter </a:t>
            </a:r>
            <a:r>
              <a:rPr lang="en-US" dirty="0" smtClean="0"/>
              <a:t>9</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1600200"/>
            <a:ext cx="4800600" cy="41780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1447800" y="5943600"/>
            <a:ext cx="6705600" cy="461665"/>
          </a:xfrm>
          <a:prstGeom prst="rect">
            <a:avLst/>
          </a:prstGeom>
          <a:noFill/>
        </p:spPr>
        <p:txBody>
          <a:bodyPr wrap="square" rtlCol="0">
            <a:spAutoFit/>
          </a:bodyPr>
          <a:lstStyle/>
          <a:p>
            <a:r>
              <a:rPr lang="en-US" sz="1200" b="1" dirty="0"/>
              <a:t>Figure 9.9 </a:t>
            </a:r>
            <a:r>
              <a:rPr lang="en-US" sz="1200" dirty="0" smtClean="0"/>
              <a:t>Production operations management (POM</a:t>
            </a:r>
            <a:r>
              <a:rPr lang="en-US" sz="1200" dirty="0"/>
              <a:t>) systems process </a:t>
            </a:r>
            <a:r>
              <a:rPr lang="en-US" sz="1200" dirty="0" smtClean="0"/>
              <a:t>and transform inputs </a:t>
            </a:r>
            <a:r>
              <a:rPr lang="en-US" sz="1200" dirty="0"/>
              <a:t>into outputs. </a:t>
            </a:r>
          </a:p>
        </p:txBody>
      </p:sp>
    </p:spTree>
    <p:extLst>
      <p:ext uri="{BB962C8B-B14F-4D97-AF65-F5344CB8AC3E}">
        <p14:creationId xmlns:p14="http://schemas.microsoft.com/office/powerpoint/2010/main" val="41165409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274638"/>
            <a:ext cx="7848600" cy="1143000"/>
          </a:xfrm>
        </p:spPr>
        <p:txBody>
          <a:bodyPr>
            <a:normAutofit fontScale="90000"/>
          </a:bodyPr>
          <a:lstStyle/>
          <a:p>
            <a:r>
              <a:rPr lang="en-US" dirty="0"/>
              <a:t>Manufacturing, Production, and Transportation Management Systems</a:t>
            </a:r>
          </a:p>
        </p:txBody>
      </p:sp>
      <p:sp>
        <p:nvSpPr>
          <p:cNvPr id="6" name="Content Placeholder 5"/>
          <p:cNvSpPr>
            <a:spLocks noGrp="1"/>
          </p:cNvSpPr>
          <p:nvPr>
            <p:ph idx="1"/>
          </p:nvPr>
        </p:nvSpPr>
        <p:spPr/>
        <p:txBody>
          <a:bodyPr>
            <a:normAutofit/>
          </a:bodyPr>
          <a:lstStyle/>
          <a:p>
            <a:r>
              <a:rPr lang="en-US" dirty="0" smtClean="0"/>
              <a:t>Production Operations Management</a:t>
            </a:r>
          </a:p>
          <a:p>
            <a:pPr lvl="1"/>
            <a:r>
              <a:rPr lang="en-US" dirty="0" smtClean="0"/>
              <a:t>Transparency</a:t>
            </a:r>
            <a:r>
              <a:rPr lang="en-US" dirty="0"/>
              <a:t>: being able to access current data to learn what is needed </a:t>
            </a:r>
            <a:r>
              <a:rPr lang="en-US" dirty="0" smtClean="0"/>
              <a:t>in order </a:t>
            </a:r>
            <a:r>
              <a:rPr lang="en-US" dirty="0"/>
              <a:t>to make informed decisions without delay.</a:t>
            </a:r>
          </a:p>
          <a:p>
            <a:pPr lvl="1"/>
            <a:r>
              <a:rPr lang="en-US" dirty="0" smtClean="0"/>
              <a:t>Quick </a:t>
            </a:r>
            <a:r>
              <a:rPr lang="en-US" dirty="0"/>
              <a:t>response: being able to respond </a:t>
            </a:r>
            <a:r>
              <a:rPr lang="en-US" dirty="0" smtClean="0"/>
              <a:t>appropriately </a:t>
            </a:r>
            <a:r>
              <a:rPr lang="en-US" dirty="0"/>
              <a:t>to changes in </a:t>
            </a:r>
            <a:r>
              <a:rPr lang="en-US" dirty="0" smtClean="0"/>
              <a:t>conditions, demand</a:t>
            </a:r>
            <a:r>
              <a:rPr lang="en-US" dirty="0"/>
              <a:t>, or new </a:t>
            </a:r>
            <a:r>
              <a:rPr lang="en-US" dirty="0" smtClean="0"/>
              <a:t>opportunities.</a:t>
            </a:r>
          </a:p>
        </p:txBody>
      </p:sp>
      <p:sp>
        <p:nvSpPr>
          <p:cNvPr id="7" name="Text Placeholder 6"/>
          <p:cNvSpPr>
            <a:spLocks noGrp="1"/>
          </p:cNvSpPr>
          <p:nvPr>
            <p:ph type="body" sz="quarter" idx="13"/>
          </p:nvPr>
        </p:nvSpPr>
        <p:spPr/>
        <p:txBody>
          <a:bodyPr/>
          <a:lstStyle/>
          <a:p>
            <a:r>
              <a:rPr lang="en-US" dirty="0"/>
              <a:t>Chapter </a:t>
            </a:r>
            <a:r>
              <a:rPr lang="en-US" dirty="0" smtClean="0"/>
              <a:t>9</a:t>
            </a:r>
            <a:endParaRPr lang="en-US" dirty="0"/>
          </a:p>
        </p:txBody>
      </p:sp>
    </p:spTree>
    <p:extLst>
      <p:ext uri="{BB962C8B-B14F-4D97-AF65-F5344CB8AC3E}">
        <p14:creationId xmlns:p14="http://schemas.microsoft.com/office/powerpoint/2010/main" val="34004456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274638"/>
            <a:ext cx="7848600" cy="1143000"/>
          </a:xfrm>
        </p:spPr>
        <p:txBody>
          <a:bodyPr>
            <a:normAutofit fontScale="90000"/>
          </a:bodyPr>
          <a:lstStyle/>
          <a:p>
            <a:r>
              <a:rPr lang="en-US" dirty="0"/>
              <a:t>Manufacturing, Production, and Transportation Management Systems</a:t>
            </a:r>
          </a:p>
        </p:txBody>
      </p:sp>
      <p:sp>
        <p:nvSpPr>
          <p:cNvPr id="6" name="Content Placeholder 5"/>
          <p:cNvSpPr>
            <a:spLocks noGrp="1"/>
          </p:cNvSpPr>
          <p:nvPr>
            <p:ph idx="1"/>
          </p:nvPr>
        </p:nvSpPr>
        <p:spPr/>
        <p:txBody>
          <a:bodyPr>
            <a:normAutofit/>
          </a:bodyPr>
          <a:lstStyle/>
          <a:p>
            <a:r>
              <a:rPr lang="en-US" dirty="0" smtClean="0"/>
              <a:t>Transportation Management Systems</a:t>
            </a:r>
          </a:p>
          <a:p>
            <a:pPr lvl="1"/>
            <a:r>
              <a:rPr lang="en-US" dirty="0" smtClean="0"/>
              <a:t>Relied on to handle transportation planning including shipping consolidation, load and trip planning, route planning, fleet and driver planning, and carrier selection.</a:t>
            </a:r>
          </a:p>
          <a:p>
            <a:pPr lvl="1"/>
            <a:r>
              <a:rPr lang="en-US" dirty="0" smtClean="0"/>
              <a:t>Four trend factors contributing to TMS growth:</a:t>
            </a:r>
          </a:p>
          <a:p>
            <a:pPr lvl="2"/>
            <a:r>
              <a:rPr lang="en-US" dirty="0"/>
              <a:t>Outdated transportation systems need to be upgraded or </a:t>
            </a:r>
            <a:r>
              <a:rPr lang="en-US" dirty="0" smtClean="0"/>
              <a:t>replaced.</a:t>
            </a:r>
            <a:endParaRPr lang="en-US" dirty="0"/>
          </a:p>
          <a:p>
            <a:pPr lvl="2"/>
            <a:r>
              <a:rPr lang="en-US" dirty="0"/>
              <a:t>Growth of intermodal transport</a:t>
            </a:r>
            <a:r>
              <a:rPr lang="en-US" dirty="0" smtClean="0"/>
              <a:t>.</a:t>
            </a:r>
          </a:p>
          <a:p>
            <a:pPr lvl="2"/>
            <a:r>
              <a:rPr lang="en-US" dirty="0"/>
              <a:t>TMS vendors add capabilities</a:t>
            </a:r>
            <a:r>
              <a:rPr lang="en-US" dirty="0" smtClean="0"/>
              <a:t>.</a:t>
            </a:r>
          </a:p>
          <a:p>
            <a:pPr lvl="2"/>
            <a:r>
              <a:rPr lang="en-US" dirty="0"/>
              <a:t>TMSs handle big data.</a:t>
            </a:r>
            <a:endParaRPr lang="en-US" dirty="0" smtClean="0"/>
          </a:p>
        </p:txBody>
      </p:sp>
      <p:sp>
        <p:nvSpPr>
          <p:cNvPr id="7" name="Text Placeholder 6"/>
          <p:cNvSpPr>
            <a:spLocks noGrp="1"/>
          </p:cNvSpPr>
          <p:nvPr>
            <p:ph type="body" sz="quarter" idx="13"/>
          </p:nvPr>
        </p:nvSpPr>
        <p:spPr/>
        <p:txBody>
          <a:bodyPr/>
          <a:lstStyle/>
          <a:p>
            <a:r>
              <a:rPr lang="en-US" dirty="0"/>
              <a:t>Chapter </a:t>
            </a:r>
            <a:r>
              <a:rPr lang="en-US" dirty="0" smtClean="0"/>
              <a:t>9</a:t>
            </a:r>
            <a:endParaRPr lang="en-US" dirty="0"/>
          </a:p>
        </p:txBody>
      </p:sp>
    </p:spTree>
    <p:extLst>
      <p:ext uri="{BB962C8B-B14F-4D97-AF65-F5344CB8AC3E}">
        <p14:creationId xmlns:p14="http://schemas.microsoft.com/office/powerpoint/2010/main" val="33001049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274638"/>
            <a:ext cx="7848600" cy="1143000"/>
          </a:xfrm>
        </p:spPr>
        <p:txBody>
          <a:bodyPr>
            <a:normAutofit fontScale="90000"/>
          </a:bodyPr>
          <a:lstStyle/>
          <a:p>
            <a:r>
              <a:rPr lang="en-US" dirty="0"/>
              <a:t>Manufacturing, Production, and Transportation Management Systems</a:t>
            </a:r>
          </a:p>
        </p:txBody>
      </p:sp>
      <p:sp>
        <p:nvSpPr>
          <p:cNvPr id="6" name="Content Placeholder 5"/>
          <p:cNvSpPr>
            <a:spLocks noGrp="1"/>
          </p:cNvSpPr>
          <p:nvPr>
            <p:ph idx="1"/>
          </p:nvPr>
        </p:nvSpPr>
        <p:spPr/>
        <p:txBody>
          <a:bodyPr>
            <a:normAutofit lnSpcReduction="10000"/>
          </a:bodyPr>
          <a:lstStyle/>
          <a:p>
            <a:r>
              <a:rPr lang="en-US" dirty="0" smtClean="0"/>
              <a:t>Logistics Management</a:t>
            </a:r>
          </a:p>
          <a:p>
            <a:pPr lvl="1"/>
            <a:r>
              <a:rPr lang="en-US" dirty="0"/>
              <a:t>Inbound logistics </a:t>
            </a:r>
            <a:r>
              <a:rPr lang="en-US" dirty="0" smtClean="0"/>
              <a:t>refers to </a:t>
            </a:r>
            <a:r>
              <a:rPr lang="en-US" dirty="0"/>
              <a:t>receiving.</a:t>
            </a:r>
          </a:p>
          <a:p>
            <a:pPr lvl="1"/>
            <a:r>
              <a:rPr lang="en-US" dirty="0"/>
              <a:t>Outbound logistics </a:t>
            </a:r>
            <a:r>
              <a:rPr lang="en-US" dirty="0" smtClean="0"/>
              <a:t>refers to </a:t>
            </a:r>
            <a:r>
              <a:rPr lang="en-US" dirty="0"/>
              <a:t>shipping.</a:t>
            </a:r>
          </a:p>
          <a:p>
            <a:pPr lvl="1"/>
            <a:r>
              <a:rPr lang="en-US" dirty="0"/>
              <a:t>Inventory control </a:t>
            </a:r>
            <a:r>
              <a:rPr lang="en-US" dirty="0" smtClean="0"/>
              <a:t>systems are </a:t>
            </a:r>
            <a:r>
              <a:rPr lang="en-US" dirty="0"/>
              <a:t>stock control or </a:t>
            </a:r>
            <a:r>
              <a:rPr lang="en-US" dirty="0" smtClean="0"/>
              <a:t>inventory management </a:t>
            </a:r>
            <a:r>
              <a:rPr lang="en-US" dirty="0"/>
              <a:t>systems</a:t>
            </a:r>
            <a:r>
              <a:rPr lang="en-US" dirty="0" smtClean="0"/>
              <a:t>.</a:t>
            </a:r>
          </a:p>
          <a:p>
            <a:pPr lvl="1"/>
            <a:r>
              <a:rPr lang="en-US" dirty="0" smtClean="0"/>
              <a:t>Logistics management systems:</a:t>
            </a:r>
          </a:p>
          <a:p>
            <a:pPr lvl="2"/>
            <a:r>
              <a:rPr lang="en-US" dirty="0"/>
              <a:t>Optimize transportation operations.</a:t>
            </a:r>
          </a:p>
          <a:p>
            <a:pPr lvl="2"/>
            <a:r>
              <a:rPr lang="en-US" dirty="0" smtClean="0"/>
              <a:t>Coordinate </a:t>
            </a:r>
            <a:r>
              <a:rPr lang="en-US" dirty="0"/>
              <a:t>with all suppliers.</a:t>
            </a:r>
          </a:p>
          <a:p>
            <a:pPr lvl="2"/>
            <a:r>
              <a:rPr lang="en-US" dirty="0" smtClean="0"/>
              <a:t>Integrate </a:t>
            </a:r>
            <a:r>
              <a:rPr lang="en-US" dirty="0"/>
              <a:t>supply chain technologies.</a:t>
            </a:r>
          </a:p>
          <a:p>
            <a:pPr lvl="2"/>
            <a:r>
              <a:rPr lang="en-US" dirty="0" smtClean="0"/>
              <a:t>Synchronize </a:t>
            </a:r>
            <a:r>
              <a:rPr lang="en-US" dirty="0"/>
              <a:t>inbound and outbound flows of materials or goods.</a:t>
            </a:r>
          </a:p>
          <a:p>
            <a:pPr lvl="2"/>
            <a:r>
              <a:rPr lang="en-US" dirty="0" smtClean="0"/>
              <a:t>Manage </a:t>
            </a:r>
            <a:r>
              <a:rPr lang="en-US" dirty="0"/>
              <a:t>distribution or transport networks.</a:t>
            </a:r>
            <a:endParaRPr lang="en-US" dirty="0" smtClean="0"/>
          </a:p>
        </p:txBody>
      </p:sp>
      <p:sp>
        <p:nvSpPr>
          <p:cNvPr id="7" name="Text Placeholder 6"/>
          <p:cNvSpPr>
            <a:spLocks noGrp="1"/>
          </p:cNvSpPr>
          <p:nvPr>
            <p:ph type="body" sz="quarter" idx="13"/>
          </p:nvPr>
        </p:nvSpPr>
        <p:spPr/>
        <p:txBody>
          <a:bodyPr/>
          <a:lstStyle/>
          <a:p>
            <a:r>
              <a:rPr lang="en-US" dirty="0"/>
              <a:t>Chapter </a:t>
            </a:r>
            <a:r>
              <a:rPr lang="en-US" dirty="0" smtClean="0"/>
              <a:t>9</a:t>
            </a:r>
            <a:endParaRPr lang="en-US" dirty="0"/>
          </a:p>
        </p:txBody>
      </p:sp>
    </p:spTree>
    <p:extLst>
      <p:ext uri="{BB962C8B-B14F-4D97-AF65-F5344CB8AC3E}">
        <p14:creationId xmlns:p14="http://schemas.microsoft.com/office/powerpoint/2010/main" val="33641627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274638"/>
            <a:ext cx="7848600" cy="1143000"/>
          </a:xfrm>
        </p:spPr>
        <p:txBody>
          <a:bodyPr>
            <a:normAutofit fontScale="90000"/>
          </a:bodyPr>
          <a:lstStyle/>
          <a:p>
            <a:r>
              <a:rPr lang="en-US" dirty="0"/>
              <a:t>Manufacturing, Production, and Transportation Management Systems</a:t>
            </a:r>
          </a:p>
        </p:txBody>
      </p:sp>
      <p:sp>
        <p:nvSpPr>
          <p:cNvPr id="6" name="Content Placeholder 5"/>
          <p:cNvSpPr>
            <a:spLocks noGrp="1"/>
          </p:cNvSpPr>
          <p:nvPr>
            <p:ph idx="1"/>
          </p:nvPr>
        </p:nvSpPr>
        <p:spPr/>
        <p:txBody>
          <a:bodyPr>
            <a:normAutofit/>
          </a:bodyPr>
          <a:lstStyle/>
          <a:p>
            <a:r>
              <a:rPr lang="en-US" dirty="0"/>
              <a:t>Safety Stock</a:t>
            </a:r>
          </a:p>
          <a:p>
            <a:pPr lvl="1"/>
            <a:r>
              <a:rPr lang="en-US" dirty="0"/>
              <a:t>Needed in case of unexpected events, such as spikes in demand or longer delivery times.</a:t>
            </a:r>
          </a:p>
          <a:p>
            <a:r>
              <a:rPr lang="en-US" dirty="0" smtClean="0"/>
              <a:t>Inventory Control Systems</a:t>
            </a:r>
          </a:p>
          <a:p>
            <a:pPr lvl="1"/>
            <a:r>
              <a:rPr lang="en-US" dirty="0" smtClean="0"/>
              <a:t>Important </a:t>
            </a:r>
            <a:r>
              <a:rPr lang="en-US" dirty="0"/>
              <a:t>because they minimize the total </a:t>
            </a:r>
            <a:r>
              <a:rPr lang="en-US" dirty="0" smtClean="0"/>
              <a:t>cost of </a:t>
            </a:r>
            <a:r>
              <a:rPr lang="en-US" dirty="0"/>
              <a:t>inventory while maintaining optimal inventory levels. Inventory </a:t>
            </a:r>
            <a:r>
              <a:rPr lang="en-US" dirty="0" smtClean="0"/>
              <a:t>control systems </a:t>
            </a:r>
            <a:r>
              <a:rPr lang="en-US" dirty="0"/>
              <a:t>minimize the following three cost categories</a:t>
            </a:r>
            <a:r>
              <a:rPr lang="en-US" dirty="0" smtClean="0"/>
              <a:t>:</a:t>
            </a:r>
          </a:p>
          <a:p>
            <a:pPr lvl="2"/>
            <a:r>
              <a:rPr lang="en-US" dirty="0"/>
              <a:t>Inventory holding </a:t>
            </a:r>
            <a:r>
              <a:rPr lang="en-US" dirty="0" smtClean="0"/>
              <a:t>costs</a:t>
            </a:r>
          </a:p>
          <a:p>
            <a:pPr lvl="2"/>
            <a:r>
              <a:rPr lang="en-US" dirty="0" smtClean="0"/>
              <a:t>Ordering </a:t>
            </a:r>
            <a:r>
              <a:rPr lang="en-US" dirty="0"/>
              <a:t>and shipping </a:t>
            </a:r>
            <a:r>
              <a:rPr lang="en-US" dirty="0" smtClean="0"/>
              <a:t>costs</a:t>
            </a:r>
          </a:p>
          <a:p>
            <a:pPr lvl="2"/>
            <a:r>
              <a:rPr lang="en-US" dirty="0" smtClean="0"/>
              <a:t>Cost </a:t>
            </a:r>
            <a:r>
              <a:rPr lang="en-US" dirty="0"/>
              <a:t>of </a:t>
            </a:r>
            <a:r>
              <a:rPr lang="en-US" dirty="0" smtClean="0"/>
              <a:t>shortages</a:t>
            </a:r>
          </a:p>
        </p:txBody>
      </p:sp>
      <p:sp>
        <p:nvSpPr>
          <p:cNvPr id="7" name="Text Placeholder 6"/>
          <p:cNvSpPr>
            <a:spLocks noGrp="1"/>
          </p:cNvSpPr>
          <p:nvPr>
            <p:ph type="body" sz="quarter" idx="13"/>
          </p:nvPr>
        </p:nvSpPr>
        <p:spPr/>
        <p:txBody>
          <a:bodyPr/>
          <a:lstStyle/>
          <a:p>
            <a:r>
              <a:rPr lang="en-US" dirty="0"/>
              <a:t>Chapter </a:t>
            </a:r>
            <a:r>
              <a:rPr lang="en-US" dirty="0" smtClean="0"/>
              <a:t>9</a:t>
            </a:r>
            <a:endParaRPr lang="en-US" dirty="0"/>
          </a:p>
        </p:txBody>
      </p:sp>
    </p:spTree>
    <p:extLst>
      <p:ext uri="{BB962C8B-B14F-4D97-AF65-F5344CB8AC3E}">
        <p14:creationId xmlns:p14="http://schemas.microsoft.com/office/powerpoint/2010/main" val="5837636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274638"/>
            <a:ext cx="7848600" cy="1143000"/>
          </a:xfrm>
        </p:spPr>
        <p:txBody>
          <a:bodyPr>
            <a:normAutofit fontScale="90000"/>
          </a:bodyPr>
          <a:lstStyle/>
          <a:p>
            <a:r>
              <a:rPr lang="en-US" dirty="0"/>
              <a:t>Manufacturing, Production, and Transportation Management Systems</a:t>
            </a:r>
          </a:p>
        </p:txBody>
      </p:sp>
      <p:sp>
        <p:nvSpPr>
          <p:cNvPr id="6" name="Content Placeholder 5"/>
          <p:cNvSpPr>
            <a:spLocks noGrp="1"/>
          </p:cNvSpPr>
          <p:nvPr>
            <p:ph idx="1"/>
          </p:nvPr>
        </p:nvSpPr>
        <p:spPr/>
        <p:txBody>
          <a:bodyPr>
            <a:normAutofit/>
          </a:bodyPr>
          <a:lstStyle/>
          <a:p>
            <a:r>
              <a:rPr lang="en-US" dirty="0" smtClean="0"/>
              <a:t>Just-in-Time Inventory</a:t>
            </a:r>
            <a:endParaRPr lang="en-US" dirty="0"/>
          </a:p>
          <a:p>
            <a:pPr lvl="1"/>
            <a:r>
              <a:rPr lang="en-US" dirty="0" smtClean="0"/>
              <a:t>Deciding when </a:t>
            </a:r>
            <a:r>
              <a:rPr lang="en-US" dirty="0"/>
              <a:t>to order and how much to </a:t>
            </a:r>
            <a:r>
              <a:rPr lang="en-US" dirty="0" smtClean="0"/>
              <a:t>order is </a:t>
            </a:r>
            <a:r>
              <a:rPr lang="en-US" dirty="0"/>
              <a:t>used to </a:t>
            </a:r>
            <a:r>
              <a:rPr lang="en-US" dirty="0" smtClean="0"/>
              <a:t>answer both </a:t>
            </a:r>
            <a:r>
              <a:rPr lang="en-US" dirty="0"/>
              <a:t>questions is the economic order quantity (EOQ) </a:t>
            </a:r>
            <a:r>
              <a:rPr lang="en-US" dirty="0" smtClean="0"/>
              <a:t>model, taking all </a:t>
            </a:r>
            <a:r>
              <a:rPr lang="en-US" dirty="0"/>
              <a:t>costs </a:t>
            </a:r>
            <a:r>
              <a:rPr lang="en-US" dirty="0" smtClean="0"/>
              <a:t>into consideration.</a:t>
            </a:r>
          </a:p>
          <a:p>
            <a:pPr lvl="1"/>
            <a:r>
              <a:rPr lang="en-US" dirty="0"/>
              <a:t>JIT inventory management attempts to minimize holding costs by not </a:t>
            </a:r>
            <a:r>
              <a:rPr lang="en-US" dirty="0" smtClean="0"/>
              <a:t>taking possession </a:t>
            </a:r>
            <a:r>
              <a:rPr lang="en-US" dirty="0"/>
              <a:t>of inventory until it is needed in the production process.</a:t>
            </a:r>
          </a:p>
        </p:txBody>
      </p:sp>
      <p:sp>
        <p:nvSpPr>
          <p:cNvPr id="7" name="Text Placeholder 6"/>
          <p:cNvSpPr>
            <a:spLocks noGrp="1"/>
          </p:cNvSpPr>
          <p:nvPr>
            <p:ph type="body" sz="quarter" idx="13"/>
          </p:nvPr>
        </p:nvSpPr>
        <p:spPr/>
        <p:txBody>
          <a:bodyPr/>
          <a:lstStyle/>
          <a:p>
            <a:r>
              <a:rPr lang="en-US" dirty="0"/>
              <a:t>Chapter </a:t>
            </a:r>
            <a:r>
              <a:rPr lang="en-US" dirty="0" smtClean="0"/>
              <a:t>9</a:t>
            </a:r>
            <a:endParaRPr lang="en-US" dirty="0"/>
          </a:p>
        </p:txBody>
      </p:sp>
    </p:spTree>
    <p:extLst>
      <p:ext uri="{BB962C8B-B14F-4D97-AF65-F5344CB8AC3E}">
        <p14:creationId xmlns:p14="http://schemas.microsoft.com/office/powerpoint/2010/main" val="15842307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274638"/>
            <a:ext cx="7848600" cy="1143000"/>
          </a:xfrm>
        </p:spPr>
        <p:txBody>
          <a:bodyPr>
            <a:normAutofit fontScale="90000"/>
          </a:bodyPr>
          <a:lstStyle/>
          <a:p>
            <a:r>
              <a:rPr lang="en-US" dirty="0"/>
              <a:t>Manufacturing, Production, and Transportation Management Systems</a:t>
            </a:r>
          </a:p>
        </p:txBody>
      </p:sp>
      <p:sp>
        <p:nvSpPr>
          <p:cNvPr id="6" name="Content Placeholder 5"/>
          <p:cNvSpPr>
            <a:spLocks noGrp="1"/>
          </p:cNvSpPr>
          <p:nvPr>
            <p:ph idx="1"/>
          </p:nvPr>
        </p:nvSpPr>
        <p:spPr/>
        <p:txBody>
          <a:bodyPr>
            <a:normAutofit/>
          </a:bodyPr>
          <a:lstStyle/>
          <a:p>
            <a:r>
              <a:rPr lang="en-US" dirty="0" smtClean="0"/>
              <a:t>Lean Manufacturing Systems</a:t>
            </a:r>
            <a:endParaRPr lang="en-US" dirty="0"/>
          </a:p>
          <a:p>
            <a:pPr lvl="1"/>
            <a:r>
              <a:rPr lang="en-US" dirty="0"/>
              <a:t>Leverages suppliers </a:t>
            </a:r>
            <a:r>
              <a:rPr lang="en-US" dirty="0" smtClean="0"/>
              <a:t>delivering </a:t>
            </a:r>
            <a:r>
              <a:rPr lang="en-US" dirty="0"/>
              <a:t>small lots on a daily or </a:t>
            </a:r>
            <a:r>
              <a:rPr lang="en-US" dirty="0" smtClean="0"/>
              <a:t>frequent basis</a:t>
            </a:r>
            <a:r>
              <a:rPr lang="en-US" dirty="0"/>
              <a:t>, and production machines are not necessarily run at full capacity</a:t>
            </a:r>
            <a:r>
              <a:rPr lang="en-US" dirty="0" smtClean="0"/>
              <a:t>.</a:t>
            </a:r>
          </a:p>
          <a:p>
            <a:pPr lvl="1"/>
            <a:r>
              <a:rPr lang="en-US" dirty="0" smtClean="0"/>
              <a:t>Empowers </a:t>
            </a:r>
            <a:r>
              <a:rPr lang="en-US" dirty="0"/>
              <a:t>workers so that production decisions </a:t>
            </a:r>
            <a:r>
              <a:rPr lang="en-US" dirty="0" smtClean="0"/>
              <a:t>can be </a:t>
            </a:r>
            <a:r>
              <a:rPr lang="en-US" dirty="0"/>
              <a:t>made by those who are closest to the production processes</a:t>
            </a:r>
            <a:r>
              <a:rPr lang="en-US" dirty="0" smtClean="0"/>
              <a:t>.</a:t>
            </a:r>
            <a:endParaRPr lang="en-US" dirty="0"/>
          </a:p>
        </p:txBody>
      </p:sp>
      <p:sp>
        <p:nvSpPr>
          <p:cNvPr id="7" name="Text Placeholder 6"/>
          <p:cNvSpPr>
            <a:spLocks noGrp="1"/>
          </p:cNvSpPr>
          <p:nvPr>
            <p:ph type="body" sz="quarter" idx="13"/>
          </p:nvPr>
        </p:nvSpPr>
        <p:spPr/>
        <p:txBody>
          <a:bodyPr/>
          <a:lstStyle/>
          <a:p>
            <a:r>
              <a:rPr lang="en-US" dirty="0"/>
              <a:t>Chapter </a:t>
            </a:r>
            <a:r>
              <a:rPr lang="en-US" dirty="0" smtClean="0"/>
              <a:t>9</a:t>
            </a:r>
            <a:endParaRPr lang="en-US" dirty="0"/>
          </a:p>
        </p:txBody>
      </p:sp>
    </p:spTree>
    <p:extLst>
      <p:ext uri="{BB962C8B-B14F-4D97-AF65-F5344CB8AC3E}">
        <p14:creationId xmlns:p14="http://schemas.microsoft.com/office/powerpoint/2010/main" val="20907658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551372207"/>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618492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274638"/>
            <a:ext cx="7848600" cy="1143000"/>
          </a:xfrm>
        </p:spPr>
        <p:txBody>
          <a:bodyPr>
            <a:normAutofit fontScale="90000"/>
          </a:bodyPr>
          <a:lstStyle/>
          <a:p>
            <a:r>
              <a:rPr lang="en-US" dirty="0"/>
              <a:t>Manufacturing, Production, and Transportation Management Systems</a:t>
            </a:r>
          </a:p>
        </p:txBody>
      </p:sp>
      <p:sp>
        <p:nvSpPr>
          <p:cNvPr id="6" name="Content Placeholder 5"/>
          <p:cNvSpPr>
            <a:spLocks noGrp="1"/>
          </p:cNvSpPr>
          <p:nvPr>
            <p:ph idx="1"/>
          </p:nvPr>
        </p:nvSpPr>
        <p:spPr/>
        <p:txBody>
          <a:bodyPr>
            <a:normAutofit/>
          </a:bodyPr>
          <a:lstStyle/>
          <a:p>
            <a:r>
              <a:rPr lang="en-US" dirty="0"/>
              <a:t>Quality Control </a:t>
            </a:r>
            <a:r>
              <a:rPr lang="en-US" dirty="0" smtClean="0"/>
              <a:t>(QC) Systems</a:t>
            </a:r>
          </a:p>
          <a:p>
            <a:pPr lvl="1"/>
            <a:r>
              <a:rPr lang="en-US" dirty="0" smtClean="0"/>
              <a:t>Stand-alone or part of an enterprise-wide total quality management (TQM) effort providing data about the quality of incoming materials or parts, as well as the quality of in-process semi-finished and finished products.</a:t>
            </a:r>
          </a:p>
          <a:p>
            <a:pPr lvl="1"/>
            <a:r>
              <a:rPr lang="en-US" dirty="0" smtClean="0"/>
              <a:t>Data collection by sensors or RFID and interpreted in real-time, or stored in a database for future analysis.</a:t>
            </a:r>
          </a:p>
        </p:txBody>
      </p:sp>
      <p:sp>
        <p:nvSpPr>
          <p:cNvPr id="7" name="Text Placeholder 6"/>
          <p:cNvSpPr>
            <a:spLocks noGrp="1"/>
          </p:cNvSpPr>
          <p:nvPr>
            <p:ph type="body" sz="quarter" idx="13"/>
          </p:nvPr>
        </p:nvSpPr>
        <p:spPr/>
        <p:txBody>
          <a:bodyPr/>
          <a:lstStyle/>
          <a:p>
            <a:r>
              <a:rPr lang="en-US" dirty="0"/>
              <a:t>Chapter </a:t>
            </a:r>
            <a:r>
              <a:rPr lang="en-US" dirty="0" smtClean="0"/>
              <a:t>9</a:t>
            </a:r>
            <a:endParaRPr lang="en-US" dirty="0"/>
          </a:p>
        </p:txBody>
      </p:sp>
    </p:spTree>
    <p:extLst>
      <p:ext uri="{BB962C8B-B14F-4D97-AF65-F5344CB8AC3E}">
        <p14:creationId xmlns:p14="http://schemas.microsoft.com/office/powerpoint/2010/main" val="142376688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274638"/>
            <a:ext cx="7848600" cy="1143000"/>
          </a:xfrm>
        </p:spPr>
        <p:txBody>
          <a:bodyPr>
            <a:normAutofit fontScale="90000"/>
          </a:bodyPr>
          <a:lstStyle/>
          <a:p>
            <a:r>
              <a:rPr lang="en-US" dirty="0" smtClean="0"/>
              <a:t>Manufacturing, Production, and Transportation Management Systems</a:t>
            </a:r>
            <a:endParaRPr lang="en-US" dirty="0"/>
          </a:p>
        </p:txBody>
      </p:sp>
      <p:sp>
        <p:nvSpPr>
          <p:cNvPr id="6" name="Content Placeholder 5"/>
          <p:cNvSpPr>
            <a:spLocks noGrp="1"/>
          </p:cNvSpPr>
          <p:nvPr>
            <p:ph idx="1"/>
          </p:nvPr>
        </p:nvSpPr>
        <p:spPr/>
        <p:txBody>
          <a:bodyPr>
            <a:normAutofit/>
          </a:bodyPr>
          <a:lstStyle/>
          <a:p>
            <a:r>
              <a:rPr lang="en-US" dirty="0" smtClean="0"/>
              <a:t>Computer-integrated Manufacturing (CIM)</a:t>
            </a:r>
          </a:p>
          <a:p>
            <a:pPr lvl="1"/>
            <a:r>
              <a:rPr lang="en-US" dirty="0" smtClean="0"/>
              <a:t>Control day-to-day shop floor activities to replace disparate information sources frequently late, unreliable, voluminous, and extremely difficult to assimilate.</a:t>
            </a:r>
          </a:p>
          <a:p>
            <a:pPr lvl="1"/>
            <a:r>
              <a:rPr lang="en-US" dirty="0" smtClean="0"/>
              <a:t>Benefits:</a:t>
            </a:r>
          </a:p>
          <a:p>
            <a:pPr lvl="2"/>
            <a:r>
              <a:rPr lang="en-US" dirty="0" smtClean="0"/>
              <a:t>It simplifies manufacturing technologies and techniques</a:t>
            </a:r>
          </a:p>
          <a:p>
            <a:pPr lvl="2"/>
            <a:r>
              <a:rPr lang="en-US" dirty="0" smtClean="0"/>
              <a:t>automates as many of the manufacturing processes as possible,</a:t>
            </a:r>
          </a:p>
          <a:p>
            <a:pPr lvl="2"/>
            <a:r>
              <a:rPr lang="en-US" dirty="0" smtClean="0"/>
              <a:t>integrates and coordinates all aspects of design, manufacturing, and related functions.</a:t>
            </a:r>
            <a:endParaRPr lang="en-US" dirty="0" smtClean="0"/>
          </a:p>
        </p:txBody>
      </p:sp>
      <p:sp>
        <p:nvSpPr>
          <p:cNvPr id="7" name="Text Placeholder 6"/>
          <p:cNvSpPr>
            <a:spLocks noGrp="1"/>
          </p:cNvSpPr>
          <p:nvPr>
            <p:ph type="body" sz="quarter" idx="13"/>
          </p:nvPr>
        </p:nvSpPr>
        <p:spPr/>
        <p:txBody>
          <a:bodyPr/>
          <a:lstStyle/>
          <a:p>
            <a:r>
              <a:rPr lang="en-US" dirty="0" smtClean="0"/>
              <a:t>Chapter 9</a:t>
            </a:r>
            <a:endParaRPr lang="en-US" dirty="0"/>
          </a:p>
        </p:txBody>
      </p:sp>
    </p:spTree>
    <p:extLst>
      <p:ext uri="{BB962C8B-B14F-4D97-AF65-F5344CB8AC3E}">
        <p14:creationId xmlns:p14="http://schemas.microsoft.com/office/powerpoint/2010/main" val="11453474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274638"/>
            <a:ext cx="7848600" cy="1143000"/>
          </a:xfrm>
        </p:spPr>
        <p:txBody>
          <a:bodyPr>
            <a:normAutofit fontScale="90000"/>
          </a:bodyPr>
          <a:lstStyle/>
          <a:p>
            <a:r>
              <a:rPr lang="en-US" dirty="0"/>
              <a:t>Manufacturing, Production, and Transportation Management Systems</a:t>
            </a:r>
          </a:p>
        </p:txBody>
      </p:sp>
      <p:sp>
        <p:nvSpPr>
          <p:cNvPr id="6" name="Content Placeholder 5"/>
          <p:cNvSpPr>
            <a:spLocks noGrp="1"/>
          </p:cNvSpPr>
          <p:nvPr>
            <p:ph idx="1"/>
          </p:nvPr>
        </p:nvSpPr>
        <p:spPr/>
        <p:txBody>
          <a:bodyPr>
            <a:normAutofit/>
          </a:bodyPr>
          <a:lstStyle/>
          <a:p>
            <a:r>
              <a:rPr lang="en-US" dirty="0" smtClean="0"/>
              <a:t>Manufacturing Execution Systems (MESs)</a:t>
            </a:r>
            <a:endParaRPr lang="en-US" dirty="0"/>
          </a:p>
          <a:p>
            <a:pPr lvl="1"/>
            <a:r>
              <a:rPr lang="en-US" dirty="0" smtClean="0"/>
              <a:t>Manage operations in shop factories, sometimes a few critical machines, sometimes all operations on the shop floor.</a:t>
            </a:r>
          </a:p>
          <a:p>
            <a:pPr lvl="1"/>
            <a:r>
              <a:rPr lang="en-US" dirty="0" smtClean="0"/>
              <a:t>Typically broader infrastructure than CIM.</a:t>
            </a:r>
          </a:p>
          <a:p>
            <a:pPr lvl="1"/>
            <a:r>
              <a:rPr lang="en-US" dirty="0" smtClean="0"/>
              <a:t>Based on standard reusable application software instead of customer-designed software.</a:t>
            </a:r>
          </a:p>
        </p:txBody>
      </p:sp>
      <p:sp>
        <p:nvSpPr>
          <p:cNvPr id="7" name="Text Placeholder 6"/>
          <p:cNvSpPr>
            <a:spLocks noGrp="1"/>
          </p:cNvSpPr>
          <p:nvPr>
            <p:ph type="body" sz="quarter" idx="13"/>
          </p:nvPr>
        </p:nvSpPr>
        <p:spPr/>
        <p:txBody>
          <a:bodyPr/>
          <a:lstStyle/>
          <a:p>
            <a:r>
              <a:rPr lang="en-US" dirty="0"/>
              <a:t>Chapter </a:t>
            </a:r>
            <a:r>
              <a:rPr lang="en-US" dirty="0" smtClean="0"/>
              <a:t>9</a:t>
            </a:r>
            <a:endParaRPr lang="en-US" dirty="0"/>
          </a:p>
        </p:txBody>
      </p:sp>
    </p:spTree>
    <p:extLst>
      <p:ext uri="{BB962C8B-B14F-4D97-AF65-F5344CB8AC3E}">
        <p14:creationId xmlns:p14="http://schemas.microsoft.com/office/powerpoint/2010/main" val="397424051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a:bodyPr>
          <a:lstStyle/>
          <a:p>
            <a:pPr marL="457200" indent="-457200">
              <a:buClr>
                <a:srgbClr val="5A8B25"/>
              </a:buClr>
              <a:buFont typeface="+mj-lt"/>
              <a:buAutoNum type="arabicPeriod"/>
            </a:pPr>
            <a:r>
              <a:rPr lang="en-US" b="0" dirty="0" smtClean="0"/>
              <a:t>What </a:t>
            </a:r>
            <a:r>
              <a:rPr lang="en-US" b="0" dirty="0"/>
              <a:t>is the function of POM in an organization?</a:t>
            </a:r>
          </a:p>
          <a:p>
            <a:pPr marL="457200" indent="-457200">
              <a:buClr>
                <a:srgbClr val="5A8B25"/>
              </a:buClr>
              <a:buFont typeface="+mj-lt"/>
              <a:buAutoNum type="arabicPeriod"/>
            </a:pPr>
            <a:r>
              <a:rPr lang="en-US" b="0" dirty="0" smtClean="0"/>
              <a:t>What </a:t>
            </a:r>
            <a:r>
              <a:rPr lang="en-US" b="0" dirty="0"/>
              <a:t>trends are contributing to the growing use </a:t>
            </a:r>
            <a:r>
              <a:rPr lang="en-US" b="0" dirty="0" smtClean="0"/>
              <a:t>of TMS</a:t>
            </a:r>
            <a:r>
              <a:rPr lang="en-US" b="0" dirty="0"/>
              <a:t>?</a:t>
            </a:r>
          </a:p>
          <a:p>
            <a:pPr marL="457200" indent="-457200">
              <a:buClr>
                <a:srgbClr val="5A8B25"/>
              </a:buClr>
              <a:buFont typeface="+mj-lt"/>
              <a:buAutoNum type="arabicPeriod"/>
            </a:pPr>
            <a:r>
              <a:rPr lang="en-US" b="0" dirty="0" smtClean="0"/>
              <a:t>Define </a:t>
            </a:r>
            <a:r>
              <a:rPr lang="en-US" b="0" dirty="0"/>
              <a:t>logistics management.</a:t>
            </a:r>
          </a:p>
          <a:p>
            <a:pPr marL="457200" indent="-457200">
              <a:buClr>
                <a:srgbClr val="5A8B25"/>
              </a:buClr>
              <a:buFont typeface="+mj-lt"/>
              <a:buAutoNum type="arabicPeriod"/>
            </a:pPr>
            <a:r>
              <a:rPr lang="en-US" b="0" dirty="0" smtClean="0"/>
              <a:t>What </a:t>
            </a:r>
            <a:r>
              <a:rPr lang="en-US" b="0" dirty="0"/>
              <a:t>are the three categories of inventory costs?</a:t>
            </a:r>
          </a:p>
          <a:p>
            <a:pPr marL="457200" indent="-457200">
              <a:buClr>
                <a:srgbClr val="5A8B25"/>
              </a:buClr>
              <a:buFont typeface="+mj-lt"/>
              <a:buAutoNum type="arabicPeriod"/>
            </a:pPr>
            <a:r>
              <a:rPr lang="en-US" b="0" dirty="0" smtClean="0"/>
              <a:t>What </a:t>
            </a:r>
            <a:r>
              <a:rPr lang="en-US" b="0" dirty="0"/>
              <a:t>are the objectives of JIT?</a:t>
            </a:r>
          </a:p>
          <a:p>
            <a:pPr marL="457200" indent="-457200">
              <a:buClr>
                <a:srgbClr val="5A8B25"/>
              </a:buClr>
              <a:buFont typeface="+mj-lt"/>
              <a:buAutoNum type="arabicPeriod"/>
            </a:pPr>
            <a:r>
              <a:rPr lang="en-US" b="0" dirty="0" smtClean="0"/>
              <a:t>Explain </a:t>
            </a:r>
            <a:r>
              <a:rPr lang="en-US" b="0" dirty="0"/>
              <a:t>the difference between EOQ and </a:t>
            </a:r>
            <a:r>
              <a:rPr lang="en-US" b="0" dirty="0" smtClean="0"/>
              <a:t>JIT inventory </a:t>
            </a:r>
            <a:r>
              <a:rPr lang="en-US" b="0" dirty="0"/>
              <a:t>models.</a:t>
            </a:r>
          </a:p>
          <a:p>
            <a:pPr marL="457200" indent="-457200">
              <a:buClr>
                <a:srgbClr val="5A8B25"/>
              </a:buClr>
              <a:buFont typeface="+mj-lt"/>
              <a:buAutoNum type="arabicPeriod"/>
            </a:pPr>
            <a:r>
              <a:rPr lang="en-US" b="0" dirty="0" smtClean="0"/>
              <a:t>What </a:t>
            </a:r>
            <a:r>
              <a:rPr lang="en-US" b="0" dirty="0"/>
              <a:t>is the goal of lean manufacturing?</a:t>
            </a:r>
          </a:p>
          <a:p>
            <a:pPr marL="457200" indent="-457200">
              <a:buClr>
                <a:srgbClr val="5A8B25"/>
              </a:buClr>
              <a:buFont typeface="+mj-lt"/>
              <a:buAutoNum type="arabicPeriod"/>
            </a:pPr>
            <a:r>
              <a:rPr lang="en-US" b="0" dirty="0" smtClean="0"/>
              <a:t>What </a:t>
            </a:r>
            <a:r>
              <a:rPr lang="en-US" b="0" dirty="0"/>
              <a:t>is CIM?</a:t>
            </a:r>
            <a:endParaRPr lang="en-US" b="0" dirty="0" smtClean="0"/>
          </a:p>
        </p:txBody>
      </p:sp>
      <p:sp>
        <p:nvSpPr>
          <p:cNvPr id="7" name="Text Placeholder 6"/>
          <p:cNvSpPr>
            <a:spLocks noGrp="1"/>
          </p:cNvSpPr>
          <p:nvPr>
            <p:ph type="body" sz="quarter" idx="13"/>
          </p:nvPr>
        </p:nvSpPr>
        <p:spPr/>
        <p:txBody>
          <a:bodyPr/>
          <a:lstStyle/>
          <a:p>
            <a:r>
              <a:rPr lang="en-US" dirty="0"/>
              <a:t>Chapter 9</a:t>
            </a:r>
          </a:p>
        </p:txBody>
      </p:sp>
      <p:sp>
        <p:nvSpPr>
          <p:cNvPr id="9" name="Title 4"/>
          <p:cNvSpPr>
            <a:spLocks noGrp="1"/>
          </p:cNvSpPr>
          <p:nvPr>
            <p:ph type="title"/>
          </p:nvPr>
        </p:nvSpPr>
        <p:spPr>
          <a:xfrm>
            <a:off x="838200" y="274638"/>
            <a:ext cx="7848600" cy="1143000"/>
          </a:xfrm>
        </p:spPr>
        <p:txBody>
          <a:bodyPr>
            <a:normAutofit fontScale="90000"/>
          </a:bodyPr>
          <a:lstStyle/>
          <a:p>
            <a:r>
              <a:rPr lang="en-US" dirty="0"/>
              <a:t>Manufacturing, Production, and Transportation Management Systems</a:t>
            </a:r>
          </a:p>
        </p:txBody>
      </p:sp>
    </p:spTree>
    <p:extLst>
      <p:ext uri="{BB962C8B-B14F-4D97-AF65-F5344CB8AC3E}">
        <p14:creationId xmlns:p14="http://schemas.microsoft.com/office/powerpoint/2010/main" val="380840580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949915726"/>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9154349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Sales and Marketing Systems</a:t>
            </a:r>
          </a:p>
        </p:txBody>
      </p:sp>
      <p:sp>
        <p:nvSpPr>
          <p:cNvPr id="6" name="Content Placeholder 5"/>
          <p:cNvSpPr>
            <a:spLocks noGrp="1"/>
          </p:cNvSpPr>
          <p:nvPr>
            <p:ph idx="1"/>
          </p:nvPr>
        </p:nvSpPr>
        <p:spPr/>
        <p:txBody>
          <a:bodyPr>
            <a:normAutofit/>
          </a:bodyPr>
          <a:lstStyle/>
          <a:p>
            <a:r>
              <a:rPr lang="en-US" dirty="0" smtClean="0"/>
              <a:t>Data-Driven Marketing</a:t>
            </a:r>
          </a:p>
          <a:p>
            <a:pPr lvl="1"/>
            <a:r>
              <a:rPr lang="en-US" dirty="0" smtClean="0"/>
              <a:t>Data-driven, fact-based decision making such as </a:t>
            </a:r>
            <a:r>
              <a:rPr lang="en-US" i="1" dirty="0" smtClean="0"/>
              <a:t>push-through</a:t>
            </a:r>
            <a:r>
              <a:rPr lang="en-US" dirty="0" smtClean="0"/>
              <a:t> pay-per-click (PPC) marketing.</a:t>
            </a:r>
          </a:p>
          <a:p>
            <a:pPr lvl="1"/>
            <a:r>
              <a:rPr lang="en-US" dirty="0"/>
              <a:t>Push-through ads use data about </a:t>
            </a:r>
            <a:r>
              <a:rPr lang="en-US" dirty="0" smtClean="0"/>
              <a:t>the person </a:t>
            </a:r>
            <a:r>
              <a:rPr lang="en-US" dirty="0"/>
              <a:t>to determine whether the ad should appear</a:t>
            </a:r>
            <a:r>
              <a:rPr lang="en-US" dirty="0" smtClean="0"/>
              <a:t>.</a:t>
            </a:r>
          </a:p>
          <a:p>
            <a:pPr lvl="1"/>
            <a:r>
              <a:rPr lang="en-US" dirty="0"/>
              <a:t>Pull-through ads </a:t>
            </a:r>
            <a:r>
              <a:rPr lang="en-US" dirty="0" smtClean="0"/>
              <a:t>appear </a:t>
            </a:r>
            <a:r>
              <a:rPr lang="en-US" dirty="0"/>
              <a:t>based on the user’s keyword </a:t>
            </a:r>
            <a:r>
              <a:rPr lang="en-US" dirty="0" smtClean="0"/>
              <a:t>searches.</a:t>
            </a:r>
          </a:p>
        </p:txBody>
      </p:sp>
      <p:sp>
        <p:nvSpPr>
          <p:cNvPr id="7" name="Text Placeholder 6"/>
          <p:cNvSpPr>
            <a:spLocks noGrp="1"/>
          </p:cNvSpPr>
          <p:nvPr>
            <p:ph type="body" sz="quarter" idx="13"/>
          </p:nvPr>
        </p:nvSpPr>
        <p:spPr/>
        <p:txBody>
          <a:bodyPr/>
          <a:lstStyle/>
          <a:p>
            <a:r>
              <a:rPr lang="en-US" dirty="0"/>
              <a:t>Chapter 9</a:t>
            </a:r>
          </a:p>
        </p:txBody>
      </p:sp>
    </p:spTree>
    <p:extLst>
      <p:ext uri="{BB962C8B-B14F-4D97-AF65-F5344CB8AC3E}">
        <p14:creationId xmlns:p14="http://schemas.microsoft.com/office/powerpoint/2010/main" val="79591111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Sales and Marketing Systems</a:t>
            </a:r>
          </a:p>
        </p:txBody>
      </p:sp>
      <p:sp>
        <p:nvSpPr>
          <p:cNvPr id="7" name="Text Placeholder 6"/>
          <p:cNvSpPr>
            <a:spLocks noGrp="1"/>
          </p:cNvSpPr>
          <p:nvPr>
            <p:ph type="body" sz="quarter" idx="13"/>
          </p:nvPr>
        </p:nvSpPr>
        <p:spPr/>
        <p:txBody>
          <a:bodyPr/>
          <a:lstStyle/>
          <a:p>
            <a:r>
              <a:rPr lang="en-US" dirty="0"/>
              <a:t>Chapter 9</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524000"/>
            <a:ext cx="6096000" cy="45906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1447800" y="6172200"/>
            <a:ext cx="6705600" cy="276999"/>
          </a:xfrm>
          <a:prstGeom prst="rect">
            <a:avLst/>
          </a:prstGeom>
          <a:noFill/>
        </p:spPr>
        <p:txBody>
          <a:bodyPr wrap="square" rtlCol="0">
            <a:spAutoFit/>
          </a:bodyPr>
          <a:lstStyle/>
          <a:p>
            <a:r>
              <a:rPr lang="en-US" sz="1200" b="1" dirty="0"/>
              <a:t>Figure </a:t>
            </a:r>
            <a:r>
              <a:rPr lang="en-US" sz="1200" b="1" dirty="0" smtClean="0"/>
              <a:t>9.12 </a:t>
            </a:r>
            <a:r>
              <a:rPr lang="en-US" sz="1200" dirty="0" smtClean="0"/>
              <a:t>Sales </a:t>
            </a:r>
            <a:r>
              <a:rPr lang="en-US" sz="1200" dirty="0"/>
              <a:t>and marketing systems and </a:t>
            </a:r>
            <a:r>
              <a:rPr lang="en-US" sz="1200" dirty="0" smtClean="0"/>
              <a:t>subsystems.</a:t>
            </a:r>
            <a:endParaRPr lang="en-US" sz="1200" dirty="0"/>
          </a:p>
        </p:txBody>
      </p:sp>
    </p:spTree>
    <p:extLst>
      <p:ext uri="{BB962C8B-B14F-4D97-AF65-F5344CB8AC3E}">
        <p14:creationId xmlns:p14="http://schemas.microsoft.com/office/powerpoint/2010/main" val="397944855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Sales and Marketing Systems</a:t>
            </a:r>
          </a:p>
        </p:txBody>
      </p:sp>
      <p:sp>
        <p:nvSpPr>
          <p:cNvPr id="6" name="Content Placeholder 5"/>
          <p:cNvSpPr>
            <a:spLocks noGrp="1"/>
          </p:cNvSpPr>
          <p:nvPr>
            <p:ph idx="1"/>
          </p:nvPr>
        </p:nvSpPr>
        <p:spPr/>
        <p:txBody>
          <a:bodyPr>
            <a:normAutofit/>
          </a:bodyPr>
          <a:lstStyle/>
          <a:p>
            <a:r>
              <a:rPr lang="en-US" dirty="0" smtClean="0"/>
              <a:t>Sales and Distribution Channel</a:t>
            </a:r>
          </a:p>
          <a:p>
            <a:pPr lvl="1"/>
            <a:r>
              <a:rPr lang="en-US" dirty="0" smtClean="0"/>
              <a:t>Ways to optimize product and service distribution.</a:t>
            </a:r>
          </a:p>
          <a:p>
            <a:pPr lvl="1"/>
            <a:r>
              <a:rPr lang="en-US" dirty="0" smtClean="0"/>
              <a:t>Example channels:</a:t>
            </a:r>
          </a:p>
          <a:p>
            <a:pPr lvl="2"/>
            <a:r>
              <a:rPr lang="en-US" dirty="0"/>
              <a:t>Electronic channels.</a:t>
            </a:r>
            <a:endParaRPr lang="en-US" dirty="0" smtClean="0"/>
          </a:p>
          <a:p>
            <a:pPr lvl="2"/>
            <a:r>
              <a:rPr lang="en-US" dirty="0"/>
              <a:t>Mobile channels.</a:t>
            </a:r>
            <a:endParaRPr lang="en-US" dirty="0" smtClean="0"/>
          </a:p>
          <a:p>
            <a:pPr lvl="2"/>
            <a:r>
              <a:rPr lang="en-US" dirty="0"/>
              <a:t>Physical channels</a:t>
            </a:r>
            <a:r>
              <a:rPr lang="en-US" dirty="0" smtClean="0"/>
              <a:t>.</a:t>
            </a:r>
          </a:p>
        </p:txBody>
      </p:sp>
      <p:sp>
        <p:nvSpPr>
          <p:cNvPr id="7" name="Text Placeholder 6"/>
          <p:cNvSpPr>
            <a:spLocks noGrp="1"/>
          </p:cNvSpPr>
          <p:nvPr>
            <p:ph type="body" sz="quarter" idx="13"/>
          </p:nvPr>
        </p:nvSpPr>
        <p:spPr/>
        <p:txBody>
          <a:bodyPr/>
          <a:lstStyle/>
          <a:p>
            <a:r>
              <a:rPr lang="en-US" dirty="0"/>
              <a:t>Chapter 9</a:t>
            </a:r>
          </a:p>
        </p:txBody>
      </p:sp>
    </p:spTree>
    <p:extLst>
      <p:ext uri="{BB962C8B-B14F-4D97-AF65-F5344CB8AC3E}">
        <p14:creationId xmlns:p14="http://schemas.microsoft.com/office/powerpoint/2010/main" val="293824170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Sales and Marketing Systems</a:t>
            </a:r>
          </a:p>
        </p:txBody>
      </p:sp>
      <p:sp>
        <p:nvSpPr>
          <p:cNvPr id="6" name="Content Placeholder 5"/>
          <p:cNvSpPr>
            <a:spLocks noGrp="1"/>
          </p:cNvSpPr>
          <p:nvPr>
            <p:ph idx="1"/>
          </p:nvPr>
        </p:nvSpPr>
        <p:spPr/>
        <p:txBody>
          <a:bodyPr>
            <a:normAutofit fontScale="92500" lnSpcReduction="20000"/>
          </a:bodyPr>
          <a:lstStyle/>
          <a:p>
            <a:r>
              <a:rPr lang="en-US" dirty="0" smtClean="0"/>
              <a:t>Marketing Management</a:t>
            </a:r>
            <a:endParaRPr lang="en-US" dirty="0"/>
          </a:p>
          <a:p>
            <a:pPr lvl="1"/>
            <a:r>
              <a:rPr lang="en-US" sz="2400" dirty="0" smtClean="0"/>
              <a:t>Pricing </a:t>
            </a:r>
            <a:r>
              <a:rPr lang="en-US" sz="2400" dirty="0"/>
              <a:t>of Products or </a:t>
            </a:r>
            <a:r>
              <a:rPr lang="en-US" sz="2400" dirty="0" smtClean="0"/>
              <a:t>Services</a:t>
            </a:r>
          </a:p>
          <a:p>
            <a:pPr lvl="2"/>
            <a:r>
              <a:rPr lang="en-US" sz="2400" dirty="0"/>
              <a:t>Sales volumes as well as profits are determined by the prices of products or services.</a:t>
            </a:r>
            <a:endParaRPr lang="en-US" sz="2400" dirty="0" smtClean="0"/>
          </a:p>
          <a:p>
            <a:pPr lvl="1"/>
            <a:r>
              <a:rPr lang="en-US" sz="2400" dirty="0"/>
              <a:t>Salesperson </a:t>
            </a:r>
            <a:r>
              <a:rPr lang="en-US" sz="2400" dirty="0" smtClean="0"/>
              <a:t>Productivity</a:t>
            </a:r>
          </a:p>
          <a:p>
            <a:pPr lvl="2"/>
            <a:r>
              <a:rPr lang="en-US" sz="2400" dirty="0"/>
              <a:t>collected in the sales and marketing TPS </a:t>
            </a:r>
            <a:r>
              <a:rPr lang="en-US" sz="2400" dirty="0" smtClean="0"/>
              <a:t>and used </a:t>
            </a:r>
            <a:r>
              <a:rPr lang="en-US" sz="2400" dirty="0"/>
              <a:t>to compare performance along several dimensions, such as time, </a:t>
            </a:r>
            <a:r>
              <a:rPr lang="en-US" sz="2400" dirty="0" smtClean="0"/>
              <a:t>product, region</a:t>
            </a:r>
            <a:r>
              <a:rPr lang="en-US" sz="2400" dirty="0"/>
              <a:t>, and even the time of day.</a:t>
            </a:r>
            <a:endParaRPr lang="en-US" sz="2400" dirty="0" smtClean="0"/>
          </a:p>
          <a:p>
            <a:pPr lvl="1"/>
            <a:r>
              <a:rPr lang="en-US" sz="2400" dirty="0"/>
              <a:t>Profitability </a:t>
            </a:r>
            <a:r>
              <a:rPr lang="en-US" sz="2400" dirty="0" smtClean="0"/>
              <a:t>Analysis</a:t>
            </a:r>
          </a:p>
          <a:p>
            <a:pPr lvl="2"/>
            <a:r>
              <a:rPr lang="en-US" sz="2400" dirty="0"/>
              <a:t>profit contribution or profit margin (profit margin 5 sale price minus cost of </a:t>
            </a:r>
            <a:r>
              <a:rPr lang="en-US" sz="2400" dirty="0" smtClean="0"/>
              <a:t>good) of </a:t>
            </a:r>
            <a:r>
              <a:rPr lang="en-US" sz="2400" dirty="0"/>
              <a:t>certain products and </a:t>
            </a:r>
            <a:r>
              <a:rPr lang="en-US" sz="2400" dirty="0" smtClean="0"/>
              <a:t>services derived </a:t>
            </a:r>
            <a:r>
              <a:rPr lang="en-US" sz="2400" dirty="0"/>
              <a:t>from the cost accounting system.</a:t>
            </a:r>
            <a:endParaRPr lang="en-US" sz="2400" dirty="0" smtClean="0"/>
          </a:p>
        </p:txBody>
      </p:sp>
      <p:sp>
        <p:nvSpPr>
          <p:cNvPr id="7" name="Text Placeholder 6"/>
          <p:cNvSpPr>
            <a:spLocks noGrp="1"/>
          </p:cNvSpPr>
          <p:nvPr>
            <p:ph type="body" sz="quarter" idx="13"/>
          </p:nvPr>
        </p:nvSpPr>
        <p:spPr/>
        <p:txBody>
          <a:bodyPr/>
          <a:lstStyle/>
          <a:p>
            <a:r>
              <a:rPr lang="en-US" dirty="0"/>
              <a:t>Chapter 9</a:t>
            </a:r>
          </a:p>
        </p:txBody>
      </p:sp>
    </p:spTree>
    <p:extLst>
      <p:ext uri="{BB962C8B-B14F-4D97-AF65-F5344CB8AC3E}">
        <p14:creationId xmlns:p14="http://schemas.microsoft.com/office/powerpoint/2010/main" val="196392132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Sales and Marketing Systems</a:t>
            </a:r>
          </a:p>
        </p:txBody>
      </p:sp>
      <p:sp>
        <p:nvSpPr>
          <p:cNvPr id="6" name="Content Placeholder 5"/>
          <p:cNvSpPr>
            <a:spLocks noGrp="1"/>
          </p:cNvSpPr>
          <p:nvPr>
            <p:ph idx="1"/>
          </p:nvPr>
        </p:nvSpPr>
        <p:spPr/>
        <p:txBody>
          <a:bodyPr>
            <a:normAutofit/>
          </a:bodyPr>
          <a:lstStyle/>
          <a:p>
            <a:pPr marL="457200" indent="-457200">
              <a:buClr>
                <a:srgbClr val="5A8B25"/>
              </a:buClr>
              <a:buFont typeface="+mj-lt"/>
              <a:buAutoNum type="arabicPeriod"/>
            </a:pPr>
            <a:r>
              <a:rPr lang="en-US" b="0" dirty="0" smtClean="0"/>
              <a:t>Explain </a:t>
            </a:r>
            <a:r>
              <a:rPr lang="en-US" b="0" dirty="0"/>
              <a:t>push-through marketing and pull-through marketing.</a:t>
            </a:r>
          </a:p>
          <a:p>
            <a:pPr marL="457200" indent="-457200">
              <a:buClr>
                <a:srgbClr val="5A8B25"/>
              </a:buClr>
              <a:buFont typeface="+mj-lt"/>
              <a:buAutoNum type="arabicPeriod"/>
            </a:pPr>
            <a:r>
              <a:rPr lang="en-US" b="0" dirty="0" smtClean="0"/>
              <a:t>List </a:t>
            </a:r>
            <a:r>
              <a:rPr lang="en-US" b="0" dirty="0"/>
              <a:t>two sales and distribution channels.</a:t>
            </a:r>
          </a:p>
          <a:p>
            <a:pPr marL="457200" indent="-457200">
              <a:buClr>
                <a:srgbClr val="5A8B25"/>
              </a:buClr>
              <a:buFont typeface="+mj-lt"/>
              <a:buAutoNum type="arabicPeriod"/>
            </a:pPr>
            <a:r>
              <a:rPr lang="en-US" b="0" dirty="0" smtClean="0"/>
              <a:t>Describe </a:t>
            </a:r>
            <a:r>
              <a:rPr lang="en-US" b="0" dirty="0" smtClean="0"/>
              <a:t>profitability </a:t>
            </a:r>
            <a:r>
              <a:rPr lang="en-US" b="0" dirty="0"/>
              <a:t>analysis.</a:t>
            </a:r>
            <a:endParaRPr lang="en-US" b="0" dirty="0" smtClean="0"/>
          </a:p>
        </p:txBody>
      </p:sp>
      <p:sp>
        <p:nvSpPr>
          <p:cNvPr id="7" name="Text Placeholder 6"/>
          <p:cNvSpPr>
            <a:spLocks noGrp="1"/>
          </p:cNvSpPr>
          <p:nvPr>
            <p:ph type="body" sz="quarter" idx="13"/>
          </p:nvPr>
        </p:nvSpPr>
        <p:spPr/>
        <p:txBody>
          <a:bodyPr/>
          <a:lstStyle/>
          <a:p>
            <a:r>
              <a:rPr lang="en-US" dirty="0"/>
              <a:t>Chapter 9</a:t>
            </a:r>
          </a:p>
        </p:txBody>
      </p:sp>
    </p:spTree>
    <p:extLst>
      <p:ext uri="{BB962C8B-B14F-4D97-AF65-F5344CB8AC3E}">
        <p14:creationId xmlns:p14="http://schemas.microsoft.com/office/powerpoint/2010/main" val="23303608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Solving Business Challenges at All Management Levels</a:t>
            </a:r>
          </a:p>
        </p:txBody>
      </p:sp>
      <p:sp>
        <p:nvSpPr>
          <p:cNvPr id="6" name="Content Placeholder 5"/>
          <p:cNvSpPr>
            <a:spLocks noGrp="1"/>
          </p:cNvSpPr>
          <p:nvPr>
            <p:ph idx="1"/>
          </p:nvPr>
        </p:nvSpPr>
        <p:spPr/>
        <p:txBody>
          <a:bodyPr>
            <a:normAutofit/>
          </a:bodyPr>
          <a:lstStyle/>
          <a:p>
            <a:r>
              <a:rPr lang="en-US" dirty="0" smtClean="0"/>
              <a:t>Mission</a:t>
            </a:r>
          </a:p>
          <a:p>
            <a:pPr lvl="1"/>
            <a:r>
              <a:rPr lang="en-US" dirty="0" smtClean="0"/>
              <a:t>Set </a:t>
            </a:r>
            <a:r>
              <a:rPr lang="en-US" dirty="0"/>
              <a:t>of outcomes an enterprise wants to achieve</a:t>
            </a:r>
            <a:r>
              <a:rPr lang="en-US" dirty="0" smtClean="0"/>
              <a:t>.</a:t>
            </a:r>
          </a:p>
          <a:p>
            <a:r>
              <a:rPr lang="en-US" dirty="0" smtClean="0"/>
              <a:t>Strategic Plan</a:t>
            </a:r>
            <a:endParaRPr lang="en-US" dirty="0"/>
          </a:p>
          <a:p>
            <a:pPr lvl="1"/>
            <a:r>
              <a:rPr lang="en-US" dirty="0" smtClean="0"/>
              <a:t>A document used to communicate the company’s goals and the actions needed to achieve them.</a:t>
            </a:r>
          </a:p>
          <a:p>
            <a:pPr lvl="1"/>
            <a:endParaRPr lang="en-US" dirty="0" smtClean="0"/>
          </a:p>
        </p:txBody>
      </p:sp>
      <p:sp>
        <p:nvSpPr>
          <p:cNvPr id="7" name="Text Placeholder 6"/>
          <p:cNvSpPr>
            <a:spLocks noGrp="1"/>
          </p:cNvSpPr>
          <p:nvPr>
            <p:ph type="body" sz="quarter" idx="13"/>
          </p:nvPr>
        </p:nvSpPr>
        <p:spPr/>
        <p:txBody>
          <a:bodyPr/>
          <a:lstStyle/>
          <a:p>
            <a:r>
              <a:rPr lang="en-US" dirty="0"/>
              <a:t>Chapter </a:t>
            </a:r>
            <a:r>
              <a:rPr lang="en-US" dirty="0" smtClean="0"/>
              <a:t>9</a:t>
            </a:r>
            <a:endParaRPr lang="en-US" dirty="0"/>
          </a:p>
        </p:txBody>
      </p:sp>
    </p:spTree>
    <p:extLst>
      <p:ext uri="{BB962C8B-B14F-4D97-AF65-F5344CB8AC3E}">
        <p14:creationId xmlns:p14="http://schemas.microsoft.com/office/powerpoint/2010/main" val="47521666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2499671916"/>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2093433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Accounting, Finance, and Regulatory Systems</a:t>
            </a:r>
          </a:p>
        </p:txBody>
      </p:sp>
      <p:sp>
        <p:nvSpPr>
          <p:cNvPr id="6" name="Content Placeholder 5"/>
          <p:cNvSpPr>
            <a:spLocks noGrp="1"/>
          </p:cNvSpPr>
          <p:nvPr>
            <p:ph idx="1"/>
          </p:nvPr>
        </p:nvSpPr>
        <p:spPr/>
        <p:txBody>
          <a:bodyPr>
            <a:normAutofit/>
          </a:bodyPr>
          <a:lstStyle/>
          <a:p>
            <a:r>
              <a:rPr lang="en-US" dirty="0"/>
              <a:t>Income </a:t>
            </a:r>
            <a:r>
              <a:rPr lang="en-US" dirty="0" smtClean="0"/>
              <a:t>Statement</a:t>
            </a:r>
          </a:p>
          <a:p>
            <a:pPr lvl="1"/>
            <a:r>
              <a:rPr lang="en-US" dirty="0" smtClean="0"/>
              <a:t>Summarizes a </a:t>
            </a:r>
            <a:r>
              <a:rPr lang="en-US" dirty="0"/>
              <a:t>company’s </a:t>
            </a:r>
            <a:r>
              <a:rPr lang="en-US" dirty="0" smtClean="0"/>
              <a:t>revenue and </a:t>
            </a:r>
            <a:r>
              <a:rPr lang="en-US" dirty="0"/>
              <a:t>expenses for one </a:t>
            </a:r>
            <a:r>
              <a:rPr lang="en-US" dirty="0" smtClean="0"/>
              <a:t>quarter of </a:t>
            </a:r>
            <a:r>
              <a:rPr lang="en-US" dirty="0"/>
              <a:t>a fiscal year or the </a:t>
            </a:r>
            <a:r>
              <a:rPr lang="en-US" dirty="0" smtClean="0"/>
              <a:t>entire fiscal </a:t>
            </a:r>
            <a:r>
              <a:rPr lang="en-US" dirty="0"/>
              <a:t>year. </a:t>
            </a:r>
            <a:endParaRPr lang="en-US" dirty="0" smtClean="0"/>
          </a:p>
          <a:p>
            <a:pPr lvl="1"/>
            <a:r>
              <a:rPr lang="en-US" dirty="0" smtClean="0"/>
              <a:t>Also </a:t>
            </a:r>
            <a:r>
              <a:rPr lang="en-US" dirty="0"/>
              <a:t>known </a:t>
            </a:r>
            <a:r>
              <a:rPr lang="en-US" dirty="0" smtClean="0"/>
              <a:t>as a </a:t>
            </a:r>
            <a:r>
              <a:rPr lang="en-US" dirty="0"/>
              <a:t>P&amp;L (profit and </a:t>
            </a:r>
            <a:r>
              <a:rPr lang="en-US" dirty="0" smtClean="0"/>
              <a:t>loss) or earnings </a:t>
            </a:r>
            <a:r>
              <a:rPr lang="en-US" dirty="0"/>
              <a:t>statement</a:t>
            </a:r>
            <a:r>
              <a:rPr lang="en-US" dirty="0" smtClean="0"/>
              <a:t>.</a:t>
            </a:r>
          </a:p>
          <a:p>
            <a:r>
              <a:rPr lang="en-US" dirty="0" smtClean="0"/>
              <a:t>Compliance</a:t>
            </a:r>
            <a:endParaRPr lang="en-US" dirty="0"/>
          </a:p>
          <a:p>
            <a:pPr lvl="1"/>
            <a:r>
              <a:rPr lang="en-US" dirty="0" smtClean="0"/>
              <a:t>Generally </a:t>
            </a:r>
            <a:r>
              <a:rPr lang="en-US" dirty="0"/>
              <a:t>accepted accounting principles (</a:t>
            </a:r>
            <a:r>
              <a:rPr lang="en-US" dirty="0" smtClean="0"/>
              <a:t>GAAP) and </a:t>
            </a:r>
            <a:r>
              <a:rPr lang="en-US" dirty="0"/>
              <a:t>the Financial Accounting Standards Board (FASB</a:t>
            </a:r>
            <a:r>
              <a:rPr lang="en-US" dirty="0" smtClean="0"/>
              <a:t>).</a:t>
            </a:r>
            <a:endParaRPr lang="en-US" dirty="0"/>
          </a:p>
          <a:p>
            <a:r>
              <a:rPr lang="en-US" dirty="0" smtClean="0"/>
              <a:t>Financial Misrepresentation</a:t>
            </a:r>
          </a:p>
          <a:p>
            <a:pPr lvl="1"/>
            <a:r>
              <a:rPr lang="en-US" dirty="0" smtClean="0"/>
              <a:t>Occurs </a:t>
            </a:r>
            <a:r>
              <a:rPr lang="en-US" dirty="0"/>
              <a:t>when a company </a:t>
            </a:r>
            <a:r>
              <a:rPr lang="en-US" dirty="0" smtClean="0"/>
              <a:t>has intentionally </a:t>
            </a:r>
            <a:r>
              <a:rPr lang="en-US" dirty="0"/>
              <a:t>deceived one </a:t>
            </a:r>
            <a:r>
              <a:rPr lang="en-US" dirty="0" smtClean="0"/>
              <a:t>or more </a:t>
            </a:r>
            <a:r>
              <a:rPr lang="en-US" dirty="0"/>
              <a:t>other parties</a:t>
            </a:r>
            <a:r>
              <a:rPr lang="en-US" dirty="0" smtClean="0"/>
              <a:t>.</a:t>
            </a:r>
          </a:p>
        </p:txBody>
      </p:sp>
      <p:sp>
        <p:nvSpPr>
          <p:cNvPr id="7" name="Text Placeholder 6"/>
          <p:cNvSpPr>
            <a:spLocks noGrp="1"/>
          </p:cNvSpPr>
          <p:nvPr>
            <p:ph type="body" sz="quarter" idx="13"/>
          </p:nvPr>
        </p:nvSpPr>
        <p:spPr/>
        <p:txBody>
          <a:bodyPr/>
          <a:lstStyle/>
          <a:p>
            <a:r>
              <a:rPr lang="en-US" dirty="0"/>
              <a:t>Chapter 9</a:t>
            </a:r>
          </a:p>
        </p:txBody>
      </p:sp>
    </p:spTree>
    <p:extLst>
      <p:ext uri="{BB962C8B-B14F-4D97-AF65-F5344CB8AC3E}">
        <p14:creationId xmlns:p14="http://schemas.microsoft.com/office/powerpoint/2010/main" val="131876365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Accounting, Finance, and Regulatory Systems</a:t>
            </a:r>
          </a:p>
        </p:txBody>
      </p:sp>
      <p:sp>
        <p:nvSpPr>
          <p:cNvPr id="7" name="Text Placeholder 6"/>
          <p:cNvSpPr>
            <a:spLocks noGrp="1"/>
          </p:cNvSpPr>
          <p:nvPr>
            <p:ph type="body" sz="quarter" idx="13"/>
          </p:nvPr>
        </p:nvSpPr>
        <p:spPr/>
        <p:txBody>
          <a:bodyPr/>
          <a:lstStyle/>
          <a:p>
            <a:r>
              <a:rPr lang="en-US" dirty="0"/>
              <a:t>Chapter 9</a:t>
            </a:r>
          </a:p>
        </p:txBody>
      </p:sp>
      <p:grpSp>
        <p:nvGrpSpPr>
          <p:cNvPr id="3" name="Group 2"/>
          <p:cNvGrpSpPr/>
          <p:nvPr/>
        </p:nvGrpSpPr>
        <p:grpSpPr>
          <a:xfrm>
            <a:off x="2590800" y="1524000"/>
            <a:ext cx="4122014" cy="4548187"/>
            <a:chOff x="3886200" y="1905000"/>
            <a:chExt cx="4122014" cy="4548187"/>
          </a:xfrm>
        </p:grpSpPr>
        <p:pic>
          <p:nvPicPr>
            <p:cNvPr id="512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6200" y="2667000"/>
              <a:ext cx="4122014" cy="37861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949" t="-454" r="949" b="57575"/>
            <a:stretch/>
          </p:blipFill>
          <p:spPr bwMode="auto">
            <a:xfrm>
              <a:off x="4121150" y="1905000"/>
              <a:ext cx="2706624" cy="18281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0" name="TextBox 9"/>
          <p:cNvSpPr txBox="1"/>
          <p:nvPr/>
        </p:nvSpPr>
        <p:spPr>
          <a:xfrm>
            <a:off x="1981200" y="6172199"/>
            <a:ext cx="6705600" cy="276999"/>
          </a:xfrm>
          <a:prstGeom prst="rect">
            <a:avLst/>
          </a:prstGeom>
          <a:noFill/>
        </p:spPr>
        <p:txBody>
          <a:bodyPr wrap="square" rtlCol="0">
            <a:spAutoFit/>
          </a:bodyPr>
          <a:lstStyle/>
          <a:p>
            <a:r>
              <a:rPr lang="en-US" sz="1200" b="1" dirty="0"/>
              <a:t>Figure </a:t>
            </a:r>
            <a:r>
              <a:rPr lang="en-US" sz="1200" b="1" dirty="0" smtClean="0"/>
              <a:t>9.14 </a:t>
            </a:r>
            <a:r>
              <a:rPr lang="en-US" sz="1200" dirty="0" smtClean="0"/>
              <a:t>Overview of the creation of XBRL documents.</a:t>
            </a:r>
            <a:endParaRPr lang="en-US" sz="1200" dirty="0"/>
          </a:p>
        </p:txBody>
      </p:sp>
    </p:spTree>
    <p:extLst>
      <p:ext uri="{BB962C8B-B14F-4D97-AF65-F5344CB8AC3E}">
        <p14:creationId xmlns:p14="http://schemas.microsoft.com/office/powerpoint/2010/main" val="31717774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Accounting, Finance, and Regulatory Systems</a:t>
            </a:r>
          </a:p>
        </p:txBody>
      </p:sp>
      <p:sp>
        <p:nvSpPr>
          <p:cNvPr id="6" name="Content Placeholder 5"/>
          <p:cNvSpPr>
            <a:spLocks noGrp="1"/>
          </p:cNvSpPr>
          <p:nvPr>
            <p:ph idx="1"/>
          </p:nvPr>
        </p:nvSpPr>
        <p:spPr/>
        <p:txBody>
          <a:bodyPr>
            <a:normAutofit lnSpcReduction="10000"/>
          </a:bodyPr>
          <a:lstStyle/>
          <a:p>
            <a:r>
              <a:rPr lang="en-US" dirty="0" smtClean="0"/>
              <a:t>eXtensible Business Reporting Language (XBRL)</a:t>
            </a:r>
          </a:p>
          <a:p>
            <a:pPr lvl="1"/>
            <a:r>
              <a:rPr lang="en-US" dirty="0" smtClean="0"/>
              <a:t>Reporting (disclosure) system designed by the SEC to eliminate document “search and find” difficulties and improve how investors find and use information.</a:t>
            </a:r>
          </a:p>
          <a:p>
            <a:pPr lvl="1"/>
            <a:r>
              <a:rPr lang="en-US" dirty="0" smtClean="0"/>
              <a:t>Designed to:</a:t>
            </a:r>
          </a:p>
          <a:p>
            <a:pPr lvl="2"/>
            <a:r>
              <a:rPr lang="en-US" dirty="0" smtClean="0"/>
              <a:t>Generate </a:t>
            </a:r>
            <a:r>
              <a:rPr lang="en-US" dirty="0"/>
              <a:t>cleaner data, including written explanations and supporting notes.</a:t>
            </a:r>
          </a:p>
          <a:p>
            <a:pPr lvl="2"/>
            <a:r>
              <a:rPr lang="en-US" dirty="0" smtClean="0"/>
              <a:t>Produce </a:t>
            </a:r>
            <a:r>
              <a:rPr lang="en-US" dirty="0"/>
              <a:t>more accurate data with fewer errors that require follow-up </a:t>
            </a:r>
            <a:r>
              <a:rPr lang="en-US" dirty="0" smtClean="0"/>
              <a:t>by regulators</a:t>
            </a:r>
            <a:r>
              <a:rPr lang="en-US" dirty="0"/>
              <a:t>.</a:t>
            </a:r>
          </a:p>
          <a:p>
            <a:pPr lvl="2"/>
            <a:r>
              <a:rPr lang="en-US" dirty="0" smtClean="0"/>
              <a:t>Transmit </a:t>
            </a:r>
            <a:r>
              <a:rPr lang="en-US" dirty="0"/>
              <a:t>data more quickly to regulators and meet deadlines.</a:t>
            </a:r>
          </a:p>
          <a:p>
            <a:pPr lvl="2"/>
            <a:r>
              <a:rPr lang="en-US" dirty="0" smtClean="0"/>
              <a:t>Increase </a:t>
            </a:r>
            <a:r>
              <a:rPr lang="en-US" dirty="0"/>
              <a:t>the number of cases and amount of information that staffers can handle.</a:t>
            </a:r>
            <a:endParaRPr lang="en-US" dirty="0" smtClean="0"/>
          </a:p>
        </p:txBody>
      </p:sp>
      <p:sp>
        <p:nvSpPr>
          <p:cNvPr id="7" name="Text Placeholder 6"/>
          <p:cNvSpPr>
            <a:spLocks noGrp="1"/>
          </p:cNvSpPr>
          <p:nvPr>
            <p:ph type="body" sz="quarter" idx="13"/>
          </p:nvPr>
        </p:nvSpPr>
        <p:spPr/>
        <p:txBody>
          <a:bodyPr/>
          <a:lstStyle/>
          <a:p>
            <a:r>
              <a:rPr lang="en-US" dirty="0"/>
              <a:t>Chapter 9</a:t>
            </a:r>
          </a:p>
        </p:txBody>
      </p:sp>
    </p:spTree>
    <p:extLst>
      <p:ext uri="{BB962C8B-B14F-4D97-AF65-F5344CB8AC3E}">
        <p14:creationId xmlns:p14="http://schemas.microsoft.com/office/powerpoint/2010/main" val="226873382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Accounting, Finance, and Regulatory Systems</a:t>
            </a:r>
          </a:p>
        </p:txBody>
      </p:sp>
      <p:sp>
        <p:nvSpPr>
          <p:cNvPr id="6" name="Content Placeholder 5"/>
          <p:cNvSpPr>
            <a:spLocks noGrp="1"/>
          </p:cNvSpPr>
          <p:nvPr>
            <p:ph idx="1"/>
          </p:nvPr>
        </p:nvSpPr>
        <p:spPr/>
        <p:txBody>
          <a:bodyPr>
            <a:normAutofit/>
          </a:bodyPr>
          <a:lstStyle/>
          <a:p>
            <a:r>
              <a:rPr lang="en-US" dirty="0" smtClean="0"/>
              <a:t>Fraud Prevention and Detection</a:t>
            </a:r>
          </a:p>
          <a:p>
            <a:pPr lvl="1"/>
            <a:r>
              <a:rPr lang="en-US" dirty="0" smtClean="0"/>
              <a:t>Terms </a:t>
            </a:r>
            <a:r>
              <a:rPr lang="en-US" dirty="0"/>
              <a:t>used for </a:t>
            </a:r>
            <a:r>
              <a:rPr lang="en-US" i="1" dirty="0"/>
              <a:t>Insider fraud</a:t>
            </a:r>
            <a:r>
              <a:rPr lang="en-US" dirty="0"/>
              <a:t> are internal, employment, or occupational fraud</a:t>
            </a:r>
            <a:r>
              <a:rPr lang="en-US" dirty="0" smtClean="0"/>
              <a:t>.</a:t>
            </a:r>
          </a:p>
          <a:p>
            <a:pPr lvl="1"/>
            <a:r>
              <a:rPr lang="en-US" dirty="0" smtClean="0"/>
              <a:t>Insider </a:t>
            </a:r>
            <a:r>
              <a:rPr lang="en-US" dirty="0"/>
              <a:t>fraud is a term referring to a variety of criminal behaviors perpetrated by an organization’s employees or contractors</a:t>
            </a:r>
            <a:r>
              <a:rPr lang="en-US" dirty="0" smtClean="0"/>
              <a:t>.</a:t>
            </a:r>
          </a:p>
          <a:p>
            <a:pPr lvl="1"/>
            <a:r>
              <a:rPr lang="en-US" dirty="0" smtClean="0"/>
              <a:t>Fraud occurs because </a:t>
            </a:r>
            <a:r>
              <a:rPr lang="en-US" i="1" dirty="0" smtClean="0"/>
              <a:t>internal controls</a:t>
            </a:r>
            <a:r>
              <a:rPr lang="en-US" dirty="0" smtClean="0"/>
              <a:t> to prevent insider fraud – no matter how strong – will fail on occasion.</a:t>
            </a:r>
            <a:endParaRPr lang="en-US" dirty="0"/>
          </a:p>
          <a:p>
            <a:pPr lvl="1"/>
            <a:endParaRPr lang="en-US" dirty="0"/>
          </a:p>
          <a:p>
            <a:pPr lvl="1"/>
            <a:endParaRPr lang="en-US" dirty="0" smtClean="0"/>
          </a:p>
        </p:txBody>
      </p:sp>
      <p:sp>
        <p:nvSpPr>
          <p:cNvPr id="7" name="Text Placeholder 6"/>
          <p:cNvSpPr>
            <a:spLocks noGrp="1"/>
          </p:cNvSpPr>
          <p:nvPr>
            <p:ph type="body" sz="quarter" idx="13"/>
          </p:nvPr>
        </p:nvSpPr>
        <p:spPr/>
        <p:txBody>
          <a:bodyPr/>
          <a:lstStyle/>
          <a:p>
            <a:r>
              <a:rPr lang="en-US" dirty="0"/>
              <a:t>Chapter 9</a:t>
            </a:r>
          </a:p>
        </p:txBody>
      </p:sp>
    </p:spTree>
    <p:extLst>
      <p:ext uri="{BB962C8B-B14F-4D97-AF65-F5344CB8AC3E}">
        <p14:creationId xmlns:p14="http://schemas.microsoft.com/office/powerpoint/2010/main" val="96628984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Accounting, Finance, and Regulatory Systems</a:t>
            </a:r>
          </a:p>
        </p:txBody>
      </p:sp>
      <p:sp>
        <p:nvSpPr>
          <p:cNvPr id="6" name="Content Placeholder 5"/>
          <p:cNvSpPr>
            <a:spLocks noGrp="1"/>
          </p:cNvSpPr>
          <p:nvPr>
            <p:ph idx="1"/>
          </p:nvPr>
        </p:nvSpPr>
        <p:spPr/>
        <p:txBody>
          <a:bodyPr>
            <a:normAutofit/>
          </a:bodyPr>
          <a:lstStyle/>
          <a:p>
            <a:r>
              <a:rPr lang="en-US" dirty="0" smtClean="0"/>
              <a:t>Internal Controls</a:t>
            </a:r>
          </a:p>
          <a:p>
            <a:pPr lvl="1"/>
            <a:r>
              <a:rPr lang="en-US" dirty="0"/>
              <a:t>Segregation of </a:t>
            </a:r>
            <a:r>
              <a:rPr lang="en-US" dirty="0" smtClean="0"/>
              <a:t>duties</a:t>
            </a:r>
          </a:p>
          <a:p>
            <a:pPr lvl="1"/>
            <a:r>
              <a:rPr lang="en-US" dirty="0"/>
              <a:t>Job </a:t>
            </a:r>
            <a:r>
              <a:rPr lang="en-US" dirty="0" smtClean="0"/>
              <a:t>rotation</a:t>
            </a:r>
          </a:p>
          <a:p>
            <a:pPr lvl="1"/>
            <a:r>
              <a:rPr lang="en-US" dirty="0" smtClean="0"/>
              <a:t>Oversight</a:t>
            </a:r>
          </a:p>
          <a:p>
            <a:pPr lvl="1"/>
            <a:r>
              <a:rPr lang="en-US" dirty="0" smtClean="0"/>
              <a:t>Safeguard of assets</a:t>
            </a:r>
          </a:p>
          <a:p>
            <a:pPr lvl="1"/>
            <a:r>
              <a:rPr lang="en-US" dirty="0" smtClean="0"/>
              <a:t>IT policies</a:t>
            </a:r>
          </a:p>
        </p:txBody>
      </p:sp>
      <p:sp>
        <p:nvSpPr>
          <p:cNvPr id="7" name="Text Placeholder 6"/>
          <p:cNvSpPr>
            <a:spLocks noGrp="1"/>
          </p:cNvSpPr>
          <p:nvPr>
            <p:ph type="body" sz="quarter" idx="13"/>
          </p:nvPr>
        </p:nvSpPr>
        <p:spPr/>
        <p:txBody>
          <a:bodyPr/>
          <a:lstStyle/>
          <a:p>
            <a:r>
              <a:rPr lang="en-US" dirty="0"/>
              <a:t>Chapter 9</a:t>
            </a:r>
          </a:p>
        </p:txBody>
      </p:sp>
    </p:spTree>
    <p:extLst>
      <p:ext uri="{BB962C8B-B14F-4D97-AF65-F5344CB8AC3E}">
        <p14:creationId xmlns:p14="http://schemas.microsoft.com/office/powerpoint/2010/main" val="328015118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Accounting, Finance, and Regulatory Systems</a:t>
            </a:r>
          </a:p>
        </p:txBody>
      </p:sp>
      <p:sp>
        <p:nvSpPr>
          <p:cNvPr id="6" name="Content Placeholder 5"/>
          <p:cNvSpPr>
            <a:spLocks noGrp="1"/>
          </p:cNvSpPr>
          <p:nvPr>
            <p:ph idx="1"/>
          </p:nvPr>
        </p:nvSpPr>
        <p:spPr/>
        <p:txBody>
          <a:bodyPr>
            <a:noAutofit/>
          </a:bodyPr>
          <a:lstStyle/>
          <a:p>
            <a:r>
              <a:rPr lang="en-US" sz="2000" dirty="0" smtClean="0"/>
              <a:t>Fraud Risk Management</a:t>
            </a:r>
          </a:p>
          <a:p>
            <a:pPr lvl="1"/>
            <a:r>
              <a:rPr lang="en-US" sz="2000" dirty="0" smtClean="0"/>
              <a:t>A </a:t>
            </a:r>
            <a:r>
              <a:rPr lang="en-US" sz="2000" dirty="0"/>
              <a:t>system of policies </a:t>
            </a:r>
            <a:r>
              <a:rPr lang="en-US" sz="2000" dirty="0" smtClean="0"/>
              <a:t>and procedures </a:t>
            </a:r>
            <a:r>
              <a:rPr lang="en-US" sz="2000" dirty="0"/>
              <a:t>to prevent and detect illegal acts committed by managers, </a:t>
            </a:r>
            <a:r>
              <a:rPr lang="en-US" sz="2000" dirty="0" smtClean="0"/>
              <a:t>employees, customers</a:t>
            </a:r>
            <a:r>
              <a:rPr lang="en-US" sz="2000" dirty="0"/>
              <a:t>, or business partners against a company’s interests</a:t>
            </a:r>
            <a:r>
              <a:rPr lang="en-US" sz="2000" dirty="0" smtClean="0"/>
              <a:t>.</a:t>
            </a:r>
            <a:endParaRPr lang="en-US" sz="2000" dirty="0"/>
          </a:p>
          <a:p>
            <a:r>
              <a:rPr lang="en-US" sz="2000" dirty="0"/>
              <a:t>Fraud Risk </a:t>
            </a:r>
            <a:r>
              <a:rPr lang="en-US" sz="2000" dirty="0" smtClean="0"/>
              <a:t>Factors</a:t>
            </a:r>
            <a:endParaRPr lang="en-US" sz="2000" dirty="0"/>
          </a:p>
          <a:p>
            <a:pPr marL="914400" lvl="1" indent="-457200">
              <a:buFont typeface="+mj-lt"/>
              <a:buAutoNum type="arabicPeriod"/>
            </a:pPr>
            <a:r>
              <a:rPr lang="en-US" sz="2000" dirty="0"/>
              <a:t>A high level of trust in employees without </a:t>
            </a:r>
            <a:r>
              <a:rPr lang="en-US" sz="2000" dirty="0" smtClean="0"/>
              <a:t>sufficient </a:t>
            </a:r>
            <a:r>
              <a:rPr lang="en-US" sz="2000" dirty="0"/>
              <a:t>oversight to verify that </a:t>
            </a:r>
            <a:r>
              <a:rPr lang="en-US" sz="2000" dirty="0" smtClean="0"/>
              <a:t>they are </a:t>
            </a:r>
            <a:r>
              <a:rPr lang="en-US" sz="2000" dirty="0"/>
              <a:t>not stealing from the </a:t>
            </a:r>
            <a:r>
              <a:rPr lang="en-US" sz="2000" dirty="0" smtClean="0"/>
              <a:t>company.</a:t>
            </a:r>
            <a:endParaRPr lang="en-US" sz="2000" dirty="0"/>
          </a:p>
          <a:p>
            <a:pPr marL="914400" lvl="1" indent="-457200">
              <a:buFont typeface="+mj-lt"/>
              <a:buAutoNum type="arabicPeriod"/>
            </a:pPr>
            <a:r>
              <a:rPr lang="en-US" sz="2000" dirty="0" smtClean="0"/>
              <a:t>Relying </a:t>
            </a:r>
            <a:r>
              <a:rPr lang="en-US" sz="2000" dirty="0"/>
              <a:t>on informal processes of </a:t>
            </a:r>
            <a:r>
              <a:rPr lang="en-US" sz="2000" dirty="0" smtClean="0"/>
              <a:t>control.</a:t>
            </a:r>
          </a:p>
          <a:p>
            <a:pPr marL="914400" lvl="1" indent="-457200">
              <a:buFont typeface="+mj-lt"/>
              <a:buAutoNum type="arabicPeriod"/>
            </a:pPr>
            <a:r>
              <a:rPr lang="en-US" sz="2000" dirty="0"/>
              <a:t>A mindset (belief) that internal controls and fraud prevention systems are </a:t>
            </a:r>
            <a:r>
              <a:rPr lang="en-US" sz="2000" dirty="0" smtClean="0"/>
              <a:t>too expensive </a:t>
            </a:r>
            <a:r>
              <a:rPr lang="en-US" sz="2000" dirty="0"/>
              <a:t>to </a:t>
            </a:r>
            <a:r>
              <a:rPr lang="en-US" sz="2000" dirty="0" smtClean="0"/>
              <a:t>implement.</a:t>
            </a:r>
            <a:endParaRPr lang="en-US" sz="2000" dirty="0"/>
          </a:p>
          <a:p>
            <a:pPr marL="914400" lvl="1" indent="-457200">
              <a:buFont typeface="+mj-lt"/>
              <a:buAutoNum type="arabicPeriod"/>
            </a:pPr>
            <a:r>
              <a:rPr lang="en-US" sz="2000" dirty="0" smtClean="0"/>
              <a:t>Assigning </a:t>
            </a:r>
            <a:r>
              <a:rPr lang="en-US" sz="2000" dirty="0"/>
              <a:t>a wide range of duties for each employee, giving them </a:t>
            </a:r>
            <a:r>
              <a:rPr lang="en-US" sz="2000" dirty="0" smtClean="0"/>
              <a:t>opportunities to </a:t>
            </a:r>
            <a:r>
              <a:rPr lang="en-US" sz="2000" dirty="0"/>
              <a:t>commit </a:t>
            </a:r>
            <a:r>
              <a:rPr lang="en-US" sz="2000" dirty="0" smtClean="0"/>
              <a:t>fraud.</a:t>
            </a:r>
          </a:p>
        </p:txBody>
      </p:sp>
      <p:sp>
        <p:nvSpPr>
          <p:cNvPr id="7" name="Text Placeholder 6"/>
          <p:cNvSpPr>
            <a:spLocks noGrp="1"/>
          </p:cNvSpPr>
          <p:nvPr>
            <p:ph type="body" sz="quarter" idx="13"/>
          </p:nvPr>
        </p:nvSpPr>
        <p:spPr/>
        <p:txBody>
          <a:bodyPr/>
          <a:lstStyle/>
          <a:p>
            <a:r>
              <a:rPr lang="en-US" dirty="0"/>
              <a:t>Chapter 9</a:t>
            </a:r>
          </a:p>
        </p:txBody>
      </p:sp>
    </p:spTree>
    <p:extLst>
      <p:ext uri="{BB962C8B-B14F-4D97-AF65-F5344CB8AC3E}">
        <p14:creationId xmlns:p14="http://schemas.microsoft.com/office/powerpoint/2010/main" val="139185062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Accounting, Finance, and Regulatory Systems</a:t>
            </a:r>
          </a:p>
        </p:txBody>
      </p:sp>
      <p:sp>
        <p:nvSpPr>
          <p:cNvPr id="6" name="Content Placeholder 5"/>
          <p:cNvSpPr>
            <a:spLocks noGrp="1"/>
          </p:cNvSpPr>
          <p:nvPr>
            <p:ph idx="1"/>
          </p:nvPr>
        </p:nvSpPr>
        <p:spPr/>
        <p:txBody>
          <a:bodyPr>
            <a:normAutofit/>
          </a:bodyPr>
          <a:lstStyle/>
          <a:p>
            <a:r>
              <a:rPr lang="en-US" dirty="0" smtClean="0"/>
              <a:t>Auditing Information Systems</a:t>
            </a:r>
          </a:p>
          <a:p>
            <a:pPr lvl="1"/>
            <a:r>
              <a:rPr lang="en-US" dirty="0"/>
              <a:t>Fraud can be easy to commit and hard to detect</a:t>
            </a:r>
            <a:r>
              <a:rPr lang="en-US" dirty="0" smtClean="0"/>
              <a:t>.</a:t>
            </a:r>
          </a:p>
          <a:p>
            <a:pPr lvl="1"/>
            <a:r>
              <a:rPr lang="en-US" dirty="0" smtClean="0"/>
              <a:t>Information systems can provide a </a:t>
            </a:r>
            <a:r>
              <a:rPr lang="en-US" i="1" dirty="0" smtClean="0"/>
              <a:t>federated</a:t>
            </a:r>
            <a:r>
              <a:rPr lang="en-US" dirty="0" smtClean="0"/>
              <a:t> approach to auditing payroll, scheduling, accounts payable/receivable, and other electronic data.</a:t>
            </a:r>
          </a:p>
          <a:p>
            <a:pPr lvl="1"/>
            <a:r>
              <a:rPr lang="en-US" dirty="0" smtClean="0"/>
              <a:t>Federated systems are the combination of </a:t>
            </a:r>
            <a:r>
              <a:rPr lang="en-US" dirty="0"/>
              <a:t>independent </a:t>
            </a:r>
            <a:r>
              <a:rPr lang="en-US" dirty="0" smtClean="0"/>
              <a:t>systems designed with unique functions.</a:t>
            </a:r>
          </a:p>
        </p:txBody>
      </p:sp>
      <p:sp>
        <p:nvSpPr>
          <p:cNvPr id="7" name="Text Placeholder 6"/>
          <p:cNvSpPr>
            <a:spLocks noGrp="1"/>
          </p:cNvSpPr>
          <p:nvPr>
            <p:ph type="body" sz="quarter" idx="13"/>
          </p:nvPr>
        </p:nvSpPr>
        <p:spPr/>
        <p:txBody>
          <a:bodyPr/>
          <a:lstStyle/>
          <a:p>
            <a:r>
              <a:rPr lang="en-US" dirty="0"/>
              <a:t>Chapter 9</a:t>
            </a:r>
          </a:p>
        </p:txBody>
      </p:sp>
    </p:spTree>
    <p:extLst>
      <p:ext uri="{BB962C8B-B14F-4D97-AF65-F5344CB8AC3E}">
        <p14:creationId xmlns:p14="http://schemas.microsoft.com/office/powerpoint/2010/main" val="81768739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Accounting, Finance, and Regulatory Systems</a:t>
            </a:r>
          </a:p>
        </p:txBody>
      </p:sp>
      <p:sp>
        <p:nvSpPr>
          <p:cNvPr id="6" name="Content Placeholder 5"/>
          <p:cNvSpPr>
            <a:spLocks noGrp="1"/>
          </p:cNvSpPr>
          <p:nvPr>
            <p:ph idx="1"/>
          </p:nvPr>
        </p:nvSpPr>
        <p:spPr/>
        <p:txBody>
          <a:bodyPr>
            <a:normAutofit/>
          </a:bodyPr>
          <a:lstStyle/>
          <a:p>
            <a:r>
              <a:rPr lang="en-US" dirty="0" smtClean="0"/>
              <a:t>Financial Planning and Budgeting</a:t>
            </a:r>
          </a:p>
          <a:p>
            <a:pPr lvl="1"/>
            <a:r>
              <a:rPr lang="en-US" dirty="0" smtClean="0"/>
              <a:t>Budgeting: allocation of financial resources among participants, activities, and projects. Includes the process of analyzing and selecting investments with the highest ROI for the organization or </a:t>
            </a:r>
            <a:r>
              <a:rPr lang="en-US" b="1" dirty="0" smtClean="0"/>
              <a:t>capital budgeting</a:t>
            </a:r>
            <a:r>
              <a:rPr lang="en-US" dirty="0" smtClean="0"/>
              <a:t>.</a:t>
            </a:r>
          </a:p>
          <a:p>
            <a:pPr lvl="1"/>
            <a:r>
              <a:rPr lang="en-US" dirty="0" smtClean="0"/>
              <a:t>Forecasting: estimating expenses, inventory, or other corporate assets to secure sufficient cash flow. </a:t>
            </a:r>
          </a:p>
        </p:txBody>
      </p:sp>
      <p:sp>
        <p:nvSpPr>
          <p:cNvPr id="7" name="Text Placeholder 6"/>
          <p:cNvSpPr>
            <a:spLocks noGrp="1"/>
          </p:cNvSpPr>
          <p:nvPr>
            <p:ph type="body" sz="quarter" idx="13"/>
          </p:nvPr>
        </p:nvSpPr>
        <p:spPr/>
        <p:txBody>
          <a:bodyPr/>
          <a:lstStyle/>
          <a:p>
            <a:r>
              <a:rPr lang="en-US" dirty="0"/>
              <a:t>Chapter 9</a:t>
            </a:r>
          </a:p>
        </p:txBody>
      </p:sp>
    </p:spTree>
    <p:extLst>
      <p:ext uri="{BB962C8B-B14F-4D97-AF65-F5344CB8AC3E}">
        <p14:creationId xmlns:p14="http://schemas.microsoft.com/office/powerpoint/2010/main" val="56060835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Accounting, Finance, and Regulatory Systems</a:t>
            </a:r>
          </a:p>
        </p:txBody>
      </p:sp>
      <p:sp>
        <p:nvSpPr>
          <p:cNvPr id="6" name="Content Placeholder 5"/>
          <p:cNvSpPr>
            <a:spLocks noGrp="1"/>
          </p:cNvSpPr>
          <p:nvPr>
            <p:ph idx="1"/>
          </p:nvPr>
        </p:nvSpPr>
        <p:spPr/>
        <p:txBody>
          <a:bodyPr>
            <a:normAutofit/>
          </a:bodyPr>
          <a:lstStyle/>
          <a:p>
            <a:r>
              <a:rPr lang="en-US" dirty="0" smtClean="0"/>
              <a:t>Financial Planning and Budgeting</a:t>
            </a:r>
          </a:p>
          <a:p>
            <a:pPr lvl="1"/>
            <a:r>
              <a:rPr lang="en-US" dirty="0" smtClean="0"/>
              <a:t>Financial Ratio Analysis: used by external parties when they decide whether to invest in an organization, extend credit, or buy it.</a:t>
            </a:r>
          </a:p>
          <a:p>
            <a:pPr lvl="1"/>
            <a:r>
              <a:rPr lang="en-US" dirty="0" smtClean="0"/>
              <a:t>Profitability Analysis: understanding the profitability of individual products or services, product lines, or the financial health of the entire organization.</a:t>
            </a:r>
          </a:p>
          <a:p>
            <a:pPr lvl="1"/>
            <a:r>
              <a:rPr lang="en-US" dirty="0"/>
              <a:t>Cost </a:t>
            </a:r>
            <a:r>
              <a:rPr lang="en-US" dirty="0" smtClean="0"/>
              <a:t>Control: financial management of assets, through proper estimation, to assure financial health and cash flow.</a:t>
            </a:r>
          </a:p>
        </p:txBody>
      </p:sp>
      <p:sp>
        <p:nvSpPr>
          <p:cNvPr id="7" name="Text Placeholder 6"/>
          <p:cNvSpPr>
            <a:spLocks noGrp="1"/>
          </p:cNvSpPr>
          <p:nvPr>
            <p:ph type="body" sz="quarter" idx="13"/>
          </p:nvPr>
        </p:nvSpPr>
        <p:spPr/>
        <p:txBody>
          <a:bodyPr/>
          <a:lstStyle/>
          <a:p>
            <a:r>
              <a:rPr lang="en-US" dirty="0"/>
              <a:t>Chapter 9</a:t>
            </a:r>
          </a:p>
        </p:txBody>
      </p:sp>
    </p:spTree>
    <p:extLst>
      <p:ext uri="{BB962C8B-B14F-4D97-AF65-F5344CB8AC3E}">
        <p14:creationId xmlns:p14="http://schemas.microsoft.com/office/powerpoint/2010/main" val="24227857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Solving Business Challenges at All Management Levels</a:t>
            </a:r>
          </a:p>
        </p:txBody>
      </p:sp>
      <p:sp>
        <p:nvSpPr>
          <p:cNvPr id="7" name="Text Placeholder 6"/>
          <p:cNvSpPr>
            <a:spLocks noGrp="1"/>
          </p:cNvSpPr>
          <p:nvPr>
            <p:ph type="body" sz="quarter" idx="13"/>
          </p:nvPr>
        </p:nvSpPr>
        <p:spPr/>
        <p:txBody>
          <a:bodyPr/>
          <a:lstStyle/>
          <a:p>
            <a:r>
              <a:rPr lang="en-US" dirty="0"/>
              <a:t>Chapter </a:t>
            </a:r>
            <a:r>
              <a:rPr lang="en-US" dirty="0" smtClean="0"/>
              <a:t>9</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1600200"/>
            <a:ext cx="7258050" cy="41755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1447800" y="5943600"/>
            <a:ext cx="6705600" cy="461665"/>
          </a:xfrm>
          <a:prstGeom prst="rect">
            <a:avLst/>
          </a:prstGeom>
          <a:noFill/>
        </p:spPr>
        <p:txBody>
          <a:bodyPr wrap="square" rtlCol="0">
            <a:spAutoFit/>
          </a:bodyPr>
          <a:lstStyle/>
          <a:p>
            <a:r>
              <a:rPr lang="en-US" sz="1200" b="1" dirty="0" smtClean="0"/>
              <a:t>Figure 9.5 </a:t>
            </a:r>
            <a:r>
              <a:rPr lang="en-US" sz="1200" dirty="0" smtClean="0"/>
              <a:t>Three organizational levels, their concerns, and strategic and tactical questions, planning, and control.</a:t>
            </a:r>
            <a:endParaRPr lang="en-US" sz="1200" dirty="0"/>
          </a:p>
        </p:txBody>
      </p:sp>
    </p:spTree>
    <p:extLst>
      <p:ext uri="{BB962C8B-B14F-4D97-AF65-F5344CB8AC3E}">
        <p14:creationId xmlns:p14="http://schemas.microsoft.com/office/powerpoint/2010/main" val="959629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Accounting, Finance, and Regulatory Systems</a:t>
            </a:r>
          </a:p>
        </p:txBody>
      </p:sp>
      <p:sp>
        <p:nvSpPr>
          <p:cNvPr id="6" name="Content Placeholder 5"/>
          <p:cNvSpPr>
            <a:spLocks noGrp="1"/>
          </p:cNvSpPr>
          <p:nvPr>
            <p:ph idx="1"/>
          </p:nvPr>
        </p:nvSpPr>
        <p:spPr/>
        <p:txBody>
          <a:bodyPr>
            <a:normAutofit lnSpcReduction="10000"/>
          </a:bodyPr>
          <a:lstStyle/>
          <a:p>
            <a:pPr marL="457200" indent="-457200">
              <a:buClr>
                <a:srgbClr val="5A8B25"/>
              </a:buClr>
              <a:buFont typeface="+mj-lt"/>
              <a:buAutoNum type="arabicPeriod"/>
            </a:pPr>
            <a:r>
              <a:rPr lang="en-US" b="0" dirty="0" smtClean="0"/>
              <a:t>What </a:t>
            </a:r>
            <a:r>
              <a:rPr lang="en-US" b="0" dirty="0"/>
              <a:t>is eXtensible Business Reporting Language (XBRL)?</a:t>
            </a:r>
          </a:p>
          <a:p>
            <a:pPr marL="457200" indent="-457200">
              <a:buClr>
                <a:srgbClr val="5A8B25"/>
              </a:buClr>
              <a:buFont typeface="+mj-lt"/>
              <a:buAutoNum type="arabicPeriod"/>
            </a:pPr>
            <a:r>
              <a:rPr lang="en-US" b="0" dirty="0" smtClean="0"/>
              <a:t>Why </a:t>
            </a:r>
            <a:r>
              <a:rPr lang="en-US" b="0" dirty="0"/>
              <a:t>does the SEC mandate data disclosure, whereby data items </a:t>
            </a:r>
            <a:r>
              <a:rPr lang="en-US" b="0" dirty="0" smtClean="0"/>
              <a:t>are tagged </a:t>
            </a:r>
            <a:r>
              <a:rPr lang="en-US" b="0" dirty="0"/>
              <a:t>to make them easily searchable?</a:t>
            </a:r>
          </a:p>
          <a:p>
            <a:pPr marL="457200" indent="-457200">
              <a:buClr>
                <a:srgbClr val="5A8B25"/>
              </a:buClr>
              <a:buFont typeface="+mj-lt"/>
              <a:buAutoNum type="arabicPeriod"/>
            </a:pPr>
            <a:r>
              <a:rPr lang="en-US" b="0" dirty="0" smtClean="0"/>
              <a:t>What </a:t>
            </a:r>
            <a:r>
              <a:rPr lang="en-US" b="0" dirty="0"/>
              <a:t>is insider fraud? What are some other terms </a:t>
            </a:r>
            <a:r>
              <a:rPr lang="en-US" b="0" dirty="0" smtClean="0"/>
              <a:t>for insider </a:t>
            </a:r>
            <a:r>
              <a:rPr lang="en-US" b="0" dirty="0"/>
              <a:t>fraud?</a:t>
            </a:r>
          </a:p>
          <a:p>
            <a:pPr marL="457200" indent="-457200">
              <a:buClr>
                <a:srgbClr val="5A8B25"/>
              </a:buClr>
              <a:buFont typeface="+mj-lt"/>
              <a:buAutoNum type="arabicPeriod"/>
            </a:pPr>
            <a:r>
              <a:rPr lang="en-US" b="0" dirty="0" smtClean="0"/>
              <a:t>What </a:t>
            </a:r>
            <a:r>
              <a:rPr lang="en-US" b="0" dirty="0"/>
              <a:t>is fraud risk management?</a:t>
            </a:r>
          </a:p>
          <a:p>
            <a:pPr marL="457200" indent="-457200">
              <a:buClr>
                <a:srgbClr val="5A8B25"/>
              </a:buClr>
              <a:buFont typeface="+mj-lt"/>
              <a:buAutoNum type="arabicPeriod"/>
            </a:pPr>
            <a:r>
              <a:rPr lang="en-US" b="0" dirty="0" smtClean="0"/>
              <a:t>What </a:t>
            </a:r>
            <a:r>
              <a:rPr lang="en-US" b="0" dirty="0"/>
              <a:t>four factors increase the risk of fraud?</a:t>
            </a:r>
          </a:p>
          <a:p>
            <a:pPr marL="457200" indent="-457200">
              <a:buClr>
                <a:srgbClr val="5A8B25"/>
              </a:buClr>
              <a:buFont typeface="+mj-lt"/>
              <a:buAutoNum type="arabicPeriod"/>
            </a:pPr>
            <a:r>
              <a:rPr lang="en-US" b="0" dirty="0" smtClean="0"/>
              <a:t>Explain </a:t>
            </a:r>
            <a:r>
              <a:rPr lang="en-US" b="0" dirty="0"/>
              <a:t>how accounting ISs can help deter fraud.</a:t>
            </a:r>
          </a:p>
          <a:p>
            <a:pPr marL="457200" indent="-457200">
              <a:buClr>
                <a:srgbClr val="5A8B25"/>
              </a:buClr>
              <a:buFont typeface="+mj-lt"/>
              <a:buAutoNum type="arabicPeriod"/>
            </a:pPr>
            <a:r>
              <a:rPr lang="en-US" b="0" dirty="0" smtClean="0"/>
              <a:t>Define </a:t>
            </a:r>
            <a:r>
              <a:rPr lang="en-US" b="0" dirty="0"/>
              <a:t>capital budgeting.</a:t>
            </a:r>
          </a:p>
          <a:p>
            <a:pPr marL="457200" indent="-457200">
              <a:buClr>
                <a:srgbClr val="5A8B25"/>
              </a:buClr>
              <a:buFont typeface="+mj-lt"/>
              <a:buAutoNum type="arabicPeriod"/>
            </a:pPr>
            <a:r>
              <a:rPr lang="en-US" b="0" dirty="0" smtClean="0"/>
              <a:t>What </a:t>
            </a:r>
            <a:r>
              <a:rPr lang="en-US" b="0" dirty="0"/>
              <a:t>is the purpose of auditing?</a:t>
            </a:r>
            <a:endParaRPr lang="en-US" b="0" dirty="0" smtClean="0"/>
          </a:p>
        </p:txBody>
      </p:sp>
      <p:sp>
        <p:nvSpPr>
          <p:cNvPr id="7" name="Text Placeholder 6"/>
          <p:cNvSpPr>
            <a:spLocks noGrp="1"/>
          </p:cNvSpPr>
          <p:nvPr>
            <p:ph type="body" sz="quarter" idx="13"/>
          </p:nvPr>
        </p:nvSpPr>
        <p:spPr/>
        <p:txBody>
          <a:bodyPr/>
          <a:lstStyle/>
          <a:p>
            <a:r>
              <a:rPr lang="en-US" dirty="0"/>
              <a:t>Chapter 9</a:t>
            </a:r>
          </a:p>
        </p:txBody>
      </p:sp>
    </p:spTree>
    <p:extLst>
      <p:ext uri="{BB962C8B-B14F-4D97-AF65-F5344CB8AC3E}">
        <p14:creationId xmlns:p14="http://schemas.microsoft.com/office/powerpoint/2010/main" val="421221767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2443269811"/>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2073792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Human Resource Systems, Compliance, and Ethics</a:t>
            </a:r>
          </a:p>
        </p:txBody>
      </p:sp>
      <p:sp>
        <p:nvSpPr>
          <p:cNvPr id="6" name="Content Placeholder 5"/>
          <p:cNvSpPr>
            <a:spLocks noGrp="1"/>
          </p:cNvSpPr>
          <p:nvPr>
            <p:ph idx="1"/>
          </p:nvPr>
        </p:nvSpPr>
        <p:spPr/>
        <p:txBody>
          <a:bodyPr>
            <a:normAutofit lnSpcReduction="10000"/>
          </a:bodyPr>
          <a:lstStyle/>
          <a:p>
            <a:r>
              <a:rPr lang="en-US" dirty="0" smtClean="0"/>
              <a:t>HR Information Systems</a:t>
            </a:r>
          </a:p>
          <a:p>
            <a:pPr lvl="1"/>
            <a:r>
              <a:rPr lang="en-US" dirty="0" smtClean="0"/>
              <a:t>Systems that focus on legal and compliance responsibilities, employee development, talent management, hiring, and succession planning.</a:t>
            </a:r>
          </a:p>
          <a:p>
            <a:pPr lvl="1"/>
            <a:r>
              <a:rPr lang="en-US" dirty="0" smtClean="0"/>
              <a:t>HRIS moved into intranets or clouds, including leasing external information system software as a service (Saas):</a:t>
            </a:r>
          </a:p>
          <a:p>
            <a:pPr lvl="2"/>
            <a:r>
              <a:rPr lang="en-US" dirty="0" smtClean="0"/>
              <a:t>Reduce demand on internal businesses and IT resources.</a:t>
            </a:r>
          </a:p>
          <a:p>
            <a:pPr lvl="2"/>
            <a:r>
              <a:rPr lang="en-US" dirty="0" smtClean="0"/>
              <a:t>Dramatically improve time to value without overstretching internal IT resources.</a:t>
            </a:r>
          </a:p>
          <a:p>
            <a:pPr lvl="2"/>
            <a:r>
              <a:rPr lang="en-US" dirty="0" smtClean="0"/>
              <a:t>Reduce development/implementation times for new systems.</a:t>
            </a:r>
          </a:p>
        </p:txBody>
      </p:sp>
      <p:sp>
        <p:nvSpPr>
          <p:cNvPr id="7" name="Text Placeholder 6"/>
          <p:cNvSpPr>
            <a:spLocks noGrp="1"/>
          </p:cNvSpPr>
          <p:nvPr>
            <p:ph type="body" sz="quarter" idx="13"/>
          </p:nvPr>
        </p:nvSpPr>
        <p:spPr/>
        <p:txBody>
          <a:bodyPr/>
          <a:lstStyle/>
          <a:p>
            <a:r>
              <a:rPr lang="en-US" dirty="0"/>
              <a:t>Chapter 9</a:t>
            </a:r>
          </a:p>
        </p:txBody>
      </p:sp>
    </p:spTree>
    <p:extLst>
      <p:ext uri="{BB962C8B-B14F-4D97-AF65-F5344CB8AC3E}">
        <p14:creationId xmlns:p14="http://schemas.microsoft.com/office/powerpoint/2010/main" val="155887120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Human Resource Systems, Compliance, and Ethics</a:t>
            </a:r>
          </a:p>
        </p:txBody>
      </p:sp>
      <p:sp>
        <p:nvSpPr>
          <p:cNvPr id="6" name="Content Placeholder 5"/>
          <p:cNvSpPr>
            <a:spLocks noGrp="1"/>
          </p:cNvSpPr>
          <p:nvPr>
            <p:ph idx="1"/>
          </p:nvPr>
        </p:nvSpPr>
        <p:spPr/>
        <p:txBody>
          <a:bodyPr>
            <a:normAutofit/>
          </a:bodyPr>
          <a:lstStyle/>
          <a:p>
            <a:r>
              <a:rPr lang="en-US" dirty="0" smtClean="0"/>
              <a:t>Management and Employee Development</a:t>
            </a:r>
          </a:p>
          <a:p>
            <a:pPr lvl="1"/>
            <a:r>
              <a:rPr lang="en-US" dirty="0" smtClean="0"/>
              <a:t>Performance Evaluation</a:t>
            </a:r>
          </a:p>
          <a:p>
            <a:pPr lvl="2"/>
            <a:r>
              <a:rPr lang="en-US" dirty="0"/>
              <a:t>Corporate managers can analyze employees’ </a:t>
            </a:r>
            <a:r>
              <a:rPr lang="en-US" dirty="0" smtClean="0"/>
              <a:t>performances with </a:t>
            </a:r>
            <a:r>
              <a:rPr lang="en-US" dirty="0"/>
              <a:t>the help of intelligent systems, which provide systematic interpretation of </a:t>
            </a:r>
            <a:r>
              <a:rPr lang="en-US" dirty="0" smtClean="0"/>
              <a:t>performance over </a:t>
            </a:r>
            <a:r>
              <a:rPr lang="en-US" dirty="0"/>
              <a:t>time.</a:t>
            </a:r>
            <a:endParaRPr lang="en-US" dirty="0" smtClean="0"/>
          </a:p>
          <a:p>
            <a:pPr lvl="1"/>
            <a:r>
              <a:rPr lang="en-US" dirty="0" smtClean="0"/>
              <a:t>Training and Human Resources Development</a:t>
            </a:r>
          </a:p>
          <a:p>
            <a:pPr lvl="2"/>
            <a:r>
              <a:rPr lang="en-US" dirty="0" smtClean="0"/>
              <a:t>Provide career </a:t>
            </a:r>
            <a:r>
              <a:rPr lang="en-US" dirty="0"/>
              <a:t>development plan for each employee. IT can </a:t>
            </a:r>
            <a:r>
              <a:rPr lang="en-US" dirty="0" smtClean="0"/>
              <a:t>support the </a:t>
            </a:r>
            <a:r>
              <a:rPr lang="en-US" dirty="0"/>
              <a:t>planning, monitoring, and control of these activities by using </a:t>
            </a:r>
            <a:r>
              <a:rPr lang="en-US" dirty="0" smtClean="0"/>
              <a:t>workflow applications</a:t>
            </a:r>
            <a:r>
              <a:rPr lang="en-US" dirty="0"/>
              <a:t>.</a:t>
            </a:r>
            <a:endParaRPr lang="en-US" dirty="0" smtClean="0"/>
          </a:p>
          <a:p>
            <a:pPr lvl="1"/>
            <a:endParaRPr lang="en-US" dirty="0" smtClean="0"/>
          </a:p>
        </p:txBody>
      </p:sp>
      <p:sp>
        <p:nvSpPr>
          <p:cNvPr id="7" name="Text Placeholder 6"/>
          <p:cNvSpPr>
            <a:spLocks noGrp="1"/>
          </p:cNvSpPr>
          <p:nvPr>
            <p:ph type="body" sz="quarter" idx="13"/>
          </p:nvPr>
        </p:nvSpPr>
        <p:spPr/>
        <p:txBody>
          <a:bodyPr/>
          <a:lstStyle/>
          <a:p>
            <a:r>
              <a:rPr lang="en-US" dirty="0"/>
              <a:t>Chapter 9</a:t>
            </a:r>
          </a:p>
        </p:txBody>
      </p:sp>
    </p:spTree>
    <p:extLst>
      <p:ext uri="{BB962C8B-B14F-4D97-AF65-F5344CB8AC3E}">
        <p14:creationId xmlns:p14="http://schemas.microsoft.com/office/powerpoint/2010/main" val="197561893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Human Resource Systems, Compliance, and Ethics</a:t>
            </a:r>
          </a:p>
        </p:txBody>
      </p:sp>
      <p:sp>
        <p:nvSpPr>
          <p:cNvPr id="6" name="Content Placeholder 5"/>
          <p:cNvSpPr>
            <a:spLocks noGrp="1"/>
          </p:cNvSpPr>
          <p:nvPr>
            <p:ph idx="1"/>
          </p:nvPr>
        </p:nvSpPr>
        <p:spPr/>
        <p:txBody>
          <a:bodyPr>
            <a:normAutofit/>
          </a:bodyPr>
          <a:lstStyle/>
          <a:p>
            <a:r>
              <a:rPr lang="en-US" dirty="0" smtClean="0"/>
              <a:t>HR Planning, Control, and Management</a:t>
            </a:r>
          </a:p>
          <a:p>
            <a:pPr lvl="1"/>
            <a:r>
              <a:rPr lang="en-US" dirty="0"/>
              <a:t>Personnel Planning and HR </a:t>
            </a:r>
            <a:r>
              <a:rPr lang="en-US" dirty="0" smtClean="0"/>
              <a:t>Strategies</a:t>
            </a:r>
          </a:p>
          <a:p>
            <a:pPr lvl="2"/>
            <a:r>
              <a:rPr lang="en-US" dirty="0" smtClean="0"/>
              <a:t>Forecasts </a:t>
            </a:r>
            <a:r>
              <a:rPr lang="en-US" dirty="0"/>
              <a:t>requirements for people and skills, </a:t>
            </a:r>
            <a:r>
              <a:rPr lang="en-US" dirty="0" smtClean="0"/>
              <a:t>planning </a:t>
            </a:r>
            <a:r>
              <a:rPr lang="en-US" dirty="0"/>
              <a:t>how to locate </a:t>
            </a:r>
            <a:r>
              <a:rPr lang="en-US" dirty="0" smtClean="0"/>
              <a:t>sufficient human </a:t>
            </a:r>
            <a:r>
              <a:rPr lang="en-US" dirty="0"/>
              <a:t>resources or develop them from within.</a:t>
            </a:r>
            <a:endParaRPr lang="en-US" dirty="0" smtClean="0"/>
          </a:p>
          <a:p>
            <a:pPr lvl="1"/>
            <a:r>
              <a:rPr lang="en-US" dirty="0" smtClean="0"/>
              <a:t>Benefits </a:t>
            </a:r>
            <a:r>
              <a:rPr lang="en-US" dirty="0"/>
              <a:t>Administration</a:t>
            </a:r>
            <a:endParaRPr lang="en-US" dirty="0" smtClean="0"/>
          </a:p>
          <a:p>
            <a:pPr lvl="2"/>
            <a:r>
              <a:rPr lang="en-US" dirty="0" smtClean="0"/>
              <a:t>Salary/wage, bonuses</a:t>
            </a:r>
            <a:r>
              <a:rPr lang="en-US" dirty="0"/>
              <a:t>, and other </a:t>
            </a:r>
            <a:r>
              <a:rPr lang="en-US" dirty="0" smtClean="0"/>
              <a:t>rewards for service.</a:t>
            </a:r>
          </a:p>
          <a:p>
            <a:pPr lvl="1"/>
            <a:r>
              <a:rPr lang="en-US" dirty="0"/>
              <a:t>Employee Relationship </a:t>
            </a:r>
            <a:r>
              <a:rPr lang="en-US" dirty="0" smtClean="0"/>
              <a:t>Management</a:t>
            </a:r>
          </a:p>
          <a:p>
            <a:pPr lvl="1"/>
            <a:endParaRPr lang="en-US" dirty="0" smtClean="0"/>
          </a:p>
          <a:p>
            <a:pPr lvl="1"/>
            <a:endParaRPr lang="en-US" dirty="0" smtClean="0"/>
          </a:p>
        </p:txBody>
      </p:sp>
      <p:sp>
        <p:nvSpPr>
          <p:cNvPr id="7" name="Text Placeholder 6"/>
          <p:cNvSpPr>
            <a:spLocks noGrp="1"/>
          </p:cNvSpPr>
          <p:nvPr>
            <p:ph type="body" sz="quarter" idx="13"/>
          </p:nvPr>
        </p:nvSpPr>
        <p:spPr/>
        <p:txBody>
          <a:bodyPr/>
          <a:lstStyle/>
          <a:p>
            <a:r>
              <a:rPr lang="en-US" dirty="0"/>
              <a:t>Chapter 9</a:t>
            </a:r>
          </a:p>
        </p:txBody>
      </p:sp>
    </p:spTree>
    <p:extLst>
      <p:ext uri="{BB962C8B-B14F-4D97-AF65-F5344CB8AC3E}">
        <p14:creationId xmlns:p14="http://schemas.microsoft.com/office/powerpoint/2010/main" val="293629121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Human Resource Systems, Compliance, and Ethics</a:t>
            </a:r>
          </a:p>
        </p:txBody>
      </p:sp>
      <p:sp>
        <p:nvSpPr>
          <p:cNvPr id="6" name="Content Placeholder 5"/>
          <p:cNvSpPr>
            <a:spLocks noGrp="1"/>
          </p:cNvSpPr>
          <p:nvPr>
            <p:ph idx="1"/>
          </p:nvPr>
        </p:nvSpPr>
        <p:spPr/>
        <p:txBody>
          <a:bodyPr>
            <a:normAutofit/>
          </a:bodyPr>
          <a:lstStyle/>
          <a:p>
            <a:r>
              <a:rPr lang="en-US" dirty="0" smtClean="0"/>
              <a:t>HR Planning, Control, and Management</a:t>
            </a:r>
          </a:p>
          <a:p>
            <a:pPr lvl="1"/>
            <a:r>
              <a:rPr lang="en-US" dirty="0" smtClean="0"/>
              <a:t>Employee </a:t>
            </a:r>
            <a:r>
              <a:rPr lang="en-US" dirty="0"/>
              <a:t>Relationship </a:t>
            </a:r>
            <a:r>
              <a:rPr lang="en-US" dirty="0" smtClean="0"/>
              <a:t>Management</a:t>
            </a:r>
          </a:p>
          <a:p>
            <a:pPr lvl="2"/>
            <a:r>
              <a:rPr lang="en-US" dirty="0" smtClean="0"/>
              <a:t>Self-service personal information tracking, online training, and other employee-focused tasks resulting in better retention and higher productivity.</a:t>
            </a:r>
          </a:p>
          <a:p>
            <a:pPr lvl="1"/>
            <a:r>
              <a:rPr lang="en-US" dirty="0"/>
              <a:t>Ethical Challenges and </a:t>
            </a:r>
            <a:r>
              <a:rPr lang="en-US" dirty="0" smtClean="0"/>
              <a:t>Considerations</a:t>
            </a:r>
          </a:p>
          <a:p>
            <a:pPr lvl="2"/>
            <a:r>
              <a:rPr lang="en-US" dirty="0" smtClean="0"/>
              <a:t>Recruiting, training, and performance evaluation procedures may involve ethical issues. Information and employee privacy should be protected.</a:t>
            </a:r>
          </a:p>
          <a:p>
            <a:pPr lvl="1"/>
            <a:endParaRPr lang="en-US" dirty="0" smtClean="0"/>
          </a:p>
          <a:p>
            <a:pPr lvl="1"/>
            <a:endParaRPr lang="en-US" dirty="0" smtClean="0"/>
          </a:p>
        </p:txBody>
      </p:sp>
      <p:sp>
        <p:nvSpPr>
          <p:cNvPr id="7" name="Text Placeholder 6"/>
          <p:cNvSpPr>
            <a:spLocks noGrp="1"/>
          </p:cNvSpPr>
          <p:nvPr>
            <p:ph type="body" sz="quarter" idx="13"/>
          </p:nvPr>
        </p:nvSpPr>
        <p:spPr/>
        <p:txBody>
          <a:bodyPr/>
          <a:lstStyle/>
          <a:p>
            <a:r>
              <a:rPr lang="en-US" dirty="0"/>
              <a:t>Chapter 9</a:t>
            </a:r>
          </a:p>
        </p:txBody>
      </p:sp>
    </p:spTree>
    <p:extLst>
      <p:ext uri="{BB962C8B-B14F-4D97-AF65-F5344CB8AC3E}">
        <p14:creationId xmlns:p14="http://schemas.microsoft.com/office/powerpoint/2010/main" val="116997235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Human Resource Systems, Compliance, and Ethics</a:t>
            </a:r>
          </a:p>
        </p:txBody>
      </p:sp>
      <p:sp>
        <p:nvSpPr>
          <p:cNvPr id="6" name="Content Placeholder 5"/>
          <p:cNvSpPr>
            <a:spLocks noGrp="1"/>
          </p:cNvSpPr>
          <p:nvPr>
            <p:ph idx="1"/>
          </p:nvPr>
        </p:nvSpPr>
        <p:spPr/>
        <p:txBody>
          <a:bodyPr>
            <a:normAutofit/>
          </a:bodyPr>
          <a:lstStyle/>
          <a:p>
            <a:pPr marL="457200" indent="-457200">
              <a:buClr>
                <a:srgbClr val="5A8B25"/>
              </a:buClr>
              <a:buFont typeface="+mj-lt"/>
              <a:buAutoNum type="arabicPeriod"/>
            </a:pPr>
            <a:r>
              <a:rPr lang="en-US" b="0" dirty="0" smtClean="0"/>
              <a:t>What </a:t>
            </a:r>
            <a:r>
              <a:rPr lang="en-US" b="0" dirty="0"/>
              <a:t>are the key HR functions?</a:t>
            </a:r>
          </a:p>
          <a:p>
            <a:pPr marL="457200" indent="-457200">
              <a:buClr>
                <a:srgbClr val="5A8B25"/>
              </a:buClr>
              <a:buFont typeface="+mj-lt"/>
              <a:buAutoNum type="arabicPeriod"/>
            </a:pPr>
            <a:r>
              <a:rPr lang="en-US" b="0" dirty="0" smtClean="0"/>
              <a:t>What </a:t>
            </a:r>
            <a:r>
              <a:rPr lang="en-US" b="0" dirty="0"/>
              <a:t>are the </a:t>
            </a:r>
            <a:r>
              <a:rPr lang="en-US" b="0" dirty="0" smtClean="0"/>
              <a:t>benefits </a:t>
            </a:r>
            <a:r>
              <a:rPr lang="en-US" b="0" dirty="0"/>
              <a:t>of moving HRISs to </a:t>
            </a:r>
            <a:r>
              <a:rPr lang="en-US" b="0" dirty="0" smtClean="0"/>
              <a:t>intranets or </a:t>
            </a:r>
            <a:r>
              <a:rPr lang="en-US" b="0" dirty="0"/>
              <a:t>the cloud?</a:t>
            </a:r>
          </a:p>
          <a:p>
            <a:pPr marL="457200" indent="-457200">
              <a:buClr>
                <a:srgbClr val="5A8B25"/>
              </a:buClr>
              <a:buFont typeface="+mj-lt"/>
              <a:buAutoNum type="arabicPeriod"/>
            </a:pPr>
            <a:r>
              <a:rPr lang="en-US" b="0" dirty="0" smtClean="0"/>
              <a:t>Why </a:t>
            </a:r>
            <a:r>
              <a:rPr lang="en-US" b="0" dirty="0"/>
              <a:t>have companies implemented SaaS HR?</a:t>
            </a:r>
          </a:p>
          <a:p>
            <a:pPr marL="457200" indent="-457200">
              <a:buClr>
                <a:srgbClr val="5A8B25"/>
              </a:buClr>
              <a:buFont typeface="+mj-lt"/>
              <a:buAutoNum type="arabicPeriod"/>
            </a:pPr>
            <a:r>
              <a:rPr lang="en-US" b="0" dirty="0" smtClean="0"/>
              <a:t>What </a:t>
            </a:r>
            <a:r>
              <a:rPr lang="en-US" b="0" dirty="0"/>
              <a:t>concerns have deterred companies </a:t>
            </a:r>
            <a:r>
              <a:rPr lang="en-US" b="0" dirty="0" smtClean="0"/>
              <a:t>from implementing </a:t>
            </a:r>
            <a:r>
              <a:rPr lang="en-US" b="0" dirty="0"/>
              <a:t>SaaS HR?</a:t>
            </a:r>
          </a:p>
          <a:p>
            <a:pPr marL="457200" indent="-457200">
              <a:buClr>
                <a:srgbClr val="5A8B25"/>
              </a:buClr>
              <a:buFont typeface="+mj-lt"/>
              <a:buAutoNum type="arabicPeriod"/>
            </a:pPr>
            <a:r>
              <a:rPr lang="en-US" b="0" dirty="0" smtClean="0"/>
              <a:t>How </a:t>
            </a:r>
            <a:r>
              <a:rPr lang="en-US" b="0" dirty="0"/>
              <a:t>can companies reduce the cost of </a:t>
            </a:r>
            <a:r>
              <a:rPr lang="en-US" b="0" dirty="0" smtClean="0"/>
              <a:t>recruiting qualified </a:t>
            </a:r>
            <a:r>
              <a:rPr lang="en-US" b="0" dirty="0"/>
              <a:t>employees?</a:t>
            </a:r>
          </a:p>
          <a:p>
            <a:pPr marL="457200" indent="-457200">
              <a:buClr>
                <a:srgbClr val="5A8B25"/>
              </a:buClr>
              <a:buFont typeface="+mj-lt"/>
              <a:buAutoNum type="arabicPeriod"/>
            </a:pPr>
            <a:r>
              <a:rPr lang="en-US" b="0" dirty="0" smtClean="0"/>
              <a:t>Describe </a:t>
            </a:r>
            <a:r>
              <a:rPr lang="en-US" b="0" dirty="0"/>
              <a:t>IT support for HR planning and control.</a:t>
            </a:r>
          </a:p>
          <a:p>
            <a:pPr marL="457200" indent="-457200">
              <a:buClr>
                <a:srgbClr val="5A8B25"/>
              </a:buClr>
              <a:buFont typeface="+mj-lt"/>
              <a:buAutoNum type="arabicPeriod"/>
            </a:pPr>
            <a:r>
              <a:rPr lang="en-US" b="0" dirty="0" smtClean="0"/>
              <a:t>What </a:t>
            </a:r>
            <a:r>
              <a:rPr lang="en-US" b="0" dirty="0"/>
              <a:t>are ethical issues related to HRM apps?</a:t>
            </a:r>
            <a:endParaRPr lang="en-US" b="0" dirty="0" smtClean="0"/>
          </a:p>
        </p:txBody>
      </p:sp>
      <p:sp>
        <p:nvSpPr>
          <p:cNvPr id="7" name="Text Placeholder 6"/>
          <p:cNvSpPr>
            <a:spLocks noGrp="1"/>
          </p:cNvSpPr>
          <p:nvPr>
            <p:ph type="body" sz="quarter" idx="13"/>
          </p:nvPr>
        </p:nvSpPr>
        <p:spPr/>
        <p:txBody>
          <a:bodyPr/>
          <a:lstStyle/>
          <a:p>
            <a:r>
              <a:rPr lang="en-US" dirty="0"/>
              <a:t>Chapter 9</a:t>
            </a:r>
          </a:p>
        </p:txBody>
      </p:sp>
    </p:spTree>
    <p:extLst>
      <p:ext uri="{BB962C8B-B14F-4D97-AF65-F5344CB8AC3E}">
        <p14:creationId xmlns:p14="http://schemas.microsoft.com/office/powerpoint/2010/main" val="23715683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Solving Business Challenges at All Management Levels</a:t>
            </a:r>
          </a:p>
        </p:txBody>
      </p:sp>
      <p:sp>
        <p:nvSpPr>
          <p:cNvPr id="6" name="Content Placeholder 5"/>
          <p:cNvSpPr>
            <a:spLocks noGrp="1"/>
          </p:cNvSpPr>
          <p:nvPr>
            <p:ph idx="1"/>
          </p:nvPr>
        </p:nvSpPr>
        <p:spPr/>
        <p:txBody>
          <a:bodyPr>
            <a:normAutofit/>
          </a:bodyPr>
          <a:lstStyle/>
          <a:p>
            <a:r>
              <a:rPr lang="en-US" dirty="0" smtClean="0"/>
              <a:t>Order Fulfillment Process</a:t>
            </a:r>
          </a:p>
          <a:p>
            <a:pPr lvl="1"/>
            <a:r>
              <a:rPr lang="en-US" dirty="0" smtClean="0"/>
              <a:t>Moving products from customer order to the customer, including checking credit, collecting payment, picking shipping departments to pack products, printing mailing labels, preparing for shipment, and notifying departments.</a:t>
            </a:r>
          </a:p>
          <a:p>
            <a:r>
              <a:rPr lang="en-US" dirty="0" smtClean="0"/>
              <a:t>Standard Operating Procedures</a:t>
            </a:r>
            <a:endParaRPr lang="en-US" dirty="0"/>
          </a:p>
          <a:p>
            <a:pPr lvl="1"/>
            <a:r>
              <a:rPr lang="en-US" dirty="0" smtClean="0"/>
              <a:t>Set of written instructions on how to preform a function or activity.</a:t>
            </a:r>
          </a:p>
        </p:txBody>
      </p:sp>
      <p:sp>
        <p:nvSpPr>
          <p:cNvPr id="7" name="Text Placeholder 6"/>
          <p:cNvSpPr>
            <a:spLocks noGrp="1"/>
          </p:cNvSpPr>
          <p:nvPr>
            <p:ph type="body" sz="quarter" idx="13"/>
          </p:nvPr>
        </p:nvSpPr>
        <p:spPr/>
        <p:txBody>
          <a:bodyPr/>
          <a:lstStyle/>
          <a:p>
            <a:r>
              <a:rPr lang="en-US" dirty="0"/>
              <a:t>Chapter </a:t>
            </a:r>
            <a:r>
              <a:rPr lang="en-US" dirty="0" smtClean="0"/>
              <a:t>9</a:t>
            </a:r>
            <a:endParaRPr lang="en-US" dirty="0"/>
          </a:p>
        </p:txBody>
      </p:sp>
    </p:spTree>
    <p:extLst>
      <p:ext uri="{BB962C8B-B14F-4D97-AF65-F5344CB8AC3E}">
        <p14:creationId xmlns:p14="http://schemas.microsoft.com/office/powerpoint/2010/main" val="21427070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Solving Business Challenges at All Management Levels</a:t>
            </a:r>
          </a:p>
        </p:txBody>
      </p:sp>
      <p:sp>
        <p:nvSpPr>
          <p:cNvPr id="6" name="Content Placeholder 5"/>
          <p:cNvSpPr>
            <a:spLocks noGrp="1"/>
          </p:cNvSpPr>
          <p:nvPr>
            <p:ph idx="1"/>
          </p:nvPr>
        </p:nvSpPr>
        <p:spPr/>
        <p:txBody>
          <a:bodyPr>
            <a:normAutofit lnSpcReduction="10000"/>
          </a:bodyPr>
          <a:lstStyle/>
          <a:p>
            <a:r>
              <a:rPr lang="en-US" dirty="0" smtClean="0"/>
              <a:t>Basic Functional Area Systems</a:t>
            </a:r>
          </a:p>
          <a:p>
            <a:pPr lvl="1"/>
            <a:r>
              <a:rPr lang="en-US" dirty="0" smtClean="0"/>
              <a:t>Manufacturing and production</a:t>
            </a:r>
            <a:r>
              <a:rPr lang="en-US" dirty="0"/>
              <a:t>: materials purchasing, quality control, </a:t>
            </a:r>
            <a:r>
              <a:rPr lang="en-US" dirty="0" smtClean="0"/>
              <a:t>scheduling, shipping</a:t>
            </a:r>
            <a:r>
              <a:rPr lang="en-US" dirty="0"/>
              <a:t>, receiving</a:t>
            </a:r>
            <a:r>
              <a:rPr lang="en-US" dirty="0" smtClean="0"/>
              <a:t>.</a:t>
            </a:r>
          </a:p>
          <a:p>
            <a:pPr lvl="1"/>
            <a:r>
              <a:rPr lang="en-US" dirty="0" smtClean="0"/>
              <a:t>Accounting: accounts </a:t>
            </a:r>
            <a:r>
              <a:rPr lang="en-US" dirty="0"/>
              <a:t>receivable, accounts payable, general ledger, </a:t>
            </a:r>
            <a:r>
              <a:rPr lang="en-US" dirty="0" smtClean="0"/>
              <a:t>and budgeting. Accounting </a:t>
            </a:r>
            <a:r>
              <a:rPr lang="en-US" dirty="0"/>
              <a:t>systems keep account balances up to date, disburse </a:t>
            </a:r>
            <a:r>
              <a:rPr lang="en-US" dirty="0" smtClean="0"/>
              <a:t>funds, and </a:t>
            </a:r>
            <a:r>
              <a:rPr lang="en-US" dirty="0"/>
              <a:t>post statements</a:t>
            </a:r>
            <a:r>
              <a:rPr lang="en-US" dirty="0" smtClean="0"/>
              <a:t>.</a:t>
            </a:r>
          </a:p>
          <a:p>
            <a:pPr lvl="1"/>
            <a:r>
              <a:rPr lang="en-US" dirty="0"/>
              <a:t>Finance: Finance: cash management, asset management, credit management, </a:t>
            </a:r>
            <a:r>
              <a:rPr lang="en-US" dirty="0" smtClean="0"/>
              <a:t>financial statement </a:t>
            </a:r>
            <a:r>
              <a:rPr lang="en-US" dirty="0"/>
              <a:t>reporting to comply with federal and industry-specific </a:t>
            </a:r>
            <a:r>
              <a:rPr lang="en-US" dirty="0" smtClean="0"/>
              <a:t>regulations and </a:t>
            </a:r>
            <a:r>
              <a:rPr lang="en-US" dirty="0"/>
              <a:t>government agencies</a:t>
            </a:r>
            <a:r>
              <a:rPr lang="en-US" dirty="0" smtClean="0"/>
              <a:t>.</a:t>
            </a:r>
            <a:endParaRPr lang="en-US" dirty="0"/>
          </a:p>
        </p:txBody>
      </p:sp>
      <p:sp>
        <p:nvSpPr>
          <p:cNvPr id="7" name="Text Placeholder 6"/>
          <p:cNvSpPr>
            <a:spLocks noGrp="1"/>
          </p:cNvSpPr>
          <p:nvPr>
            <p:ph type="body" sz="quarter" idx="13"/>
          </p:nvPr>
        </p:nvSpPr>
        <p:spPr/>
        <p:txBody>
          <a:bodyPr/>
          <a:lstStyle/>
          <a:p>
            <a:r>
              <a:rPr lang="en-US" dirty="0"/>
              <a:t>Chapter </a:t>
            </a:r>
            <a:r>
              <a:rPr lang="en-US" dirty="0" smtClean="0"/>
              <a:t>9</a:t>
            </a:r>
            <a:endParaRPr lang="en-US" dirty="0"/>
          </a:p>
        </p:txBody>
      </p:sp>
    </p:spTree>
    <p:extLst>
      <p:ext uri="{BB962C8B-B14F-4D97-AF65-F5344CB8AC3E}">
        <p14:creationId xmlns:p14="http://schemas.microsoft.com/office/powerpoint/2010/main" val="14865879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Solving Business Challenges at All Management Levels</a:t>
            </a:r>
          </a:p>
        </p:txBody>
      </p:sp>
      <p:sp>
        <p:nvSpPr>
          <p:cNvPr id="6" name="Content Placeholder 5"/>
          <p:cNvSpPr>
            <a:spLocks noGrp="1"/>
          </p:cNvSpPr>
          <p:nvPr>
            <p:ph idx="1"/>
          </p:nvPr>
        </p:nvSpPr>
        <p:spPr/>
        <p:txBody>
          <a:bodyPr>
            <a:normAutofit/>
          </a:bodyPr>
          <a:lstStyle/>
          <a:p>
            <a:r>
              <a:rPr lang="en-US" dirty="0" smtClean="0"/>
              <a:t>Basic Functional Area Systems</a:t>
            </a:r>
          </a:p>
          <a:p>
            <a:pPr lvl="1"/>
            <a:r>
              <a:rPr lang="en-US" dirty="0"/>
              <a:t>IT: cloud computing services, SLA management, software license management, user accounts management, information and network security.</a:t>
            </a:r>
          </a:p>
          <a:p>
            <a:pPr lvl="1"/>
            <a:r>
              <a:rPr lang="en-US" dirty="0" smtClean="0"/>
              <a:t>Sales </a:t>
            </a:r>
            <a:r>
              <a:rPr lang="en-US" dirty="0"/>
              <a:t>and marketing: pricing, social media promotions, market </a:t>
            </a:r>
            <a:r>
              <a:rPr lang="en-US" dirty="0" smtClean="0"/>
              <a:t>research, demand </a:t>
            </a:r>
            <a:r>
              <a:rPr lang="en-US" dirty="0"/>
              <a:t>forecasts, sales campaign management, order tracking, and </a:t>
            </a:r>
            <a:r>
              <a:rPr lang="en-US" dirty="0" smtClean="0"/>
              <a:t>online and </a:t>
            </a:r>
            <a:r>
              <a:rPr lang="en-US" dirty="0"/>
              <a:t>mobile order processing and </a:t>
            </a:r>
            <a:r>
              <a:rPr lang="en-US" dirty="0" smtClean="0"/>
              <a:t>sales.</a:t>
            </a:r>
            <a:endParaRPr lang="en-US" dirty="0"/>
          </a:p>
          <a:p>
            <a:pPr lvl="1"/>
            <a:r>
              <a:rPr lang="en-US" dirty="0" smtClean="0"/>
              <a:t>HR</a:t>
            </a:r>
            <a:r>
              <a:rPr lang="en-US" dirty="0"/>
              <a:t>: payroll, recruitment and hiring, succession planning, employee </a:t>
            </a:r>
            <a:r>
              <a:rPr lang="en-US" dirty="0" smtClean="0"/>
              <a:t>benefits, training, compensation</a:t>
            </a:r>
            <a:r>
              <a:rPr lang="en-US" dirty="0"/>
              <a:t>, performance </a:t>
            </a:r>
            <a:r>
              <a:rPr lang="en-US" dirty="0" smtClean="0"/>
              <a:t>appraisal, compliance </a:t>
            </a:r>
            <a:r>
              <a:rPr lang="en-US" dirty="0"/>
              <a:t>with federal </a:t>
            </a:r>
            <a:r>
              <a:rPr lang="en-US" dirty="0" smtClean="0"/>
              <a:t>and state </a:t>
            </a:r>
            <a:r>
              <a:rPr lang="en-US" dirty="0"/>
              <a:t>employment regulations.</a:t>
            </a:r>
            <a:endParaRPr lang="en-US" dirty="0" smtClean="0"/>
          </a:p>
        </p:txBody>
      </p:sp>
      <p:sp>
        <p:nvSpPr>
          <p:cNvPr id="7" name="Text Placeholder 6"/>
          <p:cNvSpPr>
            <a:spLocks noGrp="1"/>
          </p:cNvSpPr>
          <p:nvPr>
            <p:ph type="body" sz="quarter" idx="13"/>
          </p:nvPr>
        </p:nvSpPr>
        <p:spPr/>
        <p:txBody>
          <a:bodyPr/>
          <a:lstStyle/>
          <a:p>
            <a:r>
              <a:rPr lang="en-US" dirty="0"/>
              <a:t>Chapter </a:t>
            </a:r>
            <a:r>
              <a:rPr lang="en-US" dirty="0" smtClean="0"/>
              <a:t>9</a:t>
            </a:r>
            <a:endParaRPr lang="en-US" dirty="0"/>
          </a:p>
        </p:txBody>
      </p:sp>
    </p:spTree>
    <p:extLst>
      <p:ext uri="{BB962C8B-B14F-4D97-AF65-F5344CB8AC3E}">
        <p14:creationId xmlns:p14="http://schemas.microsoft.com/office/powerpoint/2010/main" val="3312904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Solving Business Challenges at All Management Levels</a:t>
            </a:r>
          </a:p>
        </p:txBody>
      </p:sp>
      <p:sp>
        <p:nvSpPr>
          <p:cNvPr id="6" name="Content Placeholder 5"/>
          <p:cNvSpPr>
            <a:spLocks noGrp="1"/>
          </p:cNvSpPr>
          <p:nvPr>
            <p:ph idx="1"/>
          </p:nvPr>
        </p:nvSpPr>
        <p:spPr/>
        <p:txBody>
          <a:bodyPr>
            <a:normAutofit/>
          </a:bodyPr>
          <a:lstStyle/>
          <a:p>
            <a:r>
              <a:rPr lang="en-US" dirty="0" smtClean="0"/>
              <a:t>ACID Test</a:t>
            </a:r>
          </a:p>
          <a:p>
            <a:pPr lvl="1"/>
            <a:r>
              <a:rPr lang="en-US" dirty="0"/>
              <a:t>Atomicity: If all steps in a transaction are not completed, then the </a:t>
            </a:r>
            <a:r>
              <a:rPr lang="en-US" dirty="0" smtClean="0"/>
              <a:t>entire transaction </a:t>
            </a:r>
            <a:r>
              <a:rPr lang="en-US" dirty="0"/>
              <a:t>is cancelled.</a:t>
            </a:r>
          </a:p>
          <a:p>
            <a:pPr lvl="1"/>
            <a:r>
              <a:rPr lang="en-US" dirty="0" smtClean="0"/>
              <a:t>Consistency</a:t>
            </a:r>
            <a:r>
              <a:rPr lang="en-US" dirty="0"/>
              <a:t>: Only operations that meet </a:t>
            </a:r>
            <a:r>
              <a:rPr lang="en-US" dirty="0" smtClean="0"/>
              <a:t>data validity </a:t>
            </a:r>
            <a:r>
              <a:rPr lang="en-US" dirty="0"/>
              <a:t>standards </a:t>
            </a:r>
            <a:r>
              <a:rPr lang="en-US" dirty="0" smtClean="0"/>
              <a:t>are allowed.</a:t>
            </a:r>
            <a:endParaRPr lang="en-US" dirty="0"/>
          </a:p>
          <a:p>
            <a:pPr lvl="1"/>
            <a:r>
              <a:rPr lang="en-US" dirty="0" smtClean="0"/>
              <a:t>Isolation</a:t>
            </a:r>
            <a:r>
              <a:rPr lang="en-US" dirty="0"/>
              <a:t>: Transactions must be isolated </a:t>
            </a:r>
            <a:r>
              <a:rPr lang="en-US" dirty="0" smtClean="0"/>
              <a:t>from each </a:t>
            </a:r>
            <a:r>
              <a:rPr lang="en-US" dirty="0"/>
              <a:t>other</a:t>
            </a:r>
            <a:r>
              <a:rPr lang="en-US" dirty="0" smtClean="0"/>
              <a:t>.</a:t>
            </a:r>
          </a:p>
          <a:p>
            <a:pPr lvl="1"/>
            <a:r>
              <a:rPr lang="en-US" dirty="0" smtClean="0"/>
              <a:t>Durability</a:t>
            </a:r>
            <a:r>
              <a:rPr lang="en-US" dirty="0"/>
              <a:t>: Backups by themselves do not </a:t>
            </a:r>
            <a:r>
              <a:rPr lang="en-US" dirty="0" smtClean="0"/>
              <a:t>provide durability.</a:t>
            </a:r>
          </a:p>
        </p:txBody>
      </p:sp>
      <p:sp>
        <p:nvSpPr>
          <p:cNvPr id="7" name="Text Placeholder 6"/>
          <p:cNvSpPr>
            <a:spLocks noGrp="1"/>
          </p:cNvSpPr>
          <p:nvPr>
            <p:ph type="body" sz="quarter" idx="13"/>
          </p:nvPr>
        </p:nvSpPr>
        <p:spPr/>
        <p:txBody>
          <a:bodyPr/>
          <a:lstStyle/>
          <a:p>
            <a:r>
              <a:rPr lang="en-US" dirty="0"/>
              <a:t>Chapter </a:t>
            </a:r>
            <a:r>
              <a:rPr lang="en-US" dirty="0" smtClean="0"/>
              <a:t>9</a:t>
            </a:r>
            <a:endParaRPr lang="en-US" dirty="0"/>
          </a:p>
        </p:txBody>
      </p:sp>
    </p:spTree>
    <p:extLst>
      <p:ext uri="{BB962C8B-B14F-4D97-AF65-F5344CB8AC3E}">
        <p14:creationId xmlns:p14="http://schemas.microsoft.com/office/powerpoint/2010/main" val="41102492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Solving Business Challenges at All Management Levels</a:t>
            </a:r>
          </a:p>
        </p:txBody>
      </p:sp>
      <p:sp>
        <p:nvSpPr>
          <p:cNvPr id="6" name="Content Placeholder 5"/>
          <p:cNvSpPr>
            <a:spLocks noGrp="1"/>
          </p:cNvSpPr>
          <p:nvPr>
            <p:ph idx="1"/>
          </p:nvPr>
        </p:nvSpPr>
        <p:spPr/>
        <p:txBody>
          <a:bodyPr>
            <a:normAutofit/>
          </a:bodyPr>
          <a:lstStyle/>
          <a:p>
            <a:r>
              <a:rPr lang="en-US" dirty="0" smtClean="0"/>
              <a:t>Transaction Processing</a:t>
            </a:r>
          </a:p>
          <a:p>
            <a:pPr lvl="1"/>
            <a:r>
              <a:rPr lang="en-US" dirty="0" smtClean="0"/>
              <a:t>Transaction processing systems monitor, collect, store, process, and distribute all financial and nonfinancial transactions.</a:t>
            </a:r>
          </a:p>
          <a:p>
            <a:pPr lvl="1"/>
            <a:r>
              <a:rPr lang="en-US" dirty="0" smtClean="0"/>
              <a:t>Batch: </a:t>
            </a:r>
            <a:r>
              <a:rPr lang="en-US" dirty="0"/>
              <a:t>events or transactions are processed </a:t>
            </a:r>
            <a:r>
              <a:rPr lang="en-US" dirty="0" smtClean="0"/>
              <a:t>during scheduled times.</a:t>
            </a:r>
          </a:p>
          <a:p>
            <a:pPr lvl="1"/>
            <a:r>
              <a:rPr lang="en-US" dirty="0" smtClean="0"/>
              <a:t>Online (OLTP): events or transactions are processed as soon as they occur.</a:t>
            </a:r>
          </a:p>
          <a:p>
            <a:pPr lvl="1"/>
            <a:endParaRPr lang="en-US" dirty="0" smtClean="0"/>
          </a:p>
        </p:txBody>
      </p:sp>
      <p:sp>
        <p:nvSpPr>
          <p:cNvPr id="7" name="Text Placeholder 6"/>
          <p:cNvSpPr>
            <a:spLocks noGrp="1"/>
          </p:cNvSpPr>
          <p:nvPr>
            <p:ph type="body" sz="quarter" idx="13"/>
          </p:nvPr>
        </p:nvSpPr>
        <p:spPr/>
        <p:txBody>
          <a:bodyPr/>
          <a:lstStyle/>
          <a:p>
            <a:r>
              <a:rPr lang="en-US" dirty="0"/>
              <a:t>Chapter </a:t>
            </a:r>
            <a:r>
              <a:rPr lang="en-US" dirty="0" smtClean="0"/>
              <a:t>9</a:t>
            </a:r>
            <a:endParaRPr lang="en-US" dirty="0"/>
          </a:p>
        </p:txBody>
      </p:sp>
    </p:spTree>
    <p:extLst>
      <p:ext uri="{BB962C8B-B14F-4D97-AF65-F5344CB8AC3E}">
        <p14:creationId xmlns:p14="http://schemas.microsoft.com/office/powerpoint/2010/main" val="196162324"/>
      </p:ext>
    </p:extLst>
  </p:cSld>
  <p:clrMapOvr>
    <a:masterClrMapping/>
  </p:clrMapOvr>
  <p:timing>
    <p:tnLst>
      <p:par>
        <p:cTn id="1" dur="indefinite" restart="never" nodeType="tmRoot"/>
      </p:par>
    </p:tnLst>
  </p:timing>
</p:sld>
</file>

<file path=ppt/theme/theme1.xml><?xml version="1.0" encoding="utf-8"?>
<a:theme xmlns:a="http://schemas.openxmlformats.org/drawingml/2006/main" name="turban10e_ppt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5">
      <a:majorFont>
        <a:latin typeface="Franklin Gothic Book"/>
        <a:ea typeface=""/>
        <a:cs typeface=""/>
      </a:majorFont>
      <a:minorFont>
        <a:latin typeface="Franklin Gothic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turban10e_ppt_template</Template>
  <TotalTime>1767</TotalTime>
  <Words>2967</Words>
  <Application>Microsoft Office PowerPoint</Application>
  <PresentationFormat>On-screen Show (4:3)</PresentationFormat>
  <Paragraphs>443</Paragraphs>
  <Slides>46</Slides>
  <Notes>5</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turban10e_ppt_template</vt:lpstr>
      <vt:lpstr>Chapter 9</vt:lpstr>
      <vt:lpstr>PowerPoint Presentation</vt:lpstr>
      <vt:lpstr>Solving Business Challenges at All Management Levels</vt:lpstr>
      <vt:lpstr>Solving Business Challenges at All Management Levels</vt:lpstr>
      <vt:lpstr>Solving Business Challenges at All Management Levels</vt:lpstr>
      <vt:lpstr>Solving Business Challenges at All Management Levels</vt:lpstr>
      <vt:lpstr>Solving Business Challenges at All Management Levels</vt:lpstr>
      <vt:lpstr>Solving Business Challenges at All Management Levels</vt:lpstr>
      <vt:lpstr>Solving Business Challenges at All Management Levels</vt:lpstr>
      <vt:lpstr>Solving Business Challenges at All Management Levels</vt:lpstr>
      <vt:lpstr>Solving Business Challenges at All Management Levels</vt:lpstr>
      <vt:lpstr>PowerPoint Presentation</vt:lpstr>
      <vt:lpstr>Manufacturing, Production, and Transportation Management Systems</vt:lpstr>
      <vt:lpstr>Manufacturing, Production, and Transportation Management Systems</vt:lpstr>
      <vt:lpstr>Manufacturing, Production, and Transportation Management Systems</vt:lpstr>
      <vt:lpstr>Manufacturing, Production, and Transportation Management Systems</vt:lpstr>
      <vt:lpstr>Manufacturing, Production, and Transportation Management Systems</vt:lpstr>
      <vt:lpstr>Manufacturing, Production, and Transportation Management Systems</vt:lpstr>
      <vt:lpstr>Manufacturing, Production, and Transportation Management Systems</vt:lpstr>
      <vt:lpstr>Manufacturing, Production, and Transportation Management Systems</vt:lpstr>
      <vt:lpstr>Manufacturing, Production, and Transportation Management Systems</vt:lpstr>
      <vt:lpstr>Manufacturing, Production, and Transportation Management Systems</vt:lpstr>
      <vt:lpstr>Manufacturing, Production, and Transportation Management Systems</vt:lpstr>
      <vt:lpstr>PowerPoint Presentation</vt:lpstr>
      <vt:lpstr>Sales and Marketing Systems</vt:lpstr>
      <vt:lpstr>Sales and Marketing Systems</vt:lpstr>
      <vt:lpstr>Sales and Marketing Systems</vt:lpstr>
      <vt:lpstr>Sales and Marketing Systems</vt:lpstr>
      <vt:lpstr>Sales and Marketing Systems</vt:lpstr>
      <vt:lpstr>PowerPoint Presentation</vt:lpstr>
      <vt:lpstr>Accounting, Finance, and Regulatory Systems</vt:lpstr>
      <vt:lpstr>Accounting, Finance, and Regulatory Systems</vt:lpstr>
      <vt:lpstr>Accounting, Finance, and Regulatory Systems</vt:lpstr>
      <vt:lpstr>Accounting, Finance, and Regulatory Systems</vt:lpstr>
      <vt:lpstr>Accounting, Finance, and Regulatory Systems</vt:lpstr>
      <vt:lpstr>Accounting, Finance, and Regulatory Systems</vt:lpstr>
      <vt:lpstr>Accounting, Finance, and Regulatory Systems</vt:lpstr>
      <vt:lpstr>Accounting, Finance, and Regulatory Systems</vt:lpstr>
      <vt:lpstr>Accounting, Finance, and Regulatory Systems</vt:lpstr>
      <vt:lpstr>Accounting, Finance, and Regulatory Systems</vt:lpstr>
      <vt:lpstr>PowerPoint Presentation</vt:lpstr>
      <vt:lpstr>Human Resource Systems, Compliance, and Ethics</vt:lpstr>
      <vt:lpstr>Human Resource Systems, Compliance, and Ethics</vt:lpstr>
      <vt:lpstr>Human Resource Systems, Compliance, and Ethics</vt:lpstr>
      <vt:lpstr>Human Resource Systems, Compliance, and Ethics</vt:lpstr>
      <vt:lpstr>Human Resource Systems, Compliance, and Ethics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Professor Sedlack</dc:creator>
  <cp:lastModifiedBy>Volpe, Christina - Hoboken</cp:lastModifiedBy>
  <cp:revision>184</cp:revision>
  <dcterms:created xsi:type="dcterms:W3CDTF">2014-10-01T13:59:16Z</dcterms:created>
  <dcterms:modified xsi:type="dcterms:W3CDTF">2014-12-08T15:29:18Z</dcterms:modified>
</cp:coreProperties>
</file>