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6" r:id="rId2"/>
    <p:sldId id="262" r:id="rId3"/>
    <p:sldId id="258" r:id="rId4"/>
    <p:sldId id="257" r:id="rId5"/>
    <p:sldId id="268" r:id="rId6"/>
    <p:sldId id="259" r:id="rId7"/>
    <p:sldId id="266" r:id="rId8"/>
    <p:sldId id="267" r:id="rId9"/>
    <p:sldId id="270" r:id="rId10"/>
    <p:sldId id="269" r:id="rId11"/>
    <p:sldId id="261" r:id="rId12"/>
    <p:sldId id="274" r:id="rId13"/>
    <p:sldId id="275" r:id="rId14"/>
    <p:sldId id="276" r:id="rId15"/>
    <p:sldId id="277" r:id="rId16"/>
    <p:sldId id="278" r:id="rId17"/>
    <p:sldId id="279" r:id="rId18"/>
    <p:sldId id="280" r:id="rId19"/>
    <p:sldId id="263" r:id="rId20"/>
    <p:sldId id="297" r:id="rId21"/>
    <p:sldId id="283" r:id="rId22"/>
    <p:sldId id="281" r:id="rId23"/>
    <p:sldId id="284" r:id="rId24"/>
    <p:sldId id="285" r:id="rId25"/>
    <p:sldId id="286" r:id="rId26"/>
    <p:sldId id="287" r:id="rId27"/>
    <p:sldId id="289" r:id="rId28"/>
    <p:sldId id="288" r:id="rId29"/>
    <p:sldId id="290" r:id="rId30"/>
    <p:sldId id="291" r:id="rId31"/>
    <p:sldId id="293" r:id="rId32"/>
    <p:sldId id="292" r:id="rId33"/>
    <p:sldId id="294" r:id="rId34"/>
    <p:sldId id="264" r:id="rId35"/>
    <p:sldId id="271" r:id="rId36"/>
    <p:sldId id="298" r:id="rId37"/>
    <p:sldId id="295" r:id="rId38"/>
    <p:sldId id="265" r:id="rId39"/>
    <p:sldId id="282" r:id="rId40"/>
    <p:sldId id="299" r:id="rId41"/>
    <p:sldId id="296"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A8B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700" autoAdjust="0"/>
  </p:normalViewPr>
  <p:slideViewPr>
    <p:cSldViewPr>
      <p:cViewPr varScale="1">
        <p:scale>
          <a:sx n="85" d="100"/>
          <a:sy n="85" d="100"/>
        </p:scale>
        <p:origin x="-630"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t>Business Process Management and Improvement</a:t>
          </a:r>
          <a:endParaRPr lang="en-US" dirty="0"/>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t>The Power of Competitive Advantage</a:t>
          </a:r>
          <a:endParaRPr lang="en-US" dirty="0"/>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Enterprise Technology Trends</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How Your IT Expertise Adds Value to Your Performance and Career</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b="1" dirty="0" smtClean="0">
              <a:solidFill>
                <a:srgbClr val="5A8B25"/>
              </a:solidFill>
            </a:rPr>
            <a:t>Every Business Is a Digital Business</a:t>
          </a:r>
          <a:endParaRPr lang="en-US" b="1" dirty="0">
            <a:solidFill>
              <a:srgbClr val="5A8B25"/>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F3B949BF-6271-4B9D-A85E-10C10F28E38A}" srcId="{27E1A284-FB59-4211-A2A6-296ECC7AF733}" destId="{BF040C06-D312-4F8C-ACB3-85D06B8E305C}" srcOrd="4" destOrd="0" parTransId="{84092373-21E7-4902-B2D0-ED59AFBACE39}" sibTransId="{318A7937-6144-4B1B-B27B-64760AA0F20D}"/>
    <dgm:cxn modelId="{6803E44A-DE81-4609-887E-52A13BEA099F}" type="presOf" srcId="{27E1A284-FB59-4211-A2A6-296ECC7AF733}" destId="{E92E50ED-2104-4C56-839A-1D58E60B6978}" srcOrd="0" destOrd="0" presId="urn:microsoft.com/office/officeart/2005/8/layout/cycle1"/>
    <dgm:cxn modelId="{583102D7-4ED3-4832-8DCF-D7F6098994B3}" type="presOf" srcId="{37A83061-BB15-4DC8-987C-C41F59F2283C}" destId="{D445377C-82B8-4D46-A8DA-7A1EF300CC48}"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185156E3-E2B7-4411-B46A-9DB88E87CD69}" type="presOf" srcId="{DD36AD2A-744B-4626-9C69-4A76E3BF39B5}" destId="{A358ADC3-06B9-42DB-8FFB-235E2F6F2F98}" srcOrd="0" destOrd="0" presId="urn:microsoft.com/office/officeart/2005/8/layout/cycle1"/>
    <dgm:cxn modelId="{7D0E81BC-3124-4427-827A-20B1A93AC139}" type="presOf" srcId="{BF040C06-D312-4F8C-ACB3-85D06B8E305C}" destId="{EA611E80-2D38-467A-9D70-00B07686AA2F}" srcOrd="0" destOrd="0" presId="urn:microsoft.com/office/officeart/2005/8/layout/cycle1"/>
    <dgm:cxn modelId="{51334CBB-C6EB-4AB6-A6D4-12EC39CBF43D}" type="presOf" srcId="{D8B2400E-FCAE-419A-B761-6ED663DEC67E}" destId="{CE8778B7-9A61-4F06-A1F7-678BEE7FE664}"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20E0EC49-EE05-4303-ACE8-14216E577C0F}" type="presOf" srcId="{F5EA89EC-E158-4D50-96F6-DF07B08E3671}" destId="{A4AB0C58-7056-484E-BD14-C051808D0C28}" srcOrd="0" destOrd="0" presId="urn:microsoft.com/office/officeart/2005/8/layout/cycle1"/>
    <dgm:cxn modelId="{EE0E146C-3B95-4410-9D5C-CCA9097AC34B}" type="presOf" srcId="{F5AD8166-0AD2-4AC9-93DF-0F1A7E4681A8}" destId="{D9198F7A-99DF-4591-B1DC-2620606084FF}" srcOrd="0" destOrd="0" presId="urn:microsoft.com/office/officeart/2005/8/layout/cycle1"/>
    <dgm:cxn modelId="{46457EDB-2241-4225-98AA-6863F956732C}" type="presOf" srcId="{E96240FE-D269-43EC-A72D-BE6D42FBED2A}" destId="{02E85226-A9A2-493C-825C-0403A6A4CC01}" srcOrd="0" destOrd="0" presId="urn:microsoft.com/office/officeart/2005/8/layout/cycle1"/>
    <dgm:cxn modelId="{227D945F-7C25-4CAF-B348-40E4E5133B2E}" type="presOf" srcId="{318A7937-6144-4B1B-B27B-64760AA0F20D}" destId="{4F56F714-C9FE-4CB7-BFA6-DB8A3BCD8EED}"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AAA3D22D-F94E-439A-9EC7-D17ACC6E8649}" type="presOf" srcId="{08A3218D-962D-4B2D-AFA9-758784621306}" destId="{0A5141A9-9A5E-4F9E-B8D4-E663C7220C1C}" srcOrd="0" destOrd="0" presId="urn:microsoft.com/office/officeart/2005/8/layout/cycle1"/>
    <dgm:cxn modelId="{0D3573A3-932C-4C4C-B142-0C322722B354}" type="presOf" srcId="{4A5B2F96-8D0E-4C55-952A-5E74D0CE2694}" destId="{5502ED10-4163-4978-A2D8-019016FBE56E}" srcOrd="0" destOrd="0" presId="urn:microsoft.com/office/officeart/2005/8/layout/cycle1"/>
    <dgm:cxn modelId="{98161A08-B899-4D5D-BE2C-C03A2D7C9963}" type="presParOf" srcId="{E92E50ED-2104-4C56-839A-1D58E60B6978}" destId="{4A70DB3B-BC26-4C3A-A4B3-FD97B373CBF9}" srcOrd="0" destOrd="0" presId="urn:microsoft.com/office/officeart/2005/8/layout/cycle1"/>
    <dgm:cxn modelId="{F3D54903-6BF4-48CE-A566-BBE1E1C8C737}" type="presParOf" srcId="{E92E50ED-2104-4C56-839A-1D58E60B6978}" destId="{A4AB0C58-7056-484E-BD14-C051808D0C28}" srcOrd="1" destOrd="0" presId="urn:microsoft.com/office/officeart/2005/8/layout/cycle1"/>
    <dgm:cxn modelId="{88D45A6A-90AC-4DF2-A0AD-C7CE5631C396}" type="presParOf" srcId="{E92E50ED-2104-4C56-839A-1D58E60B6978}" destId="{CE8778B7-9A61-4F06-A1F7-678BEE7FE664}" srcOrd="2" destOrd="0" presId="urn:microsoft.com/office/officeart/2005/8/layout/cycle1"/>
    <dgm:cxn modelId="{E00C97B5-D632-4D6B-B9A3-16C66BEEDBE4}" type="presParOf" srcId="{E92E50ED-2104-4C56-839A-1D58E60B6978}" destId="{5F40BA3D-6F50-40EE-8764-161954C5089D}" srcOrd="3" destOrd="0" presId="urn:microsoft.com/office/officeart/2005/8/layout/cycle1"/>
    <dgm:cxn modelId="{E953A869-4D70-41A0-B38E-D91F6F4EF5C4}" type="presParOf" srcId="{E92E50ED-2104-4C56-839A-1D58E60B6978}" destId="{D445377C-82B8-4D46-A8DA-7A1EF300CC48}" srcOrd="4" destOrd="0" presId="urn:microsoft.com/office/officeart/2005/8/layout/cycle1"/>
    <dgm:cxn modelId="{41A607C0-3765-4E66-A8B9-2BCA3687ACE5}" type="presParOf" srcId="{E92E50ED-2104-4C56-839A-1D58E60B6978}" destId="{5502ED10-4163-4978-A2D8-019016FBE56E}" srcOrd="5" destOrd="0" presId="urn:microsoft.com/office/officeart/2005/8/layout/cycle1"/>
    <dgm:cxn modelId="{09739E1E-2CBA-411E-B6D8-7AE127AD541F}" type="presParOf" srcId="{E92E50ED-2104-4C56-839A-1D58E60B6978}" destId="{7A587A47-9FA4-421A-8FE9-2A20CF7B81FB}" srcOrd="6" destOrd="0" presId="urn:microsoft.com/office/officeart/2005/8/layout/cycle1"/>
    <dgm:cxn modelId="{A077DA41-7716-4844-B764-1DF8CC230C25}" type="presParOf" srcId="{E92E50ED-2104-4C56-839A-1D58E60B6978}" destId="{A358ADC3-06B9-42DB-8FFB-235E2F6F2F98}" srcOrd="7" destOrd="0" presId="urn:microsoft.com/office/officeart/2005/8/layout/cycle1"/>
    <dgm:cxn modelId="{9273585E-128D-4A42-8187-8B48EC15444F}" type="presParOf" srcId="{E92E50ED-2104-4C56-839A-1D58E60B6978}" destId="{02E85226-A9A2-493C-825C-0403A6A4CC01}" srcOrd="8" destOrd="0" presId="urn:microsoft.com/office/officeart/2005/8/layout/cycle1"/>
    <dgm:cxn modelId="{FE345FFC-562C-4B7A-B220-1893A9D906A9}" type="presParOf" srcId="{E92E50ED-2104-4C56-839A-1D58E60B6978}" destId="{73D11EEB-1679-4206-A266-CE9A1AB79ACC}" srcOrd="9" destOrd="0" presId="urn:microsoft.com/office/officeart/2005/8/layout/cycle1"/>
    <dgm:cxn modelId="{CC662F98-8CCB-41BC-B424-26C8CD28F20E}" type="presParOf" srcId="{E92E50ED-2104-4C56-839A-1D58E60B6978}" destId="{0A5141A9-9A5E-4F9E-B8D4-E663C7220C1C}" srcOrd="10" destOrd="0" presId="urn:microsoft.com/office/officeart/2005/8/layout/cycle1"/>
    <dgm:cxn modelId="{F2021A78-1575-498A-B359-67E41344AAE0}" type="presParOf" srcId="{E92E50ED-2104-4C56-839A-1D58E60B6978}" destId="{D9198F7A-99DF-4591-B1DC-2620606084FF}" srcOrd="11" destOrd="0" presId="urn:microsoft.com/office/officeart/2005/8/layout/cycle1"/>
    <dgm:cxn modelId="{005CC5EC-17B2-4E47-BFBF-584D8E40FD42}" type="presParOf" srcId="{E92E50ED-2104-4C56-839A-1D58E60B6978}" destId="{25CA3731-1185-42A8-951C-5D21935C393B}" srcOrd="12" destOrd="0" presId="urn:microsoft.com/office/officeart/2005/8/layout/cycle1"/>
    <dgm:cxn modelId="{408B39E9-E709-428A-A5B8-8EA1A4DD3677}" type="presParOf" srcId="{E92E50ED-2104-4C56-839A-1D58E60B6978}" destId="{EA611E80-2D38-467A-9D70-00B07686AA2F}" srcOrd="13" destOrd="0" presId="urn:microsoft.com/office/officeart/2005/8/layout/cycle1"/>
    <dgm:cxn modelId="{EC38143D-7E58-4281-94A8-F6D594F39134}"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t>Business Process Management and Improvement</a:t>
          </a:r>
          <a:endParaRPr lang="en-US" dirty="0"/>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t>The Power of Competitive Advantage</a:t>
          </a:r>
          <a:endParaRPr lang="en-US" dirty="0"/>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Enterprise Technology Trends</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b="1" dirty="0" smtClean="0">
              <a:solidFill>
                <a:srgbClr val="5A8B25"/>
              </a:solidFill>
            </a:rPr>
            <a:t>How Your IT Expertise Adds Value to Your Performance and Career</a:t>
          </a:r>
          <a:endParaRPr lang="en-US" b="1" dirty="0">
            <a:solidFill>
              <a:srgbClr val="5A8B25"/>
            </a:solidFill>
          </a:endParaRPr>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t>Every Business Is a Digital Business</a:t>
          </a:r>
          <a:endParaRPr lang="en-US" dirty="0"/>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F3B949BF-6271-4B9D-A85E-10C10F28E38A}" srcId="{27E1A284-FB59-4211-A2A6-296ECC7AF733}" destId="{BF040C06-D312-4F8C-ACB3-85D06B8E305C}" srcOrd="4" destOrd="0" parTransId="{84092373-21E7-4902-B2D0-ED59AFBACE39}" sibTransId="{318A7937-6144-4B1B-B27B-64760AA0F20D}"/>
    <dgm:cxn modelId="{24E29FDE-2FAB-4393-93B6-034C16557B7C}" type="presOf" srcId="{DD36AD2A-744B-4626-9C69-4A76E3BF39B5}" destId="{A358ADC3-06B9-42DB-8FFB-235E2F6F2F98}" srcOrd="0" destOrd="0" presId="urn:microsoft.com/office/officeart/2005/8/layout/cycle1"/>
    <dgm:cxn modelId="{C2AD896C-7197-4D9F-8810-3A5EC1F15A72}" type="presOf" srcId="{D8B2400E-FCAE-419A-B761-6ED663DEC67E}" destId="{CE8778B7-9A61-4F06-A1F7-678BEE7FE664}"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8FFA1D05-A66B-4075-83CD-B97FE1700F04}" type="presOf" srcId="{F5EA89EC-E158-4D50-96F6-DF07B08E3671}" destId="{A4AB0C58-7056-484E-BD14-C051808D0C28}" srcOrd="0" destOrd="0" presId="urn:microsoft.com/office/officeart/2005/8/layout/cycle1"/>
    <dgm:cxn modelId="{0D53682B-8EC4-427E-83E3-EA2A6EDFD806}" type="presOf" srcId="{27E1A284-FB59-4211-A2A6-296ECC7AF733}" destId="{E92E50ED-2104-4C56-839A-1D58E60B6978}" srcOrd="0" destOrd="0" presId="urn:microsoft.com/office/officeart/2005/8/layout/cycle1"/>
    <dgm:cxn modelId="{ED0E20A1-7C59-43BB-A1C6-0A624F158DE6}" type="presOf" srcId="{4A5B2F96-8D0E-4C55-952A-5E74D0CE2694}" destId="{5502ED10-4163-4978-A2D8-019016FBE56E}" srcOrd="0" destOrd="0" presId="urn:microsoft.com/office/officeart/2005/8/layout/cycle1"/>
    <dgm:cxn modelId="{8D398112-37D0-4556-AA9A-06B2916F0EF2}" type="presOf" srcId="{08A3218D-962D-4B2D-AFA9-758784621306}" destId="{0A5141A9-9A5E-4F9E-B8D4-E663C7220C1C}"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AB5DDBFF-BE87-4095-A182-5FEF7C9F51E3}" type="presOf" srcId="{318A7937-6144-4B1B-B27B-64760AA0F20D}" destId="{4F56F714-C9FE-4CB7-BFA6-DB8A3BCD8EED}" srcOrd="0" destOrd="0" presId="urn:microsoft.com/office/officeart/2005/8/layout/cycle1"/>
    <dgm:cxn modelId="{BE87DD48-70DE-4227-B012-772FE49DE915}" type="presOf" srcId="{BF040C06-D312-4F8C-ACB3-85D06B8E305C}" destId="{EA611E80-2D38-467A-9D70-00B07686AA2F}"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CE6A1509-161C-481A-A3C3-13CB24ED359A}" type="presOf" srcId="{37A83061-BB15-4DC8-987C-C41F59F2283C}" destId="{D445377C-82B8-4D46-A8DA-7A1EF300CC48}" srcOrd="0" destOrd="0" presId="urn:microsoft.com/office/officeart/2005/8/layout/cycle1"/>
    <dgm:cxn modelId="{9BAE78AD-97A6-447F-B097-8A9E104FE336}" type="presOf" srcId="{E96240FE-D269-43EC-A72D-BE6D42FBED2A}" destId="{02E85226-A9A2-493C-825C-0403A6A4CC01}" srcOrd="0" destOrd="0" presId="urn:microsoft.com/office/officeart/2005/8/layout/cycle1"/>
    <dgm:cxn modelId="{C5276B29-6AA1-418C-BF6A-6BFB204745C6}" type="presOf" srcId="{F5AD8166-0AD2-4AC9-93DF-0F1A7E4681A8}" destId="{D9198F7A-99DF-4591-B1DC-2620606084FF}" srcOrd="0" destOrd="0" presId="urn:microsoft.com/office/officeart/2005/8/layout/cycle1"/>
    <dgm:cxn modelId="{50F63650-8FCE-4914-96EB-029C7ED1DBEF}" type="presParOf" srcId="{E92E50ED-2104-4C56-839A-1D58E60B6978}" destId="{4A70DB3B-BC26-4C3A-A4B3-FD97B373CBF9}" srcOrd="0" destOrd="0" presId="urn:microsoft.com/office/officeart/2005/8/layout/cycle1"/>
    <dgm:cxn modelId="{4AB9E325-D2F0-4548-8C36-1F15C97B0BF7}" type="presParOf" srcId="{E92E50ED-2104-4C56-839A-1D58E60B6978}" destId="{A4AB0C58-7056-484E-BD14-C051808D0C28}" srcOrd="1" destOrd="0" presId="urn:microsoft.com/office/officeart/2005/8/layout/cycle1"/>
    <dgm:cxn modelId="{9DB2E308-697A-43DA-A490-BD3484B24C7F}" type="presParOf" srcId="{E92E50ED-2104-4C56-839A-1D58E60B6978}" destId="{CE8778B7-9A61-4F06-A1F7-678BEE7FE664}" srcOrd="2" destOrd="0" presId="urn:microsoft.com/office/officeart/2005/8/layout/cycle1"/>
    <dgm:cxn modelId="{887D4C8A-B378-41C5-9ED8-B764FF60C327}" type="presParOf" srcId="{E92E50ED-2104-4C56-839A-1D58E60B6978}" destId="{5F40BA3D-6F50-40EE-8764-161954C5089D}" srcOrd="3" destOrd="0" presId="urn:microsoft.com/office/officeart/2005/8/layout/cycle1"/>
    <dgm:cxn modelId="{D241F68B-B398-4F7D-ADE8-2A6777FA7BAA}" type="presParOf" srcId="{E92E50ED-2104-4C56-839A-1D58E60B6978}" destId="{D445377C-82B8-4D46-A8DA-7A1EF300CC48}" srcOrd="4" destOrd="0" presId="urn:microsoft.com/office/officeart/2005/8/layout/cycle1"/>
    <dgm:cxn modelId="{5C558CF1-E444-4272-8040-AF4DDC4E06A1}" type="presParOf" srcId="{E92E50ED-2104-4C56-839A-1D58E60B6978}" destId="{5502ED10-4163-4978-A2D8-019016FBE56E}" srcOrd="5" destOrd="0" presId="urn:microsoft.com/office/officeart/2005/8/layout/cycle1"/>
    <dgm:cxn modelId="{90AFA99A-C98E-4600-9C1B-DE87A10D42B2}" type="presParOf" srcId="{E92E50ED-2104-4C56-839A-1D58E60B6978}" destId="{7A587A47-9FA4-421A-8FE9-2A20CF7B81FB}" srcOrd="6" destOrd="0" presId="urn:microsoft.com/office/officeart/2005/8/layout/cycle1"/>
    <dgm:cxn modelId="{E0401BED-F55D-48D6-9AEE-DBEDCD4C1A17}" type="presParOf" srcId="{E92E50ED-2104-4C56-839A-1D58E60B6978}" destId="{A358ADC3-06B9-42DB-8FFB-235E2F6F2F98}" srcOrd="7" destOrd="0" presId="urn:microsoft.com/office/officeart/2005/8/layout/cycle1"/>
    <dgm:cxn modelId="{9D61F54E-31C7-426D-8E56-BB03494CD071}" type="presParOf" srcId="{E92E50ED-2104-4C56-839A-1D58E60B6978}" destId="{02E85226-A9A2-493C-825C-0403A6A4CC01}" srcOrd="8" destOrd="0" presId="urn:microsoft.com/office/officeart/2005/8/layout/cycle1"/>
    <dgm:cxn modelId="{CC9188A1-ABB9-4F65-8F8C-34D46DFA7B6A}" type="presParOf" srcId="{E92E50ED-2104-4C56-839A-1D58E60B6978}" destId="{73D11EEB-1679-4206-A266-CE9A1AB79ACC}" srcOrd="9" destOrd="0" presId="urn:microsoft.com/office/officeart/2005/8/layout/cycle1"/>
    <dgm:cxn modelId="{BA9E2510-381A-4C57-AEDF-C51D0500A761}" type="presParOf" srcId="{E92E50ED-2104-4C56-839A-1D58E60B6978}" destId="{0A5141A9-9A5E-4F9E-B8D4-E663C7220C1C}" srcOrd="10" destOrd="0" presId="urn:microsoft.com/office/officeart/2005/8/layout/cycle1"/>
    <dgm:cxn modelId="{F9DD6CBA-BAE1-478F-A9CB-C106D2698DC6}" type="presParOf" srcId="{E92E50ED-2104-4C56-839A-1D58E60B6978}" destId="{D9198F7A-99DF-4591-B1DC-2620606084FF}" srcOrd="11" destOrd="0" presId="urn:microsoft.com/office/officeart/2005/8/layout/cycle1"/>
    <dgm:cxn modelId="{CEA08103-064F-4640-8CB4-123FBF0D2023}" type="presParOf" srcId="{E92E50ED-2104-4C56-839A-1D58E60B6978}" destId="{25CA3731-1185-42A8-951C-5D21935C393B}" srcOrd="12" destOrd="0" presId="urn:microsoft.com/office/officeart/2005/8/layout/cycle1"/>
    <dgm:cxn modelId="{3D2AEAE0-B77A-4FF8-9EBA-74E1E1377A61}" type="presParOf" srcId="{E92E50ED-2104-4C56-839A-1D58E60B6978}" destId="{EA611E80-2D38-467A-9D70-00B07686AA2F}" srcOrd="13" destOrd="0" presId="urn:microsoft.com/office/officeart/2005/8/layout/cycle1"/>
    <dgm:cxn modelId="{E733E63E-C2A3-4EFD-86BC-2BA6BA530EEE}"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AD0D3CA-20AC-4BC1-96B0-477406185C9F}"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C5290132-958E-4735-8FAB-1BD7B2C313E0}">
      <dgm:prSet phldrT="[Text]"/>
      <dgm:spPr/>
      <dgm:t>
        <a:bodyPr/>
        <a:lstStyle/>
        <a:p>
          <a:r>
            <a:rPr lang="en-US" dirty="0" smtClean="0"/>
            <a:t>Twitter dominates the reporting of news and events as they are happening.</a:t>
          </a:r>
          <a:endParaRPr lang="en-US" dirty="0"/>
        </a:p>
      </dgm:t>
    </dgm:pt>
    <dgm:pt modelId="{F8F6EF63-A779-4DE4-AC59-77DC3F31D62E}" type="parTrans" cxnId="{C5A006C1-FFAC-4078-9275-9DF7B7FAF183}">
      <dgm:prSet/>
      <dgm:spPr/>
      <dgm:t>
        <a:bodyPr/>
        <a:lstStyle/>
        <a:p>
          <a:endParaRPr lang="en-US"/>
        </a:p>
      </dgm:t>
    </dgm:pt>
    <dgm:pt modelId="{031F4566-06FE-401E-85E6-511A6A9F8E61}" type="sibTrans" cxnId="{C5A006C1-FFAC-4078-9275-9DF7B7FAF183}">
      <dgm:prSet/>
      <dgm:spPr/>
      <dgm:t>
        <a:bodyPr/>
        <a:lstStyle/>
        <a:p>
          <a:endParaRPr lang="en-US"/>
        </a:p>
      </dgm:t>
    </dgm:pt>
    <dgm:pt modelId="{3E61D5BB-3F15-4EFB-9B05-065F2F0AACF5}">
      <dgm:prSet phldrT="[Text]"/>
      <dgm:spPr/>
      <dgm:t>
        <a:bodyPr/>
        <a:lstStyle/>
        <a:p>
          <a:r>
            <a:rPr lang="en-US" dirty="0" smtClean="0"/>
            <a:t>Facebook became the most powerful sharing network in the world.</a:t>
          </a:r>
          <a:endParaRPr lang="en-US" dirty="0"/>
        </a:p>
      </dgm:t>
    </dgm:pt>
    <dgm:pt modelId="{0B4E8364-EE72-476D-9A47-A6061A86D93F}" type="parTrans" cxnId="{E38734D8-7632-4A88-A324-29764687832A}">
      <dgm:prSet/>
      <dgm:spPr/>
      <dgm:t>
        <a:bodyPr/>
        <a:lstStyle/>
        <a:p>
          <a:endParaRPr lang="en-US"/>
        </a:p>
      </dgm:t>
    </dgm:pt>
    <dgm:pt modelId="{58929910-A41D-4986-B67E-06B1B60C29EE}" type="sibTrans" cxnId="{E38734D8-7632-4A88-A324-29764687832A}">
      <dgm:prSet/>
      <dgm:spPr/>
      <dgm:t>
        <a:bodyPr/>
        <a:lstStyle/>
        <a:p>
          <a:endParaRPr lang="en-US"/>
        </a:p>
      </dgm:t>
    </dgm:pt>
    <dgm:pt modelId="{939CD68B-2FF9-4421-8CCE-6137F594B377}">
      <dgm:prSet phldrT="[Text]"/>
      <dgm:spPr/>
      <dgm:t>
        <a:bodyPr/>
        <a:lstStyle/>
        <a:p>
          <a:r>
            <a:rPr lang="en-US" dirty="0" smtClean="0"/>
            <a:t>Location-aware technologies track items through production and delivery to reduce wasted time and inefficiency in supply chains and other business-to business (B2B) transactions.</a:t>
          </a:r>
          <a:endParaRPr lang="en-US" dirty="0"/>
        </a:p>
      </dgm:t>
    </dgm:pt>
    <dgm:pt modelId="{818A34C8-9709-4F42-81C5-BB1D974A43EA}" type="parTrans" cxnId="{5724C9CD-A7D4-42F7-9D35-8A2EE3263D3C}">
      <dgm:prSet/>
      <dgm:spPr/>
      <dgm:t>
        <a:bodyPr/>
        <a:lstStyle/>
        <a:p>
          <a:endParaRPr lang="en-US"/>
        </a:p>
      </dgm:t>
    </dgm:pt>
    <dgm:pt modelId="{8DBB2441-4DA8-4943-9F9A-DDD44CF967C4}" type="sibTrans" cxnId="{5724C9CD-A7D4-42F7-9D35-8A2EE3263D3C}">
      <dgm:prSet/>
      <dgm:spPr/>
      <dgm:t>
        <a:bodyPr/>
        <a:lstStyle/>
        <a:p>
          <a:endParaRPr lang="en-US"/>
        </a:p>
      </dgm:t>
    </dgm:pt>
    <dgm:pt modelId="{DAF4DECE-805E-4008-A39D-FD922F89353B}">
      <dgm:prSet phldrT="[Text]"/>
      <dgm:spPr/>
      <dgm:t>
        <a:bodyPr/>
        <a:lstStyle/>
        <a:p>
          <a:r>
            <a:rPr lang="en-US" dirty="0" smtClean="0"/>
            <a:t>Smartphones, tablets, other touch devices, and their apps reshaped how organizations interact with customers–and how customers want businesses to interact with them.</a:t>
          </a:r>
          <a:endParaRPr lang="en-US" dirty="0"/>
        </a:p>
      </dgm:t>
    </dgm:pt>
    <dgm:pt modelId="{CE4E5354-AA02-4C25-A564-69C3017F60A2}" type="parTrans" cxnId="{59E26261-67BB-4FB5-AFF1-699E8F4A3AF7}">
      <dgm:prSet/>
      <dgm:spPr/>
      <dgm:t>
        <a:bodyPr/>
        <a:lstStyle/>
        <a:p>
          <a:endParaRPr lang="en-US"/>
        </a:p>
      </dgm:t>
    </dgm:pt>
    <dgm:pt modelId="{1B6709D2-D13D-4C93-8B0F-4C80564D649F}" type="sibTrans" cxnId="{59E26261-67BB-4FB5-AFF1-699E8F4A3AF7}">
      <dgm:prSet/>
      <dgm:spPr/>
      <dgm:t>
        <a:bodyPr/>
        <a:lstStyle/>
        <a:p>
          <a:endParaRPr lang="en-US"/>
        </a:p>
      </dgm:t>
    </dgm:pt>
    <dgm:pt modelId="{9DCD9988-A731-4EEE-9775-782DD0579993}" type="pres">
      <dgm:prSet presAssocID="{1AD0D3CA-20AC-4BC1-96B0-477406185C9F}" presName="diagram" presStyleCnt="0">
        <dgm:presLayoutVars>
          <dgm:dir/>
          <dgm:resizeHandles val="exact"/>
        </dgm:presLayoutVars>
      </dgm:prSet>
      <dgm:spPr/>
      <dgm:t>
        <a:bodyPr/>
        <a:lstStyle/>
        <a:p>
          <a:endParaRPr lang="en-US"/>
        </a:p>
      </dgm:t>
    </dgm:pt>
    <dgm:pt modelId="{7EC0D0D5-DB22-4FCC-85C7-3A481385DC16}" type="pres">
      <dgm:prSet presAssocID="{C5290132-958E-4735-8FAB-1BD7B2C313E0}" presName="node" presStyleLbl="node1" presStyleIdx="0" presStyleCnt="4">
        <dgm:presLayoutVars>
          <dgm:bulletEnabled val="1"/>
        </dgm:presLayoutVars>
      </dgm:prSet>
      <dgm:spPr/>
      <dgm:t>
        <a:bodyPr/>
        <a:lstStyle/>
        <a:p>
          <a:endParaRPr lang="en-US"/>
        </a:p>
      </dgm:t>
    </dgm:pt>
    <dgm:pt modelId="{06982B5B-9A63-4FB9-A265-64EEE042EDAC}" type="pres">
      <dgm:prSet presAssocID="{031F4566-06FE-401E-85E6-511A6A9F8E61}" presName="sibTrans" presStyleCnt="0"/>
      <dgm:spPr/>
    </dgm:pt>
    <dgm:pt modelId="{70C6A7FD-F6D5-4DB9-8710-B55A641F674B}" type="pres">
      <dgm:prSet presAssocID="{3E61D5BB-3F15-4EFB-9B05-065F2F0AACF5}" presName="node" presStyleLbl="node1" presStyleIdx="1" presStyleCnt="4">
        <dgm:presLayoutVars>
          <dgm:bulletEnabled val="1"/>
        </dgm:presLayoutVars>
      </dgm:prSet>
      <dgm:spPr/>
      <dgm:t>
        <a:bodyPr/>
        <a:lstStyle/>
        <a:p>
          <a:endParaRPr lang="en-US"/>
        </a:p>
      </dgm:t>
    </dgm:pt>
    <dgm:pt modelId="{5369701D-6278-4B06-8ED5-F955F35D9FDD}" type="pres">
      <dgm:prSet presAssocID="{58929910-A41D-4986-B67E-06B1B60C29EE}" presName="sibTrans" presStyleCnt="0"/>
      <dgm:spPr/>
    </dgm:pt>
    <dgm:pt modelId="{D6F26C39-BF52-47C4-9937-06494C4CEB46}" type="pres">
      <dgm:prSet presAssocID="{939CD68B-2FF9-4421-8CCE-6137F594B377}" presName="node" presStyleLbl="node1" presStyleIdx="2" presStyleCnt="4">
        <dgm:presLayoutVars>
          <dgm:bulletEnabled val="1"/>
        </dgm:presLayoutVars>
      </dgm:prSet>
      <dgm:spPr/>
      <dgm:t>
        <a:bodyPr/>
        <a:lstStyle/>
        <a:p>
          <a:endParaRPr lang="en-US"/>
        </a:p>
      </dgm:t>
    </dgm:pt>
    <dgm:pt modelId="{0FB2E735-E1B1-45FA-88DC-C885449A8D5F}" type="pres">
      <dgm:prSet presAssocID="{8DBB2441-4DA8-4943-9F9A-DDD44CF967C4}" presName="sibTrans" presStyleCnt="0"/>
      <dgm:spPr/>
    </dgm:pt>
    <dgm:pt modelId="{2AA3176F-A069-4951-8659-F3F8769C9EFF}" type="pres">
      <dgm:prSet presAssocID="{DAF4DECE-805E-4008-A39D-FD922F89353B}" presName="node" presStyleLbl="node1" presStyleIdx="3" presStyleCnt="4">
        <dgm:presLayoutVars>
          <dgm:bulletEnabled val="1"/>
        </dgm:presLayoutVars>
      </dgm:prSet>
      <dgm:spPr/>
      <dgm:t>
        <a:bodyPr/>
        <a:lstStyle/>
        <a:p>
          <a:endParaRPr lang="en-US"/>
        </a:p>
      </dgm:t>
    </dgm:pt>
  </dgm:ptLst>
  <dgm:cxnLst>
    <dgm:cxn modelId="{BA03B24A-93E2-4039-B6E9-F6FD40C29942}" type="presOf" srcId="{1AD0D3CA-20AC-4BC1-96B0-477406185C9F}" destId="{9DCD9988-A731-4EEE-9775-782DD0579993}" srcOrd="0" destOrd="0" presId="urn:microsoft.com/office/officeart/2005/8/layout/default"/>
    <dgm:cxn modelId="{59E26261-67BB-4FB5-AFF1-699E8F4A3AF7}" srcId="{1AD0D3CA-20AC-4BC1-96B0-477406185C9F}" destId="{DAF4DECE-805E-4008-A39D-FD922F89353B}" srcOrd="3" destOrd="0" parTransId="{CE4E5354-AA02-4C25-A564-69C3017F60A2}" sibTransId="{1B6709D2-D13D-4C93-8B0F-4C80564D649F}"/>
    <dgm:cxn modelId="{09559A32-6AA2-4BA4-9893-C4C9FE947644}" type="presOf" srcId="{C5290132-958E-4735-8FAB-1BD7B2C313E0}" destId="{7EC0D0D5-DB22-4FCC-85C7-3A481385DC16}" srcOrd="0" destOrd="0" presId="urn:microsoft.com/office/officeart/2005/8/layout/default"/>
    <dgm:cxn modelId="{C5A006C1-FFAC-4078-9275-9DF7B7FAF183}" srcId="{1AD0D3CA-20AC-4BC1-96B0-477406185C9F}" destId="{C5290132-958E-4735-8FAB-1BD7B2C313E0}" srcOrd="0" destOrd="0" parTransId="{F8F6EF63-A779-4DE4-AC59-77DC3F31D62E}" sibTransId="{031F4566-06FE-401E-85E6-511A6A9F8E61}"/>
    <dgm:cxn modelId="{C8853097-98D7-4B0D-AB42-A076D17FB2F8}" type="presOf" srcId="{939CD68B-2FF9-4421-8CCE-6137F594B377}" destId="{D6F26C39-BF52-47C4-9937-06494C4CEB46}" srcOrd="0" destOrd="0" presId="urn:microsoft.com/office/officeart/2005/8/layout/default"/>
    <dgm:cxn modelId="{5724C9CD-A7D4-42F7-9D35-8A2EE3263D3C}" srcId="{1AD0D3CA-20AC-4BC1-96B0-477406185C9F}" destId="{939CD68B-2FF9-4421-8CCE-6137F594B377}" srcOrd="2" destOrd="0" parTransId="{818A34C8-9709-4F42-81C5-BB1D974A43EA}" sibTransId="{8DBB2441-4DA8-4943-9F9A-DDD44CF967C4}"/>
    <dgm:cxn modelId="{9BCD7F3E-18A6-43D2-9F14-C9B812841BF3}" type="presOf" srcId="{DAF4DECE-805E-4008-A39D-FD922F89353B}" destId="{2AA3176F-A069-4951-8659-F3F8769C9EFF}" srcOrd="0" destOrd="0" presId="urn:microsoft.com/office/officeart/2005/8/layout/default"/>
    <dgm:cxn modelId="{BC0AEAA3-5B14-4ACE-A41C-D8706FCF61F0}" type="presOf" srcId="{3E61D5BB-3F15-4EFB-9B05-065F2F0AACF5}" destId="{70C6A7FD-F6D5-4DB9-8710-B55A641F674B}" srcOrd="0" destOrd="0" presId="urn:microsoft.com/office/officeart/2005/8/layout/default"/>
    <dgm:cxn modelId="{E38734D8-7632-4A88-A324-29764687832A}" srcId="{1AD0D3CA-20AC-4BC1-96B0-477406185C9F}" destId="{3E61D5BB-3F15-4EFB-9B05-065F2F0AACF5}" srcOrd="1" destOrd="0" parTransId="{0B4E8364-EE72-476D-9A47-A6061A86D93F}" sibTransId="{58929910-A41D-4986-B67E-06B1B60C29EE}"/>
    <dgm:cxn modelId="{AEC68CCD-98BA-41CA-81C6-2030C77C6E3A}" type="presParOf" srcId="{9DCD9988-A731-4EEE-9775-782DD0579993}" destId="{7EC0D0D5-DB22-4FCC-85C7-3A481385DC16}" srcOrd="0" destOrd="0" presId="urn:microsoft.com/office/officeart/2005/8/layout/default"/>
    <dgm:cxn modelId="{BA419418-8F0A-4672-A743-64F601105A37}" type="presParOf" srcId="{9DCD9988-A731-4EEE-9775-782DD0579993}" destId="{06982B5B-9A63-4FB9-A265-64EEE042EDAC}" srcOrd="1" destOrd="0" presId="urn:microsoft.com/office/officeart/2005/8/layout/default"/>
    <dgm:cxn modelId="{CE5BE472-77D7-46E1-AAFF-4327A840D8E0}" type="presParOf" srcId="{9DCD9988-A731-4EEE-9775-782DD0579993}" destId="{70C6A7FD-F6D5-4DB9-8710-B55A641F674B}" srcOrd="2" destOrd="0" presId="urn:microsoft.com/office/officeart/2005/8/layout/default"/>
    <dgm:cxn modelId="{5571F963-0F25-4B66-8D4B-DA7B6CEA9147}" type="presParOf" srcId="{9DCD9988-A731-4EEE-9775-782DD0579993}" destId="{5369701D-6278-4B06-8ED5-F955F35D9FDD}" srcOrd="3" destOrd="0" presId="urn:microsoft.com/office/officeart/2005/8/layout/default"/>
    <dgm:cxn modelId="{97F9B5EA-0654-492F-AB3F-75B6B5C843BB}" type="presParOf" srcId="{9DCD9988-A731-4EEE-9775-782DD0579993}" destId="{D6F26C39-BF52-47C4-9937-06494C4CEB46}" srcOrd="4" destOrd="0" presId="urn:microsoft.com/office/officeart/2005/8/layout/default"/>
    <dgm:cxn modelId="{40345FBC-85D6-4270-8744-43D95CFA19A7}" type="presParOf" srcId="{9DCD9988-A731-4EEE-9775-782DD0579993}" destId="{0FB2E735-E1B1-45FA-88DC-C885449A8D5F}" srcOrd="5" destOrd="0" presId="urn:microsoft.com/office/officeart/2005/8/layout/default"/>
    <dgm:cxn modelId="{4EA93D67-0282-48B8-B9CF-CF34F90BE8AA}" type="presParOf" srcId="{9DCD9988-A731-4EEE-9775-782DD0579993}" destId="{2AA3176F-A069-4951-8659-F3F8769C9EFF}"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b="1" dirty="0" smtClean="0">
              <a:solidFill>
                <a:srgbClr val="5A8B25"/>
              </a:solidFill>
            </a:rPr>
            <a:t>Business Process Management and Improvement</a:t>
          </a:r>
          <a:endParaRPr lang="en-US" b="1" dirty="0">
            <a:solidFill>
              <a:srgbClr val="5A8B25"/>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t>The Power of Competitive Advantage</a:t>
          </a:r>
          <a:endParaRPr lang="en-US" dirty="0"/>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Enterprise Technology Trends</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How Your IT Expertise Adds Value to Your Performance and Career</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t>Every Business Is a Digital Business</a:t>
          </a:r>
          <a:endParaRPr lang="en-US" dirty="0"/>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E05C1631-3DB4-47CE-B4BC-B8038E659935}" type="presOf" srcId="{37A83061-BB15-4DC8-987C-C41F59F2283C}" destId="{D445377C-82B8-4D46-A8DA-7A1EF300CC48}" srcOrd="0" destOrd="0" presId="urn:microsoft.com/office/officeart/2005/8/layout/cycle1"/>
    <dgm:cxn modelId="{DD3034B0-6CBC-403F-96DF-C107859FD450}" type="presOf" srcId="{F5AD8166-0AD2-4AC9-93DF-0F1A7E4681A8}" destId="{D9198F7A-99DF-4591-B1DC-2620606084FF}" srcOrd="0" destOrd="0" presId="urn:microsoft.com/office/officeart/2005/8/layout/cycle1"/>
    <dgm:cxn modelId="{F3B949BF-6271-4B9D-A85E-10C10F28E38A}" srcId="{27E1A284-FB59-4211-A2A6-296ECC7AF733}" destId="{BF040C06-D312-4F8C-ACB3-85D06B8E305C}" srcOrd="4" destOrd="0" parTransId="{84092373-21E7-4902-B2D0-ED59AFBACE39}" sibTransId="{318A7937-6144-4B1B-B27B-64760AA0F20D}"/>
    <dgm:cxn modelId="{050CC42B-B0E8-4F64-8696-604FDD3F97DD}" type="presOf" srcId="{D8B2400E-FCAE-419A-B761-6ED663DEC67E}" destId="{CE8778B7-9A61-4F06-A1F7-678BEE7FE664}" srcOrd="0" destOrd="0" presId="urn:microsoft.com/office/officeart/2005/8/layout/cycle1"/>
    <dgm:cxn modelId="{BC437797-0A07-408C-96E7-26F9850498A2}" type="presOf" srcId="{E96240FE-D269-43EC-A72D-BE6D42FBED2A}" destId="{02E85226-A9A2-493C-825C-0403A6A4CC01}"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D7E8A2E5-4DFA-4658-BEDF-9052ADC05DB4}" type="presOf" srcId="{BF040C06-D312-4F8C-ACB3-85D06B8E305C}" destId="{EA611E80-2D38-467A-9D70-00B07686AA2F}" srcOrd="0" destOrd="0" presId="urn:microsoft.com/office/officeart/2005/8/layout/cycle1"/>
    <dgm:cxn modelId="{7CBE1D06-AD7F-4606-80E8-9DD8FD4713EB}" type="presOf" srcId="{DD36AD2A-744B-4626-9C69-4A76E3BF39B5}" destId="{A358ADC3-06B9-42DB-8FFB-235E2F6F2F98}" srcOrd="0" destOrd="0" presId="urn:microsoft.com/office/officeart/2005/8/layout/cycle1"/>
    <dgm:cxn modelId="{64AE7B9A-EA3B-4109-8986-4FF20326F075}" type="presOf" srcId="{F5EA89EC-E158-4D50-96F6-DF07B08E3671}" destId="{A4AB0C58-7056-484E-BD14-C051808D0C28}"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6D17475A-7399-449B-B80C-B576A52663AA}" srcId="{27E1A284-FB59-4211-A2A6-296ECC7AF733}" destId="{F5EA89EC-E158-4D50-96F6-DF07B08E3671}" srcOrd="0" destOrd="0" parTransId="{8EEFCA71-E241-4D66-A813-A5E4DB3C627D}" sibTransId="{D8B2400E-FCAE-419A-B761-6ED663DEC67E}"/>
    <dgm:cxn modelId="{20B91031-4065-4924-9130-835E223FBF17}" srcId="{27E1A284-FB59-4211-A2A6-296ECC7AF733}" destId="{37A83061-BB15-4DC8-987C-C41F59F2283C}" srcOrd="1" destOrd="0" parTransId="{073C6D5A-1CBF-4A97-B43C-12F7E64BDA57}" sibTransId="{4A5B2F96-8D0E-4C55-952A-5E74D0CE2694}"/>
    <dgm:cxn modelId="{83BE1DF8-578E-4954-900D-A1E076FA72C3}" type="presOf" srcId="{4A5B2F96-8D0E-4C55-952A-5E74D0CE2694}" destId="{5502ED10-4163-4978-A2D8-019016FBE56E}" srcOrd="0" destOrd="0" presId="urn:microsoft.com/office/officeart/2005/8/layout/cycle1"/>
    <dgm:cxn modelId="{A2421C5F-FB8F-4A29-809A-C2F0FFC77CE2}" type="presOf" srcId="{27E1A284-FB59-4211-A2A6-296ECC7AF733}" destId="{E92E50ED-2104-4C56-839A-1D58E60B6978}" srcOrd="0" destOrd="0" presId="urn:microsoft.com/office/officeart/2005/8/layout/cycle1"/>
    <dgm:cxn modelId="{BBC44F06-ACB9-4961-B6E4-D8099FB56E02}" type="presOf" srcId="{318A7937-6144-4B1B-B27B-64760AA0F20D}" destId="{4F56F714-C9FE-4CB7-BFA6-DB8A3BCD8EED}" srcOrd="0" destOrd="0" presId="urn:microsoft.com/office/officeart/2005/8/layout/cycle1"/>
    <dgm:cxn modelId="{DE751005-E716-423A-8512-10568C1F2B6B}" type="presOf" srcId="{08A3218D-962D-4B2D-AFA9-758784621306}" destId="{0A5141A9-9A5E-4F9E-B8D4-E663C7220C1C}" srcOrd="0" destOrd="0" presId="urn:microsoft.com/office/officeart/2005/8/layout/cycle1"/>
    <dgm:cxn modelId="{51FC1DBF-2451-4ECC-A6E1-D57D3423020C}" type="presParOf" srcId="{E92E50ED-2104-4C56-839A-1D58E60B6978}" destId="{4A70DB3B-BC26-4C3A-A4B3-FD97B373CBF9}" srcOrd="0" destOrd="0" presId="urn:microsoft.com/office/officeart/2005/8/layout/cycle1"/>
    <dgm:cxn modelId="{4FCC5A62-216D-4089-AE96-E2807500E501}" type="presParOf" srcId="{E92E50ED-2104-4C56-839A-1D58E60B6978}" destId="{A4AB0C58-7056-484E-BD14-C051808D0C28}" srcOrd="1" destOrd="0" presId="urn:microsoft.com/office/officeart/2005/8/layout/cycle1"/>
    <dgm:cxn modelId="{469755BD-58F9-4FA7-8DDA-C29245495091}" type="presParOf" srcId="{E92E50ED-2104-4C56-839A-1D58E60B6978}" destId="{CE8778B7-9A61-4F06-A1F7-678BEE7FE664}" srcOrd="2" destOrd="0" presId="urn:microsoft.com/office/officeart/2005/8/layout/cycle1"/>
    <dgm:cxn modelId="{830C14B8-42DB-431A-867C-D66D29FCCA98}" type="presParOf" srcId="{E92E50ED-2104-4C56-839A-1D58E60B6978}" destId="{5F40BA3D-6F50-40EE-8764-161954C5089D}" srcOrd="3" destOrd="0" presId="urn:microsoft.com/office/officeart/2005/8/layout/cycle1"/>
    <dgm:cxn modelId="{F79173DB-706B-4B38-8CFB-8638F5BC8D1C}" type="presParOf" srcId="{E92E50ED-2104-4C56-839A-1D58E60B6978}" destId="{D445377C-82B8-4D46-A8DA-7A1EF300CC48}" srcOrd="4" destOrd="0" presId="urn:microsoft.com/office/officeart/2005/8/layout/cycle1"/>
    <dgm:cxn modelId="{C46747E0-B6F8-4ACE-9E1E-DF7AE4BCCB4D}" type="presParOf" srcId="{E92E50ED-2104-4C56-839A-1D58E60B6978}" destId="{5502ED10-4163-4978-A2D8-019016FBE56E}" srcOrd="5" destOrd="0" presId="urn:microsoft.com/office/officeart/2005/8/layout/cycle1"/>
    <dgm:cxn modelId="{D4B8D1B5-1B8E-4534-A808-DC30A87C1745}" type="presParOf" srcId="{E92E50ED-2104-4C56-839A-1D58E60B6978}" destId="{7A587A47-9FA4-421A-8FE9-2A20CF7B81FB}" srcOrd="6" destOrd="0" presId="urn:microsoft.com/office/officeart/2005/8/layout/cycle1"/>
    <dgm:cxn modelId="{F0EFD3BD-BCAD-484E-A59E-26E58DC5CC66}" type="presParOf" srcId="{E92E50ED-2104-4C56-839A-1D58E60B6978}" destId="{A358ADC3-06B9-42DB-8FFB-235E2F6F2F98}" srcOrd="7" destOrd="0" presId="urn:microsoft.com/office/officeart/2005/8/layout/cycle1"/>
    <dgm:cxn modelId="{2EDFA262-E23E-46EA-8E50-0E95020EDE15}" type="presParOf" srcId="{E92E50ED-2104-4C56-839A-1D58E60B6978}" destId="{02E85226-A9A2-493C-825C-0403A6A4CC01}" srcOrd="8" destOrd="0" presId="urn:microsoft.com/office/officeart/2005/8/layout/cycle1"/>
    <dgm:cxn modelId="{A0165D4B-D66F-4580-86B0-6F23EE69CF72}" type="presParOf" srcId="{E92E50ED-2104-4C56-839A-1D58E60B6978}" destId="{73D11EEB-1679-4206-A266-CE9A1AB79ACC}" srcOrd="9" destOrd="0" presId="urn:microsoft.com/office/officeart/2005/8/layout/cycle1"/>
    <dgm:cxn modelId="{049AF314-6A1F-4F27-AD6F-A3E39E2108C1}" type="presParOf" srcId="{E92E50ED-2104-4C56-839A-1D58E60B6978}" destId="{0A5141A9-9A5E-4F9E-B8D4-E663C7220C1C}" srcOrd="10" destOrd="0" presId="urn:microsoft.com/office/officeart/2005/8/layout/cycle1"/>
    <dgm:cxn modelId="{E4A764CE-E933-403D-BD25-1D286CC74B63}" type="presParOf" srcId="{E92E50ED-2104-4C56-839A-1D58E60B6978}" destId="{D9198F7A-99DF-4591-B1DC-2620606084FF}" srcOrd="11" destOrd="0" presId="urn:microsoft.com/office/officeart/2005/8/layout/cycle1"/>
    <dgm:cxn modelId="{43128CBC-BA9C-4BCB-B209-DAE65F1FD75C}" type="presParOf" srcId="{E92E50ED-2104-4C56-839A-1D58E60B6978}" destId="{25CA3731-1185-42A8-951C-5D21935C393B}" srcOrd="12" destOrd="0" presId="urn:microsoft.com/office/officeart/2005/8/layout/cycle1"/>
    <dgm:cxn modelId="{A22579DC-05E1-4742-8FD7-B6DB789CACC0}" type="presParOf" srcId="{E92E50ED-2104-4C56-839A-1D58E60B6978}" destId="{EA611E80-2D38-467A-9D70-00B07686AA2F}" srcOrd="13" destOrd="0" presId="urn:microsoft.com/office/officeart/2005/8/layout/cycle1"/>
    <dgm:cxn modelId="{05C4357F-624C-4D7A-ADF2-DA6C9C306DE7}"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C0B6369-1900-4F0A-B427-5C1FB81C0DEB}" type="doc">
      <dgm:prSet loTypeId="urn:microsoft.com/office/officeart/2005/8/layout/hProcess9" loCatId="process" qsTypeId="urn:microsoft.com/office/officeart/2005/8/quickstyle/simple1" qsCatId="simple" csTypeId="urn:microsoft.com/office/officeart/2005/8/colors/accent1_2" csCatId="accent1" phldr="1"/>
      <dgm:spPr/>
    </dgm:pt>
    <dgm:pt modelId="{7DCDCAF5-C4E1-48BD-88A4-0411EA68B316}">
      <dgm:prSet phldrT="[Text]"/>
      <dgm:spPr/>
      <dgm:t>
        <a:bodyPr/>
        <a:lstStyle/>
        <a:p>
          <a:r>
            <a:rPr lang="en-US" dirty="0" smtClean="0"/>
            <a:t>People</a:t>
          </a:r>
          <a:endParaRPr lang="en-US" dirty="0"/>
        </a:p>
      </dgm:t>
    </dgm:pt>
    <dgm:pt modelId="{42369847-E9A7-4FF2-AB70-550115327AD7}" type="parTrans" cxnId="{0AB5C368-DE31-4522-9BB2-F93FEC57B9C3}">
      <dgm:prSet/>
      <dgm:spPr/>
      <dgm:t>
        <a:bodyPr/>
        <a:lstStyle/>
        <a:p>
          <a:endParaRPr lang="en-US"/>
        </a:p>
      </dgm:t>
    </dgm:pt>
    <dgm:pt modelId="{624FE674-388A-48FB-83AC-9357922B4E59}" type="sibTrans" cxnId="{0AB5C368-DE31-4522-9BB2-F93FEC57B9C3}">
      <dgm:prSet/>
      <dgm:spPr/>
      <dgm:t>
        <a:bodyPr/>
        <a:lstStyle/>
        <a:p>
          <a:endParaRPr lang="en-US"/>
        </a:p>
      </dgm:t>
    </dgm:pt>
    <dgm:pt modelId="{C8E08932-BC20-4C81-A999-9DC324702251}">
      <dgm:prSet phldrT="[Text]"/>
      <dgm:spPr/>
      <dgm:t>
        <a:bodyPr/>
        <a:lstStyle/>
        <a:p>
          <a:r>
            <a:rPr lang="en-US" dirty="0" smtClean="0"/>
            <a:t>Technology</a:t>
          </a:r>
          <a:endParaRPr lang="en-US" dirty="0"/>
        </a:p>
      </dgm:t>
    </dgm:pt>
    <dgm:pt modelId="{041F5821-4908-4FE2-8963-02D9A7786D1F}" type="parTrans" cxnId="{0D198428-3D19-49BC-9FB2-65EA824F0C25}">
      <dgm:prSet/>
      <dgm:spPr/>
      <dgm:t>
        <a:bodyPr/>
        <a:lstStyle/>
        <a:p>
          <a:endParaRPr lang="en-US"/>
        </a:p>
      </dgm:t>
    </dgm:pt>
    <dgm:pt modelId="{AC80DAC3-519A-4DDA-9182-AE15CBB0D242}" type="sibTrans" cxnId="{0D198428-3D19-49BC-9FB2-65EA824F0C25}">
      <dgm:prSet/>
      <dgm:spPr/>
      <dgm:t>
        <a:bodyPr/>
        <a:lstStyle/>
        <a:p>
          <a:endParaRPr lang="en-US"/>
        </a:p>
      </dgm:t>
    </dgm:pt>
    <dgm:pt modelId="{672D2D05-46C3-439D-B65C-2709532F88E1}">
      <dgm:prSet phldrT="[Text]"/>
      <dgm:spPr/>
      <dgm:t>
        <a:bodyPr/>
        <a:lstStyle/>
        <a:p>
          <a:r>
            <a:rPr lang="en-US" dirty="0" smtClean="0"/>
            <a:t>Information</a:t>
          </a:r>
          <a:endParaRPr lang="en-US" dirty="0"/>
        </a:p>
      </dgm:t>
    </dgm:pt>
    <dgm:pt modelId="{BA1370DC-DFA6-4A64-B97A-3D93108B251A}" type="parTrans" cxnId="{BF6E88E0-7AB4-4A93-9A9A-981B0B38C7A9}">
      <dgm:prSet/>
      <dgm:spPr/>
      <dgm:t>
        <a:bodyPr/>
        <a:lstStyle/>
        <a:p>
          <a:endParaRPr lang="en-US"/>
        </a:p>
      </dgm:t>
    </dgm:pt>
    <dgm:pt modelId="{0654BE20-8126-46F8-8D34-7DA3A6EDD800}" type="sibTrans" cxnId="{BF6E88E0-7AB4-4A93-9A9A-981B0B38C7A9}">
      <dgm:prSet/>
      <dgm:spPr/>
      <dgm:t>
        <a:bodyPr/>
        <a:lstStyle/>
        <a:p>
          <a:endParaRPr lang="en-US"/>
        </a:p>
      </dgm:t>
    </dgm:pt>
    <dgm:pt modelId="{C0C71A81-8D38-4F51-AEAF-9EB2CF707BDE}" type="pres">
      <dgm:prSet presAssocID="{0C0B6369-1900-4F0A-B427-5C1FB81C0DEB}" presName="CompostProcess" presStyleCnt="0">
        <dgm:presLayoutVars>
          <dgm:dir/>
          <dgm:resizeHandles val="exact"/>
        </dgm:presLayoutVars>
      </dgm:prSet>
      <dgm:spPr/>
    </dgm:pt>
    <dgm:pt modelId="{14E72981-B867-48EE-AD02-9565CDBD56AD}" type="pres">
      <dgm:prSet presAssocID="{0C0B6369-1900-4F0A-B427-5C1FB81C0DEB}" presName="arrow" presStyleLbl="bgShp" presStyleIdx="0" presStyleCnt="1"/>
      <dgm:spPr/>
    </dgm:pt>
    <dgm:pt modelId="{35AAFA17-271C-43BA-9C3C-E59D3FCBD816}" type="pres">
      <dgm:prSet presAssocID="{0C0B6369-1900-4F0A-B427-5C1FB81C0DEB}" presName="linearProcess" presStyleCnt="0"/>
      <dgm:spPr/>
    </dgm:pt>
    <dgm:pt modelId="{AA398E61-3E6A-4787-8E5F-10E36403013D}" type="pres">
      <dgm:prSet presAssocID="{7DCDCAF5-C4E1-48BD-88A4-0411EA68B316}" presName="textNode" presStyleLbl="node1" presStyleIdx="0" presStyleCnt="3">
        <dgm:presLayoutVars>
          <dgm:bulletEnabled val="1"/>
        </dgm:presLayoutVars>
      </dgm:prSet>
      <dgm:spPr/>
      <dgm:t>
        <a:bodyPr/>
        <a:lstStyle/>
        <a:p>
          <a:endParaRPr lang="en-US"/>
        </a:p>
      </dgm:t>
    </dgm:pt>
    <dgm:pt modelId="{1A07EE12-08A6-46DE-B1C1-46AE6B110A48}" type="pres">
      <dgm:prSet presAssocID="{624FE674-388A-48FB-83AC-9357922B4E59}" presName="sibTrans" presStyleCnt="0"/>
      <dgm:spPr/>
    </dgm:pt>
    <dgm:pt modelId="{079C32E3-2A53-4571-AEF9-889901FB3AA3}" type="pres">
      <dgm:prSet presAssocID="{C8E08932-BC20-4C81-A999-9DC324702251}" presName="textNode" presStyleLbl="node1" presStyleIdx="1" presStyleCnt="3">
        <dgm:presLayoutVars>
          <dgm:bulletEnabled val="1"/>
        </dgm:presLayoutVars>
      </dgm:prSet>
      <dgm:spPr/>
      <dgm:t>
        <a:bodyPr/>
        <a:lstStyle/>
        <a:p>
          <a:endParaRPr lang="en-US"/>
        </a:p>
      </dgm:t>
    </dgm:pt>
    <dgm:pt modelId="{FB71B8AB-A08D-4E35-82FE-EEE5A0DA28A2}" type="pres">
      <dgm:prSet presAssocID="{AC80DAC3-519A-4DDA-9182-AE15CBB0D242}" presName="sibTrans" presStyleCnt="0"/>
      <dgm:spPr/>
    </dgm:pt>
    <dgm:pt modelId="{D070F219-D300-46EE-8D42-5D5EB2A329C8}" type="pres">
      <dgm:prSet presAssocID="{672D2D05-46C3-439D-B65C-2709532F88E1}" presName="textNode" presStyleLbl="node1" presStyleIdx="2" presStyleCnt="3">
        <dgm:presLayoutVars>
          <dgm:bulletEnabled val="1"/>
        </dgm:presLayoutVars>
      </dgm:prSet>
      <dgm:spPr/>
      <dgm:t>
        <a:bodyPr/>
        <a:lstStyle/>
        <a:p>
          <a:endParaRPr lang="en-US"/>
        </a:p>
      </dgm:t>
    </dgm:pt>
  </dgm:ptLst>
  <dgm:cxnLst>
    <dgm:cxn modelId="{913D2C1F-1447-4DB4-AA8A-54BD2E0901B7}" type="presOf" srcId="{672D2D05-46C3-439D-B65C-2709532F88E1}" destId="{D070F219-D300-46EE-8D42-5D5EB2A329C8}" srcOrd="0" destOrd="0" presId="urn:microsoft.com/office/officeart/2005/8/layout/hProcess9"/>
    <dgm:cxn modelId="{0D198428-3D19-49BC-9FB2-65EA824F0C25}" srcId="{0C0B6369-1900-4F0A-B427-5C1FB81C0DEB}" destId="{C8E08932-BC20-4C81-A999-9DC324702251}" srcOrd="1" destOrd="0" parTransId="{041F5821-4908-4FE2-8963-02D9A7786D1F}" sibTransId="{AC80DAC3-519A-4DDA-9182-AE15CBB0D242}"/>
    <dgm:cxn modelId="{51EE917A-077C-4197-8A83-BBDD43CC5BAF}" type="presOf" srcId="{7DCDCAF5-C4E1-48BD-88A4-0411EA68B316}" destId="{AA398E61-3E6A-4787-8E5F-10E36403013D}" srcOrd="0" destOrd="0" presId="urn:microsoft.com/office/officeart/2005/8/layout/hProcess9"/>
    <dgm:cxn modelId="{7C13248D-5AC5-431A-A50F-2C74BCD03B94}" type="presOf" srcId="{C8E08932-BC20-4C81-A999-9DC324702251}" destId="{079C32E3-2A53-4571-AEF9-889901FB3AA3}" srcOrd="0" destOrd="0" presId="urn:microsoft.com/office/officeart/2005/8/layout/hProcess9"/>
    <dgm:cxn modelId="{F2B2E690-2A19-49A3-84A7-059697CADCC2}" type="presOf" srcId="{0C0B6369-1900-4F0A-B427-5C1FB81C0DEB}" destId="{C0C71A81-8D38-4F51-AEAF-9EB2CF707BDE}" srcOrd="0" destOrd="0" presId="urn:microsoft.com/office/officeart/2005/8/layout/hProcess9"/>
    <dgm:cxn modelId="{BF6E88E0-7AB4-4A93-9A9A-981B0B38C7A9}" srcId="{0C0B6369-1900-4F0A-B427-5C1FB81C0DEB}" destId="{672D2D05-46C3-439D-B65C-2709532F88E1}" srcOrd="2" destOrd="0" parTransId="{BA1370DC-DFA6-4A64-B97A-3D93108B251A}" sibTransId="{0654BE20-8126-46F8-8D34-7DA3A6EDD800}"/>
    <dgm:cxn modelId="{0AB5C368-DE31-4522-9BB2-F93FEC57B9C3}" srcId="{0C0B6369-1900-4F0A-B427-5C1FB81C0DEB}" destId="{7DCDCAF5-C4E1-48BD-88A4-0411EA68B316}" srcOrd="0" destOrd="0" parTransId="{42369847-E9A7-4FF2-AB70-550115327AD7}" sibTransId="{624FE674-388A-48FB-83AC-9357922B4E59}"/>
    <dgm:cxn modelId="{9DD1B4B6-91BC-46C7-A88E-7FEB229F5F9A}" type="presParOf" srcId="{C0C71A81-8D38-4F51-AEAF-9EB2CF707BDE}" destId="{14E72981-B867-48EE-AD02-9565CDBD56AD}" srcOrd="0" destOrd="0" presId="urn:microsoft.com/office/officeart/2005/8/layout/hProcess9"/>
    <dgm:cxn modelId="{C89CB169-053E-4A5E-A283-ADFDBDCDCA69}" type="presParOf" srcId="{C0C71A81-8D38-4F51-AEAF-9EB2CF707BDE}" destId="{35AAFA17-271C-43BA-9C3C-E59D3FCBD816}" srcOrd="1" destOrd="0" presId="urn:microsoft.com/office/officeart/2005/8/layout/hProcess9"/>
    <dgm:cxn modelId="{DB6A6FE3-9E22-4C43-A07F-AE76A352CC14}" type="presParOf" srcId="{35AAFA17-271C-43BA-9C3C-E59D3FCBD816}" destId="{AA398E61-3E6A-4787-8E5F-10E36403013D}" srcOrd="0" destOrd="0" presId="urn:microsoft.com/office/officeart/2005/8/layout/hProcess9"/>
    <dgm:cxn modelId="{BF98542F-8564-4302-81B2-670BAE06ADF9}" type="presParOf" srcId="{35AAFA17-271C-43BA-9C3C-E59D3FCBD816}" destId="{1A07EE12-08A6-46DE-B1C1-46AE6B110A48}" srcOrd="1" destOrd="0" presId="urn:microsoft.com/office/officeart/2005/8/layout/hProcess9"/>
    <dgm:cxn modelId="{4507A4ED-5A89-43BD-B416-BDBA559F0243}" type="presParOf" srcId="{35AAFA17-271C-43BA-9C3C-E59D3FCBD816}" destId="{079C32E3-2A53-4571-AEF9-889901FB3AA3}" srcOrd="2" destOrd="0" presId="urn:microsoft.com/office/officeart/2005/8/layout/hProcess9"/>
    <dgm:cxn modelId="{B92BBAAE-5DD3-401E-859D-A615A24B5292}" type="presParOf" srcId="{35AAFA17-271C-43BA-9C3C-E59D3FCBD816}" destId="{FB71B8AB-A08D-4E35-82FE-EEE5A0DA28A2}" srcOrd="3" destOrd="0" presId="urn:microsoft.com/office/officeart/2005/8/layout/hProcess9"/>
    <dgm:cxn modelId="{5CF16A72-0D51-46E9-AF4D-5D1B8AE07BA6}" type="presParOf" srcId="{35AAFA17-271C-43BA-9C3C-E59D3FCBD816}" destId="{D070F219-D300-46EE-8D42-5D5EB2A329C8}"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E8924B4-3A24-41A3-9EF7-C8FF6D6A2D4F}" type="doc">
      <dgm:prSet loTypeId="urn:microsoft.com/office/officeart/2005/8/layout/hProcess7" loCatId="process" qsTypeId="urn:microsoft.com/office/officeart/2005/8/quickstyle/simple1" qsCatId="simple" csTypeId="urn:microsoft.com/office/officeart/2005/8/colors/accent1_2" csCatId="accent1" phldr="1"/>
      <dgm:spPr/>
      <dgm:t>
        <a:bodyPr/>
        <a:lstStyle/>
        <a:p>
          <a:endParaRPr lang="en-US"/>
        </a:p>
      </dgm:t>
    </dgm:pt>
    <dgm:pt modelId="{2C134457-46FD-4EFD-AAC7-5C93497A4DDC}">
      <dgm:prSet phldrT="[Text]"/>
      <dgm:spPr/>
      <dgm:t>
        <a:bodyPr/>
        <a:lstStyle/>
        <a:p>
          <a:r>
            <a:rPr lang="en-US" dirty="0" smtClean="0">
              <a:solidFill>
                <a:srgbClr val="FFFF00"/>
              </a:solidFill>
            </a:rPr>
            <a:t>INPUTS</a:t>
          </a:r>
          <a:endParaRPr lang="en-US" dirty="0">
            <a:solidFill>
              <a:srgbClr val="FFFF00"/>
            </a:solidFill>
          </a:endParaRPr>
        </a:p>
      </dgm:t>
    </dgm:pt>
    <dgm:pt modelId="{9D2A4318-F651-4393-8058-6A3AD4F1E191}" type="parTrans" cxnId="{DF8298C6-41B2-4E4A-9D17-0F4CAC05D175}">
      <dgm:prSet/>
      <dgm:spPr/>
      <dgm:t>
        <a:bodyPr/>
        <a:lstStyle/>
        <a:p>
          <a:endParaRPr lang="en-US"/>
        </a:p>
      </dgm:t>
    </dgm:pt>
    <dgm:pt modelId="{626E8375-AF74-4573-9600-127D49658A5C}" type="sibTrans" cxnId="{DF8298C6-41B2-4E4A-9D17-0F4CAC05D175}">
      <dgm:prSet/>
      <dgm:spPr/>
      <dgm:t>
        <a:bodyPr/>
        <a:lstStyle/>
        <a:p>
          <a:endParaRPr lang="en-US"/>
        </a:p>
      </dgm:t>
    </dgm:pt>
    <dgm:pt modelId="{D6F94A91-8DED-4696-AB74-CD122A70F10D}">
      <dgm:prSet phldrT="[Text]"/>
      <dgm:spPr/>
      <dgm:t>
        <a:bodyPr/>
        <a:lstStyle/>
        <a:p>
          <a:r>
            <a:rPr lang="en-US" dirty="0" smtClean="0"/>
            <a:t>Raw materials, data, knowledge, expertise</a:t>
          </a:r>
          <a:endParaRPr lang="en-US" dirty="0"/>
        </a:p>
      </dgm:t>
    </dgm:pt>
    <dgm:pt modelId="{1DBF86F3-B72B-48D6-AD71-EF46E52416A0}" type="parTrans" cxnId="{8373F2DC-961E-4B21-B868-D5EE51C1B200}">
      <dgm:prSet/>
      <dgm:spPr/>
      <dgm:t>
        <a:bodyPr/>
        <a:lstStyle/>
        <a:p>
          <a:endParaRPr lang="en-US"/>
        </a:p>
      </dgm:t>
    </dgm:pt>
    <dgm:pt modelId="{AF5ECB3D-B976-459E-80F0-ED2B1A28F8E4}" type="sibTrans" cxnId="{8373F2DC-961E-4B21-B868-D5EE51C1B200}">
      <dgm:prSet/>
      <dgm:spPr/>
      <dgm:t>
        <a:bodyPr/>
        <a:lstStyle/>
        <a:p>
          <a:endParaRPr lang="en-US"/>
        </a:p>
      </dgm:t>
    </dgm:pt>
    <dgm:pt modelId="{6FF6BE4A-2A7A-4994-9936-E3C4F36C8E6A}">
      <dgm:prSet phldrT="[Text]"/>
      <dgm:spPr/>
      <dgm:t>
        <a:bodyPr/>
        <a:lstStyle/>
        <a:p>
          <a:r>
            <a:rPr lang="en-US" dirty="0" smtClean="0">
              <a:solidFill>
                <a:srgbClr val="FFFF00"/>
              </a:solidFill>
            </a:rPr>
            <a:t>ACTIVITIES</a:t>
          </a:r>
          <a:endParaRPr lang="en-US" dirty="0">
            <a:solidFill>
              <a:srgbClr val="FFFF00"/>
            </a:solidFill>
          </a:endParaRPr>
        </a:p>
      </dgm:t>
    </dgm:pt>
    <dgm:pt modelId="{47285D5A-6FE1-4AFC-A5C0-470F3BC523F1}" type="parTrans" cxnId="{792FB8BF-958B-412D-A5BD-D036E0D50542}">
      <dgm:prSet/>
      <dgm:spPr/>
      <dgm:t>
        <a:bodyPr/>
        <a:lstStyle/>
        <a:p>
          <a:endParaRPr lang="en-US"/>
        </a:p>
      </dgm:t>
    </dgm:pt>
    <dgm:pt modelId="{59757B80-CDAD-4655-BDA4-8077ED27A8D6}" type="sibTrans" cxnId="{792FB8BF-958B-412D-A5BD-D036E0D50542}">
      <dgm:prSet/>
      <dgm:spPr/>
      <dgm:t>
        <a:bodyPr/>
        <a:lstStyle/>
        <a:p>
          <a:endParaRPr lang="en-US"/>
        </a:p>
      </dgm:t>
    </dgm:pt>
    <dgm:pt modelId="{A01E0700-4291-4632-A812-D26C29220E42}">
      <dgm:prSet phldrT="[Text]"/>
      <dgm:spPr/>
      <dgm:t>
        <a:bodyPr/>
        <a:lstStyle/>
        <a:p>
          <a:r>
            <a:rPr lang="en-US" dirty="0" smtClean="0"/>
            <a:t>Work that transforms input &amp; acts on data and knowledge</a:t>
          </a:r>
          <a:endParaRPr lang="en-US" dirty="0"/>
        </a:p>
      </dgm:t>
    </dgm:pt>
    <dgm:pt modelId="{4A4C887D-4497-48FE-9712-E4CAD4D7E061}" type="parTrans" cxnId="{B685D289-2B5C-475C-B9D7-3F9C72EC465C}">
      <dgm:prSet/>
      <dgm:spPr/>
      <dgm:t>
        <a:bodyPr/>
        <a:lstStyle/>
        <a:p>
          <a:endParaRPr lang="en-US"/>
        </a:p>
      </dgm:t>
    </dgm:pt>
    <dgm:pt modelId="{F1120FBA-9A19-473A-8958-326E6257475E}" type="sibTrans" cxnId="{B685D289-2B5C-475C-B9D7-3F9C72EC465C}">
      <dgm:prSet/>
      <dgm:spPr/>
      <dgm:t>
        <a:bodyPr/>
        <a:lstStyle/>
        <a:p>
          <a:endParaRPr lang="en-US"/>
        </a:p>
      </dgm:t>
    </dgm:pt>
    <dgm:pt modelId="{7202142A-6646-4B01-92FA-EAA37D2563F5}">
      <dgm:prSet phldrT="[Text]"/>
      <dgm:spPr/>
      <dgm:t>
        <a:bodyPr/>
        <a:lstStyle/>
        <a:p>
          <a:r>
            <a:rPr lang="en-US" dirty="0" smtClean="0">
              <a:solidFill>
                <a:srgbClr val="FFFF00"/>
              </a:solidFill>
            </a:rPr>
            <a:t>DELIVERABLES</a:t>
          </a:r>
          <a:endParaRPr lang="en-US" dirty="0">
            <a:solidFill>
              <a:srgbClr val="FFFF00"/>
            </a:solidFill>
          </a:endParaRPr>
        </a:p>
      </dgm:t>
    </dgm:pt>
    <dgm:pt modelId="{6CD34C5C-61DA-41C6-BF21-39D428E5D8BA}" type="parTrans" cxnId="{82CDB8D1-FB88-45BC-A45D-44B59B26B0AB}">
      <dgm:prSet/>
      <dgm:spPr/>
      <dgm:t>
        <a:bodyPr/>
        <a:lstStyle/>
        <a:p>
          <a:endParaRPr lang="en-US"/>
        </a:p>
      </dgm:t>
    </dgm:pt>
    <dgm:pt modelId="{4A9E80AC-789D-4614-B7FF-199951805F26}" type="sibTrans" cxnId="{82CDB8D1-FB88-45BC-A45D-44B59B26B0AB}">
      <dgm:prSet/>
      <dgm:spPr/>
      <dgm:t>
        <a:bodyPr/>
        <a:lstStyle/>
        <a:p>
          <a:endParaRPr lang="en-US"/>
        </a:p>
      </dgm:t>
    </dgm:pt>
    <dgm:pt modelId="{88DE6938-BF28-4FD3-B83E-BA37EECB6DD4}">
      <dgm:prSet phldrT="[Text]"/>
      <dgm:spPr/>
      <dgm:t>
        <a:bodyPr/>
        <a:lstStyle/>
        <a:p>
          <a:r>
            <a:rPr lang="en-US" dirty="0" smtClean="0"/>
            <a:t>Products, services, plans, or actions</a:t>
          </a:r>
          <a:endParaRPr lang="en-US" dirty="0"/>
        </a:p>
      </dgm:t>
    </dgm:pt>
    <dgm:pt modelId="{647D0E3E-599B-45B8-95CD-39651312B912}" type="parTrans" cxnId="{C09F0F09-71E4-4D9F-B3CF-F7C4F1396EBA}">
      <dgm:prSet/>
      <dgm:spPr/>
      <dgm:t>
        <a:bodyPr/>
        <a:lstStyle/>
        <a:p>
          <a:endParaRPr lang="en-US"/>
        </a:p>
      </dgm:t>
    </dgm:pt>
    <dgm:pt modelId="{965421C9-B126-4BF7-B096-F7E99ED27079}" type="sibTrans" cxnId="{C09F0F09-71E4-4D9F-B3CF-F7C4F1396EBA}">
      <dgm:prSet/>
      <dgm:spPr/>
      <dgm:t>
        <a:bodyPr/>
        <a:lstStyle/>
        <a:p>
          <a:endParaRPr lang="en-US"/>
        </a:p>
      </dgm:t>
    </dgm:pt>
    <dgm:pt modelId="{B7C253D7-8C0B-443A-8979-3AF8CC1446F9}" type="pres">
      <dgm:prSet presAssocID="{DE8924B4-3A24-41A3-9EF7-C8FF6D6A2D4F}" presName="Name0" presStyleCnt="0">
        <dgm:presLayoutVars>
          <dgm:dir/>
          <dgm:animLvl val="lvl"/>
          <dgm:resizeHandles val="exact"/>
        </dgm:presLayoutVars>
      </dgm:prSet>
      <dgm:spPr/>
      <dgm:t>
        <a:bodyPr/>
        <a:lstStyle/>
        <a:p>
          <a:endParaRPr lang="en-US"/>
        </a:p>
      </dgm:t>
    </dgm:pt>
    <dgm:pt modelId="{C0C7C1C6-0D85-4F39-88E8-1E43E76AA3DA}" type="pres">
      <dgm:prSet presAssocID="{2C134457-46FD-4EFD-AAC7-5C93497A4DDC}" presName="compositeNode" presStyleCnt="0">
        <dgm:presLayoutVars>
          <dgm:bulletEnabled val="1"/>
        </dgm:presLayoutVars>
      </dgm:prSet>
      <dgm:spPr/>
    </dgm:pt>
    <dgm:pt modelId="{31A01103-4B60-49E4-966C-5F9D21EE614B}" type="pres">
      <dgm:prSet presAssocID="{2C134457-46FD-4EFD-AAC7-5C93497A4DDC}" presName="bgRect" presStyleLbl="node1" presStyleIdx="0" presStyleCnt="3"/>
      <dgm:spPr/>
      <dgm:t>
        <a:bodyPr/>
        <a:lstStyle/>
        <a:p>
          <a:endParaRPr lang="en-US"/>
        </a:p>
      </dgm:t>
    </dgm:pt>
    <dgm:pt modelId="{587CEE06-AE58-4A47-91EF-78F204D7EAB4}" type="pres">
      <dgm:prSet presAssocID="{2C134457-46FD-4EFD-AAC7-5C93497A4DDC}" presName="parentNode" presStyleLbl="node1" presStyleIdx="0" presStyleCnt="3">
        <dgm:presLayoutVars>
          <dgm:chMax val="0"/>
          <dgm:bulletEnabled val="1"/>
        </dgm:presLayoutVars>
      </dgm:prSet>
      <dgm:spPr/>
      <dgm:t>
        <a:bodyPr/>
        <a:lstStyle/>
        <a:p>
          <a:endParaRPr lang="en-US"/>
        </a:p>
      </dgm:t>
    </dgm:pt>
    <dgm:pt modelId="{8B5503F2-C472-49CF-A1A0-63932CEB7126}" type="pres">
      <dgm:prSet presAssocID="{2C134457-46FD-4EFD-AAC7-5C93497A4DDC}" presName="childNode" presStyleLbl="node1" presStyleIdx="0" presStyleCnt="3">
        <dgm:presLayoutVars>
          <dgm:bulletEnabled val="1"/>
        </dgm:presLayoutVars>
      </dgm:prSet>
      <dgm:spPr/>
      <dgm:t>
        <a:bodyPr/>
        <a:lstStyle/>
        <a:p>
          <a:endParaRPr lang="en-US"/>
        </a:p>
      </dgm:t>
    </dgm:pt>
    <dgm:pt modelId="{7D841811-8F45-4D75-A35D-8976451A1F8B}" type="pres">
      <dgm:prSet presAssocID="{626E8375-AF74-4573-9600-127D49658A5C}" presName="hSp" presStyleCnt="0"/>
      <dgm:spPr/>
    </dgm:pt>
    <dgm:pt modelId="{AF86853F-1C97-4DFF-9D39-554D43F6B646}" type="pres">
      <dgm:prSet presAssocID="{626E8375-AF74-4573-9600-127D49658A5C}" presName="vProcSp" presStyleCnt="0"/>
      <dgm:spPr/>
    </dgm:pt>
    <dgm:pt modelId="{7A6C1A68-E093-4E1B-95F4-B5993F4C75B4}" type="pres">
      <dgm:prSet presAssocID="{626E8375-AF74-4573-9600-127D49658A5C}" presName="vSp1" presStyleCnt="0"/>
      <dgm:spPr/>
    </dgm:pt>
    <dgm:pt modelId="{2544F139-5F58-4F80-85D9-4D1D853C4922}" type="pres">
      <dgm:prSet presAssocID="{626E8375-AF74-4573-9600-127D49658A5C}" presName="simulatedConn" presStyleLbl="solidFgAcc1" presStyleIdx="0" presStyleCnt="2"/>
      <dgm:spPr/>
    </dgm:pt>
    <dgm:pt modelId="{CADEC270-21D4-4106-82EC-339F66694426}" type="pres">
      <dgm:prSet presAssocID="{626E8375-AF74-4573-9600-127D49658A5C}" presName="vSp2" presStyleCnt="0"/>
      <dgm:spPr/>
    </dgm:pt>
    <dgm:pt modelId="{FED7BA88-3956-4245-9E03-E9FC980112D1}" type="pres">
      <dgm:prSet presAssocID="{626E8375-AF74-4573-9600-127D49658A5C}" presName="sibTrans" presStyleCnt="0"/>
      <dgm:spPr/>
    </dgm:pt>
    <dgm:pt modelId="{4690D751-88ED-4D4A-9DD8-D963A8DC0225}" type="pres">
      <dgm:prSet presAssocID="{6FF6BE4A-2A7A-4994-9936-E3C4F36C8E6A}" presName="compositeNode" presStyleCnt="0">
        <dgm:presLayoutVars>
          <dgm:bulletEnabled val="1"/>
        </dgm:presLayoutVars>
      </dgm:prSet>
      <dgm:spPr/>
    </dgm:pt>
    <dgm:pt modelId="{A655F2EF-505E-4252-A5D7-BF5C087F9E8D}" type="pres">
      <dgm:prSet presAssocID="{6FF6BE4A-2A7A-4994-9936-E3C4F36C8E6A}" presName="bgRect" presStyleLbl="node1" presStyleIdx="1" presStyleCnt="3"/>
      <dgm:spPr/>
      <dgm:t>
        <a:bodyPr/>
        <a:lstStyle/>
        <a:p>
          <a:endParaRPr lang="en-US"/>
        </a:p>
      </dgm:t>
    </dgm:pt>
    <dgm:pt modelId="{2AABA75D-2556-4FCB-A28A-DEB1632BA1E1}" type="pres">
      <dgm:prSet presAssocID="{6FF6BE4A-2A7A-4994-9936-E3C4F36C8E6A}" presName="parentNode" presStyleLbl="node1" presStyleIdx="1" presStyleCnt="3">
        <dgm:presLayoutVars>
          <dgm:chMax val="0"/>
          <dgm:bulletEnabled val="1"/>
        </dgm:presLayoutVars>
      </dgm:prSet>
      <dgm:spPr/>
      <dgm:t>
        <a:bodyPr/>
        <a:lstStyle/>
        <a:p>
          <a:endParaRPr lang="en-US"/>
        </a:p>
      </dgm:t>
    </dgm:pt>
    <dgm:pt modelId="{7F8238F7-3CF1-4390-959C-05A3593E22A6}" type="pres">
      <dgm:prSet presAssocID="{6FF6BE4A-2A7A-4994-9936-E3C4F36C8E6A}" presName="childNode" presStyleLbl="node1" presStyleIdx="1" presStyleCnt="3">
        <dgm:presLayoutVars>
          <dgm:bulletEnabled val="1"/>
        </dgm:presLayoutVars>
      </dgm:prSet>
      <dgm:spPr/>
      <dgm:t>
        <a:bodyPr/>
        <a:lstStyle/>
        <a:p>
          <a:endParaRPr lang="en-US"/>
        </a:p>
      </dgm:t>
    </dgm:pt>
    <dgm:pt modelId="{6CC3DE89-6C8A-4916-9FC4-0D17396BFF2F}" type="pres">
      <dgm:prSet presAssocID="{59757B80-CDAD-4655-BDA4-8077ED27A8D6}" presName="hSp" presStyleCnt="0"/>
      <dgm:spPr/>
    </dgm:pt>
    <dgm:pt modelId="{27D1E169-4290-4FB9-8BAF-582FF626A70B}" type="pres">
      <dgm:prSet presAssocID="{59757B80-CDAD-4655-BDA4-8077ED27A8D6}" presName="vProcSp" presStyleCnt="0"/>
      <dgm:spPr/>
    </dgm:pt>
    <dgm:pt modelId="{5BF9BA40-4B2A-4A64-8FEB-98249E392D47}" type="pres">
      <dgm:prSet presAssocID="{59757B80-CDAD-4655-BDA4-8077ED27A8D6}" presName="vSp1" presStyleCnt="0"/>
      <dgm:spPr/>
    </dgm:pt>
    <dgm:pt modelId="{6A676D96-0CD8-4DFA-AE6F-55B29FBAA164}" type="pres">
      <dgm:prSet presAssocID="{59757B80-CDAD-4655-BDA4-8077ED27A8D6}" presName="simulatedConn" presStyleLbl="solidFgAcc1" presStyleIdx="1" presStyleCnt="2"/>
      <dgm:spPr/>
    </dgm:pt>
    <dgm:pt modelId="{463B3206-DA81-4AE0-A9F0-77CA185D160C}" type="pres">
      <dgm:prSet presAssocID="{59757B80-CDAD-4655-BDA4-8077ED27A8D6}" presName="vSp2" presStyleCnt="0"/>
      <dgm:spPr/>
    </dgm:pt>
    <dgm:pt modelId="{6B55AF82-028F-470D-AF18-B0342E725A1A}" type="pres">
      <dgm:prSet presAssocID="{59757B80-CDAD-4655-BDA4-8077ED27A8D6}" presName="sibTrans" presStyleCnt="0"/>
      <dgm:spPr/>
    </dgm:pt>
    <dgm:pt modelId="{37319A56-071C-4F4C-A0D3-AD1BD7A68D17}" type="pres">
      <dgm:prSet presAssocID="{7202142A-6646-4B01-92FA-EAA37D2563F5}" presName="compositeNode" presStyleCnt="0">
        <dgm:presLayoutVars>
          <dgm:bulletEnabled val="1"/>
        </dgm:presLayoutVars>
      </dgm:prSet>
      <dgm:spPr/>
    </dgm:pt>
    <dgm:pt modelId="{2ABF8EB3-D170-44ED-9689-4C1986E34151}" type="pres">
      <dgm:prSet presAssocID="{7202142A-6646-4B01-92FA-EAA37D2563F5}" presName="bgRect" presStyleLbl="node1" presStyleIdx="2" presStyleCnt="3"/>
      <dgm:spPr/>
      <dgm:t>
        <a:bodyPr/>
        <a:lstStyle/>
        <a:p>
          <a:endParaRPr lang="en-US"/>
        </a:p>
      </dgm:t>
    </dgm:pt>
    <dgm:pt modelId="{AF3FDF42-969A-409B-9CE1-7FE203B640D4}" type="pres">
      <dgm:prSet presAssocID="{7202142A-6646-4B01-92FA-EAA37D2563F5}" presName="parentNode" presStyleLbl="node1" presStyleIdx="2" presStyleCnt="3">
        <dgm:presLayoutVars>
          <dgm:chMax val="0"/>
          <dgm:bulletEnabled val="1"/>
        </dgm:presLayoutVars>
      </dgm:prSet>
      <dgm:spPr/>
      <dgm:t>
        <a:bodyPr/>
        <a:lstStyle/>
        <a:p>
          <a:endParaRPr lang="en-US"/>
        </a:p>
      </dgm:t>
    </dgm:pt>
    <dgm:pt modelId="{202B6165-A48C-4E0E-8A21-CFBDF95217D4}" type="pres">
      <dgm:prSet presAssocID="{7202142A-6646-4B01-92FA-EAA37D2563F5}" presName="childNode" presStyleLbl="node1" presStyleIdx="2" presStyleCnt="3">
        <dgm:presLayoutVars>
          <dgm:bulletEnabled val="1"/>
        </dgm:presLayoutVars>
      </dgm:prSet>
      <dgm:spPr/>
      <dgm:t>
        <a:bodyPr/>
        <a:lstStyle/>
        <a:p>
          <a:endParaRPr lang="en-US"/>
        </a:p>
      </dgm:t>
    </dgm:pt>
  </dgm:ptLst>
  <dgm:cxnLst>
    <dgm:cxn modelId="{94D25BE2-9760-4D55-BFFD-1F8BC14602F7}" type="presOf" srcId="{7202142A-6646-4B01-92FA-EAA37D2563F5}" destId="{AF3FDF42-969A-409B-9CE1-7FE203B640D4}" srcOrd="1" destOrd="0" presId="urn:microsoft.com/office/officeart/2005/8/layout/hProcess7"/>
    <dgm:cxn modelId="{DF8298C6-41B2-4E4A-9D17-0F4CAC05D175}" srcId="{DE8924B4-3A24-41A3-9EF7-C8FF6D6A2D4F}" destId="{2C134457-46FD-4EFD-AAC7-5C93497A4DDC}" srcOrd="0" destOrd="0" parTransId="{9D2A4318-F651-4393-8058-6A3AD4F1E191}" sibTransId="{626E8375-AF74-4573-9600-127D49658A5C}"/>
    <dgm:cxn modelId="{95DD183E-FF6B-4063-B832-270A0D160656}" type="presOf" srcId="{DE8924B4-3A24-41A3-9EF7-C8FF6D6A2D4F}" destId="{B7C253D7-8C0B-443A-8979-3AF8CC1446F9}" srcOrd="0" destOrd="0" presId="urn:microsoft.com/office/officeart/2005/8/layout/hProcess7"/>
    <dgm:cxn modelId="{8373F2DC-961E-4B21-B868-D5EE51C1B200}" srcId="{2C134457-46FD-4EFD-AAC7-5C93497A4DDC}" destId="{D6F94A91-8DED-4696-AB74-CD122A70F10D}" srcOrd="0" destOrd="0" parTransId="{1DBF86F3-B72B-48D6-AD71-EF46E52416A0}" sibTransId="{AF5ECB3D-B976-459E-80F0-ED2B1A28F8E4}"/>
    <dgm:cxn modelId="{82CDB8D1-FB88-45BC-A45D-44B59B26B0AB}" srcId="{DE8924B4-3A24-41A3-9EF7-C8FF6D6A2D4F}" destId="{7202142A-6646-4B01-92FA-EAA37D2563F5}" srcOrd="2" destOrd="0" parTransId="{6CD34C5C-61DA-41C6-BF21-39D428E5D8BA}" sibTransId="{4A9E80AC-789D-4614-B7FF-199951805F26}"/>
    <dgm:cxn modelId="{B71C9C29-86FD-46B0-BF19-B7D590AD46C2}" type="presOf" srcId="{2C134457-46FD-4EFD-AAC7-5C93497A4DDC}" destId="{31A01103-4B60-49E4-966C-5F9D21EE614B}" srcOrd="0" destOrd="0" presId="urn:microsoft.com/office/officeart/2005/8/layout/hProcess7"/>
    <dgm:cxn modelId="{E3EC650D-3C1C-45A9-91FA-C92EF940BCEE}" type="presOf" srcId="{D6F94A91-8DED-4696-AB74-CD122A70F10D}" destId="{8B5503F2-C472-49CF-A1A0-63932CEB7126}" srcOrd="0" destOrd="0" presId="urn:microsoft.com/office/officeart/2005/8/layout/hProcess7"/>
    <dgm:cxn modelId="{B7513690-A4E0-44FA-87B3-DCE33667D772}" type="presOf" srcId="{A01E0700-4291-4632-A812-D26C29220E42}" destId="{7F8238F7-3CF1-4390-959C-05A3593E22A6}" srcOrd="0" destOrd="0" presId="urn:microsoft.com/office/officeart/2005/8/layout/hProcess7"/>
    <dgm:cxn modelId="{C09F0F09-71E4-4D9F-B3CF-F7C4F1396EBA}" srcId="{7202142A-6646-4B01-92FA-EAA37D2563F5}" destId="{88DE6938-BF28-4FD3-B83E-BA37EECB6DD4}" srcOrd="0" destOrd="0" parTransId="{647D0E3E-599B-45B8-95CD-39651312B912}" sibTransId="{965421C9-B126-4BF7-B096-F7E99ED27079}"/>
    <dgm:cxn modelId="{792FB8BF-958B-412D-A5BD-D036E0D50542}" srcId="{DE8924B4-3A24-41A3-9EF7-C8FF6D6A2D4F}" destId="{6FF6BE4A-2A7A-4994-9936-E3C4F36C8E6A}" srcOrd="1" destOrd="0" parTransId="{47285D5A-6FE1-4AFC-A5C0-470F3BC523F1}" sibTransId="{59757B80-CDAD-4655-BDA4-8077ED27A8D6}"/>
    <dgm:cxn modelId="{B4152D3C-885F-4AD7-9B47-EF579D2E2FEA}" type="presOf" srcId="{2C134457-46FD-4EFD-AAC7-5C93497A4DDC}" destId="{587CEE06-AE58-4A47-91EF-78F204D7EAB4}" srcOrd="1" destOrd="0" presId="urn:microsoft.com/office/officeart/2005/8/layout/hProcess7"/>
    <dgm:cxn modelId="{4E645C63-8CAE-49CB-AE83-FCC6ACC47A6F}" type="presOf" srcId="{6FF6BE4A-2A7A-4994-9936-E3C4F36C8E6A}" destId="{A655F2EF-505E-4252-A5D7-BF5C087F9E8D}" srcOrd="0" destOrd="0" presId="urn:microsoft.com/office/officeart/2005/8/layout/hProcess7"/>
    <dgm:cxn modelId="{70543F4F-D995-48DC-A7FE-FA7C4F413ACC}" type="presOf" srcId="{88DE6938-BF28-4FD3-B83E-BA37EECB6DD4}" destId="{202B6165-A48C-4E0E-8A21-CFBDF95217D4}" srcOrd="0" destOrd="0" presId="urn:microsoft.com/office/officeart/2005/8/layout/hProcess7"/>
    <dgm:cxn modelId="{B685D289-2B5C-475C-B9D7-3F9C72EC465C}" srcId="{6FF6BE4A-2A7A-4994-9936-E3C4F36C8E6A}" destId="{A01E0700-4291-4632-A812-D26C29220E42}" srcOrd="0" destOrd="0" parTransId="{4A4C887D-4497-48FE-9712-E4CAD4D7E061}" sibTransId="{F1120FBA-9A19-473A-8958-326E6257475E}"/>
    <dgm:cxn modelId="{5CA34CBE-5691-455A-9866-84F7FCB8858E}" type="presOf" srcId="{6FF6BE4A-2A7A-4994-9936-E3C4F36C8E6A}" destId="{2AABA75D-2556-4FCB-A28A-DEB1632BA1E1}" srcOrd="1" destOrd="0" presId="urn:microsoft.com/office/officeart/2005/8/layout/hProcess7"/>
    <dgm:cxn modelId="{14CA4050-53F1-4EE3-800A-5B7AF8E1AD74}" type="presOf" srcId="{7202142A-6646-4B01-92FA-EAA37D2563F5}" destId="{2ABF8EB3-D170-44ED-9689-4C1986E34151}" srcOrd="0" destOrd="0" presId="urn:microsoft.com/office/officeart/2005/8/layout/hProcess7"/>
    <dgm:cxn modelId="{840C5061-1A15-4B21-884C-9CED7601FEF8}" type="presParOf" srcId="{B7C253D7-8C0B-443A-8979-3AF8CC1446F9}" destId="{C0C7C1C6-0D85-4F39-88E8-1E43E76AA3DA}" srcOrd="0" destOrd="0" presId="urn:microsoft.com/office/officeart/2005/8/layout/hProcess7"/>
    <dgm:cxn modelId="{FF345408-0FB1-4AEA-BEDB-51E7CA59FA02}" type="presParOf" srcId="{C0C7C1C6-0D85-4F39-88E8-1E43E76AA3DA}" destId="{31A01103-4B60-49E4-966C-5F9D21EE614B}" srcOrd="0" destOrd="0" presId="urn:microsoft.com/office/officeart/2005/8/layout/hProcess7"/>
    <dgm:cxn modelId="{33AF04AB-BB44-41A6-8ADE-358BDD063D5E}" type="presParOf" srcId="{C0C7C1C6-0D85-4F39-88E8-1E43E76AA3DA}" destId="{587CEE06-AE58-4A47-91EF-78F204D7EAB4}" srcOrd="1" destOrd="0" presId="urn:microsoft.com/office/officeart/2005/8/layout/hProcess7"/>
    <dgm:cxn modelId="{DA5E14D0-20CD-40A0-B204-303D73BCF2A2}" type="presParOf" srcId="{C0C7C1C6-0D85-4F39-88E8-1E43E76AA3DA}" destId="{8B5503F2-C472-49CF-A1A0-63932CEB7126}" srcOrd="2" destOrd="0" presId="urn:microsoft.com/office/officeart/2005/8/layout/hProcess7"/>
    <dgm:cxn modelId="{D39D1603-1010-48F4-A7DD-20C0DF4F3B40}" type="presParOf" srcId="{B7C253D7-8C0B-443A-8979-3AF8CC1446F9}" destId="{7D841811-8F45-4D75-A35D-8976451A1F8B}" srcOrd="1" destOrd="0" presId="urn:microsoft.com/office/officeart/2005/8/layout/hProcess7"/>
    <dgm:cxn modelId="{09B0ADA4-F57E-4F6D-A917-860B5D321165}" type="presParOf" srcId="{B7C253D7-8C0B-443A-8979-3AF8CC1446F9}" destId="{AF86853F-1C97-4DFF-9D39-554D43F6B646}" srcOrd="2" destOrd="0" presId="urn:microsoft.com/office/officeart/2005/8/layout/hProcess7"/>
    <dgm:cxn modelId="{0361B61E-3C04-416D-AB98-902A5AEA0AE2}" type="presParOf" srcId="{AF86853F-1C97-4DFF-9D39-554D43F6B646}" destId="{7A6C1A68-E093-4E1B-95F4-B5993F4C75B4}" srcOrd="0" destOrd="0" presId="urn:microsoft.com/office/officeart/2005/8/layout/hProcess7"/>
    <dgm:cxn modelId="{4CA8056D-325D-4165-9EBA-FC12E369F53A}" type="presParOf" srcId="{AF86853F-1C97-4DFF-9D39-554D43F6B646}" destId="{2544F139-5F58-4F80-85D9-4D1D853C4922}" srcOrd="1" destOrd="0" presId="urn:microsoft.com/office/officeart/2005/8/layout/hProcess7"/>
    <dgm:cxn modelId="{771F1A31-7066-45D6-914C-690306AF75FF}" type="presParOf" srcId="{AF86853F-1C97-4DFF-9D39-554D43F6B646}" destId="{CADEC270-21D4-4106-82EC-339F66694426}" srcOrd="2" destOrd="0" presId="urn:microsoft.com/office/officeart/2005/8/layout/hProcess7"/>
    <dgm:cxn modelId="{D5A0E9DE-4F2C-49D9-8DDF-8C982E691808}" type="presParOf" srcId="{B7C253D7-8C0B-443A-8979-3AF8CC1446F9}" destId="{FED7BA88-3956-4245-9E03-E9FC980112D1}" srcOrd="3" destOrd="0" presId="urn:microsoft.com/office/officeart/2005/8/layout/hProcess7"/>
    <dgm:cxn modelId="{379897CA-1F66-44A9-B13A-CC7F3E7B4646}" type="presParOf" srcId="{B7C253D7-8C0B-443A-8979-3AF8CC1446F9}" destId="{4690D751-88ED-4D4A-9DD8-D963A8DC0225}" srcOrd="4" destOrd="0" presId="urn:microsoft.com/office/officeart/2005/8/layout/hProcess7"/>
    <dgm:cxn modelId="{4B790BB5-52C4-4FA4-88D8-E8A7A3AAAA7E}" type="presParOf" srcId="{4690D751-88ED-4D4A-9DD8-D963A8DC0225}" destId="{A655F2EF-505E-4252-A5D7-BF5C087F9E8D}" srcOrd="0" destOrd="0" presId="urn:microsoft.com/office/officeart/2005/8/layout/hProcess7"/>
    <dgm:cxn modelId="{2822F5AA-B5EF-4EA6-AA43-CD4EEBB120E8}" type="presParOf" srcId="{4690D751-88ED-4D4A-9DD8-D963A8DC0225}" destId="{2AABA75D-2556-4FCB-A28A-DEB1632BA1E1}" srcOrd="1" destOrd="0" presId="urn:microsoft.com/office/officeart/2005/8/layout/hProcess7"/>
    <dgm:cxn modelId="{6CC9A948-4DB3-4646-A498-4E1328542365}" type="presParOf" srcId="{4690D751-88ED-4D4A-9DD8-D963A8DC0225}" destId="{7F8238F7-3CF1-4390-959C-05A3593E22A6}" srcOrd="2" destOrd="0" presId="urn:microsoft.com/office/officeart/2005/8/layout/hProcess7"/>
    <dgm:cxn modelId="{A52BDA22-D28B-4A90-B255-5C74D3AB9AA0}" type="presParOf" srcId="{B7C253D7-8C0B-443A-8979-3AF8CC1446F9}" destId="{6CC3DE89-6C8A-4916-9FC4-0D17396BFF2F}" srcOrd="5" destOrd="0" presId="urn:microsoft.com/office/officeart/2005/8/layout/hProcess7"/>
    <dgm:cxn modelId="{41AE2B57-3A02-4F50-9F8C-4B68C57405B8}" type="presParOf" srcId="{B7C253D7-8C0B-443A-8979-3AF8CC1446F9}" destId="{27D1E169-4290-4FB9-8BAF-582FF626A70B}" srcOrd="6" destOrd="0" presId="urn:microsoft.com/office/officeart/2005/8/layout/hProcess7"/>
    <dgm:cxn modelId="{D48DD6E1-36B3-4F85-BFB5-843E6C1E530B}" type="presParOf" srcId="{27D1E169-4290-4FB9-8BAF-582FF626A70B}" destId="{5BF9BA40-4B2A-4A64-8FEB-98249E392D47}" srcOrd="0" destOrd="0" presId="urn:microsoft.com/office/officeart/2005/8/layout/hProcess7"/>
    <dgm:cxn modelId="{DD77C181-5747-4E19-AE5E-DE8BD075AF18}" type="presParOf" srcId="{27D1E169-4290-4FB9-8BAF-582FF626A70B}" destId="{6A676D96-0CD8-4DFA-AE6F-55B29FBAA164}" srcOrd="1" destOrd="0" presId="urn:microsoft.com/office/officeart/2005/8/layout/hProcess7"/>
    <dgm:cxn modelId="{3EA751AF-CBB1-4827-B12B-5A0AF28BBB92}" type="presParOf" srcId="{27D1E169-4290-4FB9-8BAF-582FF626A70B}" destId="{463B3206-DA81-4AE0-A9F0-77CA185D160C}" srcOrd="2" destOrd="0" presId="urn:microsoft.com/office/officeart/2005/8/layout/hProcess7"/>
    <dgm:cxn modelId="{4DB330AF-8D1E-4C0D-A504-BBFA281B5A8F}" type="presParOf" srcId="{B7C253D7-8C0B-443A-8979-3AF8CC1446F9}" destId="{6B55AF82-028F-470D-AF18-B0342E725A1A}" srcOrd="7" destOrd="0" presId="urn:microsoft.com/office/officeart/2005/8/layout/hProcess7"/>
    <dgm:cxn modelId="{AE10CF1F-E6CD-42DA-9BAA-5CE90DB909A9}" type="presParOf" srcId="{B7C253D7-8C0B-443A-8979-3AF8CC1446F9}" destId="{37319A56-071C-4F4C-A0D3-AD1BD7A68D17}" srcOrd="8" destOrd="0" presId="urn:microsoft.com/office/officeart/2005/8/layout/hProcess7"/>
    <dgm:cxn modelId="{9B54DBED-7A4B-45F8-99F4-8F9472408FC7}" type="presParOf" srcId="{37319A56-071C-4F4C-A0D3-AD1BD7A68D17}" destId="{2ABF8EB3-D170-44ED-9689-4C1986E34151}" srcOrd="0" destOrd="0" presId="urn:microsoft.com/office/officeart/2005/8/layout/hProcess7"/>
    <dgm:cxn modelId="{1B782949-9886-4F8C-95D0-ECE2E84F0FA1}" type="presParOf" srcId="{37319A56-071C-4F4C-A0D3-AD1BD7A68D17}" destId="{AF3FDF42-969A-409B-9CE1-7FE203B640D4}" srcOrd="1" destOrd="0" presId="urn:microsoft.com/office/officeart/2005/8/layout/hProcess7"/>
    <dgm:cxn modelId="{7804FCC8-EF76-4394-8FD3-36EE6E9D48AA}" type="presParOf" srcId="{37319A56-071C-4F4C-A0D3-AD1BD7A68D17}" destId="{202B6165-A48C-4E0E-8A21-CFBDF95217D4}" srcOrd="2"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t>Business Process Management and Improvement</a:t>
          </a:r>
          <a:endParaRPr lang="en-US" dirty="0"/>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b="1" dirty="0" smtClean="0">
              <a:solidFill>
                <a:srgbClr val="5A8B25"/>
              </a:solidFill>
            </a:rPr>
            <a:t>The Power of Competitive Advantage</a:t>
          </a:r>
          <a:endParaRPr lang="en-US" b="1" dirty="0">
            <a:solidFill>
              <a:srgbClr val="5A8B25"/>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Enterprise Technology Trends</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How Your IT Expertise Adds Value to Your Performance and Career</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t>Every Business Is a Digital Business</a:t>
          </a:r>
          <a:endParaRPr lang="en-US" dirty="0"/>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F3B949BF-6271-4B9D-A85E-10C10F28E38A}" srcId="{27E1A284-FB59-4211-A2A6-296ECC7AF733}" destId="{BF040C06-D312-4F8C-ACB3-85D06B8E305C}" srcOrd="4" destOrd="0" parTransId="{84092373-21E7-4902-B2D0-ED59AFBACE39}" sibTransId="{318A7937-6144-4B1B-B27B-64760AA0F20D}"/>
    <dgm:cxn modelId="{2F573CEE-DE7B-4AC7-A19F-63E73B768673}" type="presOf" srcId="{F5AD8166-0AD2-4AC9-93DF-0F1A7E4681A8}" destId="{D9198F7A-99DF-4591-B1DC-2620606084FF}" srcOrd="0" destOrd="0" presId="urn:microsoft.com/office/officeart/2005/8/layout/cycle1"/>
    <dgm:cxn modelId="{7318400D-4DAE-4C32-AF45-34105D1A776D}" type="presOf" srcId="{F5EA89EC-E158-4D50-96F6-DF07B08E3671}" destId="{A4AB0C58-7056-484E-BD14-C051808D0C28}"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4C1E80C7-4E2A-4A78-AF5C-2F931E3EF7B6}" type="presOf" srcId="{08A3218D-962D-4B2D-AFA9-758784621306}" destId="{0A5141A9-9A5E-4F9E-B8D4-E663C7220C1C}"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E8798CD7-6997-4DF7-B3CC-3C60F69D1F74}" type="presOf" srcId="{E96240FE-D269-43EC-A72D-BE6D42FBED2A}" destId="{02E85226-A9A2-493C-825C-0403A6A4CC01}"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234FECFB-A0B3-4DFF-BCC4-D27F18780F02}" type="presOf" srcId="{D8B2400E-FCAE-419A-B761-6ED663DEC67E}" destId="{CE8778B7-9A61-4F06-A1F7-678BEE7FE664}" srcOrd="0" destOrd="0" presId="urn:microsoft.com/office/officeart/2005/8/layout/cycle1"/>
    <dgm:cxn modelId="{BDA2C685-ABB1-45FB-B3E9-38C1D532F00A}" type="presOf" srcId="{27E1A284-FB59-4211-A2A6-296ECC7AF733}" destId="{E92E50ED-2104-4C56-839A-1D58E60B6978}" srcOrd="0" destOrd="0" presId="urn:microsoft.com/office/officeart/2005/8/layout/cycle1"/>
    <dgm:cxn modelId="{752F36A3-BB85-472A-92D1-4B0E0017058A}" type="presOf" srcId="{37A83061-BB15-4DC8-987C-C41F59F2283C}" destId="{D445377C-82B8-4D46-A8DA-7A1EF300CC48}" srcOrd="0" destOrd="0" presId="urn:microsoft.com/office/officeart/2005/8/layout/cycle1"/>
    <dgm:cxn modelId="{EAE64994-30AD-4F9E-8419-C2F4A17525ED}" type="presOf" srcId="{BF040C06-D312-4F8C-ACB3-85D06B8E305C}" destId="{EA611E80-2D38-467A-9D70-00B07686AA2F}" srcOrd="0" destOrd="0" presId="urn:microsoft.com/office/officeart/2005/8/layout/cycle1"/>
    <dgm:cxn modelId="{F0215EFD-B36F-4117-A284-5E1CC23C83E2}" type="presOf" srcId="{DD36AD2A-744B-4626-9C69-4A76E3BF39B5}" destId="{A358ADC3-06B9-42DB-8FFB-235E2F6F2F98}" srcOrd="0" destOrd="0" presId="urn:microsoft.com/office/officeart/2005/8/layout/cycle1"/>
    <dgm:cxn modelId="{C9B05BB4-759C-4016-8A33-DD649C59021C}" type="presOf" srcId="{318A7937-6144-4B1B-B27B-64760AA0F20D}" destId="{4F56F714-C9FE-4CB7-BFA6-DB8A3BCD8EED}" srcOrd="0" destOrd="0" presId="urn:microsoft.com/office/officeart/2005/8/layout/cycle1"/>
    <dgm:cxn modelId="{5314F14C-9C0C-43FC-AD8E-28BB962799AB}" type="presOf" srcId="{4A5B2F96-8D0E-4C55-952A-5E74D0CE2694}" destId="{5502ED10-4163-4978-A2D8-019016FBE56E}" srcOrd="0" destOrd="0" presId="urn:microsoft.com/office/officeart/2005/8/layout/cycle1"/>
    <dgm:cxn modelId="{5C266E76-7A30-427C-B728-6C4D23E279CA}" type="presParOf" srcId="{E92E50ED-2104-4C56-839A-1D58E60B6978}" destId="{4A70DB3B-BC26-4C3A-A4B3-FD97B373CBF9}" srcOrd="0" destOrd="0" presId="urn:microsoft.com/office/officeart/2005/8/layout/cycle1"/>
    <dgm:cxn modelId="{80BC3ED1-BEDA-4648-8D78-068E7BA16109}" type="presParOf" srcId="{E92E50ED-2104-4C56-839A-1D58E60B6978}" destId="{A4AB0C58-7056-484E-BD14-C051808D0C28}" srcOrd="1" destOrd="0" presId="urn:microsoft.com/office/officeart/2005/8/layout/cycle1"/>
    <dgm:cxn modelId="{3ED3FD9F-69A4-4C99-BC83-DA29115E26A8}" type="presParOf" srcId="{E92E50ED-2104-4C56-839A-1D58E60B6978}" destId="{CE8778B7-9A61-4F06-A1F7-678BEE7FE664}" srcOrd="2" destOrd="0" presId="urn:microsoft.com/office/officeart/2005/8/layout/cycle1"/>
    <dgm:cxn modelId="{66B12AF5-D0F0-4FD9-8D48-A8785EF08A39}" type="presParOf" srcId="{E92E50ED-2104-4C56-839A-1D58E60B6978}" destId="{5F40BA3D-6F50-40EE-8764-161954C5089D}" srcOrd="3" destOrd="0" presId="urn:microsoft.com/office/officeart/2005/8/layout/cycle1"/>
    <dgm:cxn modelId="{3F89C169-8613-4190-8776-624FECC39B1E}" type="presParOf" srcId="{E92E50ED-2104-4C56-839A-1D58E60B6978}" destId="{D445377C-82B8-4D46-A8DA-7A1EF300CC48}" srcOrd="4" destOrd="0" presId="urn:microsoft.com/office/officeart/2005/8/layout/cycle1"/>
    <dgm:cxn modelId="{13A1A724-2672-4F5B-A89A-FEC15676A395}" type="presParOf" srcId="{E92E50ED-2104-4C56-839A-1D58E60B6978}" destId="{5502ED10-4163-4978-A2D8-019016FBE56E}" srcOrd="5" destOrd="0" presId="urn:microsoft.com/office/officeart/2005/8/layout/cycle1"/>
    <dgm:cxn modelId="{F6B15976-EECB-47F2-BE35-0CBD5F03B6F1}" type="presParOf" srcId="{E92E50ED-2104-4C56-839A-1D58E60B6978}" destId="{7A587A47-9FA4-421A-8FE9-2A20CF7B81FB}" srcOrd="6" destOrd="0" presId="urn:microsoft.com/office/officeart/2005/8/layout/cycle1"/>
    <dgm:cxn modelId="{80623A58-5A26-4010-8DA8-06A570088CB3}" type="presParOf" srcId="{E92E50ED-2104-4C56-839A-1D58E60B6978}" destId="{A358ADC3-06B9-42DB-8FFB-235E2F6F2F98}" srcOrd="7" destOrd="0" presId="urn:microsoft.com/office/officeart/2005/8/layout/cycle1"/>
    <dgm:cxn modelId="{81172013-06CB-4598-A40E-7223D1FBBDF6}" type="presParOf" srcId="{E92E50ED-2104-4C56-839A-1D58E60B6978}" destId="{02E85226-A9A2-493C-825C-0403A6A4CC01}" srcOrd="8" destOrd="0" presId="urn:microsoft.com/office/officeart/2005/8/layout/cycle1"/>
    <dgm:cxn modelId="{9B10B9B2-4D82-4DB1-9105-BC06A6A3422E}" type="presParOf" srcId="{E92E50ED-2104-4C56-839A-1D58E60B6978}" destId="{73D11EEB-1679-4206-A266-CE9A1AB79ACC}" srcOrd="9" destOrd="0" presId="urn:microsoft.com/office/officeart/2005/8/layout/cycle1"/>
    <dgm:cxn modelId="{74BA4734-BFD7-4D64-986B-5D7BB782F8F9}" type="presParOf" srcId="{E92E50ED-2104-4C56-839A-1D58E60B6978}" destId="{0A5141A9-9A5E-4F9E-B8D4-E663C7220C1C}" srcOrd="10" destOrd="0" presId="urn:microsoft.com/office/officeart/2005/8/layout/cycle1"/>
    <dgm:cxn modelId="{BDF130F3-EAC7-44E3-B4AC-3CE7198633F0}" type="presParOf" srcId="{E92E50ED-2104-4C56-839A-1D58E60B6978}" destId="{D9198F7A-99DF-4591-B1DC-2620606084FF}" srcOrd="11" destOrd="0" presId="urn:microsoft.com/office/officeart/2005/8/layout/cycle1"/>
    <dgm:cxn modelId="{E15B1449-03B5-4073-AD81-43A86971457B}" type="presParOf" srcId="{E92E50ED-2104-4C56-839A-1D58E60B6978}" destId="{25CA3731-1185-42A8-951C-5D21935C393B}" srcOrd="12" destOrd="0" presId="urn:microsoft.com/office/officeart/2005/8/layout/cycle1"/>
    <dgm:cxn modelId="{EDBDF0EB-9155-4FEE-8FA4-6800FD44C183}" type="presParOf" srcId="{E92E50ED-2104-4C56-839A-1D58E60B6978}" destId="{EA611E80-2D38-467A-9D70-00B07686AA2F}" srcOrd="13" destOrd="0" presId="urn:microsoft.com/office/officeart/2005/8/layout/cycle1"/>
    <dgm:cxn modelId="{501676C4-016A-4E65-A610-AB38610D4712}"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241811F-01A9-49AB-BDE1-C116AEA7C553}"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BDFB522E-5A3B-42B1-A366-721B555B6865}">
      <dgm:prSet phldrT="[Text]"/>
      <dgm:spPr/>
      <dgm:t>
        <a:bodyPr/>
        <a:lstStyle/>
        <a:p>
          <a:r>
            <a:rPr lang="en-US" dirty="0" smtClean="0">
              <a:solidFill>
                <a:srgbClr val="5A8B25"/>
              </a:solidFill>
            </a:rPr>
            <a:t>Competitive Advantage</a:t>
          </a:r>
          <a:endParaRPr lang="en-US" dirty="0">
            <a:solidFill>
              <a:srgbClr val="5A8B25"/>
            </a:solidFill>
          </a:endParaRPr>
        </a:p>
      </dgm:t>
    </dgm:pt>
    <dgm:pt modelId="{EA76BED2-104E-4941-B06F-3163E78CEDDA}" type="parTrans" cxnId="{1CB9509A-420E-441F-A07E-DC74F3E9BB02}">
      <dgm:prSet/>
      <dgm:spPr/>
      <dgm:t>
        <a:bodyPr/>
        <a:lstStyle/>
        <a:p>
          <a:endParaRPr lang="en-US"/>
        </a:p>
      </dgm:t>
    </dgm:pt>
    <dgm:pt modelId="{EDBE3ADE-5A88-43C6-91DF-C3E0406420C0}" type="sibTrans" cxnId="{1CB9509A-420E-441F-A07E-DC74F3E9BB02}">
      <dgm:prSet/>
      <dgm:spPr/>
      <dgm:t>
        <a:bodyPr/>
        <a:lstStyle/>
        <a:p>
          <a:endParaRPr lang="en-US"/>
        </a:p>
      </dgm:t>
    </dgm:pt>
    <dgm:pt modelId="{D305CEF6-4EED-4D5F-8C05-776F7CA6A7C8}">
      <dgm:prSet phldrT="[Text]"/>
      <dgm:spPr/>
      <dgm:t>
        <a:bodyPr/>
        <a:lstStyle/>
        <a:p>
          <a:r>
            <a:rPr lang="en-US" dirty="0" smtClean="0">
              <a:solidFill>
                <a:srgbClr val="5A8B25"/>
              </a:solidFill>
            </a:rPr>
            <a:t>Agility</a:t>
          </a:r>
        </a:p>
      </dgm:t>
    </dgm:pt>
    <dgm:pt modelId="{83F5F809-CE61-4B47-98DE-7806B80F3400}" type="parTrans" cxnId="{4B625169-B062-4DDD-BA80-A722BAAB3074}">
      <dgm:prSet/>
      <dgm:spPr/>
      <dgm:t>
        <a:bodyPr/>
        <a:lstStyle/>
        <a:p>
          <a:endParaRPr lang="en-US"/>
        </a:p>
      </dgm:t>
    </dgm:pt>
    <dgm:pt modelId="{C2317615-9318-48A8-AE2C-09E192D9D998}" type="sibTrans" cxnId="{4B625169-B062-4DDD-BA80-A722BAAB3074}">
      <dgm:prSet/>
      <dgm:spPr/>
      <dgm:t>
        <a:bodyPr/>
        <a:lstStyle/>
        <a:p>
          <a:endParaRPr lang="en-US"/>
        </a:p>
      </dgm:t>
    </dgm:pt>
    <dgm:pt modelId="{45FCFC1B-E1D2-42C5-B8F0-371D64156A90}">
      <dgm:prSet phldrT="[Text]"/>
      <dgm:spPr/>
      <dgm:t>
        <a:bodyPr/>
        <a:lstStyle/>
        <a:p>
          <a:r>
            <a:rPr lang="en-US" dirty="0" smtClean="0">
              <a:solidFill>
                <a:srgbClr val="5A8B25"/>
              </a:solidFill>
            </a:rPr>
            <a:t>Responsiveness</a:t>
          </a:r>
        </a:p>
      </dgm:t>
    </dgm:pt>
    <dgm:pt modelId="{42EFEE34-4BFC-431C-9889-DEE753C84928}" type="parTrans" cxnId="{B73EF4FE-FEF8-421F-80D0-DA5B5DB54AF4}">
      <dgm:prSet/>
      <dgm:spPr/>
      <dgm:t>
        <a:bodyPr/>
        <a:lstStyle/>
        <a:p>
          <a:endParaRPr lang="en-US"/>
        </a:p>
      </dgm:t>
    </dgm:pt>
    <dgm:pt modelId="{5696ED05-D5F0-48FB-8C42-3206E3B43533}" type="sibTrans" cxnId="{B73EF4FE-FEF8-421F-80D0-DA5B5DB54AF4}">
      <dgm:prSet/>
      <dgm:spPr/>
      <dgm:t>
        <a:bodyPr/>
        <a:lstStyle/>
        <a:p>
          <a:endParaRPr lang="en-US"/>
        </a:p>
      </dgm:t>
    </dgm:pt>
    <dgm:pt modelId="{8799D848-4864-40A6-8FF4-B82BB81958CB}">
      <dgm:prSet phldrT="[Text]"/>
      <dgm:spPr/>
      <dgm:t>
        <a:bodyPr/>
        <a:lstStyle/>
        <a:p>
          <a:r>
            <a:rPr lang="en-US" dirty="0" smtClean="0">
              <a:solidFill>
                <a:srgbClr val="5A8B25"/>
              </a:solidFill>
            </a:rPr>
            <a:t>Flexibility</a:t>
          </a:r>
        </a:p>
      </dgm:t>
    </dgm:pt>
    <dgm:pt modelId="{5450EC0B-1A9C-4A22-BA85-64A9135932FB}" type="parTrans" cxnId="{433408A3-BBCC-4470-82C1-F492AE076149}">
      <dgm:prSet/>
      <dgm:spPr/>
      <dgm:t>
        <a:bodyPr/>
        <a:lstStyle/>
        <a:p>
          <a:endParaRPr lang="en-US"/>
        </a:p>
      </dgm:t>
    </dgm:pt>
    <dgm:pt modelId="{367499D5-CB53-4DD6-A874-29735EF9D1A9}" type="sibTrans" cxnId="{433408A3-BBCC-4470-82C1-F492AE076149}">
      <dgm:prSet/>
      <dgm:spPr/>
      <dgm:t>
        <a:bodyPr/>
        <a:lstStyle/>
        <a:p>
          <a:endParaRPr lang="en-US"/>
        </a:p>
      </dgm:t>
    </dgm:pt>
    <dgm:pt modelId="{167FF836-3D5D-4BF8-BC2C-10ECF8D22FF5}" type="pres">
      <dgm:prSet presAssocID="{9241811F-01A9-49AB-BDE1-C116AEA7C553}" presName="hierChild1" presStyleCnt="0">
        <dgm:presLayoutVars>
          <dgm:chPref val="1"/>
          <dgm:dir/>
          <dgm:animOne val="branch"/>
          <dgm:animLvl val="lvl"/>
          <dgm:resizeHandles/>
        </dgm:presLayoutVars>
      </dgm:prSet>
      <dgm:spPr/>
      <dgm:t>
        <a:bodyPr/>
        <a:lstStyle/>
        <a:p>
          <a:endParaRPr lang="en-US"/>
        </a:p>
      </dgm:t>
    </dgm:pt>
    <dgm:pt modelId="{D9379E6C-CD2F-41B5-B0A5-934A07AE495F}" type="pres">
      <dgm:prSet presAssocID="{BDFB522E-5A3B-42B1-A366-721B555B6865}" presName="hierRoot1" presStyleCnt="0"/>
      <dgm:spPr/>
    </dgm:pt>
    <dgm:pt modelId="{332084BB-6574-4CDE-89F6-157FB2BB39E8}" type="pres">
      <dgm:prSet presAssocID="{BDFB522E-5A3B-42B1-A366-721B555B6865}" presName="composite" presStyleCnt="0"/>
      <dgm:spPr/>
    </dgm:pt>
    <dgm:pt modelId="{EBD8844A-A194-4680-AE06-5C9960A3092B}" type="pres">
      <dgm:prSet presAssocID="{BDFB522E-5A3B-42B1-A366-721B555B6865}" presName="background" presStyleLbl="node0" presStyleIdx="0" presStyleCnt="1"/>
      <dgm:spPr/>
    </dgm:pt>
    <dgm:pt modelId="{1E39184B-7CB4-46E7-935F-60BFB938BCC2}" type="pres">
      <dgm:prSet presAssocID="{BDFB522E-5A3B-42B1-A366-721B555B6865}" presName="text" presStyleLbl="fgAcc0" presStyleIdx="0" presStyleCnt="1">
        <dgm:presLayoutVars>
          <dgm:chPref val="3"/>
        </dgm:presLayoutVars>
      </dgm:prSet>
      <dgm:spPr/>
      <dgm:t>
        <a:bodyPr/>
        <a:lstStyle/>
        <a:p>
          <a:endParaRPr lang="en-US"/>
        </a:p>
      </dgm:t>
    </dgm:pt>
    <dgm:pt modelId="{10C7EFCA-C748-4224-A420-891C41009CE7}" type="pres">
      <dgm:prSet presAssocID="{BDFB522E-5A3B-42B1-A366-721B555B6865}" presName="hierChild2" presStyleCnt="0"/>
      <dgm:spPr/>
    </dgm:pt>
    <dgm:pt modelId="{6021AFDE-87EE-4C02-B6BF-60AFE4F09D21}" type="pres">
      <dgm:prSet presAssocID="{83F5F809-CE61-4B47-98DE-7806B80F3400}" presName="Name10" presStyleLbl="parChTrans1D2" presStyleIdx="0" presStyleCnt="3"/>
      <dgm:spPr/>
      <dgm:t>
        <a:bodyPr/>
        <a:lstStyle/>
        <a:p>
          <a:endParaRPr lang="en-US"/>
        </a:p>
      </dgm:t>
    </dgm:pt>
    <dgm:pt modelId="{95C87432-75E3-47A9-8C70-D268E1BD7948}" type="pres">
      <dgm:prSet presAssocID="{D305CEF6-4EED-4D5F-8C05-776F7CA6A7C8}" presName="hierRoot2" presStyleCnt="0"/>
      <dgm:spPr/>
    </dgm:pt>
    <dgm:pt modelId="{F966FFD0-F301-4C3D-A7E1-5ADE324A9DD7}" type="pres">
      <dgm:prSet presAssocID="{D305CEF6-4EED-4D5F-8C05-776F7CA6A7C8}" presName="composite2" presStyleCnt="0"/>
      <dgm:spPr/>
    </dgm:pt>
    <dgm:pt modelId="{67C8245D-BDC3-40B5-9657-D49C209E257B}" type="pres">
      <dgm:prSet presAssocID="{D305CEF6-4EED-4D5F-8C05-776F7CA6A7C8}" presName="background2" presStyleLbl="node2" presStyleIdx="0" presStyleCnt="3"/>
      <dgm:spPr/>
    </dgm:pt>
    <dgm:pt modelId="{463EB0E9-A041-43E6-B350-B6F707AA8285}" type="pres">
      <dgm:prSet presAssocID="{D305CEF6-4EED-4D5F-8C05-776F7CA6A7C8}" presName="text2" presStyleLbl="fgAcc2" presStyleIdx="0" presStyleCnt="3">
        <dgm:presLayoutVars>
          <dgm:chPref val="3"/>
        </dgm:presLayoutVars>
      </dgm:prSet>
      <dgm:spPr/>
      <dgm:t>
        <a:bodyPr/>
        <a:lstStyle/>
        <a:p>
          <a:endParaRPr lang="en-US"/>
        </a:p>
      </dgm:t>
    </dgm:pt>
    <dgm:pt modelId="{4B0538DD-0416-49E4-B1DA-1C0CC9B0D8D8}" type="pres">
      <dgm:prSet presAssocID="{D305CEF6-4EED-4D5F-8C05-776F7CA6A7C8}" presName="hierChild3" presStyleCnt="0"/>
      <dgm:spPr/>
    </dgm:pt>
    <dgm:pt modelId="{623C0FBB-3C09-43DC-96BD-89FE44D49DEC}" type="pres">
      <dgm:prSet presAssocID="{42EFEE34-4BFC-431C-9889-DEE753C84928}" presName="Name10" presStyleLbl="parChTrans1D2" presStyleIdx="1" presStyleCnt="3"/>
      <dgm:spPr/>
      <dgm:t>
        <a:bodyPr/>
        <a:lstStyle/>
        <a:p>
          <a:endParaRPr lang="en-US"/>
        </a:p>
      </dgm:t>
    </dgm:pt>
    <dgm:pt modelId="{ADF4DB24-5CDF-4B74-BDCC-0CD623EB651B}" type="pres">
      <dgm:prSet presAssocID="{45FCFC1B-E1D2-42C5-B8F0-371D64156A90}" presName="hierRoot2" presStyleCnt="0"/>
      <dgm:spPr/>
    </dgm:pt>
    <dgm:pt modelId="{E2FB1080-2A74-44CC-89D2-EE1755DAA756}" type="pres">
      <dgm:prSet presAssocID="{45FCFC1B-E1D2-42C5-B8F0-371D64156A90}" presName="composite2" presStyleCnt="0"/>
      <dgm:spPr/>
    </dgm:pt>
    <dgm:pt modelId="{2B2DB778-A804-4049-B72C-C9320330024A}" type="pres">
      <dgm:prSet presAssocID="{45FCFC1B-E1D2-42C5-B8F0-371D64156A90}" presName="background2" presStyleLbl="node2" presStyleIdx="1" presStyleCnt="3"/>
      <dgm:spPr/>
    </dgm:pt>
    <dgm:pt modelId="{D841822D-E285-4E54-85B0-68694E808DCB}" type="pres">
      <dgm:prSet presAssocID="{45FCFC1B-E1D2-42C5-B8F0-371D64156A90}" presName="text2" presStyleLbl="fgAcc2" presStyleIdx="1" presStyleCnt="3">
        <dgm:presLayoutVars>
          <dgm:chPref val="3"/>
        </dgm:presLayoutVars>
      </dgm:prSet>
      <dgm:spPr/>
      <dgm:t>
        <a:bodyPr/>
        <a:lstStyle/>
        <a:p>
          <a:endParaRPr lang="en-US"/>
        </a:p>
      </dgm:t>
    </dgm:pt>
    <dgm:pt modelId="{3F37F85E-2B17-41E7-BF28-67C0161E7037}" type="pres">
      <dgm:prSet presAssocID="{45FCFC1B-E1D2-42C5-B8F0-371D64156A90}" presName="hierChild3" presStyleCnt="0"/>
      <dgm:spPr/>
    </dgm:pt>
    <dgm:pt modelId="{65E31AF8-0A6E-43FE-AB3D-177EC81F0E67}" type="pres">
      <dgm:prSet presAssocID="{5450EC0B-1A9C-4A22-BA85-64A9135932FB}" presName="Name10" presStyleLbl="parChTrans1D2" presStyleIdx="2" presStyleCnt="3"/>
      <dgm:spPr/>
      <dgm:t>
        <a:bodyPr/>
        <a:lstStyle/>
        <a:p>
          <a:endParaRPr lang="en-US"/>
        </a:p>
      </dgm:t>
    </dgm:pt>
    <dgm:pt modelId="{43FF890A-333E-4916-82E0-0F3440437496}" type="pres">
      <dgm:prSet presAssocID="{8799D848-4864-40A6-8FF4-B82BB81958CB}" presName="hierRoot2" presStyleCnt="0"/>
      <dgm:spPr/>
    </dgm:pt>
    <dgm:pt modelId="{8B54CE66-8D54-4096-BDF4-29A3EC869305}" type="pres">
      <dgm:prSet presAssocID="{8799D848-4864-40A6-8FF4-B82BB81958CB}" presName="composite2" presStyleCnt="0"/>
      <dgm:spPr/>
    </dgm:pt>
    <dgm:pt modelId="{B86EC63F-8596-439B-B6CB-1DAD912438F6}" type="pres">
      <dgm:prSet presAssocID="{8799D848-4864-40A6-8FF4-B82BB81958CB}" presName="background2" presStyleLbl="node2" presStyleIdx="2" presStyleCnt="3"/>
      <dgm:spPr/>
    </dgm:pt>
    <dgm:pt modelId="{7AA3DDAB-AFB6-48B3-AE3F-DC031FD24FE2}" type="pres">
      <dgm:prSet presAssocID="{8799D848-4864-40A6-8FF4-B82BB81958CB}" presName="text2" presStyleLbl="fgAcc2" presStyleIdx="2" presStyleCnt="3">
        <dgm:presLayoutVars>
          <dgm:chPref val="3"/>
        </dgm:presLayoutVars>
      </dgm:prSet>
      <dgm:spPr/>
      <dgm:t>
        <a:bodyPr/>
        <a:lstStyle/>
        <a:p>
          <a:endParaRPr lang="en-US"/>
        </a:p>
      </dgm:t>
    </dgm:pt>
    <dgm:pt modelId="{AA3EC7E7-02FC-4FD9-B5D9-5FD2CC5334BF}" type="pres">
      <dgm:prSet presAssocID="{8799D848-4864-40A6-8FF4-B82BB81958CB}" presName="hierChild3" presStyleCnt="0"/>
      <dgm:spPr/>
    </dgm:pt>
  </dgm:ptLst>
  <dgm:cxnLst>
    <dgm:cxn modelId="{AE1FEF48-38C2-4D97-A554-A05A85D289F1}" type="presOf" srcId="{42EFEE34-4BFC-431C-9889-DEE753C84928}" destId="{623C0FBB-3C09-43DC-96BD-89FE44D49DEC}" srcOrd="0" destOrd="0" presId="urn:microsoft.com/office/officeart/2005/8/layout/hierarchy1"/>
    <dgm:cxn modelId="{4401707B-626F-435C-82F4-C9738FFC0EF9}" type="presOf" srcId="{8799D848-4864-40A6-8FF4-B82BB81958CB}" destId="{7AA3DDAB-AFB6-48B3-AE3F-DC031FD24FE2}" srcOrd="0" destOrd="0" presId="urn:microsoft.com/office/officeart/2005/8/layout/hierarchy1"/>
    <dgm:cxn modelId="{A27A8FF0-561E-403F-AA60-1D9B834CC1AE}" type="presOf" srcId="{45FCFC1B-E1D2-42C5-B8F0-371D64156A90}" destId="{D841822D-E285-4E54-85B0-68694E808DCB}" srcOrd="0" destOrd="0" presId="urn:microsoft.com/office/officeart/2005/8/layout/hierarchy1"/>
    <dgm:cxn modelId="{B73EF4FE-FEF8-421F-80D0-DA5B5DB54AF4}" srcId="{BDFB522E-5A3B-42B1-A366-721B555B6865}" destId="{45FCFC1B-E1D2-42C5-B8F0-371D64156A90}" srcOrd="1" destOrd="0" parTransId="{42EFEE34-4BFC-431C-9889-DEE753C84928}" sibTransId="{5696ED05-D5F0-48FB-8C42-3206E3B43533}"/>
    <dgm:cxn modelId="{E4CA0F81-C32E-4CAA-A4FA-422918C55D2B}" type="presOf" srcId="{9241811F-01A9-49AB-BDE1-C116AEA7C553}" destId="{167FF836-3D5D-4BF8-BC2C-10ECF8D22FF5}" srcOrd="0" destOrd="0" presId="urn:microsoft.com/office/officeart/2005/8/layout/hierarchy1"/>
    <dgm:cxn modelId="{382C66A1-7031-463A-89C5-7EDAEBE8174B}" type="presOf" srcId="{BDFB522E-5A3B-42B1-A366-721B555B6865}" destId="{1E39184B-7CB4-46E7-935F-60BFB938BCC2}" srcOrd="0" destOrd="0" presId="urn:microsoft.com/office/officeart/2005/8/layout/hierarchy1"/>
    <dgm:cxn modelId="{0B57F1A7-9A68-4773-AA58-C91A0218FCC7}" type="presOf" srcId="{5450EC0B-1A9C-4A22-BA85-64A9135932FB}" destId="{65E31AF8-0A6E-43FE-AB3D-177EC81F0E67}" srcOrd="0" destOrd="0" presId="urn:microsoft.com/office/officeart/2005/8/layout/hierarchy1"/>
    <dgm:cxn modelId="{433408A3-BBCC-4470-82C1-F492AE076149}" srcId="{BDFB522E-5A3B-42B1-A366-721B555B6865}" destId="{8799D848-4864-40A6-8FF4-B82BB81958CB}" srcOrd="2" destOrd="0" parTransId="{5450EC0B-1A9C-4A22-BA85-64A9135932FB}" sibTransId="{367499D5-CB53-4DD6-A874-29735EF9D1A9}"/>
    <dgm:cxn modelId="{4B625169-B062-4DDD-BA80-A722BAAB3074}" srcId="{BDFB522E-5A3B-42B1-A366-721B555B6865}" destId="{D305CEF6-4EED-4D5F-8C05-776F7CA6A7C8}" srcOrd="0" destOrd="0" parTransId="{83F5F809-CE61-4B47-98DE-7806B80F3400}" sibTransId="{C2317615-9318-48A8-AE2C-09E192D9D998}"/>
    <dgm:cxn modelId="{1CB9509A-420E-441F-A07E-DC74F3E9BB02}" srcId="{9241811F-01A9-49AB-BDE1-C116AEA7C553}" destId="{BDFB522E-5A3B-42B1-A366-721B555B6865}" srcOrd="0" destOrd="0" parTransId="{EA76BED2-104E-4941-B06F-3163E78CEDDA}" sibTransId="{EDBE3ADE-5A88-43C6-91DF-C3E0406420C0}"/>
    <dgm:cxn modelId="{ECE9E7D0-9559-458D-AD18-2DF4FA9228F9}" type="presOf" srcId="{D305CEF6-4EED-4D5F-8C05-776F7CA6A7C8}" destId="{463EB0E9-A041-43E6-B350-B6F707AA8285}" srcOrd="0" destOrd="0" presId="urn:microsoft.com/office/officeart/2005/8/layout/hierarchy1"/>
    <dgm:cxn modelId="{234CC0BA-1EDC-4CAC-A3C2-07B1970E63FC}" type="presOf" srcId="{83F5F809-CE61-4B47-98DE-7806B80F3400}" destId="{6021AFDE-87EE-4C02-B6BF-60AFE4F09D21}" srcOrd="0" destOrd="0" presId="urn:microsoft.com/office/officeart/2005/8/layout/hierarchy1"/>
    <dgm:cxn modelId="{B753B6F9-17DE-47E9-9A66-2B6DB2064239}" type="presParOf" srcId="{167FF836-3D5D-4BF8-BC2C-10ECF8D22FF5}" destId="{D9379E6C-CD2F-41B5-B0A5-934A07AE495F}" srcOrd="0" destOrd="0" presId="urn:microsoft.com/office/officeart/2005/8/layout/hierarchy1"/>
    <dgm:cxn modelId="{32966998-AAEE-4C37-B76D-4AEB1C5EE807}" type="presParOf" srcId="{D9379E6C-CD2F-41B5-B0A5-934A07AE495F}" destId="{332084BB-6574-4CDE-89F6-157FB2BB39E8}" srcOrd="0" destOrd="0" presId="urn:microsoft.com/office/officeart/2005/8/layout/hierarchy1"/>
    <dgm:cxn modelId="{CCFCCFF3-04E4-419C-AFCC-34B002A0FF83}" type="presParOf" srcId="{332084BB-6574-4CDE-89F6-157FB2BB39E8}" destId="{EBD8844A-A194-4680-AE06-5C9960A3092B}" srcOrd="0" destOrd="0" presId="urn:microsoft.com/office/officeart/2005/8/layout/hierarchy1"/>
    <dgm:cxn modelId="{43EA08B7-E78D-48E1-9B8C-A07E28CE6757}" type="presParOf" srcId="{332084BB-6574-4CDE-89F6-157FB2BB39E8}" destId="{1E39184B-7CB4-46E7-935F-60BFB938BCC2}" srcOrd="1" destOrd="0" presId="urn:microsoft.com/office/officeart/2005/8/layout/hierarchy1"/>
    <dgm:cxn modelId="{81619193-C399-4C02-BE48-6D3BE20FF7CA}" type="presParOf" srcId="{D9379E6C-CD2F-41B5-B0A5-934A07AE495F}" destId="{10C7EFCA-C748-4224-A420-891C41009CE7}" srcOrd="1" destOrd="0" presId="urn:microsoft.com/office/officeart/2005/8/layout/hierarchy1"/>
    <dgm:cxn modelId="{18AB85FD-444C-4E0D-BC4B-F78AA7FE2584}" type="presParOf" srcId="{10C7EFCA-C748-4224-A420-891C41009CE7}" destId="{6021AFDE-87EE-4C02-B6BF-60AFE4F09D21}" srcOrd="0" destOrd="0" presId="urn:microsoft.com/office/officeart/2005/8/layout/hierarchy1"/>
    <dgm:cxn modelId="{0B14E08C-5563-474D-A1EF-250AEEDDDD9E}" type="presParOf" srcId="{10C7EFCA-C748-4224-A420-891C41009CE7}" destId="{95C87432-75E3-47A9-8C70-D268E1BD7948}" srcOrd="1" destOrd="0" presId="urn:microsoft.com/office/officeart/2005/8/layout/hierarchy1"/>
    <dgm:cxn modelId="{51255EFC-369A-4ACB-A77F-BA3700C3056B}" type="presParOf" srcId="{95C87432-75E3-47A9-8C70-D268E1BD7948}" destId="{F966FFD0-F301-4C3D-A7E1-5ADE324A9DD7}" srcOrd="0" destOrd="0" presId="urn:microsoft.com/office/officeart/2005/8/layout/hierarchy1"/>
    <dgm:cxn modelId="{4FF7AEFC-8353-4397-B178-EE1D950EE395}" type="presParOf" srcId="{F966FFD0-F301-4C3D-A7E1-5ADE324A9DD7}" destId="{67C8245D-BDC3-40B5-9657-D49C209E257B}" srcOrd="0" destOrd="0" presId="urn:microsoft.com/office/officeart/2005/8/layout/hierarchy1"/>
    <dgm:cxn modelId="{CBCD53DE-F590-4908-9CC6-A462C2B4EE11}" type="presParOf" srcId="{F966FFD0-F301-4C3D-A7E1-5ADE324A9DD7}" destId="{463EB0E9-A041-43E6-B350-B6F707AA8285}" srcOrd="1" destOrd="0" presId="urn:microsoft.com/office/officeart/2005/8/layout/hierarchy1"/>
    <dgm:cxn modelId="{0E0B8CD6-6785-4260-9CDD-CA4605701DBD}" type="presParOf" srcId="{95C87432-75E3-47A9-8C70-D268E1BD7948}" destId="{4B0538DD-0416-49E4-B1DA-1C0CC9B0D8D8}" srcOrd="1" destOrd="0" presId="urn:microsoft.com/office/officeart/2005/8/layout/hierarchy1"/>
    <dgm:cxn modelId="{FACA05CF-AF4C-46FA-B2A7-08FFDBEC06C1}" type="presParOf" srcId="{10C7EFCA-C748-4224-A420-891C41009CE7}" destId="{623C0FBB-3C09-43DC-96BD-89FE44D49DEC}" srcOrd="2" destOrd="0" presId="urn:microsoft.com/office/officeart/2005/8/layout/hierarchy1"/>
    <dgm:cxn modelId="{333A8271-16F2-4BF6-9659-6EE46C943F23}" type="presParOf" srcId="{10C7EFCA-C748-4224-A420-891C41009CE7}" destId="{ADF4DB24-5CDF-4B74-BDCC-0CD623EB651B}" srcOrd="3" destOrd="0" presId="urn:microsoft.com/office/officeart/2005/8/layout/hierarchy1"/>
    <dgm:cxn modelId="{F8BB34B7-D84E-4602-B0A6-B973B1B4372B}" type="presParOf" srcId="{ADF4DB24-5CDF-4B74-BDCC-0CD623EB651B}" destId="{E2FB1080-2A74-44CC-89D2-EE1755DAA756}" srcOrd="0" destOrd="0" presId="urn:microsoft.com/office/officeart/2005/8/layout/hierarchy1"/>
    <dgm:cxn modelId="{7A609355-9194-45EC-85FA-5DBF724C8424}" type="presParOf" srcId="{E2FB1080-2A74-44CC-89D2-EE1755DAA756}" destId="{2B2DB778-A804-4049-B72C-C9320330024A}" srcOrd="0" destOrd="0" presId="urn:microsoft.com/office/officeart/2005/8/layout/hierarchy1"/>
    <dgm:cxn modelId="{A665DDB6-4D25-4A8E-868E-519FA9991917}" type="presParOf" srcId="{E2FB1080-2A74-44CC-89D2-EE1755DAA756}" destId="{D841822D-E285-4E54-85B0-68694E808DCB}" srcOrd="1" destOrd="0" presId="urn:microsoft.com/office/officeart/2005/8/layout/hierarchy1"/>
    <dgm:cxn modelId="{3A0E78D8-0E7F-4981-B97A-707F01C75013}" type="presParOf" srcId="{ADF4DB24-5CDF-4B74-BDCC-0CD623EB651B}" destId="{3F37F85E-2B17-41E7-BF28-67C0161E7037}" srcOrd="1" destOrd="0" presId="urn:microsoft.com/office/officeart/2005/8/layout/hierarchy1"/>
    <dgm:cxn modelId="{5F5EC969-3C18-42B3-BBF4-EE068E3A47CF}" type="presParOf" srcId="{10C7EFCA-C748-4224-A420-891C41009CE7}" destId="{65E31AF8-0A6E-43FE-AB3D-177EC81F0E67}" srcOrd="4" destOrd="0" presId="urn:microsoft.com/office/officeart/2005/8/layout/hierarchy1"/>
    <dgm:cxn modelId="{8FFA1A83-73D5-4D0E-BA6C-286430A6C19A}" type="presParOf" srcId="{10C7EFCA-C748-4224-A420-891C41009CE7}" destId="{43FF890A-333E-4916-82E0-0F3440437496}" srcOrd="5" destOrd="0" presId="urn:microsoft.com/office/officeart/2005/8/layout/hierarchy1"/>
    <dgm:cxn modelId="{7129139F-9706-4E1D-92CF-A24664C64FC6}" type="presParOf" srcId="{43FF890A-333E-4916-82E0-0F3440437496}" destId="{8B54CE66-8D54-4096-BDF4-29A3EC869305}" srcOrd="0" destOrd="0" presId="urn:microsoft.com/office/officeart/2005/8/layout/hierarchy1"/>
    <dgm:cxn modelId="{C03E0225-8794-42F1-B803-022DE89C530F}" type="presParOf" srcId="{8B54CE66-8D54-4096-BDF4-29A3EC869305}" destId="{B86EC63F-8596-439B-B6CB-1DAD912438F6}" srcOrd="0" destOrd="0" presId="urn:microsoft.com/office/officeart/2005/8/layout/hierarchy1"/>
    <dgm:cxn modelId="{65F35AAF-A58F-4B6F-A854-FAF1F15FAA82}" type="presParOf" srcId="{8B54CE66-8D54-4096-BDF4-29A3EC869305}" destId="{7AA3DDAB-AFB6-48B3-AE3F-DC031FD24FE2}" srcOrd="1" destOrd="0" presId="urn:microsoft.com/office/officeart/2005/8/layout/hierarchy1"/>
    <dgm:cxn modelId="{87B22312-332B-42F9-B449-08F3572FBEA4}" type="presParOf" srcId="{43FF890A-333E-4916-82E0-0F3440437496}" destId="{AA3EC7E7-02FC-4FD9-B5D9-5FD2CC5334BF}"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A23760D-A409-4F9E-A5D6-3FAECD3F361D}" type="doc">
      <dgm:prSet loTypeId="urn:microsoft.com/office/officeart/2005/8/layout/arrow5" loCatId="relationship" qsTypeId="urn:microsoft.com/office/officeart/2005/8/quickstyle/simple1" qsCatId="simple" csTypeId="urn:microsoft.com/office/officeart/2005/8/colors/accent1_2" csCatId="accent1" phldr="1"/>
      <dgm:spPr/>
      <dgm:t>
        <a:bodyPr/>
        <a:lstStyle/>
        <a:p>
          <a:endParaRPr lang="en-US"/>
        </a:p>
      </dgm:t>
    </dgm:pt>
    <dgm:pt modelId="{E6C6540D-FAB1-4365-B94E-96722B287123}">
      <dgm:prSet phldrT="[Text]"/>
      <dgm:spPr/>
      <dgm:t>
        <a:bodyPr/>
        <a:lstStyle/>
        <a:p>
          <a:r>
            <a:rPr lang="en-US" dirty="0" smtClean="0"/>
            <a:t>Industry Structure</a:t>
          </a:r>
          <a:endParaRPr lang="en-US" dirty="0"/>
        </a:p>
      </dgm:t>
    </dgm:pt>
    <dgm:pt modelId="{FF81802E-7A38-4654-9F44-70F85543C85D}" type="parTrans" cxnId="{D7683223-ED45-4236-A669-5D8B49A8D057}">
      <dgm:prSet/>
      <dgm:spPr/>
      <dgm:t>
        <a:bodyPr/>
        <a:lstStyle/>
        <a:p>
          <a:endParaRPr lang="en-US"/>
        </a:p>
      </dgm:t>
    </dgm:pt>
    <dgm:pt modelId="{2E5D80B5-EC0E-4D60-ACC4-B5D36593AC7B}" type="sibTrans" cxnId="{D7683223-ED45-4236-A669-5D8B49A8D057}">
      <dgm:prSet/>
      <dgm:spPr/>
      <dgm:t>
        <a:bodyPr/>
        <a:lstStyle/>
        <a:p>
          <a:endParaRPr lang="en-US"/>
        </a:p>
      </dgm:t>
    </dgm:pt>
    <dgm:pt modelId="{F62C8214-6144-46BD-886A-83DA4E99EA12}">
      <dgm:prSet phldrT="[Text]"/>
      <dgm:spPr/>
      <dgm:t>
        <a:bodyPr/>
        <a:lstStyle/>
        <a:p>
          <a:r>
            <a:rPr lang="en-US" dirty="0" smtClean="0"/>
            <a:t>Competitive Advantage</a:t>
          </a:r>
          <a:endParaRPr lang="en-US" dirty="0"/>
        </a:p>
      </dgm:t>
    </dgm:pt>
    <dgm:pt modelId="{1BE78276-8E76-4B98-A823-2BB3D3E8097E}" type="parTrans" cxnId="{CEB557F3-82D2-4266-BEF0-03574E9BA537}">
      <dgm:prSet/>
      <dgm:spPr/>
      <dgm:t>
        <a:bodyPr/>
        <a:lstStyle/>
        <a:p>
          <a:endParaRPr lang="en-US"/>
        </a:p>
      </dgm:t>
    </dgm:pt>
    <dgm:pt modelId="{00F80658-C023-4150-9FA8-C88961257770}" type="sibTrans" cxnId="{CEB557F3-82D2-4266-BEF0-03574E9BA537}">
      <dgm:prSet/>
      <dgm:spPr/>
      <dgm:t>
        <a:bodyPr/>
        <a:lstStyle/>
        <a:p>
          <a:endParaRPr lang="en-US"/>
        </a:p>
      </dgm:t>
    </dgm:pt>
    <dgm:pt modelId="{E0564F62-C123-4B06-8EDE-5D2529B5B342}" type="pres">
      <dgm:prSet presAssocID="{2A23760D-A409-4F9E-A5D6-3FAECD3F361D}" presName="diagram" presStyleCnt="0">
        <dgm:presLayoutVars>
          <dgm:dir/>
          <dgm:resizeHandles val="exact"/>
        </dgm:presLayoutVars>
      </dgm:prSet>
      <dgm:spPr/>
      <dgm:t>
        <a:bodyPr/>
        <a:lstStyle/>
        <a:p>
          <a:endParaRPr lang="en-US"/>
        </a:p>
      </dgm:t>
    </dgm:pt>
    <dgm:pt modelId="{CDD587B1-2941-4ED2-BC59-DEA728402D4F}" type="pres">
      <dgm:prSet presAssocID="{E6C6540D-FAB1-4365-B94E-96722B287123}" presName="arrow" presStyleLbl="node1" presStyleIdx="0" presStyleCnt="2" custScaleX="50179" custScaleY="73130">
        <dgm:presLayoutVars>
          <dgm:bulletEnabled val="1"/>
        </dgm:presLayoutVars>
      </dgm:prSet>
      <dgm:spPr/>
      <dgm:t>
        <a:bodyPr/>
        <a:lstStyle/>
        <a:p>
          <a:endParaRPr lang="en-US"/>
        </a:p>
      </dgm:t>
    </dgm:pt>
    <dgm:pt modelId="{7CD54DE2-7847-4312-8ACD-2F87F1A11577}" type="pres">
      <dgm:prSet presAssocID="{F62C8214-6144-46BD-886A-83DA4E99EA12}" presName="arrow" presStyleLbl="node1" presStyleIdx="1" presStyleCnt="2" custScaleX="51937" custScaleY="70910">
        <dgm:presLayoutVars>
          <dgm:bulletEnabled val="1"/>
        </dgm:presLayoutVars>
      </dgm:prSet>
      <dgm:spPr/>
      <dgm:t>
        <a:bodyPr/>
        <a:lstStyle/>
        <a:p>
          <a:endParaRPr lang="en-US"/>
        </a:p>
      </dgm:t>
    </dgm:pt>
  </dgm:ptLst>
  <dgm:cxnLst>
    <dgm:cxn modelId="{D7683223-ED45-4236-A669-5D8B49A8D057}" srcId="{2A23760D-A409-4F9E-A5D6-3FAECD3F361D}" destId="{E6C6540D-FAB1-4365-B94E-96722B287123}" srcOrd="0" destOrd="0" parTransId="{FF81802E-7A38-4654-9F44-70F85543C85D}" sibTransId="{2E5D80B5-EC0E-4D60-ACC4-B5D36593AC7B}"/>
    <dgm:cxn modelId="{EF1BA592-C2C2-4230-BAB7-3AA0257B6D86}" type="presOf" srcId="{F62C8214-6144-46BD-886A-83DA4E99EA12}" destId="{7CD54DE2-7847-4312-8ACD-2F87F1A11577}" srcOrd="0" destOrd="0" presId="urn:microsoft.com/office/officeart/2005/8/layout/arrow5"/>
    <dgm:cxn modelId="{7D842941-8CA3-4C0F-A136-FCB985432897}" type="presOf" srcId="{E6C6540D-FAB1-4365-B94E-96722B287123}" destId="{CDD587B1-2941-4ED2-BC59-DEA728402D4F}" srcOrd="0" destOrd="0" presId="urn:microsoft.com/office/officeart/2005/8/layout/arrow5"/>
    <dgm:cxn modelId="{3E34D833-8999-4D8D-8F1C-CE6673CF91F8}" type="presOf" srcId="{2A23760D-A409-4F9E-A5D6-3FAECD3F361D}" destId="{E0564F62-C123-4B06-8EDE-5D2529B5B342}" srcOrd="0" destOrd="0" presId="urn:microsoft.com/office/officeart/2005/8/layout/arrow5"/>
    <dgm:cxn modelId="{CEB557F3-82D2-4266-BEF0-03574E9BA537}" srcId="{2A23760D-A409-4F9E-A5D6-3FAECD3F361D}" destId="{F62C8214-6144-46BD-886A-83DA4E99EA12}" srcOrd="1" destOrd="0" parTransId="{1BE78276-8E76-4B98-A823-2BB3D3E8097E}" sibTransId="{00F80658-C023-4150-9FA8-C88961257770}"/>
    <dgm:cxn modelId="{D6233ACB-6C2C-4D7D-BE04-F957B488CB3E}" type="presParOf" srcId="{E0564F62-C123-4B06-8EDE-5D2529B5B342}" destId="{CDD587B1-2941-4ED2-BC59-DEA728402D4F}" srcOrd="0" destOrd="0" presId="urn:microsoft.com/office/officeart/2005/8/layout/arrow5"/>
    <dgm:cxn modelId="{AD06A1F0-07FF-43C4-AA60-F9902A352F4E}" type="presParOf" srcId="{E0564F62-C123-4B06-8EDE-5D2529B5B342}" destId="{7CD54DE2-7847-4312-8ACD-2F87F1A11577}"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t>Business Process Management and Improvement</a:t>
          </a:r>
          <a:endParaRPr lang="en-US" dirty="0"/>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t>The Power of Competitive Advantage</a:t>
          </a:r>
          <a:endParaRPr lang="en-US" dirty="0"/>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b="1" dirty="0" smtClean="0">
              <a:solidFill>
                <a:srgbClr val="5A8B25"/>
              </a:solidFill>
            </a:rPr>
            <a:t>Enterprise Technology Trends</a:t>
          </a:r>
          <a:endParaRPr lang="en-US" b="1" dirty="0">
            <a:solidFill>
              <a:srgbClr val="5A8B25"/>
            </a:solidFill>
          </a:endParaRPr>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08A3218D-962D-4B2D-AFA9-758784621306}">
      <dgm:prSet phldrT="[Text]"/>
      <dgm:spPr/>
      <dgm:t>
        <a:bodyPr/>
        <a:lstStyle/>
        <a:p>
          <a:r>
            <a:rPr lang="en-US" dirty="0" smtClean="0"/>
            <a:t>How Your IT Expertise Adds Value to Your Performance and Career</a:t>
          </a:r>
          <a:endParaRPr lang="en-US" dirty="0"/>
        </a:p>
      </dgm:t>
    </dgm:pt>
    <dgm:pt modelId="{179CEBED-0DBA-4E6F-9A3D-1010AE6105AF}" type="parTrans" cxnId="{23180AD8-E319-4F52-BF29-3451ECEA288B}">
      <dgm:prSet/>
      <dgm:spPr/>
      <dgm:t>
        <a:bodyPr/>
        <a:lstStyle/>
        <a:p>
          <a:endParaRPr lang="en-US"/>
        </a:p>
      </dgm:t>
    </dgm:pt>
    <dgm:pt modelId="{F5AD8166-0AD2-4AC9-93DF-0F1A7E4681A8}" type="sibTrans" cxnId="{23180AD8-E319-4F52-BF29-3451ECEA288B}">
      <dgm:prSet/>
      <dgm:spPr/>
      <dgm:t>
        <a:bodyPr/>
        <a:lstStyle/>
        <a:p>
          <a:endParaRPr lang="en-US"/>
        </a:p>
      </dgm:t>
    </dgm:pt>
    <dgm:pt modelId="{BF040C06-D312-4F8C-ACB3-85D06B8E305C}">
      <dgm:prSet phldrT="[Text]"/>
      <dgm:spPr/>
      <dgm:t>
        <a:bodyPr/>
        <a:lstStyle/>
        <a:p>
          <a:r>
            <a:rPr lang="en-US" dirty="0" smtClean="0"/>
            <a:t>Every Business Is a Digital Business</a:t>
          </a:r>
          <a:endParaRPr lang="en-US" dirty="0"/>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5">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5"/>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5">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5"/>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5">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5"/>
      <dgm:spPr/>
      <dgm:t>
        <a:bodyPr/>
        <a:lstStyle/>
        <a:p>
          <a:endParaRPr lang="en-US"/>
        </a:p>
      </dgm:t>
    </dgm:pt>
    <dgm:pt modelId="{73D11EEB-1679-4206-A266-CE9A1AB79ACC}" type="pres">
      <dgm:prSet presAssocID="{08A3218D-962D-4B2D-AFA9-758784621306}" presName="dummy" presStyleCnt="0"/>
      <dgm:spPr/>
    </dgm:pt>
    <dgm:pt modelId="{0A5141A9-9A5E-4F9E-B8D4-E663C7220C1C}" type="pres">
      <dgm:prSet presAssocID="{08A3218D-962D-4B2D-AFA9-758784621306}" presName="node" presStyleLbl="revTx" presStyleIdx="3" presStyleCnt="5">
        <dgm:presLayoutVars>
          <dgm:bulletEnabled val="1"/>
        </dgm:presLayoutVars>
      </dgm:prSet>
      <dgm:spPr/>
      <dgm:t>
        <a:bodyPr/>
        <a:lstStyle/>
        <a:p>
          <a:endParaRPr lang="en-US"/>
        </a:p>
      </dgm:t>
    </dgm:pt>
    <dgm:pt modelId="{D9198F7A-99DF-4591-B1DC-2620606084FF}" type="pres">
      <dgm:prSet presAssocID="{F5AD8166-0AD2-4AC9-93DF-0F1A7E4681A8}" presName="sibTrans" presStyleLbl="node1" presStyleIdx="3" presStyleCnt="5"/>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4" presStyleCnt="5">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4" presStyleCnt="5"/>
      <dgm:spPr/>
      <dgm:t>
        <a:bodyPr/>
        <a:lstStyle/>
        <a:p>
          <a:endParaRPr lang="en-US"/>
        </a:p>
      </dgm:t>
    </dgm:pt>
  </dgm:ptLst>
  <dgm:cxnLst>
    <dgm:cxn modelId="{F3B949BF-6271-4B9D-A85E-10C10F28E38A}" srcId="{27E1A284-FB59-4211-A2A6-296ECC7AF733}" destId="{BF040C06-D312-4F8C-ACB3-85D06B8E305C}" srcOrd="4" destOrd="0" parTransId="{84092373-21E7-4902-B2D0-ED59AFBACE39}" sibTransId="{318A7937-6144-4B1B-B27B-64760AA0F20D}"/>
    <dgm:cxn modelId="{67B40095-95DA-40DD-8901-626B55993D9B}" type="presOf" srcId="{F5EA89EC-E158-4D50-96F6-DF07B08E3671}" destId="{A4AB0C58-7056-484E-BD14-C051808D0C28}" srcOrd="0" destOrd="0" presId="urn:microsoft.com/office/officeart/2005/8/layout/cycle1"/>
    <dgm:cxn modelId="{A563352C-BAA6-44DF-860D-F6E9C92E4267}" type="presOf" srcId="{D8B2400E-FCAE-419A-B761-6ED663DEC67E}" destId="{CE8778B7-9A61-4F06-A1F7-678BEE7FE664}" srcOrd="0" destOrd="0" presId="urn:microsoft.com/office/officeart/2005/8/layout/cycle1"/>
    <dgm:cxn modelId="{0738C6BE-066F-472B-925B-4864929E431B}" type="presOf" srcId="{DD36AD2A-744B-4626-9C69-4A76E3BF39B5}" destId="{A358ADC3-06B9-42DB-8FFB-235E2F6F2F98}" srcOrd="0" destOrd="0" presId="urn:microsoft.com/office/officeart/2005/8/layout/cycle1"/>
    <dgm:cxn modelId="{A369A6BF-6414-4B96-933A-2D0AC3FB7A09}" type="presOf" srcId="{4A5B2F96-8D0E-4C55-952A-5E74D0CE2694}" destId="{5502ED10-4163-4978-A2D8-019016FBE56E}" srcOrd="0" destOrd="0" presId="urn:microsoft.com/office/officeart/2005/8/layout/cycle1"/>
    <dgm:cxn modelId="{23180AD8-E319-4F52-BF29-3451ECEA288B}" srcId="{27E1A284-FB59-4211-A2A6-296ECC7AF733}" destId="{08A3218D-962D-4B2D-AFA9-758784621306}" srcOrd="3" destOrd="0" parTransId="{179CEBED-0DBA-4E6F-9A3D-1010AE6105AF}" sibTransId="{F5AD8166-0AD2-4AC9-93DF-0F1A7E4681A8}"/>
    <dgm:cxn modelId="{D3FEB0DC-518C-49F2-8CCF-F83E20F45336}" type="presOf" srcId="{E96240FE-D269-43EC-A72D-BE6D42FBED2A}" destId="{02E85226-A9A2-493C-825C-0403A6A4CC01}" srcOrd="0" destOrd="0" presId="urn:microsoft.com/office/officeart/2005/8/layout/cycle1"/>
    <dgm:cxn modelId="{D0B135B0-BA65-4382-A72F-D267643ECBAE}" type="presOf" srcId="{37A83061-BB15-4DC8-987C-C41F59F2283C}" destId="{D445377C-82B8-4D46-A8DA-7A1EF300CC48}"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EB0B2A60-0150-452B-81DF-295E3B5FCA84}" type="presOf" srcId="{08A3218D-962D-4B2D-AFA9-758784621306}" destId="{0A5141A9-9A5E-4F9E-B8D4-E663C7220C1C}"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C529A737-7713-47EA-BAD3-90CF4AF6FE21}" type="presOf" srcId="{BF040C06-D312-4F8C-ACB3-85D06B8E305C}" destId="{EA611E80-2D38-467A-9D70-00B07686AA2F}" srcOrd="0" destOrd="0" presId="urn:microsoft.com/office/officeart/2005/8/layout/cycle1"/>
    <dgm:cxn modelId="{13839500-FE4F-4AD9-9826-4EEF55BF17E7}" type="presOf" srcId="{27E1A284-FB59-4211-A2A6-296ECC7AF733}" destId="{E92E50ED-2104-4C56-839A-1D58E60B6978}" srcOrd="0" destOrd="0" presId="urn:microsoft.com/office/officeart/2005/8/layout/cycle1"/>
    <dgm:cxn modelId="{EA64137F-26FC-49F3-B1D0-A1CA1A1C4B06}" type="presOf" srcId="{318A7937-6144-4B1B-B27B-64760AA0F20D}" destId="{4F56F714-C9FE-4CB7-BFA6-DB8A3BCD8EED}" srcOrd="0" destOrd="0" presId="urn:microsoft.com/office/officeart/2005/8/layout/cycle1"/>
    <dgm:cxn modelId="{645CB7BE-00AA-4242-932C-3C3A8E1FD83E}" type="presOf" srcId="{F5AD8166-0AD2-4AC9-93DF-0F1A7E4681A8}" destId="{D9198F7A-99DF-4591-B1DC-2620606084FF}" srcOrd="0" destOrd="0" presId="urn:microsoft.com/office/officeart/2005/8/layout/cycle1"/>
    <dgm:cxn modelId="{C0426B2D-AF30-466E-B879-6FFB358C0F24}" type="presParOf" srcId="{E92E50ED-2104-4C56-839A-1D58E60B6978}" destId="{4A70DB3B-BC26-4C3A-A4B3-FD97B373CBF9}" srcOrd="0" destOrd="0" presId="urn:microsoft.com/office/officeart/2005/8/layout/cycle1"/>
    <dgm:cxn modelId="{E8F4A16B-7153-401D-B536-206272A0A3E5}" type="presParOf" srcId="{E92E50ED-2104-4C56-839A-1D58E60B6978}" destId="{A4AB0C58-7056-484E-BD14-C051808D0C28}" srcOrd="1" destOrd="0" presId="urn:microsoft.com/office/officeart/2005/8/layout/cycle1"/>
    <dgm:cxn modelId="{74367DA1-FE7E-4562-9873-8272A128F0C6}" type="presParOf" srcId="{E92E50ED-2104-4C56-839A-1D58E60B6978}" destId="{CE8778B7-9A61-4F06-A1F7-678BEE7FE664}" srcOrd="2" destOrd="0" presId="urn:microsoft.com/office/officeart/2005/8/layout/cycle1"/>
    <dgm:cxn modelId="{E268B372-60C5-452B-A5D5-45307BDDE622}" type="presParOf" srcId="{E92E50ED-2104-4C56-839A-1D58E60B6978}" destId="{5F40BA3D-6F50-40EE-8764-161954C5089D}" srcOrd="3" destOrd="0" presId="urn:microsoft.com/office/officeart/2005/8/layout/cycle1"/>
    <dgm:cxn modelId="{12E2533C-DB83-4E90-86B9-B17E809FB5C5}" type="presParOf" srcId="{E92E50ED-2104-4C56-839A-1D58E60B6978}" destId="{D445377C-82B8-4D46-A8DA-7A1EF300CC48}" srcOrd="4" destOrd="0" presId="urn:microsoft.com/office/officeart/2005/8/layout/cycle1"/>
    <dgm:cxn modelId="{87057A15-3178-4E95-A661-60861F75FE8B}" type="presParOf" srcId="{E92E50ED-2104-4C56-839A-1D58E60B6978}" destId="{5502ED10-4163-4978-A2D8-019016FBE56E}" srcOrd="5" destOrd="0" presId="urn:microsoft.com/office/officeart/2005/8/layout/cycle1"/>
    <dgm:cxn modelId="{C7CC49A5-F1BB-4EE1-8566-E974EAFED742}" type="presParOf" srcId="{E92E50ED-2104-4C56-839A-1D58E60B6978}" destId="{7A587A47-9FA4-421A-8FE9-2A20CF7B81FB}" srcOrd="6" destOrd="0" presId="urn:microsoft.com/office/officeart/2005/8/layout/cycle1"/>
    <dgm:cxn modelId="{1076EBEB-FACC-48E7-AEF3-569178B9BC46}" type="presParOf" srcId="{E92E50ED-2104-4C56-839A-1D58E60B6978}" destId="{A358ADC3-06B9-42DB-8FFB-235E2F6F2F98}" srcOrd="7" destOrd="0" presId="urn:microsoft.com/office/officeart/2005/8/layout/cycle1"/>
    <dgm:cxn modelId="{151D148D-38A0-414F-B764-4C2E849233D0}" type="presParOf" srcId="{E92E50ED-2104-4C56-839A-1D58E60B6978}" destId="{02E85226-A9A2-493C-825C-0403A6A4CC01}" srcOrd="8" destOrd="0" presId="urn:microsoft.com/office/officeart/2005/8/layout/cycle1"/>
    <dgm:cxn modelId="{43468DF8-0AE1-4D2B-BE5B-42AA3FC2F847}" type="presParOf" srcId="{E92E50ED-2104-4C56-839A-1D58E60B6978}" destId="{73D11EEB-1679-4206-A266-CE9A1AB79ACC}" srcOrd="9" destOrd="0" presId="urn:microsoft.com/office/officeart/2005/8/layout/cycle1"/>
    <dgm:cxn modelId="{99397E7D-5C56-4253-A61B-DEEECC218095}" type="presParOf" srcId="{E92E50ED-2104-4C56-839A-1D58E60B6978}" destId="{0A5141A9-9A5E-4F9E-B8D4-E663C7220C1C}" srcOrd="10" destOrd="0" presId="urn:microsoft.com/office/officeart/2005/8/layout/cycle1"/>
    <dgm:cxn modelId="{19FF4367-AD63-440D-A03C-9BADE8AF2A64}" type="presParOf" srcId="{E92E50ED-2104-4C56-839A-1D58E60B6978}" destId="{D9198F7A-99DF-4591-B1DC-2620606084FF}" srcOrd="11" destOrd="0" presId="urn:microsoft.com/office/officeart/2005/8/layout/cycle1"/>
    <dgm:cxn modelId="{BEA01B54-D253-4E59-8086-54F75CE217BE}" type="presParOf" srcId="{E92E50ED-2104-4C56-839A-1D58E60B6978}" destId="{25CA3731-1185-42A8-951C-5D21935C393B}" srcOrd="12" destOrd="0" presId="urn:microsoft.com/office/officeart/2005/8/layout/cycle1"/>
    <dgm:cxn modelId="{A3B13AA6-1158-478F-A361-817D69A949BA}" type="presParOf" srcId="{E92E50ED-2104-4C56-839A-1D58E60B6978}" destId="{EA611E80-2D38-467A-9D70-00B07686AA2F}" srcOrd="13" destOrd="0" presId="urn:microsoft.com/office/officeart/2005/8/layout/cycle1"/>
    <dgm:cxn modelId="{4F66D193-7A37-4B5A-A0C3-78D6239EB8BD}" type="presParOf" srcId="{E92E50ED-2104-4C56-839A-1D58E60B6978}" destId="{4F56F714-C9FE-4CB7-BFA6-DB8A3BCD8EED}"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Business Process Management and Improvement</a:t>
          </a:r>
          <a:endParaRPr lang="en-US" sz="1400" kern="1200" dirty="0"/>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The Power of Competitive Advantage</a:t>
          </a:r>
          <a:endParaRPr lang="en-US" sz="1400" kern="1200" dirty="0"/>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Enterprise Technology Trends</a:t>
          </a:r>
          <a:endParaRPr lang="en-US" sz="14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How Your IT Expertise Adds Value to Your Performance and Career</a:t>
          </a:r>
          <a:endParaRPr lang="en-US" sz="14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5A8B25"/>
              </a:solidFill>
            </a:rPr>
            <a:t>Every Business Is a Digital Business</a:t>
          </a:r>
          <a:endParaRPr lang="en-US" sz="1400" b="1" kern="1200" dirty="0">
            <a:solidFill>
              <a:srgbClr val="5A8B25"/>
            </a:solidFill>
          </a:endParaRPr>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Business Process Management and Improvement</a:t>
          </a:r>
          <a:endParaRPr lang="en-US" sz="1400" kern="1200" dirty="0"/>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The Power of Competitive Advantage</a:t>
          </a:r>
          <a:endParaRPr lang="en-US" sz="1400" kern="1200" dirty="0"/>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Enterprise Technology Trends</a:t>
          </a:r>
          <a:endParaRPr lang="en-US" sz="14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5A8B25"/>
              </a:solidFill>
            </a:rPr>
            <a:t>How Your IT Expertise Adds Value to Your Performance and Career</a:t>
          </a:r>
          <a:endParaRPr lang="en-US" sz="1400" b="1" kern="1200" dirty="0">
            <a:solidFill>
              <a:srgbClr val="5A8B25"/>
            </a:solidFill>
          </a:endParaRPr>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Every Business Is a Digital Business</a:t>
          </a:r>
          <a:endParaRPr lang="en-US" sz="1400" kern="1200" dirty="0"/>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C0D0D5-DB22-4FCC-85C7-3A481385DC16}">
      <dsp:nvSpPr>
        <dsp:cNvPr id="0" name=""/>
        <dsp:cNvSpPr/>
      </dsp:nvSpPr>
      <dsp:spPr>
        <a:xfrm>
          <a:off x="744" y="145603"/>
          <a:ext cx="2902148" cy="17412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Twitter dominates the reporting of news and events as they are happening.</a:t>
          </a:r>
          <a:endParaRPr lang="en-US" sz="1700" kern="1200" dirty="0"/>
        </a:p>
      </dsp:txBody>
      <dsp:txXfrm>
        <a:off x="744" y="145603"/>
        <a:ext cx="2902148" cy="1741289"/>
      </dsp:txXfrm>
    </dsp:sp>
    <dsp:sp modelId="{70C6A7FD-F6D5-4DB9-8710-B55A641F674B}">
      <dsp:nvSpPr>
        <dsp:cNvPr id="0" name=""/>
        <dsp:cNvSpPr/>
      </dsp:nvSpPr>
      <dsp:spPr>
        <a:xfrm>
          <a:off x="3193107" y="145603"/>
          <a:ext cx="2902148" cy="17412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Facebook became the most powerful sharing network in the world.</a:t>
          </a:r>
          <a:endParaRPr lang="en-US" sz="1700" kern="1200" dirty="0"/>
        </a:p>
      </dsp:txBody>
      <dsp:txXfrm>
        <a:off x="3193107" y="145603"/>
        <a:ext cx="2902148" cy="1741289"/>
      </dsp:txXfrm>
    </dsp:sp>
    <dsp:sp modelId="{D6F26C39-BF52-47C4-9937-06494C4CEB46}">
      <dsp:nvSpPr>
        <dsp:cNvPr id="0" name=""/>
        <dsp:cNvSpPr/>
      </dsp:nvSpPr>
      <dsp:spPr>
        <a:xfrm>
          <a:off x="744" y="2177107"/>
          <a:ext cx="2902148" cy="17412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Location-aware technologies track items through production and delivery to reduce wasted time and inefficiency in supply chains and other business-to business (B2B) transactions.</a:t>
          </a:r>
          <a:endParaRPr lang="en-US" sz="1700" kern="1200" dirty="0"/>
        </a:p>
      </dsp:txBody>
      <dsp:txXfrm>
        <a:off x="744" y="2177107"/>
        <a:ext cx="2902148" cy="1741289"/>
      </dsp:txXfrm>
    </dsp:sp>
    <dsp:sp modelId="{2AA3176F-A069-4951-8659-F3F8769C9EFF}">
      <dsp:nvSpPr>
        <dsp:cNvPr id="0" name=""/>
        <dsp:cNvSpPr/>
      </dsp:nvSpPr>
      <dsp:spPr>
        <a:xfrm>
          <a:off x="3193107" y="2177107"/>
          <a:ext cx="2902148" cy="17412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Smartphones, tablets, other touch devices, and their apps reshaped how organizations interact with customers–and how customers want businesses to interact with them.</a:t>
          </a:r>
          <a:endParaRPr lang="en-US" sz="1700" kern="1200" dirty="0"/>
        </a:p>
      </dsp:txBody>
      <dsp:txXfrm>
        <a:off x="3193107" y="2177107"/>
        <a:ext cx="2902148" cy="174128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5A8B25"/>
              </a:solidFill>
            </a:rPr>
            <a:t>Business Process Management and Improvement</a:t>
          </a:r>
          <a:endParaRPr lang="en-US" sz="1400" b="1" kern="1200" dirty="0">
            <a:solidFill>
              <a:srgbClr val="5A8B25"/>
            </a:solidFill>
          </a:endParaRPr>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The Power of Competitive Advantage</a:t>
          </a:r>
          <a:endParaRPr lang="en-US" sz="1400" kern="1200" dirty="0"/>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Enterprise Technology Trends</a:t>
          </a:r>
          <a:endParaRPr lang="en-US" sz="14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How Your IT Expertise Adds Value to Your Performance and Career</a:t>
          </a:r>
          <a:endParaRPr lang="en-US" sz="14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Every Business Is a Digital Business</a:t>
          </a:r>
          <a:endParaRPr lang="en-US" sz="1400" kern="1200" dirty="0"/>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E72981-B867-48EE-AD02-9565CDBD56AD}">
      <dsp:nvSpPr>
        <dsp:cNvPr id="0" name=""/>
        <dsp:cNvSpPr/>
      </dsp:nvSpPr>
      <dsp:spPr>
        <a:xfrm>
          <a:off x="382904" y="0"/>
          <a:ext cx="4339590" cy="3306763"/>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398E61-3E6A-4787-8E5F-10E36403013D}">
      <dsp:nvSpPr>
        <dsp:cNvPr id="0" name=""/>
        <dsp:cNvSpPr/>
      </dsp:nvSpPr>
      <dsp:spPr>
        <a:xfrm>
          <a:off x="467" y="992028"/>
          <a:ext cx="1633931" cy="132270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People</a:t>
          </a:r>
          <a:endParaRPr lang="en-US" sz="2100" kern="1200" dirty="0"/>
        </a:p>
      </dsp:txBody>
      <dsp:txXfrm>
        <a:off x="65036" y="1056597"/>
        <a:ext cx="1504793" cy="1193567"/>
      </dsp:txXfrm>
    </dsp:sp>
    <dsp:sp modelId="{079C32E3-2A53-4571-AEF9-889901FB3AA3}">
      <dsp:nvSpPr>
        <dsp:cNvPr id="0" name=""/>
        <dsp:cNvSpPr/>
      </dsp:nvSpPr>
      <dsp:spPr>
        <a:xfrm>
          <a:off x="1735734" y="992028"/>
          <a:ext cx="1633931" cy="132270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Technology</a:t>
          </a:r>
          <a:endParaRPr lang="en-US" sz="2100" kern="1200" dirty="0"/>
        </a:p>
      </dsp:txBody>
      <dsp:txXfrm>
        <a:off x="1800303" y="1056597"/>
        <a:ext cx="1504793" cy="1193567"/>
      </dsp:txXfrm>
    </dsp:sp>
    <dsp:sp modelId="{D070F219-D300-46EE-8D42-5D5EB2A329C8}">
      <dsp:nvSpPr>
        <dsp:cNvPr id="0" name=""/>
        <dsp:cNvSpPr/>
      </dsp:nvSpPr>
      <dsp:spPr>
        <a:xfrm>
          <a:off x="3471000" y="992028"/>
          <a:ext cx="1633931" cy="132270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Information</a:t>
          </a:r>
          <a:endParaRPr lang="en-US" sz="2100" kern="1200" dirty="0"/>
        </a:p>
      </dsp:txBody>
      <dsp:txXfrm>
        <a:off x="3535569" y="1056597"/>
        <a:ext cx="1504793" cy="119356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A01103-4B60-49E4-966C-5F9D21EE614B}">
      <dsp:nvSpPr>
        <dsp:cNvPr id="0" name=""/>
        <dsp:cNvSpPr/>
      </dsp:nvSpPr>
      <dsp:spPr>
        <a:xfrm>
          <a:off x="536" y="763887"/>
          <a:ext cx="2307989" cy="2769587"/>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9154" rIns="115570" bIns="0" numCol="1" spcCol="1270" anchor="t" anchorCtr="0">
          <a:noAutofit/>
        </a:bodyPr>
        <a:lstStyle/>
        <a:p>
          <a:pPr lvl="0" algn="r" defTabSz="1155700">
            <a:lnSpc>
              <a:spcPct val="90000"/>
            </a:lnSpc>
            <a:spcBef>
              <a:spcPct val="0"/>
            </a:spcBef>
            <a:spcAft>
              <a:spcPct val="35000"/>
            </a:spcAft>
          </a:pPr>
          <a:r>
            <a:rPr lang="en-US" sz="2600" kern="1200" dirty="0" smtClean="0">
              <a:solidFill>
                <a:srgbClr val="FFFF00"/>
              </a:solidFill>
            </a:rPr>
            <a:t>INPUTS</a:t>
          </a:r>
          <a:endParaRPr lang="en-US" sz="2600" kern="1200" dirty="0">
            <a:solidFill>
              <a:srgbClr val="FFFF00"/>
            </a:solidFill>
          </a:endParaRPr>
        </a:p>
      </dsp:txBody>
      <dsp:txXfrm rot="16200000">
        <a:off x="-904195" y="1668619"/>
        <a:ext cx="2271061" cy="461597"/>
      </dsp:txXfrm>
    </dsp:sp>
    <dsp:sp modelId="{8B5503F2-C472-49CF-A1A0-63932CEB7126}">
      <dsp:nvSpPr>
        <dsp:cNvPr id="0" name=""/>
        <dsp:cNvSpPr/>
      </dsp:nvSpPr>
      <dsp:spPr>
        <a:xfrm>
          <a:off x="462134" y="763887"/>
          <a:ext cx="1719452" cy="276958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96012" rIns="0" bIns="0" numCol="1" spcCol="1270" anchor="t" anchorCtr="0">
          <a:noAutofit/>
        </a:bodyPr>
        <a:lstStyle/>
        <a:p>
          <a:pPr lvl="0" algn="l" defTabSz="1244600">
            <a:lnSpc>
              <a:spcPct val="90000"/>
            </a:lnSpc>
            <a:spcBef>
              <a:spcPct val="0"/>
            </a:spcBef>
            <a:spcAft>
              <a:spcPct val="35000"/>
            </a:spcAft>
          </a:pPr>
          <a:r>
            <a:rPr lang="en-US" sz="2800" kern="1200" dirty="0" smtClean="0"/>
            <a:t>Raw materials, data, knowledge, expertise</a:t>
          </a:r>
          <a:endParaRPr lang="en-US" sz="2800" kern="1200" dirty="0"/>
        </a:p>
      </dsp:txBody>
      <dsp:txXfrm>
        <a:off x="462134" y="763887"/>
        <a:ext cx="1719452" cy="2769587"/>
      </dsp:txXfrm>
    </dsp:sp>
    <dsp:sp modelId="{A655F2EF-505E-4252-A5D7-BF5C087F9E8D}">
      <dsp:nvSpPr>
        <dsp:cNvPr id="0" name=""/>
        <dsp:cNvSpPr/>
      </dsp:nvSpPr>
      <dsp:spPr>
        <a:xfrm>
          <a:off x="2389305" y="763887"/>
          <a:ext cx="2307989" cy="2769587"/>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9154" rIns="115570" bIns="0" numCol="1" spcCol="1270" anchor="t" anchorCtr="0">
          <a:noAutofit/>
        </a:bodyPr>
        <a:lstStyle/>
        <a:p>
          <a:pPr lvl="0" algn="r" defTabSz="1155700">
            <a:lnSpc>
              <a:spcPct val="90000"/>
            </a:lnSpc>
            <a:spcBef>
              <a:spcPct val="0"/>
            </a:spcBef>
            <a:spcAft>
              <a:spcPct val="35000"/>
            </a:spcAft>
          </a:pPr>
          <a:r>
            <a:rPr lang="en-US" sz="2600" kern="1200" dirty="0" smtClean="0">
              <a:solidFill>
                <a:srgbClr val="FFFF00"/>
              </a:solidFill>
            </a:rPr>
            <a:t>ACTIVITIES</a:t>
          </a:r>
          <a:endParaRPr lang="en-US" sz="2600" kern="1200" dirty="0">
            <a:solidFill>
              <a:srgbClr val="FFFF00"/>
            </a:solidFill>
          </a:endParaRPr>
        </a:p>
      </dsp:txBody>
      <dsp:txXfrm rot="16200000">
        <a:off x="1484573" y="1668619"/>
        <a:ext cx="2271061" cy="461597"/>
      </dsp:txXfrm>
    </dsp:sp>
    <dsp:sp modelId="{2544F139-5F58-4F80-85D9-4D1D853C4922}">
      <dsp:nvSpPr>
        <dsp:cNvPr id="0" name=""/>
        <dsp:cNvSpPr/>
      </dsp:nvSpPr>
      <dsp:spPr>
        <a:xfrm rot="5400000">
          <a:off x="2197447" y="2963765"/>
          <a:ext cx="406796" cy="346198"/>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F8238F7-3CF1-4390-959C-05A3593E22A6}">
      <dsp:nvSpPr>
        <dsp:cNvPr id="0" name=""/>
        <dsp:cNvSpPr/>
      </dsp:nvSpPr>
      <dsp:spPr>
        <a:xfrm>
          <a:off x="2850903" y="763887"/>
          <a:ext cx="1719452" cy="276958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96012" rIns="0" bIns="0" numCol="1" spcCol="1270" anchor="t" anchorCtr="0">
          <a:noAutofit/>
        </a:bodyPr>
        <a:lstStyle/>
        <a:p>
          <a:pPr lvl="0" algn="l" defTabSz="1244600">
            <a:lnSpc>
              <a:spcPct val="90000"/>
            </a:lnSpc>
            <a:spcBef>
              <a:spcPct val="0"/>
            </a:spcBef>
            <a:spcAft>
              <a:spcPct val="35000"/>
            </a:spcAft>
          </a:pPr>
          <a:r>
            <a:rPr lang="en-US" sz="2800" kern="1200" dirty="0" smtClean="0"/>
            <a:t>Work that transforms input &amp; acts on data and knowledge</a:t>
          </a:r>
          <a:endParaRPr lang="en-US" sz="2800" kern="1200" dirty="0"/>
        </a:p>
      </dsp:txBody>
      <dsp:txXfrm>
        <a:off x="2850903" y="763887"/>
        <a:ext cx="1719452" cy="2769587"/>
      </dsp:txXfrm>
    </dsp:sp>
    <dsp:sp modelId="{2ABF8EB3-D170-44ED-9689-4C1986E34151}">
      <dsp:nvSpPr>
        <dsp:cNvPr id="0" name=""/>
        <dsp:cNvSpPr/>
      </dsp:nvSpPr>
      <dsp:spPr>
        <a:xfrm>
          <a:off x="4778074" y="763887"/>
          <a:ext cx="2307989" cy="2769587"/>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9154" rIns="115570" bIns="0" numCol="1" spcCol="1270" anchor="t" anchorCtr="0">
          <a:noAutofit/>
        </a:bodyPr>
        <a:lstStyle/>
        <a:p>
          <a:pPr lvl="0" algn="r" defTabSz="1155700">
            <a:lnSpc>
              <a:spcPct val="90000"/>
            </a:lnSpc>
            <a:spcBef>
              <a:spcPct val="0"/>
            </a:spcBef>
            <a:spcAft>
              <a:spcPct val="35000"/>
            </a:spcAft>
          </a:pPr>
          <a:r>
            <a:rPr lang="en-US" sz="2600" kern="1200" dirty="0" smtClean="0">
              <a:solidFill>
                <a:srgbClr val="FFFF00"/>
              </a:solidFill>
            </a:rPr>
            <a:t>DELIVERABLES</a:t>
          </a:r>
          <a:endParaRPr lang="en-US" sz="2600" kern="1200" dirty="0">
            <a:solidFill>
              <a:srgbClr val="FFFF00"/>
            </a:solidFill>
          </a:endParaRPr>
        </a:p>
      </dsp:txBody>
      <dsp:txXfrm rot="16200000">
        <a:off x="3873342" y="1668619"/>
        <a:ext cx="2271061" cy="461597"/>
      </dsp:txXfrm>
    </dsp:sp>
    <dsp:sp modelId="{6A676D96-0CD8-4DFA-AE6F-55B29FBAA164}">
      <dsp:nvSpPr>
        <dsp:cNvPr id="0" name=""/>
        <dsp:cNvSpPr/>
      </dsp:nvSpPr>
      <dsp:spPr>
        <a:xfrm rot="5400000">
          <a:off x="4586216" y="2963765"/>
          <a:ext cx="406796" cy="346198"/>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02B6165-A48C-4E0E-8A21-CFBDF95217D4}">
      <dsp:nvSpPr>
        <dsp:cNvPr id="0" name=""/>
        <dsp:cNvSpPr/>
      </dsp:nvSpPr>
      <dsp:spPr>
        <a:xfrm>
          <a:off x="5239672" y="763887"/>
          <a:ext cx="1719452" cy="276958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96012" rIns="0" bIns="0" numCol="1" spcCol="1270" anchor="t" anchorCtr="0">
          <a:noAutofit/>
        </a:bodyPr>
        <a:lstStyle/>
        <a:p>
          <a:pPr lvl="0" algn="l" defTabSz="1244600">
            <a:lnSpc>
              <a:spcPct val="90000"/>
            </a:lnSpc>
            <a:spcBef>
              <a:spcPct val="0"/>
            </a:spcBef>
            <a:spcAft>
              <a:spcPct val="35000"/>
            </a:spcAft>
          </a:pPr>
          <a:r>
            <a:rPr lang="en-US" sz="2800" kern="1200" dirty="0" smtClean="0"/>
            <a:t>Products, services, plans, or actions</a:t>
          </a:r>
          <a:endParaRPr lang="en-US" sz="2800" kern="1200" dirty="0"/>
        </a:p>
      </dsp:txBody>
      <dsp:txXfrm>
        <a:off x="5239672" y="763887"/>
        <a:ext cx="1719452" cy="276958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Business Process Management and Improvement</a:t>
          </a:r>
          <a:endParaRPr lang="en-US" sz="1400" kern="1200" dirty="0"/>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5A8B25"/>
              </a:solidFill>
            </a:rPr>
            <a:t>The Power of Competitive Advantage</a:t>
          </a:r>
          <a:endParaRPr lang="en-US" sz="1400" b="1" kern="1200" dirty="0">
            <a:solidFill>
              <a:srgbClr val="5A8B25"/>
            </a:solidFill>
          </a:endParaRPr>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Enterprise Technology Trends</a:t>
          </a:r>
          <a:endParaRPr lang="en-US" sz="1400" kern="1200" dirty="0"/>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How Your IT Expertise Adds Value to Your Performance and Career</a:t>
          </a:r>
          <a:endParaRPr lang="en-US" sz="14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Every Business Is a Digital Business</a:t>
          </a:r>
          <a:endParaRPr lang="en-US" sz="1400" kern="1200" dirty="0"/>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E31AF8-0A6E-43FE-AB3D-177EC81F0E67}">
      <dsp:nvSpPr>
        <dsp:cNvPr id="0" name=""/>
        <dsp:cNvSpPr/>
      </dsp:nvSpPr>
      <dsp:spPr>
        <a:xfrm>
          <a:off x="3432571" y="1867958"/>
          <a:ext cx="2436018" cy="579661"/>
        </a:xfrm>
        <a:custGeom>
          <a:avLst/>
          <a:gdLst/>
          <a:ahLst/>
          <a:cxnLst/>
          <a:rect l="0" t="0" r="0" b="0"/>
          <a:pathLst>
            <a:path>
              <a:moveTo>
                <a:pt x="0" y="0"/>
              </a:moveTo>
              <a:lnTo>
                <a:pt x="0" y="395022"/>
              </a:lnTo>
              <a:lnTo>
                <a:pt x="2436018" y="395022"/>
              </a:lnTo>
              <a:lnTo>
                <a:pt x="2436018" y="57966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23C0FBB-3C09-43DC-96BD-89FE44D49DEC}">
      <dsp:nvSpPr>
        <dsp:cNvPr id="0" name=""/>
        <dsp:cNvSpPr/>
      </dsp:nvSpPr>
      <dsp:spPr>
        <a:xfrm>
          <a:off x="3386851" y="1867958"/>
          <a:ext cx="91440" cy="579661"/>
        </a:xfrm>
        <a:custGeom>
          <a:avLst/>
          <a:gdLst/>
          <a:ahLst/>
          <a:cxnLst/>
          <a:rect l="0" t="0" r="0" b="0"/>
          <a:pathLst>
            <a:path>
              <a:moveTo>
                <a:pt x="45720" y="0"/>
              </a:moveTo>
              <a:lnTo>
                <a:pt x="45720" y="57966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021AFDE-87EE-4C02-B6BF-60AFE4F09D21}">
      <dsp:nvSpPr>
        <dsp:cNvPr id="0" name=""/>
        <dsp:cNvSpPr/>
      </dsp:nvSpPr>
      <dsp:spPr>
        <a:xfrm>
          <a:off x="996553" y="1867958"/>
          <a:ext cx="2436018" cy="579661"/>
        </a:xfrm>
        <a:custGeom>
          <a:avLst/>
          <a:gdLst/>
          <a:ahLst/>
          <a:cxnLst/>
          <a:rect l="0" t="0" r="0" b="0"/>
          <a:pathLst>
            <a:path>
              <a:moveTo>
                <a:pt x="2436018" y="0"/>
              </a:moveTo>
              <a:lnTo>
                <a:pt x="2436018" y="395022"/>
              </a:lnTo>
              <a:lnTo>
                <a:pt x="0" y="395022"/>
              </a:lnTo>
              <a:lnTo>
                <a:pt x="0" y="57966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D8844A-A194-4680-AE06-5C9960A3092B}">
      <dsp:nvSpPr>
        <dsp:cNvPr id="0" name=""/>
        <dsp:cNvSpPr/>
      </dsp:nvSpPr>
      <dsp:spPr>
        <a:xfrm>
          <a:off x="2436018" y="602336"/>
          <a:ext cx="1993106" cy="12656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39184B-7CB4-46E7-935F-60BFB938BCC2}">
      <dsp:nvSpPr>
        <dsp:cNvPr id="0" name=""/>
        <dsp:cNvSpPr/>
      </dsp:nvSpPr>
      <dsp:spPr>
        <a:xfrm>
          <a:off x="2657475" y="812719"/>
          <a:ext cx="1993106" cy="126562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rgbClr val="5A8B25"/>
              </a:solidFill>
            </a:rPr>
            <a:t>Competitive Advantage</a:t>
          </a:r>
          <a:endParaRPr lang="en-US" sz="2000" kern="1200" dirty="0">
            <a:solidFill>
              <a:srgbClr val="5A8B25"/>
            </a:solidFill>
          </a:endParaRPr>
        </a:p>
      </dsp:txBody>
      <dsp:txXfrm>
        <a:off x="2694544" y="849788"/>
        <a:ext cx="1918968" cy="1191484"/>
      </dsp:txXfrm>
    </dsp:sp>
    <dsp:sp modelId="{67C8245D-BDC3-40B5-9657-D49C209E257B}">
      <dsp:nvSpPr>
        <dsp:cNvPr id="0" name=""/>
        <dsp:cNvSpPr/>
      </dsp:nvSpPr>
      <dsp:spPr>
        <a:xfrm>
          <a:off x="0" y="2447620"/>
          <a:ext cx="1993106" cy="12656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3EB0E9-A041-43E6-B350-B6F707AA8285}">
      <dsp:nvSpPr>
        <dsp:cNvPr id="0" name=""/>
        <dsp:cNvSpPr/>
      </dsp:nvSpPr>
      <dsp:spPr>
        <a:xfrm>
          <a:off x="221456" y="2658004"/>
          <a:ext cx="1993106" cy="126562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rgbClr val="5A8B25"/>
              </a:solidFill>
            </a:rPr>
            <a:t>Agility</a:t>
          </a:r>
        </a:p>
      </dsp:txBody>
      <dsp:txXfrm>
        <a:off x="258525" y="2695073"/>
        <a:ext cx="1918968" cy="1191484"/>
      </dsp:txXfrm>
    </dsp:sp>
    <dsp:sp modelId="{2B2DB778-A804-4049-B72C-C9320330024A}">
      <dsp:nvSpPr>
        <dsp:cNvPr id="0" name=""/>
        <dsp:cNvSpPr/>
      </dsp:nvSpPr>
      <dsp:spPr>
        <a:xfrm>
          <a:off x="2436018" y="2447620"/>
          <a:ext cx="1993106" cy="12656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841822D-E285-4E54-85B0-68694E808DCB}">
      <dsp:nvSpPr>
        <dsp:cNvPr id="0" name=""/>
        <dsp:cNvSpPr/>
      </dsp:nvSpPr>
      <dsp:spPr>
        <a:xfrm>
          <a:off x="2657474" y="2658004"/>
          <a:ext cx="1993106" cy="126562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rgbClr val="5A8B25"/>
              </a:solidFill>
            </a:rPr>
            <a:t>Responsiveness</a:t>
          </a:r>
        </a:p>
      </dsp:txBody>
      <dsp:txXfrm>
        <a:off x="2694543" y="2695073"/>
        <a:ext cx="1918968" cy="1191484"/>
      </dsp:txXfrm>
    </dsp:sp>
    <dsp:sp modelId="{B86EC63F-8596-439B-B6CB-1DAD912438F6}">
      <dsp:nvSpPr>
        <dsp:cNvPr id="0" name=""/>
        <dsp:cNvSpPr/>
      </dsp:nvSpPr>
      <dsp:spPr>
        <a:xfrm>
          <a:off x="4872037" y="2447620"/>
          <a:ext cx="1993106" cy="12656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AA3DDAB-AFB6-48B3-AE3F-DC031FD24FE2}">
      <dsp:nvSpPr>
        <dsp:cNvPr id="0" name=""/>
        <dsp:cNvSpPr/>
      </dsp:nvSpPr>
      <dsp:spPr>
        <a:xfrm>
          <a:off x="5093493" y="2658004"/>
          <a:ext cx="1993106" cy="126562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rgbClr val="5A8B25"/>
              </a:solidFill>
            </a:rPr>
            <a:t>Flexibility</a:t>
          </a:r>
        </a:p>
      </dsp:txBody>
      <dsp:txXfrm>
        <a:off x="5130562" y="2695073"/>
        <a:ext cx="1918968" cy="119148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D587B1-2941-4ED2-BC59-DEA728402D4F}">
      <dsp:nvSpPr>
        <dsp:cNvPr id="0" name=""/>
        <dsp:cNvSpPr/>
      </dsp:nvSpPr>
      <dsp:spPr>
        <a:xfrm rot="16200000">
          <a:off x="840375" y="1007861"/>
          <a:ext cx="1722430" cy="2510239"/>
        </a:xfrm>
        <a:prstGeom prst="down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Industry Structure</a:t>
          </a:r>
          <a:endParaRPr lang="en-US" sz="2100" kern="1200" dirty="0"/>
        </a:p>
      </dsp:txBody>
      <dsp:txXfrm rot="5400000">
        <a:off x="446471" y="1832372"/>
        <a:ext cx="2208814" cy="861215"/>
      </dsp:txXfrm>
    </dsp:sp>
    <dsp:sp modelId="{7CD54DE2-7847-4312-8ACD-2F87F1A11577}">
      <dsp:nvSpPr>
        <dsp:cNvPr id="0" name=""/>
        <dsp:cNvSpPr/>
      </dsp:nvSpPr>
      <dsp:spPr>
        <a:xfrm rot="5400000">
          <a:off x="4463449" y="1045963"/>
          <a:ext cx="1782774" cy="2434036"/>
        </a:xfrm>
        <a:prstGeom prst="down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Competitive Advantage</a:t>
          </a:r>
          <a:endParaRPr lang="en-US" sz="2100" kern="1200" dirty="0"/>
        </a:p>
      </dsp:txBody>
      <dsp:txXfrm rot="-5400000">
        <a:off x="4449803" y="1817288"/>
        <a:ext cx="2122051" cy="89138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198912"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Business Process Management and Improvement</a:t>
          </a:r>
          <a:endParaRPr lang="en-US" sz="1400" kern="1200" dirty="0"/>
        </a:p>
      </dsp:txBody>
      <dsp:txXfrm>
        <a:off x="4198912" y="33777"/>
        <a:ext cx="1130498" cy="1130498"/>
      </dsp:txXfrm>
    </dsp:sp>
    <dsp:sp modelId="{CE8778B7-9A61-4F06-A1F7-678BEE7FE664}">
      <dsp:nvSpPr>
        <dsp:cNvPr id="0" name=""/>
        <dsp:cNvSpPr/>
      </dsp:nvSpPr>
      <dsp:spPr>
        <a:xfrm>
          <a:off x="1536187" y="664"/>
          <a:ext cx="4242825" cy="4242825"/>
        </a:xfrm>
        <a:prstGeom prst="circularArrow">
          <a:avLst>
            <a:gd name="adj1" fmla="val 5196"/>
            <a:gd name="adj2" fmla="val 335593"/>
            <a:gd name="adj3" fmla="val 21294546"/>
            <a:gd name="adj4" fmla="val 19765096"/>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882805"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The Power of Competitive Advantage</a:t>
          </a:r>
          <a:endParaRPr lang="en-US" sz="1400" kern="1200" dirty="0"/>
        </a:p>
      </dsp:txBody>
      <dsp:txXfrm>
        <a:off x="4882805" y="2138582"/>
        <a:ext cx="1130498" cy="1130498"/>
      </dsp:txXfrm>
    </dsp:sp>
    <dsp:sp modelId="{5502ED10-4163-4978-A2D8-019016FBE56E}">
      <dsp:nvSpPr>
        <dsp:cNvPr id="0" name=""/>
        <dsp:cNvSpPr/>
      </dsp:nvSpPr>
      <dsp:spPr>
        <a:xfrm>
          <a:off x="1536187" y="664"/>
          <a:ext cx="4242825" cy="4242825"/>
        </a:xfrm>
        <a:prstGeom prst="circularArrow">
          <a:avLst>
            <a:gd name="adj1" fmla="val 5196"/>
            <a:gd name="adj2" fmla="val 335593"/>
            <a:gd name="adj3" fmla="val 4016050"/>
            <a:gd name="adj4" fmla="val 225219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3092350" y="3439423"/>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5A8B25"/>
              </a:solidFill>
            </a:rPr>
            <a:t>Enterprise Technology Trends</a:t>
          </a:r>
          <a:endParaRPr lang="en-US" sz="1400" b="1" kern="1200" dirty="0">
            <a:solidFill>
              <a:srgbClr val="5A8B25"/>
            </a:solidFill>
          </a:endParaRPr>
        </a:p>
      </dsp:txBody>
      <dsp:txXfrm>
        <a:off x="3092350" y="3439423"/>
        <a:ext cx="1130498" cy="1130498"/>
      </dsp:txXfrm>
    </dsp:sp>
    <dsp:sp modelId="{02E85226-A9A2-493C-825C-0403A6A4CC01}">
      <dsp:nvSpPr>
        <dsp:cNvPr id="0" name=""/>
        <dsp:cNvSpPr/>
      </dsp:nvSpPr>
      <dsp:spPr>
        <a:xfrm>
          <a:off x="1536187" y="664"/>
          <a:ext cx="4242825" cy="4242825"/>
        </a:xfrm>
        <a:prstGeom prst="circularArrow">
          <a:avLst>
            <a:gd name="adj1" fmla="val 5196"/>
            <a:gd name="adj2" fmla="val 335593"/>
            <a:gd name="adj3" fmla="val 8212216"/>
            <a:gd name="adj4" fmla="val 6448357"/>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41A9-9A5E-4F9E-B8D4-E663C7220C1C}">
      <dsp:nvSpPr>
        <dsp:cNvPr id="0" name=""/>
        <dsp:cNvSpPr/>
      </dsp:nvSpPr>
      <dsp:spPr>
        <a:xfrm>
          <a:off x="1301896" y="2138582"/>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How Your IT Expertise Adds Value to Your Performance and Career</a:t>
          </a:r>
          <a:endParaRPr lang="en-US" sz="1400" kern="1200" dirty="0"/>
        </a:p>
      </dsp:txBody>
      <dsp:txXfrm>
        <a:off x="1301896" y="2138582"/>
        <a:ext cx="1130498" cy="1130498"/>
      </dsp:txXfrm>
    </dsp:sp>
    <dsp:sp modelId="{D9198F7A-99DF-4591-B1DC-2620606084FF}">
      <dsp:nvSpPr>
        <dsp:cNvPr id="0" name=""/>
        <dsp:cNvSpPr/>
      </dsp:nvSpPr>
      <dsp:spPr>
        <a:xfrm>
          <a:off x="1536187" y="664"/>
          <a:ext cx="4242825" cy="4242825"/>
        </a:xfrm>
        <a:prstGeom prst="circularArrow">
          <a:avLst>
            <a:gd name="adj1" fmla="val 5196"/>
            <a:gd name="adj2" fmla="val 335593"/>
            <a:gd name="adj3" fmla="val 12299311"/>
            <a:gd name="adj4" fmla="val 10769861"/>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985789" y="33777"/>
          <a:ext cx="1130498" cy="11304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Every Business Is a Digital Business</a:t>
          </a:r>
          <a:endParaRPr lang="en-US" sz="1400" kern="1200" dirty="0"/>
        </a:p>
      </dsp:txBody>
      <dsp:txXfrm>
        <a:off x="1985789" y="33777"/>
        <a:ext cx="1130498" cy="1130498"/>
      </dsp:txXfrm>
    </dsp:sp>
    <dsp:sp modelId="{4F56F714-C9FE-4CB7-BFA6-DB8A3BCD8EED}">
      <dsp:nvSpPr>
        <dsp:cNvPr id="0" name=""/>
        <dsp:cNvSpPr/>
      </dsp:nvSpPr>
      <dsp:spPr>
        <a:xfrm>
          <a:off x="1536187" y="664"/>
          <a:ext cx="4242825" cy="4242825"/>
        </a:xfrm>
        <a:prstGeom prst="circularArrow">
          <a:avLst>
            <a:gd name="adj1" fmla="val 5196"/>
            <a:gd name="adj2" fmla="val 335593"/>
            <a:gd name="adj3" fmla="val 16867034"/>
            <a:gd name="adj4" fmla="val 15197373"/>
            <a:gd name="adj5" fmla="val 606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6968B7-4381-4206-962D-EF046085C513}" type="datetimeFigureOut">
              <a:rPr lang="en-US" smtClean="0"/>
              <a:t>10/6/2014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EBC079-F3A9-4606-BB26-8E3BAD88B41D}" type="slidenum">
              <a:rPr lang="en-US" smtClean="0"/>
              <a:t>‹#›</a:t>
            </a:fld>
            <a:endParaRPr lang="en-US" dirty="0"/>
          </a:p>
        </p:txBody>
      </p:sp>
    </p:spTree>
    <p:extLst>
      <p:ext uri="{BB962C8B-B14F-4D97-AF65-F5344CB8AC3E}">
        <p14:creationId xmlns:p14="http://schemas.microsoft.com/office/powerpoint/2010/main" val="3250340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Suggested</a:t>
            </a:r>
            <a:r>
              <a:rPr lang="en-US" sz="1200" b="1" kern="1200" baseline="0" dirty="0" smtClean="0">
                <a:solidFill>
                  <a:schemeClr val="tx1"/>
                </a:solidFill>
                <a:effectLst/>
                <a:latin typeface="+mn-lt"/>
                <a:ea typeface="+mn-ea"/>
                <a:cs typeface="+mn-cs"/>
              </a:rPr>
              <a:t> Answers:</a:t>
            </a:r>
          </a:p>
          <a:p>
            <a:endParaRPr lang="en-US" sz="1200" b="1" kern="1200" baseline="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1. What are the benefits of cloud computing?</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With cloud computing, IT services are delivered via the Internet on-demand. Some benefits are faster application deployment, no need for upfront hardware costs, a flexible capacity for changing computing requirements, and the ability to add, or reduce, server space on-demand.</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What is machine-to-machine (M2M) technology? Give an example of a business process that could be automated with M2M.</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Machine-to-machine (M2M) technology enables sensor-embedded products to share reliable real-time data via radio signals. M2M is also referred to as the Internet of Things (IoT) and is widely used to automate business processes in industries ranging from transportation to health care. By adding sensors to trucks, turbines, roadways, utility meters, heart monitors, vending machines, and other equipment they sell, companies can track and manage their products remotely.</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3. Describe the relationships in the SoMoClo model.</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SoMoClo model refers to social, mobile, and cloud technologies and their relationships, creating the technical infrastructure for digital business. At the core is the cloud, providing 24/7 access to storage, apps, and services. Handhelds and wearables, such as Google Glass, Pebble, and Sony Smartwatch (Figure 1.8), and their users form the edge. Social channels connect the core and edge.</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4. Explain the cloud.</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cloud consists of huge data centers accessible via the Internet which provides 24/7 access to storage, apps, and services.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5. Why have mobile devices given consumers more power in the marketplace?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social influences of a connected society impact advertising and marketing. Positive, or negative, influences on social media can impact consumer buying. Being mobile, consumers can check endorsements and prices on the spot when contemplating a purchase. Customer loyalty, and therefore revenue, increasingly is dependent upon a business exploiting mobile technology, such as location-aware services, apps, alerts, and social networks.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6. What is a business model?</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 business model is the means by which a company expects to, and does, make money.</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7. What is a digital business model?</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 digital business model defines how a business makes money digitally.</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8. Explain the Internet of Things.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Internet of Things refers to a set of capabilities enabled when physical things are connected to the Internet via sensors. Sensors allow for the sharing of real-time data as well as the tracking, monitoring, and management of products remotely.</a:t>
            </a:r>
          </a:p>
          <a:p>
            <a:endParaRPr lang="en-US" dirty="0"/>
          </a:p>
        </p:txBody>
      </p:sp>
      <p:sp>
        <p:nvSpPr>
          <p:cNvPr id="4" name="Slide Number Placeholder 3"/>
          <p:cNvSpPr>
            <a:spLocks noGrp="1"/>
          </p:cNvSpPr>
          <p:nvPr>
            <p:ph type="sldNum" sz="quarter" idx="10"/>
          </p:nvPr>
        </p:nvSpPr>
        <p:spPr/>
        <p:txBody>
          <a:bodyPr/>
          <a:lstStyle/>
          <a:p>
            <a:fld id="{38EBC079-F3A9-4606-BB26-8E3BAD88B41D}" type="slidenum">
              <a:rPr lang="en-US" smtClean="0"/>
              <a:t>10</a:t>
            </a:fld>
            <a:endParaRPr lang="en-US" dirty="0"/>
          </a:p>
        </p:txBody>
      </p:sp>
    </p:spTree>
    <p:extLst>
      <p:ext uri="{BB962C8B-B14F-4D97-AF65-F5344CB8AC3E}">
        <p14:creationId xmlns:p14="http://schemas.microsoft.com/office/powerpoint/2010/main" val="20214150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What is a business process? Give three examples.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Business processes are series of steps by which organizations coordinate and organize tasks to get work done. In the simplest terms, a process consists of activities that convert inputs into outputs by doing work.</a:t>
            </a:r>
          </a:p>
          <a:p>
            <a:r>
              <a:rPr lang="en-US" sz="1200" kern="1200" dirty="0" smtClean="0">
                <a:solidFill>
                  <a:schemeClr val="tx1"/>
                </a:solidFill>
                <a:effectLst/>
                <a:latin typeface="+mn-lt"/>
                <a:ea typeface="+mn-ea"/>
                <a:cs typeface="+mn-cs"/>
              </a:rPr>
              <a:t>Answers may vary. Some examples of common business processes are:</a:t>
            </a:r>
          </a:p>
          <a:p>
            <a:r>
              <a:rPr lang="en-US" sz="1200" kern="1200" dirty="0" smtClean="0">
                <a:solidFill>
                  <a:schemeClr val="tx1"/>
                </a:solidFill>
                <a:effectLst/>
                <a:latin typeface="+mn-lt"/>
                <a:ea typeface="+mn-ea"/>
                <a:cs typeface="+mn-cs"/>
              </a:rPr>
              <a:t>• Accounting: Invoicing; reconciling accounts; auditing</a:t>
            </a:r>
          </a:p>
          <a:p>
            <a:r>
              <a:rPr lang="en-US" sz="1200" kern="1200" dirty="0" smtClean="0">
                <a:solidFill>
                  <a:schemeClr val="tx1"/>
                </a:solidFill>
                <a:effectLst/>
                <a:latin typeface="+mn-lt"/>
                <a:ea typeface="+mn-ea"/>
                <a:cs typeface="+mn-cs"/>
              </a:rPr>
              <a:t>• Finance: Credit card or loan approval; estimating credit risk and financing terms</a:t>
            </a:r>
          </a:p>
          <a:p>
            <a:r>
              <a:rPr lang="en-US" sz="1200" kern="1200" dirty="0" smtClean="0">
                <a:solidFill>
                  <a:schemeClr val="tx1"/>
                </a:solidFill>
                <a:effectLst/>
                <a:latin typeface="+mn-lt"/>
                <a:ea typeface="+mn-ea"/>
                <a:cs typeface="+mn-cs"/>
              </a:rPr>
              <a:t>• Human resources (HR): Recruiting and hiring; assessing compliance with regulations; evaluating job performance</a:t>
            </a:r>
          </a:p>
          <a:p>
            <a:r>
              <a:rPr lang="en-US" sz="1200" kern="1200" dirty="0" smtClean="0">
                <a:solidFill>
                  <a:schemeClr val="tx1"/>
                </a:solidFill>
                <a:effectLst/>
                <a:latin typeface="+mn-lt"/>
                <a:ea typeface="+mn-ea"/>
                <a:cs typeface="+mn-cs"/>
              </a:rPr>
              <a:t>• IT or information systems: Generating and distributing reports and data visualizations; data analytics; data archiving</a:t>
            </a:r>
          </a:p>
          <a:p>
            <a:r>
              <a:rPr lang="en-US" sz="1200" kern="1200" dirty="0" smtClean="0">
                <a:solidFill>
                  <a:schemeClr val="tx1"/>
                </a:solidFill>
                <a:effectLst/>
                <a:latin typeface="+mn-lt"/>
                <a:ea typeface="+mn-ea"/>
                <a:cs typeface="+mn-cs"/>
              </a:rPr>
              <a:t>• Marketing: Sales; product promotion; design and implementation of sales campaigns; qualifying a lead</a:t>
            </a:r>
          </a:p>
          <a:p>
            <a:r>
              <a:rPr lang="en-US" sz="1200" kern="1200" dirty="0" smtClean="0">
                <a:solidFill>
                  <a:schemeClr val="tx1"/>
                </a:solidFill>
                <a:effectLst/>
                <a:latin typeface="+mn-lt"/>
                <a:ea typeface="+mn-ea"/>
                <a:cs typeface="+mn-cs"/>
              </a:rPr>
              <a:t>• Production and operations: Shipping; receiving; quality control; inventory management</a:t>
            </a:r>
          </a:p>
          <a:p>
            <a:r>
              <a:rPr lang="en-US" sz="1200" kern="1200" dirty="0" smtClean="0">
                <a:solidFill>
                  <a:schemeClr val="tx1"/>
                </a:solidFill>
                <a:effectLst/>
                <a:latin typeface="+mn-lt"/>
                <a:ea typeface="+mn-ea"/>
                <a:cs typeface="+mn-cs"/>
              </a:rPr>
              <a:t>• Cross-functional business processes: Involve two or more functions, for example, order fulfillment and product development</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What is the difference between business deliverables and objectives?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Objectives define the desired benefits or expected performance improvements. They do not and should not describe what you plan to do, how you plan to do it, or what you plan to produce, which is the function of processes. This last item, what you plan to produce, are deliverables.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3. List and give examples of the three components of a business process.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three components of a business process are inputs, activities, and deliverables.</a:t>
            </a:r>
          </a:p>
          <a:p>
            <a:r>
              <a:rPr lang="en-US" sz="1200" kern="1200" dirty="0" smtClean="0">
                <a:solidFill>
                  <a:schemeClr val="tx1"/>
                </a:solidFill>
                <a:effectLst/>
                <a:latin typeface="+mn-lt"/>
                <a:ea typeface="+mn-ea"/>
                <a:cs typeface="+mn-cs"/>
              </a:rPr>
              <a:t>Inputs are those items needed to produce the deliverables. These may be raw materials, data, knowledge, or expertise.</a:t>
            </a:r>
          </a:p>
          <a:p>
            <a:r>
              <a:rPr lang="en-US" sz="1200" kern="1200" dirty="0" smtClean="0">
                <a:solidFill>
                  <a:schemeClr val="tx1"/>
                </a:solidFill>
                <a:effectLst/>
                <a:latin typeface="+mn-lt"/>
                <a:ea typeface="+mn-ea"/>
                <a:cs typeface="+mn-cs"/>
              </a:rPr>
              <a:t>Activities are the work that transforms inputs and acts upon data and knowledge in order to produce deliverables.</a:t>
            </a:r>
          </a:p>
          <a:p>
            <a:r>
              <a:rPr lang="en-US" sz="1200" kern="1200" dirty="0" smtClean="0">
                <a:solidFill>
                  <a:schemeClr val="tx1"/>
                </a:solidFill>
                <a:effectLst/>
                <a:latin typeface="+mn-lt"/>
                <a:ea typeface="+mn-ea"/>
                <a:cs typeface="+mn-cs"/>
              </a:rPr>
              <a:t>Deliverables are the products, services, plans, or actions which result from business processes.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4. Explain the differences between formal and informal processes.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Formal processes are documented and have well-established steps. Order taking and credit approval processes are examples. </a:t>
            </a:r>
          </a:p>
          <a:p>
            <a:r>
              <a:rPr lang="en-US" sz="1200" kern="1200" dirty="0" smtClean="0">
                <a:solidFill>
                  <a:schemeClr val="tx1"/>
                </a:solidFill>
                <a:effectLst/>
                <a:latin typeface="+mn-lt"/>
                <a:ea typeface="+mn-ea"/>
                <a:cs typeface="+mn-cs"/>
              </a:rPr>
              <a:t>Informal processes are typically undocumented, have inputs that may not yet been identified, and are knowledge-intensive.</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5. What is a standard operating procedure (SOP)?</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 standard operating procedure (SOP) is a well-defined and documented way of doing something. An effective SOP documents who will perform the tasks; what materials to use; and where, how, and when the tasks are to be performed.</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6. What is the purpose of business process management (BPM)?</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Business process management (BPM) consists of methods, tools, and technology to support and continuously improve business processes. The purpose of BPM is to help enterprises become more agile and effective by enabling them to better understand, manage, and adapt their business processes.</a:t>
            </a:r>
          </a:p>
          <a:p>
            <a:endParaRPr lang="en-US" b="1" dirty="0"/>
          </a:p>
        </p:txBody>
      </p:sp>
      <p:sp>
        <p:nvSpPr>
          <p:cNvPr id="4" name="Slide Number Placeholder 3"/>
          <p:cNvSpPr>
            <a:spLocks noGrp="1"/>
          </p:cNvSpPr>
          <p:nvPr>
            <p:ph type="sldNum" sz="quarter" idx="10"/>
          </p:nvPr>
        </p:nvSpPr>
        <p:spPr/>
        <p:txBody>
          <a:bodyPr/>
          <a:lstStyle/>
          <a:p>
            <a:fld id="{38EBC079-F3A9-4606-BB26-8E3BAD88B41D}" type="slidenum">
              <a:rPr lang="en-US" smtClean="0"/>
              <a:t>18</a:t>
            </a:fld>
            <a:endParaRPr lang="en-US" dirty="0"/>
          </a:p>
        </p:txBody>
      </p:sp>
    </p:spTree>
    <p:extLst>
      <p:ext uri="{BB962C8B-B14F-4D97-AF65-F5344CB8AC3E}">
        <p14:creationId xmlns:p14="http://schemas.microsoft.com/office/powerpoint/2010/main" val="33037877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What are the characteristics of an agile organization?</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An agile organization has the ability to respond or adapt quickly. </a:t>
            </a:r>
          </a:p>
          <a:p>
            <a:r>
              <a:rPr lang="en-US" sz="1200" kern="1200" dirty="0" smtClean="0">
                <a:solidFill>
                  <a:schemeClr val="tx1"/>
                </a:solidFill>
                <a:effectLst/>
                <a:latin typeface="+mn-lt"/>
                <a:ea typeface="+mn-ea"/>
                <a:cs typeface="+mn-cs"/>
              </a:rPr>
              <a:t>Organizations depend on IT agility and responsiveness to be able to adapt to market conditions and gain a competitive edge. That competitive advantage is short-lived if competitors quickly duplicate it. </a:t>
            </a:r>
          </a:p>
          <a:p>
            <a:r>
              <a:rPr lang="en-US" sz="1200" kern="1200" dirty="0" smtClean="0">
                <a:solidFill>
                  <a:schemeClr val="tx1"/>
                </a:solidFill>
                <a:effectLst/>
                <a:latin typeface="+mn-lt"/>
                <a:ea typeface="+mn-ea"/>
                <a:cs typeface="+mn-cs"/>
              </a:rPr>
              <a:t>Responsiveness means that IT capacity can be easily scaled up or down as needed, which essentially requires cloud computing. Closely related to IT agility is flexibility. Flexibility means having the ability to quickly integrate new business functions or to easily reconfigure software or apps.</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Explain IT consumerization.</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IT consumerization is the migration of consumer technology into enterprise IT environments. This shift has occurred because personally owned IT is as capable and cost-effective as its enterprise equivalents. </a:t>
            </a:r>
          </a:p>
          <a:p>
            <a:r>
              <a:rPr lang="en-US" sz="1200" b="1" kern="1200" dirty="0" smtClean="0">
                <a:solidFill>
                  <a:schemeClr val="tx1"/>
                </a:solidFill>
                <a:effectLst/>
                <a:latin typeface="+mn-lt"/>
                <a:ea typeface="+mn-ea"/>
                <a:cs typeface="+mn-cs"/>
              </a:rPr>
              <a:t>3. What are two key components of corporate profitability?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two key components of corporate profitability are industry structure and competitive advantage. Industry structure determines the range of profitability of an average competitor in that sector and can be very difficult to change.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4. Define competitive advantage.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Competitive advantage is the edge that enables a company to outperform its average competitor. Competitive advantage can be sustained only by continually pursuing new ways to compete. IT can be an enabler of competitive advantage. Competitive advantage is the difference between a company and its competitors on matters pertinent to customers—such as quality of service/product, and value for money.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5. Describe strategic planning.</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Strategic planning is a series of processes in which an organization selects and arranges its businesses or services to keep the organization healthy or able to function even when unexpected events disrupt one or more of its businesses, markets, products, or services. Strategic planning involves environmental scanning and prediction, or SWOT analysis, for each business relative to competitors in that business’ market or product line. </a:t>
            </a:r>
          </a:p>
          <a:p>
            <a:r>
              <a:rPr lang="en-US" sz="1200" b="1" kern="1200" dirty="0" smtClean="0">
                <a:solidFill>
                  <a:schemeClr val="tx1"/>
                </a:solidFill>
                <a:effectLst/>
                <a:latin typeface="+mn-lt"/>
                <a:ea typeface="+mn-ea"/>
                <a:cs typeface="+mn-cs"/>
              </a:rPr>
              <a:t>6. Describe SWOT analysis.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general, </a:t>
            </a:r>
            <a:r>
              <a:rPr lang="en-US" sz="1200" b="1" kern="1200" dirty="0" smtClean="0">
                <a:solidFill>
                  <a:schemeClr val="tx1"/>
                </a:solidFill>
                <a:effectLst/>
                <a:latin typeface="+mn-lt"/>
                <a:ea typeface="+mn-ea"/>
                <a:cs typeface="+mn-cs"/>
              </a:rPr>
              <a:t>strategic analysis</a:t>
            </a:r>
            <a:r>
              <a:rPr lang="en-US" sz="1200" kern="1200" dirty="0" smtClean="0">
                <a:solidFill>
                  <a:schemeClr val="tx1"/>
                </a:solidFill>
                <a:effectLst/>
                <a:latin typeface="+mn-lt"/>
                <a:ea typeface="+mn-ea"/>
                <a:cs typeface="+mn-cs"/>
              </a:rPr>
              <a:t> is the scanning and review of the political, social, economic and technical environment of the organization. Then the company would need to investigate competitors and their potential reactions to a new entrant into their market.  Equally important, the company would need to assess its ability to compete profitably in the market and impacts of the expansion on other parts of the company. </a:t>
            </a:r>
          </a:p>
          <a:p>
            <a:r>
              <a:rPr lang="en-US" sz="1200" kern="1200" dirty="0" smtClean="0">
                <a:solidFill>
                  <a:schemeClr val="tx1"/>
                </a:solidFill>
                <a:effectLst/>
                <a:latin typeface="+mn-lt"/>
                <a:ea typeface="+mn-ea"/>
                <a:cs typeface="+mn-cs"/>
              </a:rPr>
              <a:t>The purpose of this analysis of the environment, competition, and capacity is to learn about the strengths, weaknesses, opportunities, and threats (SWOT) of the expansion plan being considered.  </a:t>
            </a:r>
            <a:r>
              <a:rPr lang="en-US" sz="1200" b="1" kern="1200" dirty="0" smtClean="0">
                <a:solidFill>
                  <a:schemeClr val="tx1"/>
                </a:solidFill>
                <a:effectLst/>
                <a:latin typeface="+mn-lt"/>
                <a:ea typeface="+mn-ea"/>
                <a:cs typeface="+mn-cs"/>
              </a:rPr>
              <a:t>SWOT analysis</a:t>
            </a:r>
            <a:r>
              <a:rPr lang="en-US" sz="1200" kern="1200" dirty="0" smtClean="0">
                <a:solidFill>
                  <a:schemeClr val="tx1"/>
                </a:solidFill>
                <a:effectLst/>
                <a:latin typeface="+mn-lt"/>
                <a:ea typeface="+mn-ea"/>
                <a:cs typeface="+mn-cs"/>
              </a:rPr>
              <a:t>, as it is called, involves the evaluation of strengths and weaknesses, which are internal factors; and opportunities and threats, which are external factors.  Examples are:</a:t>
            </a:r>
          </a:p>
          <a:p>
            <a:pPr lvl="0"/>
            <a:r>
              <a:rPr lang="en-US" sz="1200" kern="1200" dirty="0" smtClean="0">
                <a:solidFill>
                  <a:schemeClr val="tx1"/>
                </a:solidFill>
                <a:effectLst/>
                <a:latin typeface="+mn-lt"/>
                <a:ea typeface="+mn-ea"/>
                <a:cs typeface="+mn-cs"/>
              </a:rPr>
              <a:t>Strengths: Reliable processes; agility; motivated workforce</a:t>
            </a:r>
          </a:p>
          <a:p>
            <a:pPr lvl="0"/>
            <a:r>
              <a:rPr lang="en-US" sz="1200" kern="1200" dirty="0" smtClean="0">
                <a:solidFill>
                  <a:schemeClr val="tx1"/>
                </a:solidFill>
                <a:effectLst/>
                <a:latin typeface="+mn-lt"/>
                <a:ea typeface="+mn-ea"/>
                <a:cs typeface="+mn-cs"/>
              </a:rPr>
              <a:t>Weaknesses: Lack of expertise; competitors with better IT infrastructure</a:t>
            </a:r>
          </a:p>
          <a:p>
            <a:pPr lvl="0"/>
            <a:r>
              <a:rPr lang="en-US" sz="1200" kern="1200" dirty="0" smtClean="0">
                <a:solidFill>
                  <a:schemeClr val="tx1"/>
                </a:solidFill>
                <a:effectLst/>
                <a:latin typeface="+mn-lt"/>
                <a:ea typeface="+mn-ea"/>
                <a:cs typeface="+mn-cs"/>
              </a:rPr>
              <a:t>Opportunities: A developing market; ability to create a new market or product</a:t>
            </a:r>
          </a:p>
          <a:p>
            <a:pPr lvl="0"/>
            <a:r>
              <a:rPr lang="en-US" sz="1200" kern="1200" dirty="0" smtClean="0">
                <a:solidFill>
                  <a:schemeClr val="tx1"/>
                </a:solidFill>
                <a:effectLst/>
                <a:latin typeface="+mn-lt"/>
                <a:ea typeface="+mn-ea"/>
                <a:cs typeface="+mn-cs"/>
              </a:rPr>
              <a:t>Threats: Price wars or other fierce reaction by competitors; obsolescence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SWOT is only a guide and should be used together with other tools such as Porters’ Five Forces Analysis Model. Porters’ models are described in the next section. The value of SWOT analysis depends on how the analysis is performed. Here are several rules to follow:</a:t>
            </a:r>
          </a:p>
          <a:p>
            <a:pPr lvl="0"/>
            <a:r>
              <a:rPr lang="en-US" sz="1200" kern="1200" dirty="0" smtClean="0">
                <a:solidFill>
                  <a:schemeClr val="tx1"/>
                </a:solidFill>
                <a:effectLst/>
                <a:latin typeface="+mn-lt"/>
                <a:ea typeface="+mn-ea"/>
                <a:cs typeface="+mn-cs"/>
              </a:rPr>
              <a:t>Be realistic about the strengths and weaknesses of your organization</a:t>
            </a:r>
          </a:p>
          <a:p>
            <a:pPr lvl="0"/>
            <a:r>
              <a:rPr lang="en-US" sz="1200" kern="1200" dirty="0" smtClean="0">
                <a:solidFill>
                  <a:schemeClr val="tx1"/>
                </a:solidFill>
                <a:effectLst/>
                <a:latin typeface="+mn-lt"/>
                <a:ea typeface="+mn-ea"/>
                <a:cs typeface="+mn-cs"/>
              </a:rPr>
              <a:t>Be realistic about the size of the opportunities and threats</a:t>
            </a:r>
          </a:p>
          <a:p>
            <a:pPr lvl="0"/>
            <a:r>
              <a:rPr lang="en-US" sz="1200" kern="1200" dirty="0" smtClean="0">
                <a:solidFill>
                  <a:schemeClr val="tx1"/>
                </a:solidFill>
                <a:effectLst/>
                <a:latin typeface="+mn-lt"/>
                <a:ea typeface="+mn-ea"/>
                <a:cs typeface="+mn-cs"/>
              </a:rPr>
              <a:t>Be specific and keep the analysis simple, or as simple as possible</a:t>
            </a:r>
          </a:p>
          <a:p>
            <a:pPr lvl="0"/>
            <a:r>
              <a:rPr lang="en-US" sz="1200" kern="1200" dirty="0" smtClean="0">
                <a:solidFill>
                  <a:schemeClr val="tx1"/>
                </a:solidFill>
                <a:effectLst/>
                <a:latin typeface="+mn-lt"/>
                <a:ea typeface="+mn-ea"/>
                <a:cs typeface="+mn-cs"/>
              </a:rPr>
              <a:t>Evaluate your company’s strengths and weaknesses in relation to those of competitors (better than or worse than competitors) </a:t>
            </a:r>
          </a:p>
          <a:p>
            <a:pPr lvl="0"/>
            <a:r>
              <a:rPr lang="en-US" sz="1200" kern="1200" dirty="0" smtClean="0">
                <a:solidFill>
                  <a:schemeClr val="tx1"/>
                </a:solidFill>
                <a:effectLst/>
                <a:latin typeface="+mn-lt"/>
                <a:ea typeface="+mn-ea"/>
                <a:cs typeface="+mn-cs"/>
              </a:rPr>
              <a:t>Expect conflicting views because SWOT is subjective, forward-looking, and based on assumptions</a:t>
            </a:r>
          </a:p>
          <a:p>
            <a:r>
              <a:rPr lang="en-US" sz="1200" kern="1200" dirty="0" smtClean="0">
                <a:solidFill>
                  <a:schemeClr val="tx1"/>
                </a:solidFill>
                <a:effectLst/>
                <a:latin typeface="+mn-lt"/>
                <a:ea typeface="+mn-ea"/>
                <a:cs typeface="+mn-cs"/>
              </a:rPr>
              <a:t>SWOT analysis is often done at the outset of the strategic planning process.</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7. Explain Porters’ five forces model and give an example of each force.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According to Porter’s competitive forces model, there are five major forces that influence a company’s position within a given industry and the strategy that management chooses to pursue. Other forces, including new regulations, affect all companies in the industry, and have a rather uniform impact on each company in an industry. According to Porter, an industry’s profit potential is largely determined by the intensity of competitive forces within the industry. The five major forces in an industry affect the degree of competition, which impact profit margins and ultimately profitability. These forces interact so while you read about them individually, their interaction determines the industry’s profit potential.  For example, while profit margins for pizzerias may be small, the ease of entering that industry draws new entrants into that industry. Conversely, profit margins for delivery services may be large, but the cost of the IT to support the service is a huge barrier to entry into the market. </a:t>
            </a:r>
          </a:p>
          <a:p>
            <a:r>
              <a:rPr lang="en-US" sz="1200" kern="1200" dirty="0" smtClean="0">
                <a:solidFill>
                  <a:schemeClr val="tx1"/>
                </a:solidFill>
                <a:effectLst/>
                <a:latin typeface="+mn-lt"/>
                <a:ea typeface="+mn-ea"/>
                <a:cs typeface="+mn-cs"/>
              </a:rPr>
              <a:t>Here is an explanation of the five industry (market) forces. </a:t>
            </a:r>
          </a:p>
          <a:p>
            <a:pPr lvl="0"/>
            <a:endParaRPr lang="en-US" sz="1200" b="1"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	1. Threat of entry of new competitors</a:t>
            </a:r>
            <a:r>
              <a:rPr lang="en-US" sz="1200" kern="1200" dirty="0" smtClean="0">
                <a:solidFill>
                  <a:schemeClr val="tx1"/>
                </a:solidFill>
                <a:effectLst/>
                <a:latin typeface="+mn-lt"/>
                <a:ea typeface="+mn-ea"/>
                <a:cs typeface="+mn-cs"/>
              </a:rPr>
              <a:t>. Industries that have large profit margins attract others (called entrants) into the market to a greater degree than small margins. It’s the same principle as jobs--people are attracted to higher paying jobs, provided that they can meet or acquire the criteria for that job. In order to gain market share, entrants typically sell at lower prices or offer some incentive. Those companies already in the industry may be forced to defend their market share by lowering prices, which reduces their profit margin. Thus, this threat puts downward pressure on profit margins by driving prices down.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This force also refers to the strength of the barriers to entry into an industry, which is how easy it is to enter an industry. The threat of entry is lower (less powerful) when existing companies have ITs that are difficult to duplicate or very expensive. Those ITs create barriers to entry that reduce the threat of entry. An example of an industry difficult to enter might be that of a new car sales dealership, as these are controlled by the manufacturer.</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2. Bargaining power of suppliers.</a:t>
            </a:r>
            <a:r>
              <a:rPr lang="en-US" sz="1200" kern="1200" dirty="0" smtClean="0">
                <a:solidFill>
                  <a:schemeClr val="tx1"/>
                </a:solidFill>
                <a:effectLst/>
                <a:latin typeface="+mn-lt"/>
                <a:ea typeface="+mn-ea"/>
                <a:cs typeface="+mn-cs"/>
              </a:rPr>
              <a:t> Bargaining power is high where the supplier or brand is powerful; e.g., Apple, Microsoft, and auto manufacturers. Power is determined by how much a company purchases from a supplier. The more powerful company has the leverage to demand better prices or terms, which increase its profit margin. Conversely, suppliers with very little bargaining power tend to have small profit margins.</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3. Bargaining power of customers or buyers.</a:t>
            </a:r>
            <a:r>
              <a:rPr lang="en-US" sz="1200" kern="1200" dirty="0" smtClean="0">
                <a:solidFill>
                  <a:schemeClr val="tx1"/>
                </a:solidFill>
                <a:effectLst/>
                <a:latin typeface="+mn-lt"/>
                <a:ea typeface="+mn-ea"/>
                <a:cs typeface="+mn-cs"/>
              </a:rPr>
              <a:t> This force is the reverse of the bargaining power of suppliers. Examples are Wal-Mart and government agencies. This force is high where there are a few, large customers or buyers in a market.</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4. Threat of substitute products or services. </a:t>
            </a:r>
            <a:r>
              <a:rPr lang="en-US" sz="1200" kern="1200" dirty="0" smtClean="0">
                <a:solidFill>
                  <a:schemeClr val="tx1"/>
                </a:solidFill>
                <a:effectLst/>
                <a:latin typeface="+mn-lt"/>
                <a:ea typeface="+mn-ea"/>
                <a:cs typeface="+mn-cs"/>
              </a:rPr>
              <a:t>Where there is product-for-product substitution, such as Kindle for Nook, there is downward pressure on prices. As the threat of substitutes increases, profit margin decreases because sellers need to keep prices competitively low.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5. Competitive rivalry among existing firms in the industry.</a:t>
            </a:r>
            <a:r>
              <a:rPr lang="en-US" sz="1200" kern="1200" dirty="0" smtClean="0">
                <a:solidFill>
                  <a:schemeClr val="tx1"/>
                </a:solidFill>
                <a:effectLst/>
                <a:latin typeface="+mn-lt"/>
                <a:ea typeface="+mn-ea"/>
                <a:cs typeface="+mn-cs"/>
              </a:rPr>
              <a:t> Fierce competition involves expensive advertising and promotions; intense investments in research and development (R&amp;D), or other efforts that cut into profit margins. This force is most likely to be high when entry barriers are low; the threat of substitute products is high, and suppliers and buyers in the market attempt to control. That’s why this force is placed in the center of the model.</a:t>
            </a:r>
          </a:p>
          <a:p>
            <a:endParaRPr lang="en-US" b="1" dirty="0"/>
          </a:p>
        </p:txBody>
      </p:sp>
      <p:sp>
        <p:nvSpPr>
          <p:cNvPr id="4" name="Slide Number Placeholder 3"/>
          <p:cNvSpPr>
            <a:spLocks noGrp="1"/>
          </p:cNvSpPr>
          <p:nvPr>
            <p:ph type="sldNum" sz="quarter" idx="10"/>
          </p:nvPr>
        </p:nvSpPr>
        <p:spPr/>
        <p:txBody>
          <a:bodyPr/>
          <a:lstStyle/>
          <a:p>
            <a:fld id="{38EBC079-F3A9-4606-BB26-8E3BAD88B41D}" type="slidenum">
              <a:rPr lang="en-US" smtClean="0"/>
              <a:t>33</a:t>
            </a:fld>
            <a:endParaRPr lang="en-US" dirty="0"/>
          </a:p>
        </p:txBody>
      </p:sp>
    </p:spTree>
    <p:extLst>
      <p:ext uri="{BB962C8B-B14F-4D97-AF65-F5344CB8AC3E}">
        <p14:creationId xmlns:p14="http://schemas.microsoft.com/office/powerpoint/2010/main" val="3630979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a:t>
            </a:r>
            <a:r>
              <a:rPr lang="en-US" b="1" baseline="0" dirty="0" smtClean="0"/>
              <a:t> Answers:</a:t>
            </a:r>
          </a:p>
          <a:p>
            <a:endParaRPr lang="en-US" b="1" baseline="0" dirty="0" smtClean="0"/>
          </a:p>
          <a:p>
            <a:r>
              <a:rPr lang="en-US" sz="1200" b="1" kern="1200" dirty="0" smtClean="0">
                <a:solidFill>
                  <a:schemeClr val="tx1"/>
                </a:solidFill>
                <a:effectLst/>
                <a:latin typeface="+mn-lt"/>
                <a:ea typeface="+mn-ea"/>
                <a:cs typeface="+mn-cs"/>
              </a:rPr>
              <a:t>1. What was the significance of Apple’s introduction of the iPhones music store?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iTunes store was the first representation of Apple’s future outside of its traditional computing product line and a breakthrough that forever changed the music industry.</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What are three IT trends?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three trends are 1) direction away from the traditional desktop and documents era and toward mobile business apps in the cloud; 2) to be more socially engaged, within restrictions of regulation; and 3) more near-field communication technology.</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3. What are three business applications of NFC?</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Answers may vary</a:t>
            </a:r>
            <a:r>
              <a:rPr lang="en-US" sz="1200" kern="1200" dirty="0" smtClean="0">
                <a:solidFill>
                  <a:schemeClr val="tx1"/>
                </a:solidFill>
                <a:effectLst/>
                <a:latin typeface="+mn-lt"/>
                <a:ea typeface="+mn-ea"/>
                <a:cs typeface="+mn-cs"/>
              </a:rPr>
              <a:t>. Some examples are: payment / validation of products, such as airline boarding passes with a touch of an NFC smartphone; tracking products in their supply chain; validating authenticity of high-end goods before purchase; accessing of marketing offers on goods to be purchased; the tracking of livestock; and, the tracking and payment of tolls on toll roads without requiring human interaction.</a:t>
            </a:r>
          </a:p>
          <a:p>
            <a:endParaRPr lang="en-US" b="1" dirty="0"/>
          </a:p>
        </p:txBody>
      </p:sp>
      <p:sp>
        <p:nvSpPr>
          <p:cNvPr id="4" name="Slide Number Placeholder 3"/>
          <p:cNvSpPr>
            <a:spLocks noGrp="1"/>
          </p:cNvSpPr>
          <p:nvPr>
            <p:ph type="sldNum" sz="quarter" idx="10"/>
          </p:nvPr>
        </p:nvSpPr>
        <p:spPr/>
        <p:txBody>
          <a:bodyPr/>
          <a:lstStyle/>
          <a:p>
            <a:fld id="{38EBC079-F3A9-4606-BB26-8E3BAD88B41D}" type="slidenum">
              <a:rPr lang="en-US" smtClean="0"/>
              <a:t>37</a:t>
            </a:fld>
            <a:endParaRPr lang="en-US" dirty="0"/>
          </a:p>
        </p:txBody>
      </p:sp>
    </p:spTree>
    <p:extLst>
      <p:ext uri="{BB962C8B-B14F-4D97-AF65-F5344CB8AC3E}">
        <p14:creationId xmlns:p14="http://schemas.microsoft.com/office/powerpoint/2010/main" val="3604137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Why is IT a major enabler of business performance and success?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Digital technology creates markets, businesses, products, and careers. Exciting IT developments are changing how organizations and individuals do things. New technologies, such as 4G or 5G networks, embedded sensors, on-demand workforces, and e-readers point to ground-breaking changes.  CNN.com has created a new market whose impacts are yet to be realized. Visit report at ireport.com/, where a pop-up reads “report is the way people like you report the news. The stories in this section are not edited, fact-checked or screened before they post.”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Explain why it is beneficial to study IT today?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According to the U.S. Department of Labor, and the University of California Los Angeles (UCLA), the best national jobs in terms of growth, advancement, and salary increases in 2013 are in the fields of IT, engineering, health care, finance, construction, and management. It is projected that these job categories will see above-average national growth over the next several years. The U.S. Department of Labor projections are generally 6–10 years in reference. With big data, data science, and M2M, companies are increasing their IT staff. In addition, many new businesses are seeking more programmers and designers.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Data security threats continue to get worse. The field of IT covers a wide range that includes processing of streaming data, data management, big data analytics, app development, system analysis, information security, and more. </a:t>
            </a:r>
          </a:p>
          <a:p>
            <a:r>
              <a:rPr lang="en-US" sz="1200" kern="1200" dirty="0" smtClean="0">
                <a:solidFill>
                  <a:schemeClr val="tx1"/>
                </a:solidFill>
                <a:effectLst/>
                <a:latin typeface="+mn-lt"/>
                <a:ea typeface="+mn-ea"/>
                <a:cs typeface="+mn-cs"/>
              </a:rPr>
              <a:t>Job growth is estimated at 53 percent by 2018, according to the U.S. Department of Labor; and salaries in many IT jobs will increase by 4 to 6 percent. The lack of skilled IT workers in the U.S. is a primary reason for the outsourcing of IT jobs.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3. Why are IT job prospects so strong? </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Answers may vary. </a:t>
            </a:r>
            <a:r>
              <a:rPr lang="en-US" sz="1200" kern="1200" dirty="0" smtClean="0">
                <a:solidFill>
                  <a:schemeClr val="tx1"/>
                </a:solidFill>
                <a:effectLst/>
                <a:latin typeface="+mn-lt"/>
                <a:ea typeface="+mn-ea"/>
                <a:cs typeface="+mn-cs"/>
              </a:rPr>
              <a:t>IT managers play a vital role in the implementation and administration of digital technology. Workers with specialized technical knowledge and strong communications and business skills, as well as those with an MBA with a concentration in an IT area, will have the best prospects. Job openings will be </a:t>
            </a:r>
            <a:r>
              <a:rPr lang="en-US" sz="1200" u="sng" kern="1200" dirty="0" smtClean="0">
                <a:solidFill>
                  <a:schemeClr val="tx1"/>
                </a:solidFill>
                <a:effectLst/>
                <a:latin typeface="+mn-lt"/>
                <a:ea typeface="+mn-ea"/>
                <a:cs typeface="+mn-cs"/>
              </a:rPr>
              <a:t>the result of employment growth</a:t>
            </a:r>
            <a:r>
              <a:rPr lang="en-US" sz="1200" kern="1200" dirty="0" smtClean="0">
                <a:solidFill>
                  <a:schemeClr val="tx1"/>
                </a:solidFill>
                <a:effectLst/>
                <a:latin typeface="+mn-lt"/>
                <a:ea typeface="+mn-ea"/>
                <a:cs typeface="+mn-cs"/>
              </a:rPr>
              <a:t> and </a:t>
            </a:r>
            <a:r>
              <a:rPr lang="en-US" sz="1200" u="sng" kern="1200" dirty="0" smtClean="0">
                <a:solidFill>
                  <a:schemeClr val="tx1"/>
                </a:solidFill>
                <a:effectLst/>
                <a:latin typeface="+mn-lt"/>
                <a:ea typeface="+mn-ea"/>
                <a:cs typeface="+mn-cs"/>
              </a:rPr>
              <a:t>the need to replace workers</a:t>
            </a:r>
            <a:r>
              <a:rPr lang="en-US" sz="1200" kern="1200" dirty="0" smtClean="0">
                <a:solidFill>
                  <a:schemeClr val="tx1"/>
                </a:solidFill>
                <a:effectLst/>
                <a:latin typeface="+mn-lt"/>
                <a:ea typeface="+mn-ea"/>
                <a:cs typeface="+mn-cs"/>
              </a:rPr>
              <a:t> who transfer to other occupations or leave the labor force (Bureau of Labor Statistics, 2012–2013).</a:t>
            </a:r>
          </a:p>
          <a:p>
            <a:endParaRPr lang="en-US" b="1" dirty="0" smtClean="0"/>
          </a:p>
          <a:p>
            <a:endParaRPr lang="en-US" b="1" dirty="0"/>
          </a:p>
        </p:txBody>
      </p:sp>
      <p:sp>
        <p:nvSpPr>
          <p:cNvPr id="4" name="Slide Number Placeholder 3"/>
          <p:cNvSpPr>
            <a:spLocks noGrp="1"/>
          </p:cNvSpPr>
          <p:nvPr>
            <p:ph type="sldNum" sz="quarter" idx="10"/>
          </p:nvPr>
        </p:nvSpPr>
        <p:spPr/>
        <p:txBody>
          <a:bodyPr/>
          <a:lstStyle/>
          <a:p>
            <a:fld id="{38EBC079-F3A9-4606-BB26-8E3BAD88B41D}" type="slidenum">
              <a:rPr lang="en-US" smtClean="0"/>
              <a:t>41</a:t>
            </a:fld>
            <a:endParaRPr lang="en-US" dirty="0"/>
          </a:p>
        </p:txBody>
      </p:sp>
    </p:spTree>
    <p:extLst>
      <p:ext uri="{BB962C8B-B14F-4D97-AF65-F5344CB8AC3E}">
        <p14:creationId xmlns:p14="http://schemas.microsoft.com/office/powerpoint/2010/main" val="27458894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8" name="Rectangle 7"/>
          <p:cNvSpPr/>
          <p:nvPr userDrawn="1"/>
        </p:nvSpPr>
        <p:spPr>
          <a:xfrm>
            <a:off x="0" y="5562600"/>
            <a:ext cx="9144000" cy="457200"/>
          </a:xfrm>
          <a:prstGeom prst="rect">
            <a:avLst/>
          </a:prstGeom>
          <a:solidFill>
            <a:srgbClr val="92D05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Rectangle 9"/>
          <p:cNvSpPr/>
          <p:nvPr userDrawn="1"/>
        </p:nvSpPr>
        <p:spPr>
          <a:xfrm>
            <a:off x="0" y="0"/>
            <a:ext cx="9144000" cy="2590800"/>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a:noFill/>
          </a:ln>
          <a:effectLst>
            <a:innerShdw blurRad="63500" dist="50800" dir="54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hasCustomPrompt="1"/>
          </p:nvPr>
        </p:nvSpPr>
        <p:spPr>
          <a:xfrm>
            <a:off x="5105400" y="1447800"/>
            <a:ext cx="3733800" cy="838200"/>
          </a:xfrm>
        </p:spPr>
        <p:txBody>
          <a:bodyPr anchor="b">
            <a:noAutofit/>
          </a:bodyPr>
          <a:lstStyle>
            <a:lvl1pPr algn="l">
              <a:defRPr sz="3600" b="1" baseline="0">
                <a:solidFill>
                  <a:schemeClr val="accent4">
                    <a:lumMod val="75000"/>
                  </a:schemeClr>
                </a:solidFill>
              </a:defRPr>
            </a:lvl1pPr>
          </a:lstStyle>
          <a:p>
            <a:r>
              <a:rPr lang="en-US" dirty="0" smtClean="0"/>
              <a:t>Chapter number</a:t>
            </a:r>
            <a:endParaRPr lang="en-US" dirty="0"/>
          </a:p>
        </p:txBody>
      </p:sp>
      <p:sp>
        <p:nvSpPr>
          <p:cNvPr id="3" name="Subtitle 2"/>
          <p:cNvSpPr>
            <a:spLocks noGrp="1"/>
          </p:cNvSpPr>
          <p:nvPr>
            <p:ph type="subTitle" idx="1" hasCustomPrompt="1"/>
          </p:nvPr>
        </p:nvSpPr>
        <p:spPr>
          <a:xfrm>
            <a:off x="5181600" y="3048000"/>
            <a:ext cx="3657600" cy="1981200"/>
          </a:xfrm>
        </p:spPr>
        <p:txBody>
          <a:bodyPr anchor="ctr"/>
          <a:lstStyle>
            <a:lvl1pPr marL="0" indent="0" algn="l">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Chapter title</a:t>
            </a:r>
            <a:endParaRPr lang="en-US" dirty="0"/>
          </a:p>
        </p:txBody>
      </p:sp>
      <p:sp>
        <p:nvSpPr>
          <p:cNvPr id="9" name="TextBox 8"/>
          <p:cNvSpPr txBox="1"/>
          <p:nvPr userDrawn="1"/>
        </p:nvSpPr>
        <p:spPr>
          <a:xfrm>
            <a:off x="5029200" y="5635823"/>
            <a:ext cx="4114800" cy="276999"/>
          </a:xfrm>
          <a:prstGeom prst="rect">
            <a:avLst/>
          </a:prstGeom>
          <a:noFill/>
        </p:spPr>
        <p:txBody>
          <a:bodyPr wrap="square" rtlCol="0">
            <a:spAutoFit/>
          </a:bodyPr>
          <a:lstStyle/>
          <a:p>
            <a:pPr algn="ctr"/>
            <a:r>
              <a:rPr lang="en-US" sz="1200" b="1" dirty="0" smtClean="0">
                <a:solidFill>
                  <a:schemeClr val="accent4">
                    <a:lumMod val="50000"/>
                  </a:schemeClr>
                </a:solidFill>
              </a:rPr>
              <a:t>Prepared by Dr. Derek  Sedlack, South University</a:t>
            </a:r>
            <a:endParaRPr lang="en-US" sz="1200" b="1" dirty="0">
              <a:solidFill>
                <a:schemeClr val="accent4">
                  <a:lumMod val="50000"/>
                </a:schemeClr>
              </a:solidFill>
            </a:endParaRP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800" y="304800"/>
            <a:ext cx="4657725" cy="60293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81457164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Section 2">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4" name="Straight Connector 13"/>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210489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Section 3">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4" name="Straight Connector 13"/>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658153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Section 4">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576034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Section 5">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2"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50589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6" name="Straight Connector 15"/>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762315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6" name="Straight Connector 15"/>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4" name="TextBox 13"/>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323221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ison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6" name="Straight Connector 15"/>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5716507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0344469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arison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5"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217923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2" name="Straight Connector 11"/>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21988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p:nvPr userDrawn="1"/>
        </p:nvSpPr>
        <p:spPr>
          <a:xfrm>
            <a:off x="381000" y="616803"/>
            <a:ext cx="8305800" cy="830997"/>
          </a:xfrm>
          <a:prstGeom prst="rect">
            <a:avLst/>
          </a:prstGeom>
          <a:noFill/>
        </p:spPr>
        <p:txBody>
          <a:bodyPr wrap="square" rtlCol="0" anchor="b">
            <a:spAutoFit/>
          </a:bodyPr>
          <a:lstStyle/>
          <a:p>
            <a:pPr algn="ctr"/>
            <a:r>
              <a:rPr lang="en-US" sz="4800" dirty="0" smtClean="0">
                <a:solidFill>
                  <a:schemeClr val="bg1"/>
                </a:solidFill>
              </a:rPr>
              <a:t>Learning Objectives</a:t>
            </a:r>
          </a:p>
        </p:txBody>
      </p:sp>
      <p:sp>
        <p:nvSpPr>
          <p:cNvPr id="18" name="SmartArt Placeholder 17"/>
          <p:cNvSpPr>
            <a:spLocks noGrp="1"/>
          </p:cNvSpPr>
          <p:nvPr>
            <p:ph type="dgm" sz="quarter" idx="13"/>
          </p:nvPr>
        </p:nvSpPr>
        <p:spPr>
          <a:xfrm>
            <a:off x="838200" y="1600200"/>
            <a:ext cx="7315200" cy="4572000"/>
          </a:xfrm>
        </p:spPr>
        <p:txBody>
          <a:bodyPr/>
          <a:lstStyle/>
          <a:p>
            <a:r>
              <a:rPr lang="en-US" dirty="0" smtClean="0"/>
              <a:t>Click icon to add SmartArt graphic</a:t>
            </a:r>
            <a:endParaRPr lang="en-US" dirty="0"/>
          </a:p>
        </p:txBody>
      </p:sp>
    </p:spTree>
    <p:extLst>
      <p:ext uri="{BB962C8B-B14F-4D97-AF65-F5344CB8AC3E}">
        <p14:creationId xmlns:p14="http://schemas.microsoft.com/office/powerpoint/2010/main" val="350264236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2" name="Straight Connector 11"/>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687532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2" name="Straight Connector 11"/>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263175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720945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Only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9142051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Section 1">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837390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Section 2">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5749571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Section 3">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3426140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Section 4">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12469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Section 5">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0"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14838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lass Activit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Title 1"/>
          <p:cNvSpPr>
            <a:spLocks noGrp="1"/>
          </p:cNvSpPr>
          <p:nvPr>
            <p:ph type="title" hasCustomPrompt="1"/>
          </p:nvPr>
        </p:nvSpPr>
        <p:spPr>
          <a:xfrm>
            <a:off x="838200" y="274638"/>
            <a:ext cx="7315200" cy="1143000"/>
          </a:xfrm>
        </p:spPr>
        <p:txBody>
          <a:bodyPr/>
          <a:lstStyle>
            <a:lvl1pPr algn="ctr">
              <a:defRPr>
                <a:solidFill>
                  <a:schemeClr val="bg1"/>
                </a:solidFill>
              </a:defRPr>
            </a:lvl1pPr>
          </a:lstStyle>
          <a:p>
            <a:r>
              <a:rPr lang="en-US" dirty="0" smtClean="0"/>
              <a:t>Enter Activity Name</a:t>
            </a:r>
            <a:endParaRPr lang="en-US" dirty="0"/>
          </a:p>
        </p:txBody>
      </p:sp>
      <p:sp>
        <p:nvSpPr>
          <p:cNvPr id="3" name="Text Placeholder 2"/>
          <p:cNvSpPr>
            <a:spLocks noGrp="1"/>
          </p:cNvSpPr>
          <p:nvPr>
            <p:ph type="body" sz="quarter" idx="13"/>
          </p:nvPr>
        </p:nvSpPr>
        <p:spPr>
          <a:xfrm>
            <a:off x="838200" y="1676400"/>
            <a:ext cx="73152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513675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Content: Section 1">
    <p:spTree>
      <p:nvGrpSpPr>
        <p:cNvPr id="1" name=""/>
        <p:cNvGrpSpPr/>
        <p:nvPr/>
      </p:nvGrpSpPr>
      <p:grpSpPr>
        <a:xfrm>
          <a:off x="0" y="0"/>
          <a:ext cx="0" cy="0"/>
          <a:chOff x="0" y="0"/>
          <a:chExt cx="0" cy="0"/>
        </a:xfrm>
      </p:grpSpPr>
      <p:cxnSp>
        <p:nvCxnSpPr>
          <p:cNvPr id="48" name="Straight Connector 47"/>
          <p:cNvCxnSpPr/>
          <p:nvPr userDrawn="1"/>
        </p:nvCxnSpPr>
        <p:spPr>
          <a:xfrm>
            <a:off x="228600" y="1447800"/>
            <a:ext cx="8915400" cy="0"/>
          </a:xfrm>
          <a:prstGeom prst="line">
            <a:avLst/>
          </a:prstGeom>
        </p:spPr>
        <p:style>
          <a:lnRef idx="3">
            <a:schemeClr val="accent1"/>
          </a:lnRef>
          <a:fillRef idx="0">
            <a:schemeClr val="accent1"/>
          </a:fillRef>
          <a:effectRef idx="2">
            <a:schemeClr val="accent1"/>
          </a:effectRef>
          <a:fontRef idx="minor">
            <a:schemeClr val="tx1"/>
          </a:fontRef>
        </p:style>
      </p:cxnSp>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4384332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Content: Section 2">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48" name="Straight Connector 47"/>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1730859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mp; Content: Section 3">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48" name="Straight Connector 47"/>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800183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mp; Content: Section 4">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9484160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Content: Section 5 ">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46"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70234585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Section 1">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4" name="Straight Connector 13"/>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071647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274638"/>
            <a:ext cx="7315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600200" y="1600200"/>
            <a:ext cx="7086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lstStyle>
            <a:lvl1pPr algn="ctr">
              <a:defRPr sz="1200">
                <a:solidFill>
                  <a:schemeClr val="tx1"/>
                </a:solidFill>
              </a:defRPr>
            </a:lvl1pPr>
          </a:lstStyle>
          <a:p>
            <a:fld id="{C8B16D92-55B8-4942-821A-D71B5E2C987B}" type="slidenum">
              <a:rPr lang="en-US" smtClean="0"/>
              <a:pPr/>
              <a:t>‹#›</a:t>
            </a:fld>
            <a:endParaRPr lang="en-US" dirty="0"/>
          </a:p>
        </p:txBody>
      </p:sp>
    </p:spTree>
    <p:extLst>
      <p:ext uri="{BB962C8B-B14F-4D97-AF65-F5344CB8AC3E}">
        <p14:creationId xmlns:p14="http://schemas.microsoft.com/office/powerpoint/2010/main" val="3990547534"/>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80" r:id="rId3"/>
    <p:sldLayoutId id="2147483663" r:id="rId4"/>
    <p:sldLayoutId id="2147483662" r:id="rId5"/>
    <p:sldLayoutId id="2147483661" r:id="rId6"/>
    <p:sldLayoutId id="2147483660" r:id="rId7"/>
    <p:sldLayoutId id="2147483650" r:id="rId8"/>
    <p:sldLayoutId id="2147483667" r:id="rId9"/>
    <p:sldLayoutId id="2147483666" r:id="rId10"/>
    <p:sldLayoutId id="2147483665" r:id="rId11"/>
    <p:sldLayoutId id="2147483664" r:id="rId12"/>
    <p:sldLayoutId id="2147483652" r:id="rId13"/>
    <p:sldLayoutId id="2147483671" r:id="rId14"/>
    <p:sldLayoutId id="2147483670" r:id="rId15"/>
    <p:sldLayoutId id="2147483669" r:id="rId16"/>
    <p:sldLayoutId id="2147483668" r:id="rId17"/>
    <p:sldLayoutId id="2147483653" r:id="rId18"/>
    <p:sldLayoutId id="2147483675" r:id="rId19"/>
    <p:sldLayoutId id="2147483674" r:id="rId20"/>
    <p:sldLayoutId id="2147483673" r:id="rId21"/>
    <p:sldLayoutId id="2147483672" r:id="rId22"/>
    <p:sldLayoutId id="2147483654" r:id="rId23"/>
    <p:sldLayoutId id="2147483679" r:id="rId24"/>
    <p:sldLayoutId id="2147483678" r:id="rId25"/>
    <p:sldLayoutId id="2147483677" r:id="rId26"/>
    <p:sldLayoutId id="2147483676" r:id="rId27"/>
    <p:sldLayoutId id="2147483655" r:id="rId28"/>
  </p:sldLayoutIdLst>
  <p:timing>
    <p:tnLst>
      <p:par>
        <p:cTn id="1" dur="indefinite" restart="never" nodeType="tmRoot"/>
      </p:par>
    </p:tnLst>
  </p:timing>
  <p:txStyles>
    <p:titleStyle>
      <a:lvl1pPr algn="l" defTabSz="914400" rtl="0" eaLnBrk="1" latinLnBrk="0" hangingPunct="1">
        <a:spcBef>
          <a:spcPct val="0"/>
        </a:spcBef>
        <a:buNone/>
        <a:defRPr sz="4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200" b="1" kern="1200">
          <a:solidFill>
            <a:srgbClr val="0070C0"/>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4.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4.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1</a:t>
            </a:r>
            <a:endParaRPr lang="en-US" dirty="0"/>
          </a:p>
        </p:txBody>
      </p:sp>
      <p:sp>
        <p:nvSpPr>
          <p:cNvPr id="3" name="Subtitle 2"/>
          <p:cNvSpPr>
            <a:spLocks noGrp="1"/>
          </p:cNvSpPr>
          <p:nvPr>
            <p:ph type="subTitle" idx="1"/>
          </p:nvPr>
        </p:nvSpPr>
        <p:spPr/>
        <p:txBody>
          <a:bodyPr/>
          <a:lstStyle/>
          <a:p>
            <a:r>
              <a:rPr lang="en-US" dirty="0" smtClean="0"/>
              <a:t>Doing Business in Digital Times</a:t>
            </a:r>
            <a:endParaRPr lang="en-US" dirty="0"/>
          </a:p>
        </p:txBody>
      </p:sp>
    </p:spTree>
    <p:extLst>
      <p:ext uri="{BB962C8B-B14F-4D97-AF65-F5344CB8AC3E}">
        <p14:creationId xmlns:p14="http://schemas.microsoft.com/office/powerpoint/2010/main" val="7964164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Every Business Is a Digital Business</a:t>
            </a:r>
            <a:endParaRPr lang="en-US" dirty="0"/>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What </a:t>
            </a:r>
            <a:r>
              <a:rPr lang="en-US" b="0" dirty="0"/>
              <a:t>are the </a:t>
            </a:r>
            <a:r>
              <a:rPr lang="en-US" b="0" dirty="0" smtClean="0"/>
              <a:t>benefits </a:t>
            </a:r>
            <a:r>
              <a:rPr lang="en-US" b="0" dirty="0"/>
              <a:t>of cloud computing?</a:t>
            </a:r>
          </a:p>
          <a:p>
            <a:pPr marL="457200" indent="-457200">
              <a:buClr>
                <a:srgbClr val="5A8B25"/>
              </a:buClr>
              <a:buFont typeface="+mj-lt"/>
              <a:buAutoNum type="arabicPeriod"/>
            </a:pPr>
            <a:r>
              <a:rPr lang="en-US" b="0" dirty="0" smtClean="0"/>
              <a:t>What </a:t>
            </a:r>
            <a:r>
              <a:rPr lang="en-US" b="0" dirty="0"/>
              <a:t>is machine-to-machine (M2M) technology? Give an example of </a:t>
            </a:r>
            <a:r>
              <a:rPr lang="en-US" b="0" dirty="0" smtClean="0"/>
              <a:t>a business </a:t>
            </a:r>
            <a:r>
              <a:rPr lang="en-US" b="0" dirty="0"/>
              <a:t>process that could be automated with M2M.</a:t>
            </a:r>
          </a:p>
          <a:p>
            <a:pPr marL="457200" indent="-457200">
              <a:buClr>
                <a:srgbClr val="5A8B25"/>
              </a:buClr>
              <a:buFont typeface="+mj-lt"/>
              <a:buAutoNum type="arabicPeriod"/>
            </a:pPr>
            <a:r>
              <a:rPr lang="en-US" b="0" dirty="0" smtClean="0"/>
              <a:t>Describe </a:t>
            </a:r>
            <a:r>
              <a:rPr lang="en-US" b="0" dirty="0"/>
              <a:t>the relationships in the </a:t>
            </a:r>
            <a:r>
              <a:rPr lang="en-US" b="0" dirty="0"/>
              <a:t>SoMoClo</a:t>
            </a:r>
            <a:r>
              <a:rPr lang="en-US" b="0" dirty="0"/>
              <a:t> model.</a:t>
            </a:r>
          </a:p>
          <a:p>
            <a:pPr marL="457200" indent="-457200">
              <a:buClr>
                <a:srgbClr val="5A8B25"/>
              </a:buClr>
              <a:buFont typeface="+mj-lt"/>
              <a:buAutoNum type="arabicPeriod"/>
            </a:pPr>
            <a:r>
              <a:rPr lang="en-US" b="0" dirty="0" smtClean="0"/>
              <a:t>Explain </a:t>
            </a:r>
            <a:r>
              <a:rPr lang="en-US" b="0" dirty="0"/>
              <a:t>the cloud.</a:t>
            </a:r>
          </a:p>
          <a:p>
            <a:pPr marL="457200" indent="-457200">
              <a:buClr>
                <a:srgbClr val="5A8B25"/>
              </a:buClr>
              <a:buFont typeface="+mj-lt"/>
              <a:buAutoNum type="arabicPeriod"/>
            </a:pPr>
            <a:r>
              <a:rPr lang="en-US" b="0" dirty="0" smtClean="0"/>
              <a:t>Why </a:t>
            </a:r>
            <a:r>
              <a:rPr lang="en-US" b="0" dirty="0"/>
              <a:t>have mobile devices given consumers more power in the marketplace?</a:t>
            </a:r>
          </a:p>
          <a:p>
            <a:pPr marL="457200" indent="-457200">
              <a:buClr>
                <a:srgbClr val="5A8B25"/>
              </a:buClr>
              <a:buFont typeface="+mj-lt"/>
              <a:buAutoNum type="arabicPeriod"/>
            </a:pPr>
            <a:r>
              <a:rPr lang="en-US" b="0" dirty="0" smtClean="0"/>
              <a:t>What </a:t>
            </a:r>
            <a:r>
              <a:rPr lang="en-US" b="0" dirty="0"/>
              <a:t>is a business model?</a:t>
            </a:r>
          </a:p>
          <a:p>
            <a:pPr marL="457200" indent="-457200">
              <a:buClr>
                <a:srgbClr val="5A8B25"/>
              </a:buClr>
              <a:buFont typeface="+mj-lt"/>
              <a:buAutoNum type="arabicPeriod"/>
            </a:pPr>
            <a:r>
              <a:rPr lang="en-US" b="0" dirty="0" smtClean="0"/>
              <a:t>What </a:t>
            </a:r>
            <a:r>
              <a:rPr lang="en-US" b="0" dirty="0"/>
              <a:t>is a digital business model?</a:t>
            </a:r>
          </a:p>
          <a:p>
            <a:pPr marL="457200" indent="-457200">
              <a:buClr>
                <a:srgbClr val="5A8B25"/>
              </a:buClr>
              <a:buFont typeface="+mj-lt"/>
              <a:buAutoNum type="arabicPeriod"/>
            </a:pPr>
            <a:r>
              <a:rPr lang="en-US" b="0" dirty="0" smtClean="0"/>
              <a:t>Explain </a:t>
            </a:r>
            <a:r>
              <a:rPr lang="en-US" b="0" dirty="0"/>
              <a:t>the Internet of Things.</a:t>
            </a:r>
            <a:endParaRPr lang="en-US" dirty="0" smtClean="0"/>
          </a:p>
        </p:txBody>
      </p:sp>
      <p:sp>
        <p:nvSpPr>
          <p:cNvPr id="7" name="Text Placeholder 6"/>
          <p:cNvSpPr>
            <a:spLocks noGrp="1"/>
          </p:cNvSpPr>
          <p:nvPr>
            <p:ph type="body" sz="quarter" idx="13"/>
          </p:nvPr>
        </p:nvSpPr>
        <p:spPr/>
        <p:txBody>
          <a:bodyPr/>
          <a:lstStyle/>
          <a:p>
            <a:r>
              <a:rPr lang="en-US" dirty="0"/>
              <a:t>Chapter 1</a:t>
            </a:r>
          </a:p>
        </p:txBody>
      </p:sp>
    </p:spTree>
    <p:extLst>
      <p:ext uri="{BB962C8B-B14F-4D97-AF65-F5344CB8AC3E}">
        <p14:creationId xmlns:p14="http://schemas.microsoft.com/office/powerpoint/2010/main" val="18700870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4105005829"/>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13488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Business Process Management and Improvement</a:t>
            </a:r>
            <a:endParaRPr lang="en-US" dirty="0"/>
          </a:p>
        </p:txBody>
      </p:sp>
      <p:sp>
        <p:nvSpPr>
          <p:cNvPr id="6" name="Content Placeholder 5"/>
          <p:cNvSpPr>
            <a:spLocks noGrp="1"/>
          </p:cNvSpPr>
          <p:nvPr>
            <p:ph idx="1"/>
          </p:nvPr>
        </p:nvSpPr>
        <p:spPr/>
        <p:txBody>
          <a:bodyPr>
            <a:normAutofit lnSpcReduction="10000"/>
          </a:bodyPr>
          <a:lstStyle/>
          <a:p>
            <a:r>
              <a:rPr lang="en-US" dirty="0" smtClean="0"/>
              <a:t>Business Process</a:t>
            </a:r>
          </a:p>
          <a:p>
            <a:pPr lvl="1"/>
            <a:r>
              <a:rPr lang="en-US" dirty="0" smtClean="0"/>
              <a:t>Series of steps by which an organization coordinates and organizes tasks to get work done.</a:t>
            </a:r>
          </a:p>
          <a:p>
            <a:r>
              <a:rPr lang="en-US" dirty="0" smtClean="0"/>
              <a:t>Process</a:t>
            </a:r>
          </a:p>
          <a:p>
            <a:pPr lvl="1"/>
            <a:r>
              <a:rPr lang="en-US" dirty="0" smtClean="0"/>
              <a:t>Activities that convert inputs into outputs by doing work.</a:t>
            </a:r>
          </a:p>
          <a:p>
            <a:r>
              <a:rPr lang="en-US" dirty="0" smtClean="0"/>
              <a:t>Deliverables</a:t>
            </a:r>
          </a:p>
          <a:p>
            <a:pPr lvl="1"/>
            <a:r>
              <a:rPr lang="en-US" dirty="0" smtClean="0"/>
              <a:t>Outputs created through work toward a desired benefit or expected performance improvement.</a:t>
            </a:r>
          </a:p>
          <a:p>
            <a:r>
              <a:rPr lang="en-US" dirty="0" smtClean="0"/>
              <a:t>Performance</a:t>
            </a:r>
          </a:p>
          <a:p>
            <a:pPr lvl="1"/>
            <a:r>
              <a:rPr lang="en-US" dirty="0" smtClean="0"/>
              <a:t>A result of processes where maximizing efficiency over one’s competitors is a critical success factor.</a:t>
            </a:r>
          </a:p>
        </p:txBody>
      </p:sp>
      <p:sp>
        <p:nvSpPr>
          <p:cNvPr id="7" name="Text Placeholder 6"/>
          <p:cNvSpPr>
            <a:spLocks noGrp="1"/>
          </p:cNvSpPr>
          <p:nvPr>
            <p:ph type="body" sz="quarter" idx="13"/>
          </p:nvPr>
        </p:nvSpPr>
        <p:spPr/>
        <p:txBody>
          <a:bodyPr/>
          <a:lstStyle/>
          <a:p>
            <a:r>
              <a:rPr lang="en-US" dirty="0"/>
              <a:t>Chapter 1</a:t>
            </a:r>
          </a:p>
        </p:txBody>
      </p:sp>
    </p:spTree>
    <p:extLst>
      <p:ext uri="{BB962C8B-B14F-4D97-AF65-F5344CB8AC3E}">
        <p14:creationId xmlns:p14="http://schemas.microsoft.com/office/powerpoint/2010/main" val="25039203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Business Process Management and Improvement</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243728712"/>
              </p:ext>
            </p:extLst>
          </p:nvPr>
        </p:nvGraphicFramePr>
        <p:xfrm>
          <a:off x="2133600" y="2819400"/>
          <a:ext cx="5105400" cy="33067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 Placeholder 3"/>
          <p:cNvSpPr>
            <a:spLocks noGrp="1"/>
          </p:cNvSpPr>
          <p:nvPr>
            <p:ph type="body" sz="quarter" idx="13"/>
          </p:nvPr>
        </p:nvSpPr>
        <p:spPr/>
        <p:txBody>
          <a:bodyPr/>
          <a:lstStyle/>
          <a:p>
            <a:r>
              <a:rPr lang="en-US" dirty="0"/>
              <a:t>Chapter 1</a:t>
            </a:r>
          </a:p>
        </p:txBody>
      </p:sp>
      <p:sp>
        <p:nvSpPr>
          <p:cNvPr id="6" name="Rectangle 5"/>
          <p:cNvSpPr/>
          <p:nvPr/>
        </p:nvSpPr>
        <p:spPr>
          <a:xfrm rot="20583631">
            <a:off x="380507" y="2446027"/>
            <a:ext cx="7462299" cy="584775"/>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32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Business Process Components</a:t>
            </a:r>
            <a:endParaRPr lang="en-US" sz="32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val="27210475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Business Process Management and Improvement</a:t>
            </a:r>
          </a:p>
        </p:txBody>
      </p:sp>
      <p:sp>
        <p:nvSpPr>
          <p:cNvPr id="4" name="Text Placeholder 3"/>
          <p:cNvSpPr>
            <a:spLocks noGrp="1"/>
          </p:cNvSpPr>
          <p:nvPr>
            <p:ph type="body" sz="quarter" idx="13"/>
          </p:nvPr>
        </p:nvSpPr>
        <p:spPr/>
        <p:txBody>
          <a:bodyPr/>
          <a:lstStyle/>
          <a:p>
            <a:r>
              <a:rPr lang="en-US" dirty="0"/>
              <a:t>Chapter 1</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843096173"/>
              </p:ext>
            </p:extLst>
          </p:nvPr>
        </p:nvGraphicFramePr>
        <p:xfrm>
          <a:off x="1600200" y="1568036"/>
          <a:ext cx="7086600" cy="42973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0" name="Straight Arrow Connector 9"/>
          <p:cNvCxnSpPr/>
          <p:nvPr/>
        </p:nvCxnSpPr>
        <p:spPr>
          <a:xfrm>
            <a:off x="1600200" y="5638800"/>
            <a:ext cx="7086600" cy="0"/>
          </a:xfrm>
          <a:prstGeom prst="straightConnector1">
            <a:avLst/>
          </a:prstGeom>
          <a:ln w="63500">
            <a:prstDash val="sysDot"/>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3532274" y="5377190"/>
            <a:ext cx="3041218" cy="523220"/>
          </a:xfrm>
          <a:prstGeom prst="rect">
            <a:avLst/>
          </a:prstGeom>
          <a:solidFill>
            <a:schemeClr val="accent1"/>
          </a:solidFill>
        </p:spPr>
        <p:txBody>
          <a:bodyPr wrap="none" lIns="91440" tIns="45720" rIns="91440" bIns="45720">
            <a:spAutoFit/>
          </a:bodyPr>
          <a:lstStyle/>
          <a:p>
            <a:pPr algn="ctr"/>
            <a:r>
              <a:rPr lang="en-US" sz="2800"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Business Process</a:t>
            </a:r>
            <a:endParaRPr lang="en-US" sz="2800" b="0" cap="none" spc="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Tree>
    <p:extLst>
      <p:ext uri="{BB962C8B-B14F-4D97-AF65-F5344CB8AC3E}">
        <p14:creationId xmlns:p14="http://schemas.microsoft.com/office/powerpoint/2010/main" val="7632905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Business Process Management and Improvement</a:t>
            </a:r>
            <a:endParaRPr lang="en-US" dirty="0"/>
          </a:p>
        </p:txBody>
      </p:sp>
      <p:sp>
        <p:nvSpPr>
          <p:cNvPr id="6" name="Content Placeholder 5"/>
          <p:cNvSpPr>
            <a:spLocks noGrp="1"/>
          </p:cNvSpPr>
          <p:nvPr>
            <p:ph idx="1"/>
          </p:nvPr>
        </p:nvSpPr>
        <p:spPr/>
        <p:txBody>
          <a:bodyPr>
            <a:normAutofit/>
          </a:bodyPr>
          <a:lstStyle/>
          <a:p>
            <a:r>
              <a:rPr lang="en-US" dirty="0" smtClean="0"/>
              <a:t>Business Process Characteristics</a:t>
            </a:r>
          </a:p>
          <a:p>
            <a:pPr lvl="1"/>
            <a:r>
              <a:rPr lang="en-US" dirty="0" smtClean="0"/>
              <a:t>Formal Processes or </a:t>
            </a:r>
            <a:r>
              <a:rPr lang="en-US" dirty="0"/>
              <a:t>Standard Operating Procedures (SOP)</a:t>
            </a:r>
            <a:r>
              <a:rPr lang="en-US" dirty="0" smtClean="0"/>
              <a:t>: documented and have well-established steps.</a:t>
            </a:r>
          </a:p>
          <a:p>
            <a:pPr lvl="1"/>
            <a:r>
              <a:rPr lang="en-US" dirty="0" smtClean="0"/>
              <a:t>Informal Processes: typically undocumented, undefined, or are knowledge-intensive.</a:t>
            </a:r>
          </a:p>
          <a:p>
            <a:pPr lvl="1"/>
            <a:r>
              <a:rPr lang="en-US" dirty="0" smtClean="0"/>
              <a:t>Range from slow, rigid to fast-moving, adaptive.</a:t>
            </a:r>
          </a:p>
        </p:txBody>
      </p:sp>
      <p:sp>
        <p:nvSpPr>
          <p:cNvPr id="7" name="Text Placeholder 6"/>
          <p:cNvSpPr>
            <a:spLocks noGrp="1"/>
          </p:cNvSpPr>
          <p:nvPr>
            <p:ph type="body" sz="quarter" idx="13"/>
          </p:nvPr>
        </p:nvSpPr>
        <p:spPr/>
        <p:txBody>
          <a:bodyPr/>
          <a:lstStyle/>
          <a:p>
            <a:r>
              <a:rPr lang="en-US" dirty="0"/>
              <a:t>Chapter 1</a:t>
            </a:r>
          </a:p>
        </p:txBody>
      </p:sp>
    </p:spTree>
    <p:extLst>
      <p:ext uri="{BB962C8B-B14F-4D97-AF65-F5344CB8AC3E}">
        <p14:creationId xmlns:p14="http://schemas.microsoft.com/office/powerpoint/2010/main" val="34314043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Business Process Management and Improvement</a:t>
            </a:r>
            <a:endParaRPr lang="en-US" dirty="0"/>
          </a:p>
        </p:txBody>
      </p:sp>
      <p:sp>
        <p:nvSpPr>
          <p:cNvPr id="6" name="Content Placeholder 5"/>
          <p:cNvSpPr>
            <a:spLocks noGrp="1"/>
          </p:cNvSpPr>
          <p:nvPr>
            <p:ph idx="1"/>
          </p:nvPr>
        </p:nvSpPr>
        <p:spPr/>
        <p:txBody>
          <a:bodyPr>
            <a:normAutofit/>
          </a:bodyPr>
          <a:lstStyle/>
          <a:p>
            <a:r>
              <a:rPr lang="en-US" dirty="0" smtClean="0"/>
              <a:t>Process Improvement</a:t>
            </a:r>
          </a:p>
          <a:p>
            <a:pPr lvl="1"/>
            <a:r>
              <a:rPr lang="en-US" dirty="0" smtClean="0"/>
              <a:t>Continuous examination to determine whether they are still necessary or operating at peak efficiency by eliminating wasted steps called </a:t>
            </a:r>
            <a:r>
              <a:rPr lang="en-US" b="1" i="1" dirty="0" smtClean="0">
                <a:solidFill>
                  <a:srgbClr val="5A8B25"/>
                </a:solidFill>
              </a:rPr>
              <a:t>Business Process Reengineering</a:t>
            </a:r>
            <a:r>
              <a:rPr lang="en-US" i="1" dirty="0" smtClean="0">
                <a:solidFill>
                  <a:srgbClr val="5A8B25"/>
                </a:solidFill>
              </a:rPr>
              <a:t> </a:t>
            </a:r>
            <a:r>
              <a:rPr lang="en-US" dirty="0" smtClean="0"/>
              <a:t>(BPR).</a:t>
            </a:r>
          </a:p>
          <a:p>
            <a:pPr lvl="1"/>
            <a:r>
              <a:rPr lang="en-US" dirty="0" smtClean="0"/>
              <a:t>Digital technology enhances processes by:</a:t>
            </a:r>
          </a:p>
          <a:p>
            <a:pPr lvl="2"/>
            <a:r>
              <a:rPr lang="en-US" dirty="0" smtClean="0"/>
              <a:t>Automating manual procedures</a:t>
            </a:r>
          </a:p>
          <a:p>
            <a:pPr lvl="2"/>
            <a:r>
              <a:rPr lang="en-US" dirty="0" smtClean="0"/>
              <a:t>Expanding data flows to reach more functions and parallel sequential activities</a:t>
            </a:r>
          </a:p>
          <a:p>
            <a:pPr lvl="2"/>
            <a:r>
              <a:rPr lang="en-US" dirty="0" smtClean="0"/>
              <a:t>Creating innovative business processes to create new models</a:t>
            </a:r>
          </a:p>
        </p:txBody>
      </p:sp>
      <p:sp>
        <p:nvSpPr>
          <p:cNvPr id="7" name="Text Placeholder 6"/>
          <p:cNvSpPr>
            <a:spLocks noGrp="1"/>
          </p:cNvSpPr>
          <p:nvPr>
            <p:ph type="body" sz="quarter" idx="13"/>
          </p:nvPr>
        </p:nvSpPr>
        <p:spPr/>
        <p:txBody>
          <a:bodyPr/>
          <a:lstStyle/>
          <a:p>
            <a:r>
              <a:rPr lang="en-US" dirty="0"/>
              <a:t>Chapter 1</a:t>
            </a:r>
          </a:p>
        </p:txBody>
      </p:sp>
    </p:spTree>
    <p:extLst>
      <p:ext uri="{BB962C8B-B14F-4D97-AF65-F5344CB8AC3E}">
        <p14:creationId xmlns:p14="http://schemas.microsoft.com/office/powerpoint/2010/main" val="24120424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Business Process Management and Improvement</a:t>
            </a:r>
            <a:endParaRPr lang="en-US" dirty="0"/>
          </a:p>
        </p:txBody>
      </p:sp>
      <p:sp>
        <p:nvSpPr>
          <p:cNvPr id="6" name="Content Placeholder 5"/>
          <p:cNvSpPr>
            <a:spLocks noGrp="1"/>
          </p:cNvSpPr>
          <p:nvPr>
            <p:ph idx="1"/>
          </p:nvPr>
        </p:nvSpPr>
        <p:spPr/>
        <p:txBody>
          <a:bodyPr>
            <a:normAutofit/>
          </a:bodyPr>
          <a:lstStyle/>
          <a:p>
            <a:r>
              <a:rPr lang="en-US" dirty="0" smtClean="0"/>
              <a:t>Process Management</a:t>
            </a:r>
          </a:p>
          <a:p>
            <a:pPr lvl="1"/>
            <a:r>
              <a:rPr lang="en-US" dirty="0" smtClean="0"/>
              <a:t>Consists of methods, tools, and technology to support and continuously improve business processes also known as </a:t>
            </a:r>
            <a:r>
              <a:rPr lang="en-US" b="1" i="1" dirty="0" smtClean="0">
                <a:solidFill>
                  <a:srgbClr val="5A8B25"/>
                </a:solidFill>
              </a:rPr>
              <a:t>Business Process Management</a:t>
            </a:r>
            <a:r>
              <a:rPr lang="en-US" i="1" dirty="0" smtClean="0">
                <a:solidFill>
                  <a:srgbClr val="5A8B25"/>
                </a:solidFill>
              </a:rPr>
              <a:t> </a:t>
            </a:r>
            <a:r>
              <a:rPr lang="en-US" dirty="0" smtClean="0"/>
              <a:t>(BPM).</a:t>
            </a:r>
          </a:p>
          <a:p>
            <a:pPr lvl="1"/>
            <a:r>
              <a:rPr lang="en-US" dirty="0" smtClean="0"/>
              <a:t>BPM software  is used to map processes performed manually, by computers, or to design new processes. </a:t>
            </a:r>
          </a:p>
          <a:p>
            <a:pPr lvl="1"/>
            <a:r>
              <a:rPr lang="en-US" dirty="0" smtClean="0"/>
              <a:t>BPM requires buy-in from a broad cross section of the business, the right technology selection, and highly effective change management to be successful.</a:t>
            </a:r>
          </a:p>
        </p:txBody>
      </p:sp>
      <p:sp>
        <p:nvSpPr>
          <p:cNvPr id="7" name="Text Placeholder 6"/>
          <p:cNvSpPr>
            <a:spLocks noGrp="1"/>
          </p:cNvSpPr>
          <p:nvPr>
            <p:ph type="body" sz="quarter" idx="13"/>
          </p:nvPr>
        </p:nvSpPr>
        <p:spPr/>
        <p:txBody>
          <a:bodyPr/>
          <a:lstStyle/>
          <a:p>
            <a:r>
              <a:rPr lang="en-US" dirty="0"/>
              <a:t>Chapter 1</a:t>
            </a:r>
          </a:p>
        </p:txBody>
      </p:sp>
    </p:spTree>
    <p:extLst>
      <p:ext uri="{BB962C8B-B14F-4D97-AF65-F5344CB8AC3E}">
        <p14:creationId xmlns:p14="http://schemas.microsoft.com/office/powerpoint/2010/main" val="22680503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Business Process Management and Improvement</a:t>
            </a:r>
            <a:endParaRPr lang="en-US" dirty="0"/>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What </a:t>
            </a:r>
            <a:r>
              <a:rPr lang="en-US" b="0" dirty="0"/>
              <a:t>is a business process? Give three examples.</a:t>
            </a:r>
          </a:p>
          <a:p>
            <a:pPr marL="457200" indent="-457200">
              <a:buClr>
                <a:srgbClr val="5A8B25"/>
              </a:buClr>
              <a:buFont typeface="+mj-lt"/>
              <a:buAutoNum type="arabicPeriod"/>
            </a:pPr>
            <a:r>
              <a:rPr lang="en-US" b="0" dirty="0" smtClean="0"/>
              <a:t>What </a:t>
            </a:r>
            <a:r>
              <a:rPr lang="en-US" b="0" dirty="0"/>
              <a:t>is the difference between business deliverables and objectives?</a:t>
            </a:r>
          </a:p>
          <a:p>
            <a:pPr marL="457200" indent="-457200">
              <a:buClr>
                <a:srgbClr val="5A8B25"/>
              </a:buClr>
              <a:buFont typeface="+mj-lt"/>
              <a:buAutoNum type="arabicPeriod"/>
            </a:pPr>
            <a:r>
              <a:rPr lang="en-US" b="0" dirty="0" smtClean="0"/>
              <a:t>List </a:t>
            </a:r>
            <a:r>
              <a:rPr lang="en-US" b="0" dirty="0"/>
              <a:t>and give examples of the three components of a business process.</a:t>
            </a:r>
          </a:p>
          <a:p>
            <a:pPr marL="457200" indent="-457200">
              <a:buClr>
                <a:srgbClr val="5A8B25"/>
              </a:buClr>
              <a:buFont typeface="+mj-lt"/>
              <a:buAutoNum type="arabicPeriod"/>
            </a:pPr>
            <a:r>
              <a:rPr lang="en-US" b="0" dirty="0" smtClean="0"/>
              <a:t>Explain </a:t>
            </a:r>
            <a:r>
              <a:rPr lang="en-US" b="0" dirty="0"/>
              <a:t>the differences between formal and informal processes.</a:t>
            </a:r>
          </a:p>
          <a:p>
            <a:pPr marL="457200" indent="-457200">
              <a:buClr>
                <a:srgbClr val="5A8B25"/>
              </a:buClr>
              <a:buFont typeface="+mj-lt"/>
              <a:buAutoNum type="arabicPeriod"/>
            </a:pPr>
            <a:r>
              <a:rPr lang="en-US" b="0" dirty="0" smtClean="0"/>
              <a:t>What </a:t>
            </a:r>
            <a:r>
              <a:rPr lang="en-US" b="0" dirty="0"/>
              <a:t>is a standard operating procedure (SOP)?</a:t>
            </a:r>
          </a:p>
          <a:p>
            <a:pPr marL="457200" indent="-457200">
              <a:buClr>
                <a:srgbClr val="5A8B25"/>
              </a:buClr>
              <a:buFont typeface="+mj-lt"/>
              <a:buAutoNum type="arabicPeriod"/>
            </a:pPr>
            <a:r>
              <a:rPr lang="en-US" b="0" dirty="0" smtClean="0"/>
              <a:t>What </a:t>
            </a:r>
            <a:r>
              <a:rPr lang="en-US" b="0" dirty="0"/>
              <a:t>is the purpose of business process management (BPM)?</a:t>
            </a:r>
            <a:endParaRPr lang="en-US" dirty="0" smtClean="0"/>
          </a:p>
        </p:txBody>
      </p:sp>
      <p:sp>
        <p:nvSpPr>
          <p:cNvPr id="7" name="Text Placeholder 6"/>
          <p:cNvSpPr>
            <a:spLocks noGrp="1"/>
          </p:cNvSpPr>
          <p:nvPr>
            <p:ph type="body" sz="quarter" idx="13"/>
          </p:nvPr>
        </p:nvSpPr>
        <p:spPr/>
        <p:txBody>
          <a:bodyPr/>
          <a:lstStyle/>
          <a:p>
            <a:r>
              <a:rPr lang="en-US" dirty="0"/>
              <a:t>Chapter 1</a:t>
            </a:r>
          </a:p>
        </p:txBody>
      </p:sp>
    </p:spTree>
    <p:extLst>
      <p:ext uri="{BB962C8B-B14F-4D97-AF65-F5344CB8AC3E}">
        <p14:creationId xmlns:p14="http://schemas.microsoft.com/office/powerpoint/2010/main" val="37033100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4259290732"/>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173880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2518840025"/>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618492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The Power of Competitive Advantage</a:t>
            </a:r>
          </a:p>
        </p:txBody>
      </p:sp>
      <p:sp>
        <p:nvSpPr>
          <p:cNvPr id="6" name="Content Placeholder 5"/>
          <p:cNvSpPr>
            <a:spLocks noGrp="1"/>
          </p:cNvSpPr>
          <p:nvPr>
            <p:ph idx="1"/>
          </p:nvPr>
        </p:nvSpPr>
        <p:spPr/>
        <p:txBody>
          <a:bodyPr>
            <a:normAutofit/>
          </a:bodyPr>
          <a:lstStyle/>
          <a:p>
            <a:r>
              <a:rPr lang="en-US" dirty="0" smtClean="0"/>
              <a:t>IT Consumerization</a:t>
            </a:r>
          </a:p>
          <a:p>
            <a:pPr lvl="1"/>
            <a:r>
              <a:rPr lang="en-US" dirty="0" smtClean="0"/>
              <a:t>The migration of consumer technology into enterprise IT environments.</a:t>
            </a:r>
          </a:p>
          <a:p>
            <a:pPr lvl="1"/>
            <a:r>
              <a:rPr lang="en-US" dirty="0" smtClean="0"/>
              <a:t>Caused by personally owned IT becoming a capable and cost-effective solution for expensive enterprise equivalents.</a:t>
            </a:r>
          </a:p>
          <a:p>
            <a:pPr lvl="1"/>
            <a:endParaRPr lang="en-US" b="0" i="1" dirty="0" smtClean="0"/>
          </a:p>
        </p:txBody>
      </p:sp>
      <p:sp>
        <p:nvSpPr>
          <p:cNvPr id="7" name="Text Placeholder 6"/>
          <p:cNvSpPr>
            <a:spLocks noGrp="1"/>
          </p:cNvSpPr>
          <p:nvPr>
            <p:ph type="body" sz="quarter" idx="13"/>
          </p:nvPr>
        </p:nvSpPr>
        <p:spPr/>
        <p:txBody>
          <a:bodyPr/>
          <a:lstStyle/>
          <a:p>
            <a:r>
              <a:rPr lang="en-US" dirty="0"/>
              <a:t>Chapter 1</a:t>
            </a:r>
          </a:p>
        </p:txBody>
      </p:sp>
    </p:spTree>
    <p:extLst>
      <p:ext uri="{BB962C8B-B14F-4D97-AF65-F5344CB8AC3E}">
        <p14:creationId xmlns:p14="http://schemas.microsoft.com/office/powerpoint/2010/main" val="27633376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The Power of Competitive Advantage</a:t>
            </a:r>
          </a:p>
        </p:txBody>
      </p:sp>
      <p:sp>
        <p:nvSpPr>
          <p:cNvPr id="7" name="Text Placeholder 6"/>
          <p:cNvSpPr>
            <a:spLocks noGrp="1"/>
          </p:cNvSpPr>
          <p:nvPr>
            <p:ph type="body" sz="quarter" idx="13"/>
          </p:nvPr>
        </p:nvSpPr>
        <p:spPr/>
        <p:txBody>
          <a:bodyPr/>
          <a:lstStyle/>
          <a:p>
            <a:r>
              <a:rPr lang="en-US" dirty="0"/>
              <a:t>Chapter 1</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560189280"/>
              </p:ext>
            </p:extLst>
          </p:nvPr>
        </p:nvGraphicFramePr>
        <p:xfrm>
          <a:off x="1524000" y="1524000"/>
          <a:ext cx="7086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60218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The Power of Competitive Advantage</a:t>
            </a:r>
          </a:p>
        </p:txBody>
      </p:sp>
      <p:sp>
        <p:nvSpPr>
          <p:cNvPr id="6" name="Content Placeholder 5"/>
          <p:cNvSpPr>
            <a:spLocks noGrp="1"/>
          </p:cNvSpPr>
          <p:nvPr>
            <p:ph idx="1"/>
          </p:nvPr>
        </p:nvSpPr>
        <p:spPr/>
        <p:txBody>
          <a:bodyPr>
            <a:normAutofit/>
          </a:bodyPr>
          <a:lstStyle/>
          <a:p>
            <a:r>
              <a:rPr lang="en-US" dirty="0" smtClean="0"/>
              <a:t>Agility</a:t>
            </a:r>
          </a:p>
          <a:p>
            <a:pPr lvl="1"/>
            <a:r>
              <a:rPr lang="en-US" dirty="0" smtClean="0"/>
              <a:t>The ability to respond quickly</a:t>
            </a:r>
          </a:p>
          <a:p>
            <a:r>
              <a:rPr lang="en-US" dirty="0" smtClean="0"/>
              <a:t>Responsiveness</a:t>
            </a:r>
          </a:p>
          <a:p>
            <a:pPr lvl="1"/>
            <a:r>
              <a:rPr lang="en-US" dirty="0" smtClean="0"/>
              <a:t>IT capacity can be easily scaled up or down as needed</a:t>
            </a:r>
          </a:p>
          <a:p>
            <a:r>
              <a:rPr lang="en-US" dirty="0" smtClean="0"/>
              <a:t>Flexibility</a:t>
            </a:r>
          </a:p>
          <a:p>
            <a:pPr lvl="1"/>
            <a:r>
              <a:rPr lang="en-US" dirty="0" smtClean="0"/>
              <a:t>The ability to quickly integrate new business functions or to easily reconfigure software or applications.</a:t>
            </a:r>
          </a:p>
          <a:p>
            <a:pPr marL="0" indent="0">
              <a:buNone/>
            </a:pPr>
            <a:r>
              <a:rPr lang="en-US" b="0" i="1" dirty="0" smtClean="0"/>
              <a:t>IT agility, flexibility, and mobility are tightly interrelated and fully dependent on a organization’s IT infrastructure and architecture.</a:t>
            </a:r>
          </a:p>
        </p:txBody>
      </p:sp>
      <p:sp>
        <p:nvSpPr>
          <p:cNvPr id="7" name="Text Placeholder 6"/>
          <p:cNvSpPr>
            <a:spLocks noGrp="1"/>
          </p:cNvSpPr>
          <p:nvPr>
            <p:ph type="body" sz="quarter" idx="13"/>
          </p:nvPr>
        </p:nvSpPr>
        <p:spPr/>
        <p:txBody>
          <a:bodyPr/>
          <a:lstStyle/>
          <a:p>
            <a:r>
              <a:rPr lang="en-US" dirty="0"/>
              <a:t>Chapter 1</a:t>
            </a:r>
          </a:p>
        </p:txBody>
      </p:sp>
    </p:spTree>
    <p:extLst>
      <p:ext uri="{BB962C8B-B14F-4D97-AF65-F5344CB8AC3E}">
        <p14:creationId xmlns:p14="http://schemas.microsoft.com/office/powerpoint/2010/main" val="15564851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The Power of Competitive Advantage</a:t>
            </a:r>
          </a:p>
        </p:txBody>
      </p:sp>
      <p:sp>
        <p:nvSpPr>
          <p:cNvPr id="7" name="Text Placeholder 6"/>
          <p:cNvSpPr>
            <a:spLocks noGrp="1"/>
          </p:cNvSpPr>
          <p:nvPr>
            <p:ph type="body" sz="quarter" idx="13"/>
          </p:nvPr>
        </p:nvSpPr>
        <p:spPr/>
        <p:txBody>
          <a:bodyPr/>
          <a:lstStyle/>
          <a:p>
            <a:r>
              <a:rPr lang="en-US" dirty="0"/>
              <a:t>Chapter 1</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716400234"/>
              </p:ext>
            </p:extLst>
          </p:nvPr>
        </p:nvGraphicFramePr>
        <p:xfrm>
          <a:off x="1600200" y="1600200"/>
          <a:ext cx="7086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p:cNvSpPr/>
          <p:nvPr/>
        </p:nvSpPr>
        <p:spPr>
          <a:xfrm rot="16200000">
            <a:off x="2882825" y="3510786"/>
            <a:ext cx="4511171"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200" b="1" dirty="0" smtClean="0">
                <a:ln w="11430"/>
                <a:solidFill>
                  <a:srgbClr val="92D050"/>
                </a:solidFill>
                <a:effectLst>
                  <a:outerShdw blurRad="50800" dist="39000" dir="5460000" algn="tl">
                    <a:srgbClr val="000000">
                      <a:alpha val="38000"/>
                    </a:srgbClr>
                  </a:outerShdw>
                </a:effectLst>
              </a:rPr>
              <a:t>Corporate Profitability</a:t>
            </a:r>
            <a:endParaRPr lang="en-US" sz="3200" b="1" dirty="0">
              <a:ln w="11430"/>
              <a:solidFill>
                <a:srgbClr val="92D050"/>
              </a:soli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18094503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The Power of Competitive Advantage</a:t>
            </a:r>
          </a:p>
        </p:txBody>
      </p:sp>
      <p:sp>
        <p:nvSpPr>
          <p:cNvPr id="6" name="Content Placeholder 5"/>
          <p:cNvSpPr>
            <a:spLocks noGrp="1"/>
          </p:cNvSpPr>
          <p:nvPr>
            <p:ph idx="1"/>
          </p:nvPr>
        </p:nvSpPr>
        <p:spPr/>
        <p:txBody>
          <a:bodyPr>
            <a:normAutofit/>
          </a:bodyPr>
          <a:lstStyle/>
          <a:p>
            <a:r>
              <a:rPr lang="en-US" dirty="0" smtClean="0"/>
              <a:t>Industry Structure</a:t>
            </a:r>
          </a:p>
          <a:p>
            <a:pPr lvl="1"/>
            <a:r>
              <a:rPr lang="en-US" dirty="0" smtClean="0"/>
              <a:t>An industry’s structure determines the range of profitability of the average competitor and can be very difficult to change.</a:t>
            </a:r>
          </a:p>
          <a:p>
            <a:r>
              <a:rPr lang="en-US" dirty="0" smtClean="0"/>
              <a:t>Competitive Advantage</a:t>
            </a:r>
          </a:p>
          <a:p>
            <a:pPr lvl="1"/>
            <a:r>
              <a:rPr lang="en-US" dirty="0" smtClean="0"/>
              <a:t>An edge that enables a company to outperform its average competitor. Competitive advantage can be sustained only by continuously pursuing new ways to compete.</a:t>
            </a:r>
          </a:p>
          <a:p>
            <a:pPr lvl="1"/>
            <a:r>
              <a:rPr lang="en-US" dirty="0" smtClean="0"/>
              <a:t>Gartner Group: the difference </a:t>
            </a:r>
            <a:r>
              <a:rPr lang="en-US" i="1" dirty="0" smtClean="0"/>
              <a:t>that matters to customers.</a:t>
            </a:r>
          </a:p>
          <a:p>
            <a:pPr marL="0" indent="0">
              <a:buNone/>
            </a:pPr>
            <a:r>
              <a:rPr lang="en-US" b="0" i="1" dirty="0" smtClean="0"/>
              <a:t>IT competitive advantages are generally short-lived. </a:t>
            </a:r>
          </a:p>
        </p:txBody>
      </p:sp>
      <p:sp>
        <p:nvSpPr>
          <p:cNvPr id="7" name="Text Placeholder 6"/>
          <p:cNvSpPr>
            <a:spLocks noGrp="1"/>
          </p:cNvSpPr>
          <p:nvPr>
            <p:ph type="body" sz="quarter" idx="13"/>
          </p:nvPr>
        </p:nvSpPr>
        <p:spPr/>
        <p:txBody>
          <a:bodyPr/>
          <a:lstStyle/>
          <a:p>
            <a:r>
              <a:rPr lang="en-US" dirty="0"/>
              <a:t>Chapter 1</a:t>
            </a:r>
          </a:p>
        </p:txBody>
      </p:sp>
    </p:spTree>
    <p:extLst>
      <p:ext uri="{BB962C8B-B14F-4D97-AF65-F5344CB8AC3E}">
        <p14:creationId xmlns:p14="http://schemas.microsoft.com/office/powerpoint/2010/main" val="2123509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The Power of Competitive Advantage</a:t>
            </a:r>
          </a:p>
        </p:txBody>
      </p:sp>
      <p:sp>
        <p:nvSpPr>
          <p:cNvPr id="6" name="Content Placeholder 5"/>
          <p:cNvSpPr>
            <a:spLocks noGrp="1"/>
          </p:cNvSpPr>
          <p:nvPr>
            <p:ph idx="1"/>
          </p:nvPr>
        </p:nvSpPr>
        <p:spPr/>
        <p:txBody>
          <a:bodyPr>
            <a:normAutofit/>
          </a:bodyPr>
          <a:lstStyle/>
          <a:p>
            <a:r>
              <a:rPr lang="en-US" dirty="0" smtClean="0"/>
              <a:t>SWOT</a:t>
            </a:r>
          </a:p>
          <a:p>
            <a:pPr lvl="1"/>
            <a:r>
              <a:rPr lang="en-US" dirty="0" smtClean="0">
                <a:solidFill>
                  <a:srgbClr val="5A8B25"/>
                </a:solidFill>
              </a:rPr>
              <a:t>Strengths</a:t>
            </a:r>
            <a:r>
              <a:rPr lang="en-US" dirty="0"/>
              <a:t>: Reliable processes; agility; motivated workforce</a:t>
            </a:r>
          </a:p>
          <a:p>
            <a:pPr lvl="1"/>
            <a:r>
              <a:rPr lang="en-US" dirty="0">
                <a:solidFill>
                  <a:srgbClr val="5A8B25"/>
                </a:solidFill>
              </a:rPr>
              <a:t>Weaknesses</a:t>
            </a:r>
            <a:r>
              <a:rPr lang="en-US" dirty="0"/>
              <a:t>: Lack of expertise; competitors with better IT infrastructure</a:t>
            </a:r>
          </a:p>
          <a:p>
            <a:pPr lvl="1"/>
            <a:r>
              <a:rPr lang="en-US" dirty="0">
                <a:solidFill>
                  <a:srgbClr val="5A8B25"/>
                </a:solidFill>
              </a:rPr>
              <a:t>Opportunities</a:t>
            </a:r>
            <a:r>
              <a:rPr lang="en-US" dirty="0"/>
              <a:t>: A developing market; ability to create a new market or product</a:t>
            </a:r>
          </a:p>
          <a:p>
            <a:pPr lvl="1"/>
            <a:r>
              <a:rPr lang="en-US" dirty="0">
                <a:solidFill>
                  <a:srgbClr val="5A8B25"/>
                </a:solidFill>
              </a:rPr>
              <a:t>Threats</a:t>
            </a:r>
            <a:r>
              <a:rPr lang="en-US" dirty="0"/>
              <a:t>: Price wars or other fierce reaction by competitors; </a:t>
            </a:r>
            <a:r>
              <a:rPr lang="en-US" dirty="0" smtClean="0"/>
              <a:t>obsolescence</a:t>
            </a:r>
          </a:p>
        </p:txBody>
      </p:sp>
      <p:sp>
        <p:nvSpPr>
          <p:cNvPr id="7" name="Text Placeholder 6"/>
          <p:cNvSpPr>
            <a:spLocks noGrp="1"/>
          </p:cNvSpPr>
          <p:nvPr>
            <p:ph type="body" sz="quarter" idx="13"/>
          </p:nvPr>
        </p:nvSpPr>
        <p:spPr/>
        <p:txBody>
          <a:bodyPr/>
          <a:lstStyle/>
          <a:p>
            <a:r>
              <a:rPr lang="en-US" dirty="0"/>
              <a:t>Chapter 1</a:t>
            </a:r>
          </a:p>
        </p:txBody>
      </p:sp>
    </p:spTree>
    <p:extLst>
      <p:ext uri="{BB962C8B-B14F-4D97-AF65-F5344CB8AC3E}">
        <p14:creationId xmlns:p14="http://schemas.microsoft.com/office/powerpoint/2010/main" val="42607626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The Power of Competitive Advantage</a:t>
            </a:r>
          </a:p>
        </p:txBody>
      </p:sp>
      <p:sp>
        <p:nvSpPr>
          <p:cNvPr id="6" name="Content Placeholder 5"/>
          <p:cNvSpPr>
            <a:spLocks noGrp="1"/>
          </p:cNvSpPr>
          <p:nvPr>
            <p:ph idx="1"/>
          </p:nvPr>
        </p:nvSpPr>
        <p:spPr/>
        <p:txBody>
          <a:bodyPr>
            <a:normAutofit fontScale="92500" lnSpcReduction="10000"/>
          </a:bodyPr>
          <a:lstStyle/>
          <a:p>
            <a:r>
              <a:rPr lang="en-US" dirty="0" smtClean="0"/>
              <a:t>Strategic Planning</a:t>
            </a:r>
          </a:p>
          <a:p>
            <a:pPr lvl="1"/>
            <a:r>
              <a:rPr lang="en-US" dirty="0" smtClean="0"/>
              <a:t>A series of processes in which an organization selects and arranges its businesses or services to keep the organization healthy or able to function even when unexpected events disrupt one or more of its businesses, markets, products, or services.</a:t>
            </a:r>
          </a:p>
          <a:p>
            <a:r>
              <a:rPr lang="en-US" dirty="0" smtClean="0"/>
              <a:t>Strategy</a:t>
            </a:r>
            <a:endParaRPr lang="en-US" dirty="0"/>
          </a:p>
          <a:p>
            <a:pPr lvl="1"/>
            <a:r>
              <a:rPr lang="en-US" dirty="0" smtClean="0"/>
              <a:t>The plan for how a business will achieve its mission, goals, and objectives including questions such as:</a:t>
            </a:r>
          </a:p>
          <a:p>
            <a:pPr lvl="2"/>
            <a:r>
              <a:rPr lang="en-US" dirty="0" smtClean="0"/>
              <a:t>What is the long-term business direction?</a:t>
            </a:r>
          </a:p>
          <a:p>
            <a:pPr lvl="2"/>
            <a:r>
              <a:rPr lang="en-US" dirty="0" smtClean="0"/>
              <a:t>What is the overall plan for deploying resources?</a:t>
            </a:r>
          </a:p>
          <a:p>
            <a:pPr lvl="2"/>
            <a:r>
              <a:rPr lang="en-US" dirty="0" smtClean="0"/>
              <a:t>What trade-offs are necessary?</a:t>
            </a:r>
          </a:p>
          <a:p>
            <a:pPr lvl="2"/>
            <a:r>
              <a:rPr lang="en-US" dirty="0" smtClean="0"/>
              <a:t>How do we achieve competitive advantage over rivals in order to achieve or maximize profitability?</a:t>
            </a:r>
          </a:p>
        </p:txBody>
      </p:sp>
      <p:sp>
        <p:nvSpPr>
          <p:cNvPr id="7" name="Text Placeholder 6"/>
          <p:cNvSpPr>
            <a:spLocks noGrp="1"/>
          </p:cNvSpPr>
          <p:nvPr>
            <p:ph type="body" sz="quarter" idx="13"/>
          </p:nvPr>
        </p:nvSpPr>
        <p:spPr/>
        <p:txBody>
          <a:bodyPr/>
          <a:lstStyle/>
          <a:p>
            <a:r>
              <a:rPr lang="en-US" dirty="0"/>
              <a:t>Chapter 1</a:t>
            </a:r>
          </a:p>
        </p:txBody>
      </p:sp>
    </p:spTree>
    <p:extLst>
      <p:ext uri="{BB962C8B-B14F-4D97-AF65-F5344CB8AC3E}">
        <p14:creationId xmlns:p14="http://schemas.microsoft.com/office/powerpoint/2010/main" val="25759033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The Power of Competitive Advantage</a:t>
            </a:r>
          </a:p>
        </p:txBody>
      </p:sp>
      <p:sp>
        <p:nvSpPr>
          <p:cNvPr id="7" name="Text Placeholder 6"/>
          <p:cNvSpPr>
            <a:spLocks noGrp="1"/>
          </p:cNvSpPr>
          <p:nvPr>
            <p:ph type="body" sz="quarter" idx="13"/>
          </p:nvPr>
        </p:nvSpPr>
        <p:spPr/>
        <p:txBody>
          <a:bodyPr/>
          <a:lstStyle/>
          <a:p>
            <a:r>
              <a:rPr lang="en-US" dirty="0"/>
              <a:t>Chapter 1</a:t>
            </a:r>
          </a:p>
        </p:txBody>
      </p:sp>
      <p:sp>
        <p:nvSpPr>
          <p:cNvPr id="2" name="Content Placeholder 1"/>
          <p:cNvSpPr>
            <a:spLocks noGrp="1"/>
          </p:cNvSpPr>
          <p:nvPr>
            <p:ph idx="1"/>
          </p:nvPr>
        </p:nvSpPr>
        <p:spPr>
          <a:xfrm>
            <a:off x="685800" y="1600200"/>
            <a:ext cx="8001000" cy="4525963"/>
          </a:xfrm>
        </p:spPr>
        <p:txBody>
          <a:bodyPr/>
          <a:lstStyle/>
          <a:p>
            <a:pPr marL="0" indent="0" algn="ctr">
              <a:buNone/>
            </a:pPr>
            <a:r>
              <a:rPr lang="en-US" dirty="0"/>
              <a:t>Porter’s Competitive Forces </a:t>
            </a:r>
            <a:r>
              <a:rPr lang="en-US" dirty="0" smtClean="0"/>
              <a:t>Model</a:t>
            </a:r>
            <a:endParaRPr lang="en-US" dirty="0"/>
          </a:p>
          <a:p>
            <a:endParaRPr lang="en-US" dirty="0"/>
          </a:p>
        </p:txBody>
      </p:sp>
      <p:grpSp>
        <p:nvGrpSpPr>
          <p:cNvPr id="26" name="Group 25"/>
          <p:cNvGrpSpPr/>
          <p:nvPr/>
        </p:nvGrpSpPr>
        <p:grpSpPr>
          <a:xfrm>
            <a:off x="1066800" y="2456764"/>
            <a:ext cx="7071670" cy="3662066"/>
            <a:chOff x="1447800" y="2133599"/>
            <a:chExt cx="7071670" cy="3662066"/>
          </a:xfrm>
        </p:grpSpPr>
        <p:sp>
          <p:nvSpPr>
            <p:cNvPr id="3" name="TextBox 2"/>
            <p:cNvSpPr txBox="1"/>
            <p:nvPr/>
          </p:nvSpPr>
          <p:spPr>
            <a:xfrm>
              <a:off x="4067946" y="2133599"/>
              <a:ext cx="1752600" cy="646331"/>
            </a:xfrm>
            <a:prstGeom prst="rect">
              <a:avLst/>
            </a:prstGeom>
            <a:solidFill>
              <a:schemeClr val="tx2"/>
            </a:solidFill>
          </p:spPr>
          <p:txBody>
            <a:bodyPr wrap="square" rtlCol="0">
              <a:spAutoFit/>
            </a:bodyPr>
            <a:lstStyle/>
            <a:p>
              <a:pPr algn="ctr"/>
              <a:r>
                <a:rPr lang="en-US" b="1" dirty="0" smtClean="0">
                  <a:solidFill>
                    <a:schemeClr val="bg1"/>
                  </a:solidFill>
                </a:rPr>
                <a:t>Threat of </a:t>
              </a:r>
            </a:p>
            <a:p>
              <a:pPr algn="ctr"/>
              <a:r>
                <a:rPr lang="en-US" b="1" dirty="0" smtClean="0">
                  <a:solidFill>
                    <a:schemeClr val="bg1"/>
                  </a:solidFill>
                </a:rPr>
                <a:t>New Entrants</a:t>
              </a:r>
              <a:endParaRPr lang="en-US" b="1" dirty="0">
                <a:solidFill>
                  <a:schemeClr val="bg1"/>
                </a:solidFill>
              </a:endParaRPr>
            </a:p>
          </p:txBody>
        </p:sp>
        <p:sp>
          <p:nvSpPr>
            <p:cNvPr id="8" name="TextBox 7"/>
            <p:cNvSpPr txBox="1"/>
            <p:nvPr/>
          </p:nvSpPr>
          <p:spPr>
            <a:xfrm>
              <a:off x="3667896" y="3300631"/>
              <a:ext cx="2552701" cy="1477328"/>
            </a:xfrm>
            <a:prstGeom prst="rect">
              <a:avLst/>
            </a:prstGeom>
            <a:solidFill>
              <a:schemeClr val="tx2"/>
            </a:solidFill>
          </p:spPr>
          <p:txBody>
            <a:bodyPr wrap="square" rtlCol="0">
              <a:spAutoFit/>
            </a:bodyPr>
            <a:lstStyle/>
            <a:p>
              <a:pPr algn="ctr"/>
              <a:r>
                <a:rPr lang="en-US" b="1" dirty="0" smtClean="0">
                  <a:solidFill>
                    <a:schemeClr val="bg1"/>
                  </a:solidFill>
                </a:rPr>
                <a:t>Rivalry</a:t>
              </a:r>
            </a:p>
            <a:p>
              <a:pPr algn="ctr"/>
              <a:endParaRPr lang="en-US" b="1" dirty="0">
                <a:solidFill>
                  <a:schemeClr val="bg1"/>
                </a:solidFill>
              </a:endParaRPr>
            </a:p>
            <a:p>
              <a:pPr algn="ctr"/>
              <a:endParaRPr lang="en-US" b="1" dirty="0" smtClean="0">
                <a:solidFill>
                  <a:schemeClr val="bg1"/>
                </a:solidFill>
              </a:endParaRPr>
            </a:p>
            <a:p>
              <a:pPr algn="ctr"/>
              <a:endParaRPr lang="en-US" b="1" dirty="0">
                <a:solidFill>
                  <a:schemeClr val="bg1"/>
                </a:solidFill>
              </a:endParaRPr>
            </a:p>
            <a:p>
              <a:pPr algn="ctr"/>
              <a:endParaRPr lang="en-US" b="1" dirty="0">
                <a:solidFill>
                  <a:schemeClr val="bg1"/>
                </a:solidFill>
              </a:endParaRPr>
            </a:p>
          </p:txBody>
        </p:sp>
        <p:sp>
          <p:nvSpPr>
            <p:cNvPr id="4" name="Oval 3"/>
            <p:cNvSpPr/>
            <p:nvPr/>
          </p:nvSpPr>
          <p:spPr>
            <a:xfrm>
              <a:off x="3667896" y="3657600"/>
              <a:ext cx="1219200" cy="1066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Our</a:t>
              </a:r>
            </a:p>
            <a:p>
              <a:pPr algn="ctr"/>
              <a:r>
                <a:rPr lang="en-US" sz="1200" dirty="0" smtClean="0"/>
                <a:t>Company</a:t>
              </a:r>
              <a:endParaRPr lang="en-US" sz="1200" dirty="0"/>
            </a:p>
          </p:txBody>
        </p:sp>
        <p:sp>
          <p:nvSpPr>
            <p:cNvPr id="9" name="Oval 8"/>
            <p:cNvSpPr/>
            <p:nvPr/>
          </p:nvSpPr>
          <p:spPr>
            <a:xfrm>
              <a:off x="5001397" y="3657600"/>
              <a:ext cx="1219200" cy="1066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smtClean="0"/>
                <a:t>Competing</a:t>
              </a:r>
            </a:p>
            <a:p>
              <a:pPr algn="ctr"/>
              <a:r>
                <a:rPr lang="en-US" sz="1200" dirty="0" smtClean="0"/>
                <a:t>Companies</a:t>
              </a:r>
              <a:endParaRPr lang="en-US" sz="1200" dirty="0"/>
            </a:p>
          </p:txBody>
        </p:sp>
        <p:sp>
          <p:nvSpPr>
            <p:cNvPr id="10" name="TextBox 9"/>
            <p:cNvSpPr txBox="1"/>
            <p:nvPr/>
          </p:nvSpPr>
          <p:spPr>
            <a:xfrm>
              <a:off x="3763146" y="5334000"/>
              <a:ext cx="2362200" cy="461665"/>
            </a:xfrm>
            <a:prstGeom prst="rect">
              <a:avLst/>
            </a:prstGeom>
            <a:solidFill>
              <a:schemeClr val="tx2">
                <a:lumMod val="60000"/>
                <a:lumOff val="40000"/>
              </a:schemeClr>
            </a:solidFill>
          </p:spPr>
          <p:txBody>
            <a:bodyPr wrap="square" rtlCol="0">
              <a:spAutoFit/>
            </a:bodyPr>
            <a:lstStyle/>
            <a:p>
              <a:pPr algn="ctr"/>
              <a:r>
                <a:rPr lang="en-US" sz="1200" b="1" dirty="0" smtClean="0">
                  <a:solidFill>
                    <a:schemeClr val="bg1"/>
                  </a:solidFill>
                </a:rPr>
                <a:t>Threat of Substitute</a:t>
              </a:r>
            </a:p>
            <a:p>
              <a:pPr algn="ctr"/>
              <a:r>
                <a:rPr lang="en-US" sz="1200" b="1" dirty="0" smtClean="0">
                  <a:solidFill>
                    <a:schemeClr val="bg1"/>
                  </a:solidFill>
                </a:rPr>
                <a:t>Products or Services</a:t>
              </a:r>
              <a:endParaRPr lang="en-US" sz="1200" b="1" dirty="0">
                <a:solidFill>
                  <a:schemeClr val="bg1"/>
                </a:solidFill>
              </a:endParaRPr>
            </a:p>
          </p:txBody>
        </p:sp>
        <p:sp>
          <p:nvSpPr>
            <p:cNvPr id="11" name="TextBox 10"/>
            <p:cNvSpPr txBox="1"/>
            <p:nvPr/>
          </p:nvSpPr>
          <p:spPr>
            <a:xfrm>
              <a:off x="1447800" y="3731518"/>
              <a:ext cx="1737670" cy="615553"/>
            </a:xfrm>
            <a:prstGeom prst="rect">
              <a:avLst/>
            </a:prstGeom>
            <a:solidFill>
              <a:schemeClr val="tx2">
                <a:lumMod val="60000"/>
                <a:lumOff val="40000"/>
              </a:schemeClr>
            </a:solidFill>
          </p:spPr>
          <p:txBody>
            <a:bodyPr wrap="square" rtlCol="0">
              <a:spAutoFit/>
            </a:bodyPr>
            <a:lstStyle/>
            <a:p>
              <a:pPr algn="ctr"/>
              <a:r>
                <a:rPr lang="en-US" sz="1200" b="1" dirty="0" smtClean="0">
                  <a:solidFill>
                    <a:schemeClr val="bg1"/>
                  </a:solidFill>
                </a:rPr>
                <a:t>Supplier  Power</a:t>
              </a:r>
            </a:p>
            <a:p>
              <a:pPr algn="ctr"/>
              <a:r>
                <a:rPr lang="en-US" sz="1050" b="1" dirty="0" smtClean="0">
                  <a:solidFill>
                    <a:schemeClr val="bg1"/>
                  </a:solidFill>
                </a:rPr>
                <a:t>(Bargaining Power of</a:t>
              </a:r>
            </a:p>
            <a:p>
              <a:pPr algn="ctr"/>
              <a:r>
                <a:rPr lang="en-US" sz="1050" b="1" dirty="0" smtClean="0">
                  <a:solidFill>
                    <a:schemeClr val="bg1"/>
                  </a:solidFill>
                </a:rPr>
                <a:t>Suppliers and Brands)</a:t>
              </a:r>
              <a:endParaRPr lang="en-US" sz="1050" b="1" dirty="0">
                <a:solidFill>
                  <a:schemeClr val="bg1"/>
                </a:solidFill>
              </a:endParaRPr>
            </a:p>
          </p:txBody>
        </p:sp>
        <p:sp>
          <p:nvSpPr>
            <p:cNvPr id="12" name="TextBox 11"/>
            <p:cNvSpPr txBox="1"/>
            <p:nvPr/>
          </p:nvSpPr>
          <p:spPr>
            <a:xfrm>
              <a:off x="6781800" y="3647999"/>
              <a:ext cx="1737670" cy="761747"/>
            </a:xfrm>
            <a:prstGeom prst="rect">
              <a:avLst/>
            </a:prstGeom>
            <a:solidFill>
              <a:schemeClr val="tx2">
                <a:lumMod val="60000"/>
                <a:lumOff val="40000"/>
              </a:schemeClr>
            </a:solidFill>
          </p:spPr>
          <p:txBody>
            <a:bodyPr wrap="square" rtlCol="0">
              <a:spAutoFit/>
            </a:bodyPr>
            <a:lstStyle/>
            <a:p>
              <a:pPr algn="ctr"/>
              <a:r>
                <a:rPr lang="en-US" sz="1200" b="1" dirty="0" smtClean="0">
                  <a:solidFill>
                    <a:schemeClr val="bg1"/>
                  </a:solidFill>
                </a:rPr>
                <a:t>Buyer  Power</a:t>
              </a:r>
            </a:p>
            <a:p>
              <a:pPr algn="ctr"/>
              <a:r>
                <a:rPr lang="en-US" sz="1050" b="1" dirty="0" smtClean="0">
                  <a:solidFill>
                    <a:schemeClr val="bg1"/>
                  </a:solidFill>
                </a:rPr>
                <a:t>(Bargaining Power of</a:t>
              </a:r>
            </a:p>
            <a:p>
              <a:pPr algn="ctr"/>
              <a:r>
                <a:rPr lang="en-US" sz="1050" b="1" dirty="0" smtClean="0">
                  <a:solidFill>
                    <a:schemeClr val="bg1"/>
                  </a:solidFill>
                </a:rPr>
                <a:t>Buyers and Distribution</a:t>
              </a:r>
            </a:p>
            <a:p>
              <a:pPr algn="ctr"/>
              <a:r>
                <a:rPr lang="en-US" sz="1050" b="1" dirty="0" smtClean="0">
                  <a:solidFill>
                    <a:schemeClr val="bg1"/>
                  </a:solidFill>
                </a:rPr>
                <a:t>Channels)</a:t>
              </a:r>
              <a:endParaRPr lang="en-US" sz="1050" b="1" dirty="0">
                <a:solidFill>
                  <a:schemeClr val="bg1"/>
                </a:solidFill>
              </a:endParaRPr>
            </a:p>
          </p:txBody>
        </p:sp>
        <p:cxnSp>
          <p:nvCxnSpPr>
            <p:cNvPr id="14" name="Straight Arrow Connector 13"/>
            <p:cNvCxnSpPr/>
            <p:nvPr/>
          </p:nvCxnSpPr>
          <p:spPr>
            <a:xfrm>
              <a:off x="3185470" y="4028872"/>
              <a:ext cx="395930" cy="0"/>
            </a:xfrm>
            <a:prstGeom prst="straightConnector1">
              <a:avLst/>
            </a:prstGeom>
            <a:ln>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6324600" y="4028872"/>
              <a:ext cx="457201" cy="0"/>
            </a:xfrm>
            <a:prstGeom prst="straightConnector1">
              <a:avLst/>
            </a:prstGeom>
            <a:ln>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944246" y="2779930"/>
              <a:ext cx="0" cy="4812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5001397" y="4876801"/>
              <a:ext cx="0" cy="4571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696288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The Power of Competitive Advantage</a:t>
            </a:r>
          </a:p>
        </p:txBody>
      </p:sp>
      <p:sp>
        <p:nvSpPr>
          <p:cNvPr id="6" name="Content Placeholder 5"/>
          <p:cNvSpPr>
            <a:spLocks noGrp="1"/>
          </p:cNvSpPr>
          <p:nvPr>
            <p:ph idx="1"/>
          </p:nvPr>
        </p:nvSpPr>
        <p:spPr>
          <a:xfrm>
            <a:off x="762000" y="1981200"/>
            <a:ext cx="8153400" cy="4144963"/>
          </a:xfrm>
        </p:spPr>
        <p:txBody>
          <a:bodyPr>
            <a:normAutofit/>
          </a:bodyPr>
          <a:lstStyle/>
          <a:p>
            <a:pPr marL="0" indent="0" algn="ctr">
              <a:buNone/>
            </a:pPr>
            <a:r>
              <a:rPr lang="en-US" dirty="0" smtClean="0"/>
              <a:t>Basis of the Competitive Forces Model</a:t>
            </a:r>
          </a:p>
          <a:p>
            <a:endParaRPr lang="en-US" dirty="0"/>
          </a:p>
          <a:p>
            <a:pPr marL="0" indent="0">
              <a:buNone/>
            </a:pPr>
            <a:r>
              <a:rPr lang="en-US" sz="2000" dirty="0" smtClean="0">
                <a:solidFill>
                  <a:schemeClr val="tx1"/>
                </a:solidFill>
              </a:rPr>
              <a:t>PROFIT = TOTAL REVENUES minus TOTAL COSTS</a:t>
            </a:r>
          </a:p>
          <a:p>
            <a:pPr marL="457200" lvl="1" indent="0">
              <a:buNone/>
            </a:pPr>
            <a:r>
              <a:rPr lang="en-US" sz="1800" dirty="0" smtClean="0">
                <a:solidFill>
                  <a:srgbClr val="0070C0"/>
                </a:solidFill>
              </a:rPr>
              <a:t>Profit is increased by increasing total revenue and/or decreasing total costs. Profit is decreased when total revenues decrease and/or total costs increase.</a:t>
            </a:r>
          </a:p>
          <a:p>
            <a:pPr marL="457200" lvl="1" indent="0">
              <a:buNone/>
            </a:pPr>
            <a:endParaRPr lang="en-US" sz="1800" dirty="0" smtClean="0">
              <a:solidFill>
                <a:srgbClr val="0070C0"/>
              </a:solidFill>
            </a:endParaRPr>
          </a:p>
          <a:p>
            <a:pPr marL="0" indent="0">
              <a:buNone/>
            </a:pPr>
            <a:r>
              <a:rPr lang="en-US" sz="2000" dirty="0" smtClean="0">
                <a:solidFill>
                  <a:schemeClr val="tx1"/>
                </a:solidFill>
              </a:rPr>
              <a:t>PROFIT MARGIN = SELLING PRICE minus COST OF THE ITEM</a:t>
            </a:r>
            <a:endParaRPr lang="en-US" sz="2000" dirty="0">
              <a:solidFill>
                <a:schemeClr val="tx1"/>
              </a:solidFill>
            </a:endParaRPr>
          </a:p>
          <a:p>
            <a:pPr marL="400050" lvl="2" indent="0">
              <a:buNone/>
            </a:pPr>
            <a:r>
              <a:rPr lang="en-US" sz="1800" dirty="0">
                <a:solidFill>
                  <a:srgbClr val="0070C0"/>
                </a:solidFill>
              </a:rPr>
              <a:t>Profit margin measures the amount of profit per unit of sales, and does not take </a:t>
            </a:r>
            <a:r>
              <a:rPr lang="en-US" sz="1800" dirty="0" smtClean="0">
                <a:solidFill>
                  <a:srgbClr val="0070C0"/>
                </a:solidFill>
              </a:rPr>
              <a:t>into account </a:t>
            </a:r>
            <a:r>
              <a:rPr lang="en-US" sz="1800" dirty="0">
                <a:solidFill>
                  <a:srgbClr val="0070C0"/>
                </a:solidFill>
              </a:rPr>
              <a:t>all costs of doing business.</a:t>
            </a:r>
          </a:p>
        </p:txBody>
      </p:sp>
      <p:sp>
        <p:nvSpPr>
          <p:cNvPr id="7" name="Text Placeholder 6"/>
          <p:cNvSpPr>
            <a:spLocks noGrp="1"/>
          </p:cNvSpPr>
          <p:nvPr>
            <p:ph type="body" sz="quarter" idx="13"/>
          </p:nvPr>
        </p:nvSpPr>
        <p:spPr/>
        <p:txBody>
          <a:bodyPr/>
          <a:lstStyle/>
          <a:p>
            <a:r>
              <a:rPr lang="en-US" dirty="0"/>
              <a:t>Chapter 1</a:t>
            </a:r>
          </a:p>
        </p:txBody>
      </p:sp>
    </p:spTree>
    <p:extLst>
      <p:ext uri="{BB962C8B-B14F-4D97-AF65-F5344CB8AC3E}">
        <p14:creationId xmlns:p14="http://schemas.microsoft.com/office/powerpoint/2010/main" val="16491277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The Power of Competitive Advantage</a:t>
            </a:r>
          </a:p>
        </p:txBody>
      </p:sp>
      <p:sp>
        <p:nvSpPr>
          <p:cNvPr id="7" name="Text Placeholder 6"/>
          <p:cNvSpPr>
            <a:spLocks noGrp="1"/>
          </p:cNvSpPr>
          <p:nvPr>
            <p:ph type="body" sz="quarter" idx="13"/>
          </p:nvPr>
        </p:nvSpPr>
        <p:spPr/>
        <p:txBody>
          <a:bodyPr/>
          <a:lstStyle/>
          <a:p>
            <a:r>
              <a:rPr lang="en-US" dirty="0"/>
              <a:t>Chapter 1</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587615501"/>
              </p:ext>
            </p:extLst>
          </p:nvPr>
        </p:nvGraphicFramePr>
        <p:xfrm>
          <a:off x="1371600" y="2819400"/>
          <a:ext cx="7086600" cy="2021840"/>
        </p:xfrm>
        <a:graphic>
          <a:graphicData uri="http://schemas.openxmlformats.org/drawingml/2006/table">
            <a:tbl>
              <a:tblPr firstRow="1" bandRow="1">
                <a:tableStyleId>{5C22544A-7EE6-4342-B048-85BDC9FD1C3A}</a:tableStyleId>
              </a:tblPr>
              <a:tblGrid>
                <a:gridCol w="1771650"/>
                <a:gridCol w="1771650"/>
                <a:gridCol w="1771650"/>
                <a:gridCol w="1771650"/>
              </a:tblGrid>
              <a:tr h="370840">
                <a:tc gridSpan="4">
                  <a:txBody>
                    <a:bodyPr/>
                    <a:lstStyle/>
                    <a:p>
                      <a:pPr algn="ctr"/>
                      <a:r>
                        <a:rPr lang="en-US" sz="1800" b="1" i="0" u="none" strike="noStrike" kern="1200" baseline="0" dirty="0" smtClean="0">
                          <a:solidFill>
                            <a:schemeClr val="lt1"/>
                          </a:solidFill>
                          <a:latin typeface="+mn-lt"/>
                          <a:ea typeface="+mn-ea"/>
                          <a:cs typeface="+mn-cs"/>
                        </a:rPr>
                        <a:t>Strategies for Competitive Advantage</a:t>
                      </a:r>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70840">
                <a:tc>
                  <a:txBody>
                    <a:bodyPr/>
                    <a:lstStyle/>
                    <a:p>
                      <a:r>
                        <a:rPr lang="en-US" sz="1800" b="0" i="0" u="none" strike="noStrike" kern="1200" baseline="0" dirty="0" smtClean="0">
                          <a:solidFill>
                            <a:schemeClr val="dk1"/>
                          </a:solidFill>
                          <a:latin typeface="+mn-lt"/>
                          <a:ea typeface="+mn-ea"/>
                          <a:cs typeface="+mn-cs"/>
                        </a:rPr>
                        <a:t>Cost leadership </a:t>
                      </a:r>
                    </a:p>
                  </a:txBody>
                  <a:tcPr/>
                </a:tc>
                <a:tc>
                  <a:txBody>
                    <a:bodyPr/>
                    <a:lstStyle/>
                    <a:p>
                      <a:r>
                        <a:rPr lang="en-US" sz="1800" b="0" i="0" u="none" strike="noStrike" kern="1200" baseline="0" dirty="0" smtClean="0">
                          <a:solidFill>
                            <a:schemeClr val="dk1"/>
                          </a:solidFill>
                          <a:latin typeface="+mn-lt"/>
                          <a:ea typeface="+mn-ea"/>
                          <a:cs typeface="+mn-cs"/>
                        </a:rPr>
                        <a:t>Differentiation</a:t>
                      </a:r>
                      <a:endParaRPr lang="en-US" dirty="0"/>
                    </a:p>
                  </a:txBody>
                  <a:tcPr/>
                </a:tc>
                <a:tc>
                  <a:txBody>
                    <a:bodyPr/>
                    <a:lstStyle/>
                    <a:p>
                      <a:r>
                        <a:rPr lang="en-US" sz="1800" b="0" i="0" u="none" strike="noStrike" kern="1200" baseline="0" dirty="0" smtClean="0">
                          <a:solidFill>
                            <a:schemeClr val="dk1"/>
                          </a:solidFill>
                          <a:latin typeface="+mn-lt"/>
                          <a:ea typeface="+mn-ea"/>
                          <a:cs typeface="+mn-cs"/>
                        </a:rPr>
                        <a:t>Niche</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Growth</a:t>
                      </a:r>
                    </a:p>
                  </a:txBody>
                  <a:tcPr/>
                </a:tc>
              </a:tr>
              <a:tr h="370840">
                <a:tc>
                  <a:txBody>
                    <a:bodyPr/>
                    <a:lstStyle/>
                    <a:p>
                      <a:r>
                        <a:rPr lang="en-US" sz="1800" b="0" i="0" u="none" strike="noStrike" kern="1200" baseline="0" dirty="0" smtClean="0">
                          <a:solidFill>
                            <a:schemeClr val="dk1"/>
                          </a:solidFill>
                          <a:latin typeface="+mn-lt"/>
                          <a:ea typeface="+mn-ea"/>
                          <a:cs typeface="+mn-cs"/>
                        </a:rPr>
                        <a:t>Alliance</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Innovation</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Operational effectiveness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Customer orientation</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Time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Entry barriers</a:t>
                      </a:r>
                    </a:p>
                  </a:txBody>
                  <a:tcPr/>
                </a:tc>
                <a:tc>
                  <a:txBody>
                    <a:bodyPr/>
                    <a:lstStyle/>
                    <a:p>
                      <a:r>
                        <a:rPr lang="en-US" sz="1800" b="0" i="0" u="none" strike="noStrike" kern="1200" baseline="0" dirty="0" smtClean="0">
                          <a:solidFill>
                            <a:schemeClr val="dk1"/>
                          </a:solidFill>
                          <a:latin typeface="+mn-lt"/>
                          <a:ea typeface="+mn-ea"/>
                          <a:cs typeface="+mn-cs"/>
                        </a:rPr>
                        <a:t>Customer or supplier lock-in</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Increase switching costs</a:t>
                      </a:r>
                      <a:endParaRPr lang="en-US" dirty="0" smtClean="0"/>
                    </a:p>
                  </a:txBody>
                  <a:tcPr/>
                </a:tc>
              </a:tr>
            </a:tbl>
          </a:graphicData>
        </a:graphic>
      </p:graphicFrame>
      <p:sp>
        <p:nvSpPr>
          <p:cNvPr id="9" name="Content Placeholder 1"/>
          <p:cNvSpPr txBox="1">
            <a:spLocks/>
          </p:cNvSpPr>
          <p:nvPr/>
        </p:nvSpPr>
        <p:spPr>
          <a:xfrm>
            <a:off x="685800" y="1600200"/>
            <a:ext cx="80010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200" b="1" kern="1200">
                <a:solidFill>
                  <a:srgbClr val="0070C0"/>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dirty="0" smtClean="0"/>
              <a:t>Porter’s Competitive Forces Strategies</a:t>
            </a:r>
          </a:p>
          <a:p>
            <a:endParaRPr lang="en-US" dirty="0"/>
          </a:p>
        </p:txBody>
      </p:sp>
    </p:spTree>
    <p:extLst>
      <p:ext uri="{BB962C8B-B14F-4D97-AF65-F5344CB8AC3E}">
        <p14:creationId xmlns:p14="http://schemas.microsoft.com/office/powerpoint/2010/main" val="17363880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Every Business Is a Digital Business</a:t>
            </a:r>
            <a:endParaRPr lang="en-US" dirty="0"/>
          </a:p>
        </p:txBody>
      </p:sp>
      <p:sp>
        <p:nvSpPr>
          <p:cNvPr id="6" name="Content Placeholder 5"/>
          <p:cNvSpPr>
            <a:spLocks noGrp="1"/>
          </p:cNvSpPr>
          <p:nvPr>
            <p:ph idx="1"/>
          </p:nvPr>
        </p:nvSpPr>
        <p:spPr/>
        <p:txBody>
          <a:bodyPr>
            <a:normAutofit fontScale="92500" lnSpcReduction="10000"/>
          </a:bodyPr>
          <a:lstStyle/>
          <a:p>
            <a:r>
              <a:rPr lang="en-US" dirty="0" smtClean="0"/>
              <a:t>Digital Business</a:t>
            </a:r>
          </a:p>
          <a:p>
            <a:pPr lvl="1"/>
            <a:r>
              <a:rPr lang="en-US" dirty="0" smtClean="0"/>
              <a:t>A social, mobile, and Web-focused business.</a:t>
            </a:r>
          </a:p>
          <a:p>
            <a:r>
              <a:rPr lang="en-US" dirty="0" smtClean="0"/>
              <a:t>Business Model</a:t>
            </a:r>
          </a:p>
          <a:p>
            <a:pPr lvl="1"/>
            <a:r>
              <a:rPr lang="en-US" dirty="0" smtClean="0"/>
              <a:t>How a business makes money.</a:t>
            </a:r>
          </a:p>
          <a:p>
            <a:r>
              <a:rPr lang="en-US" dirty="0" smtClean="0"/>
              <a:t>Digital Business Model</a:t>
            </a:r>
          </a:p>
          <a:p>
            <a:pPr lvl="1"/>
            <a:r>
              <a:rPr lang="en-US" dirty="0" smtClean="0"/>
              <a:t>Defined how a business makes money digitally.</a:t>
            </a:r>
          </a:p>
          <a:p>
            <a:r>
              <a:rPr lang="en-US" dirty="0" smtClean="0"/>
              <a:t>Customer Experience (CX)</a:t>
            </a:r>
          </a:p>
          <a:p>
            <a:pPr lvl="1"/>
            <a:r>
              <a:rPr lang="en-US" dirty="0" smtClean="0"/>
              <a:t>About building the digital infrastructure that allows customers to do whatever they want to do, through whatever channel they choose to do it.</a:t>
            </a:r>
          </a:p>
          <a:p>
            <a:r>
              <a:rPr lang="en-US" dirty="0" smtClean="0"/>
              <a:t>Cloud Computing</a:t>
            </a:r>
          </a:p>
          <a:p>
            <a:pPr lvl="1"/>
            <a:r>
              <a:rPr lang="en-US" dirty="0" smtClean="0"/>
              <a:t>A style of computing in which IT services are delivered on-demand and accessible via the Internet.</a:t>
            </a:r>
            <a:endParaRPr lang="en-US" dirty="0"/>
          </a:p>
          <a:p>
            <a:pPr lvl="1"/>
            <a:endParaRPr lang="en-US" dirty="0"/>
          </a:p>
        </p:txBody>
      </p:sp>
      <p:sp>
        <p:nvSpPr>
          <p:cNvPr id="7" name="Text Placeholder 6"/>
          <p:cNvSpPr>
            <a:spLocks noGrp="1"/>
          </p:cNvSpPr>
          <p:nvPr>
            <p:ph type="body" sz="quarter" idx="13"/>
          </p:nvPr>
        </p:nvSpPr>
        <p:spPr/>
        <p:txBody>
          <a:bodyPr/>
          <a:lstStyle/>
          <a:p>
            <a:r>
              <a:rPr lang="en-US" dirty="0" smtClean="0"/>
              <a:t>Chapter 1</a:t>
            </a:r>
            <a:endParaRPr lang="en-US" dirty="0"/>
          </a:p>
        </p:txBody>
      </p:sp>
    </p:spTree>
    <p:extLst>
      <p:ext uri="{BB962C8B-B14F-4D97-AF65-F5344CB8AC3E}">
        <p14:creationId xmlns:p14="http://schemas.microsoft.com/office/powerpoint/2010/main" val="23607236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The Power of Competitive Advantage</a:t>
            </a:r>
          </a:p>
        </p:txBody>
      </p:sp>
      <p:sp>
        <p:nvSpPr>
          <p:cNvPr id="6" name="Content Placeholder 5"/>
          <p:cNvSpPr>
            <a:spLocks noGrp="1"/>
          </p:cNvSpPr>
          <p:nvPr>
            <p:ph idx="1"/>
          </p:nvPr>
        </p:nvSpPr>
        <p:spPr/>
        <p:txBody>
          <a:bodyPr>
            <a:normAutofit/>
          </a:bodyPr>
          <a:lstStyle/>
          <a:p>
            <a:r>
              <a:rPr lang="en-US" dirty="0" smtClean="0"/>
              <a:t>Primary Activities</a:t>
            </a:r>
          </a:p>
          <a:p>
            <a:pPr lvl="1"/>
            <a:r>
              <a:rPr lang="en-US" dirty="0" smtClean="0"/>
              <a:t>Business </a:t>
            </a:r>
            <a:r>
              <a:rPr lang="en-US" dirty="0"/>
              <a:t>activities directly involved in the </a:t>
            </a:r>
            <a:r>
              <a:rPr lang="en-US" dirty="0" smtClean="0"/>
              <a:t>production of goods involving </a:t>
            </a:r>
            <a:r>
              <a:rPr lang="en-US" dirty="0"/>
              <a:t>the purchase of materials, the </a:t>
            </a:r>
            <a:r>
              <a:rPr lang="en-US" dirty="0" smtClean="0"/>
              <a:t>processing of </a:t>
            </a:r>
            <a:r>
              <a:rPr lang="en-US" dirty="0"/>
              <a:t>materials into products, and delivery of products to </a:t>
            </a:r>
            <a:r>
              <a:rPr lang="en-US" dirty="0" smtClean="0"/>
              <a:t>customers.</a:t>
            </a:r>
          </a:p>
          <a:p>
            <a:pPr marL="914400" lvl="1" indent="-457200">
              <a:buFont typeface="+mj-lt"/>
              <a:buAutoNum type="arabicPeriod"/>
            </a:pPr>
            <a:r>
              <a:rPr lang="en-US" dirty="0"/>
              <a:t>Inbound logistics</a:t>
            </a:r>
            <a:endParaRPr lang="en-US" dirty="0" smtClean="0"/>
          </a:p>
          <a:p>
            <a:pPr marL="914400" lvl="1" indent="-457200">
              <a:buFont typeface="+mj-lt"/>
              <a:buAutoNum type="arabicPeriod"/>
            </a:pPr>
            <a:r>
              <a:rPr lang="en-US" dirty="0" smtClean="0"/>
              <a:t>Operations</a:t>
            </a:r>
          </a:p>
          <a:p>
            <a:pPr marL="914400" lvl="1" indent="-457200">
              <a:buFont typeface="+mj-lt"/>
              <a:buAutoNum type="arabicPeriod"/>
            </a:pPr>
            <a:r>
              <a:rPr lang="en-US" dirty="0" smtClean="0"/>
              <a:t>Outbound logistics</a:t>
            </a:r>
          </a:p>
          <a:p>
            <a:pPr marL="914400" lvl="1" indent="-457200">
              <a:buFont typeface="+mj-lt"/>
              <a:buAutoNum type="arabicPeriod"/>
            </a:pPr>
            <a:r>
              <a:rPr lang="en-US" dirty="0" smtClean="0"/>
              <a:t>Marketing and sales</a:t>
            </a:r>
          </a:p>
          <a:p>
            <a:pPr marL="914400" lvl="1" indent="-457200">
              <a:buFont typeface="+mj-lt"/>
              <a:buAutoNum type="arabicPeriod"/>
            </a:pPr>
            <a:r>
              <a:rPr lang="en-US" dirty="0" smtClean="0"/>
              <a:t>Services</a:t>
            </a:r>
          </a:p>
        </p:txBody>
      </p:sp>
      <p:sp>
        <p:nvSpPr>
          <p:cNvPr id="7" name="Text Placeholder 6"/>
          <p:cNvSpPr>
            <a:spLocks noGrp="1"/>
          </p:cNvSpPr>
          <p:nvPr>
            <p:ph type="body" sz="quarter" idx="13"/>
          </p:nvPr>
        </p:nvSpPr>
        <p:spPr/>
        <p:txBody>
          <a:bodyPr/>
          <a:lstStyle/>
          <a:p>
            <a:r>
              <a:rPr lang="en-US" dirty="0"/>
              <a:t>Chapter 1</a:t>
            </a:r>
          </a:p>
        </p:txBody>
      </p:sp>
    </p:spTree>
    <p:extLst>
      <p:ext uri="{BB962C8B-B14F-4D97-AF65-F5344CB8AC3E}">
        <p14:creationId xmlns:p14="http://schemas.microsoft.com/office/powerpoint/2010/main" val="11379126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The Power of Competitive Advantage</a:t>
            </a:r>
          </a:p>
        </p:txBody>
      </p:sp>
      <p:sp>
        <p:nvSpPr>
          <p:cNvPr id="6" name="Content Placeholder 5"/>
          <p:cNvSpPr>
            <a:spLocks noGrp="1"/>
          </p:cNvSpPr>
          <p:nvPr>
            <p:ph idx="1"/>
          </p:nvPr>
        </p:nvSpPr>
        <p:spPr/>
        <p:txBody>
          <a:bodyPr>
            <a:normAutofit/>
          </a:bodyPr>
          <a:lstStyle/>
          <a:p>
            <a:r>
              <a:rPr lang="en-US" dirty="0" smtClean="0"/>
              <a:t>Support Activities</a:t>
            </a:r>
          </a:p>
          <a:p>
            <a:pPr lvl="1"/>
            <a:r>
              <a:rPr lang="en-US" dirty="0" smtClean="0"/>
              <a:t>Applied to any or all of the primary activities which may also support each other.</a:t>
            </a:r>
          </a:p>
          <a:p>
            <a:pPr marL="914400" lvl="1" indent="-457200">
              <a:buFont typeface="+mj-lt"/>
              <a:buAutoNum type="arabicPeriod"/>
            </a:pPr>
            <a:r>
              <a:rPr lang="en-US" dirty="0" smtClean="0"/>
              <a:t>Infrastructure, accounting, finance, and management</a:t>
            </a:r>
          </a:p>
          <a:p>
            <a:pPr marL="914400" lvl="1" indent="-457200">
              <a:buFont typeface="+mj-lt"/>
              <a:buAutoNum type="arabicPeriod"/>
            </a:pPr>
            <a:r>
              <a:rPr lang="en-US" dirty="0" smtClean="0"/>
              <a:t>Human resource management (HR)</a:t>
            </a:r>
          </a:p>
          <a:p>
            <a:pPr marL="914400" lvl="1" indent="-457200">
              <a:buFont typeface="+mj-lt"/>
              <a:buAutoNum type="arabicPeriod"/>
            </a:pPr>
            <a:r>
              <a:rPr lang="en-US" dirty="0" smtClean="0"/>
              <a:t>Technology development, and research and development (R&amp;D)</a:t>
            </a:r>
          </a:p>
          <a:p>
            <a:pPr marL="914400" lvl="1" indent="-457200">
              <a:buFont typeface="+mj-lt"/>
              <a:buAutoNum type="arabicPeriod"/>
            </a:pPr>
            <a:r>
              <a:rPr lang="en-US" dirty="0" smtClean="0"/>
              <a:t>Procurement or purchasing</a:t>
            </a:r>
          </a:p>
        </p:txBody>
      </p:sp>
      <p:sp>
        <p:nvSpPr>
          <p:cNvPr id="7" name="Text Placeholder 6"/>
          <p:cNvSpPr>
            <a:spLocks noGrp="1"/>
          </p:cNvSpPr>
          <p:nvPr>
            <p:ph type="body" sz="quarter" idx="13"/>
          </p:nvPr>
        </p:nvSpPr>
        <p:spPr/>
        <p:txBody>
          <a:bodyPr/>
          <a:lstStyle/>
          <a:p>
            <a:r>
              <a:rPr lang="en-US" dirty="0"/>
              <a:t>Chapter 1</a:t>
            </a:r>
          </a:p>
        </p:txBody>
      </p:sp>
    </p:spTree>
    <p:extLst>
      <p:ext uri="{BB962C8B-B14F-4D97-AF65-F5344CB8AC3E}">
        <p14:creationId xmlns:p14="http://schemas.microsoft.com/office/powerpoint/2010/main" val="20693242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The Power of Competitive Advantage</a:t>
            </a:r>
          </a:p>
        </p:txBody>
      </p:sp>
      <p:sp>
        <p:nvSpPr>
          <p:cNvPr id="7" name="Text Placeholder 6"/>
          <p:cNvSpPr>
            <a:spLocks noGrp="1"/>
          </p:cNvSpPr>
          <p:nvPr>
            <p:ph type="body" sz="quarter" idx="13"/>
          </p:nvPr>
        </p:nvSpPr>
        <p:spPr/>
        <p:txBody>
          <a:bodyPr/>
          <a:lstStyle/>
          <a:p>
            <a:r>
              <a:rPr lang="en-US" dirty="0"/>
              <a:t>Chapter 1</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752600"/>
            <a:ext cx="5514975" cy="4371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90693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Business Process Management and Improvement</a:t>
            </a:r>
            <a:endParaRPr lang="en-US" dirty="0"/>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What </a:t>
            </a:r>
            <a:r>
              <a:rPr lang="en-US" b="0" dirty="0"/>
              <a:t>are the characteristics of an agile organization?</a:t>
            </a:r>
          </a:p>
          <a:p>
            <a:pPr marL="457200" indent="-457200">
              <a:buClr>
                <a:srgbClr val="5A8B25"/>
              </a:buClr>
              <a:buFont typeface="+mj-lt"/>
              <a:buAutoNum type="arabicPeriod"/>
            </a:pPr>
            <a:r>
              <a:rPr lang="en-US" b="0" dirty="0" smtClean="0"/>
              <a:t>Explain </a:t>
            </a:r>
            <a:r>
              <a:rPr lang="en-US" b="0" dirty="0"/>
              <a:t>IT consumerization.</a:t>
            </a:r>
          </a:p>
          <a:p>
            <a:pPr marL="457200" indent="-457200">
              <a:buClr>
                <a:srgbClr val="5A8B25"/>
              </a:buClr>
              <a:buFont typeface="+mj-lt"/>
              <a:buAutoNum type="arabicPeriod"/>
            </a:pPr>
            <a:r>
              <a:rPr lang="en-US" b="0" dirty="0" smtClean="0"/>
              <a:t>What </a:t>
            </a:r>
            <a:r>
              <a:rPr lang="en-US" b="0" dirty="0"/>
              <a:t>are two key components of corporate </a:t>
            </a:r>
            <a:r>
              <a:rPr lang="en-US" b="0" dirty="0" smtClean="0"/>
              <a:t>profitability</a:t>
            </a:r>
            <a:r>
              <a:rPr lang="en-US" b="0" dirty="0"/>
              <a:t>?</a:t>
            </a:r>
          </a:p>
          <a:p>
            <a:pPr marL="457200" indent="-457200">
              <a:buClr>
                <a:srgbClr val="5A8B25"/>
              </a:buClr>
              <a:buFont typeface="+mj-lt"/>
              <a:buAutoNum type="arabicPeriod"/>
            </a:pPr>
            <a:r>
              <a:rPr lang="en-US" b="0" dirty="0" smtClean="0"/>
              <a:t>Define </a:t>
            </a:r>
            <a:r>
              <a:rPr lang="en-US" b="0" dirty="0"/>
              <a:t>competitive advantage.</a:t>
            </a:r>
          </a:p>
          <a:p>
            <a:pPr marL="457200" indent="-457200">
              <a:buClr>
                <a:srgbClr val="5A8B25"/>
              </a:buClr>
              <a:buFont typeface="+mj-lt"/>
              <a:buAutoNum type="arabicPeriod"/>
            </a:pPr>
            <a:r>
              <a:rPr lang="en-US" b="0" dirty="0" smtClean="0"/>
              <a:t>Describe </a:t>
            </a:r>
            <a:r>
              <a:rPr lang="en-US" b="0" dirty="0"/>
              <a:t>strategic planning.</a:t>
            </a:r>
          </a:p>
          <a:p>
            <a:pPr marL="457200" indent="-457200">
              <a:buClr>
                <a:srgbClr val="5A8B25"/>
              </a:buClr>
              <a:buFont typeface="+mj-lt"/>
              <a:buAutoNum type="arabicPeriod"/>
            </a:pPr>
            <a:r>
              <a:rPr lang="en-US" b="0" dirty="0" smtClean="0"/>
              <a:t>Describe </a:t>
            </a:r>
            <a:r>
              <a:rPr lang="en-US" b="0" dirty="0"/>
              <a:t>SWOT analysis.</a:t>
            </a:r>
          </a:p>
          <a:p>
            <a:pPr marL="457200" indent="-457200">
              <a:buClr>
                <a:srgbClr val="5A8B25"/>
              </a:buClr>
              <a:buFont typeface="+mj-lt"/>
              <a:buAutoNum type="arabicPeriod"/>
            </a:pPr>
            <a:r>
              <a:rPr lang="en-US" b="0" dirty="0" smtClean="0"/>
              <a:t>Explain </a:t>
            </a:r>
            <a:r>
              <a:rPr lang="en-US" b="0" dirty="0"/>
              <a:t>Porter’s </a:t>
            </a:r>
            <a:r>
              <a:rPr lang="en-US" b="0" dirty="0" smtClean="0"/>
              <a:t>five-forces </a:t>
            </a:r>
            <a:r>
              <a:rPr lang="en-US" b="0" dirty="0"/>
              <a:t>model, and give an example of each force.</a:t>
            </a:r>
            <a:endParaRPr lang="en-US" dirty="0" smtClean="0"/>
          </a:p>
        </p:txBody>
      </p:sp>
      <p:sp>
        <p:nvSpPr>
          <p:cNvPr id="7" name="Text Placeholder 6"/>
          <p:cNvSpPr>
            <a:spLocks noGrp="1"/>
          </p:cNvSpPr>
          <p:nvPr>
            <p:ph type="body" sz="quarter" idx="13"/>
          </p:nvPr>
        </p:nvSpPr>
        <p:spPr/>
        <p:txBody>
          <a:bodyPr/>
          <a:lstStyle/>
          <a:p>
            <a:r>
              <a:rPr lang="en-US" dirty="0"/>
              <a:t>Chapter 1</a:t>
            </a:r>
          </a:p>
        </p:txBody>
      </p:sp>
    </p:spTree>
    <p:extLst>
      <p:ext uri="{BB962C8B-B14F-4D97-AF65-F5344CB8AC3E}">
        <p14:creationId xmlns:p14="http://schemas.microsoft.com/office/powerpoint/2010/main" val="233036082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847973415"/>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061003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Enterprise Technology Trends</a:t>
            </a:r>
          </a:p>
        </p:txBody>
      </p:sp>
      <p:sp>
        <p:nvSpPr>
          <p:cNvPr id="6" name="Content Placeholder 5"/>
          <p:cNvSpPr>
            <a:spLocks noGrp="1"/>
          </p:cNvSpPr>
          <p:nvPr>
            <p:ph idx="1"/>
          </p:nvPr>
        </p:nvSpPr>
        <p:spPr/>
        <p:txBody>
          <a:bodyPr>
            <a:normAutofit/>
          </a:bodyPr>
          <a:lstStyle/>
          <a:p>
            <a:r>
              <a:rPr lang="en-US" sz="2400" dirty="0" smtClean="0"/>
              <a:t>Shifting focus</a:t>
            </a:r>
          </a:p>
          <a:p>
            <a:pPr lvl="1"/>
            <a:r>
              <a:rPr lang="en-US" sz="2400" dirty="0" smtClean="0"/>
              <a:t>More mobile business apps, fewer docs on desktops</a:t>
            </a:r>
          </a:p>
          <a:p>
            <a:pPr lvl="1"/>
            <a:r>
              <a:rPr lang="en-US" sz="2400" dirty="0" smtClean="0"/>
              <a:t>More socially engaged – but subject to regulation</a:t>
            </a:r>
          </a:p>
          <a:p>
            <a:pPr lvl="1"/>
            <a:r>
              <a:rPr lang="en-US" sz="2400" dirty="0" smtClean="0"/>
              <a:t>More near-field communication (NFC) and radio frequency identification (RFID) technologies</a:t>
            </a:r>
          </a:p>
        </p:txBody>
      </p:sp>
      <p:sp>
        <p:nvSpPr>
          <p:cNvPr id="7" name="Text Placeholder 6"/>
          <p:cNvSpPr>
            <a:spLocks noGrp="1"/>
          </p:cNvSpPr>
          <p:nvPr>
            <p:ph type="body" sz="quarter" idx="13"/>
          </p:nvPr>
        </p:nvSpPr>
        <p:spPr/>
        <p:txBody>
          <a:bodyPr/>
          <a:lstStyle/>
          <a:p>
            <a:r>
              <a:rPr lang="en-US" dirty="0"/>
              <a:t>Chapter 1</a:t>
            </a:r>
          </a:p>
        </p:txBody>
      </p:sp>
    </p:spTree>
    <p:extLst>
      <p:ext uri="{BB962C8B-B14F-4D97-AF65-F5344CB8AC3E}">
        <p14:creationId xmlns:p14="http://schemas.microsoft.com/office/powerpoint/2010/main" val="250392033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Enterprise Technology Trends</a:t>
            </a:r>
          </a:p>
        </p:txBody>
      </p:sp>
      <p:sp>
        <p:nvSpPr>
          <p:cNvPr id="6" name="Content Placeholder 5"/>
          <p:cNvSpPr>
            <a:spLocks noGrp="1"/>
          </p:cNvSpPr>
          <p:nvPr>
            <p:ph idx="1"/>
          </p:nvPr>
        </p:nvSpPr>
        <p:spPr/>
        <p:txBody>
          <a:bodyPr>
            <a:normAutofit/>
          </a:bodyPr>
          <a:lstStyle/>
          <a:p>
            <a:r>
              <a:rPr lang="en-US" sz="2400" dirty="0" smtClean="0"/>
              <a:t>Shifting security issues</a:t>
            </a:r>
          </a:p>
          <a:p>
            <a:pPr lvl="1"/>
            <a:r>
              <a:rPr lang="en-US" sz="2400" i="1" dirty="0" smtClean="0"/>
              <a:t>Move to mobile</a:t>
            </a:r>
            <a:r>
              <a:rPr lang="en-US" sz="2400" dirty="0" smtClean="0"/>
              <a:t> raises data security issues</a:t>
            </a:r>
          </a:p>
          <a:p>
            <a:pPr lvl="1"/>
            <a:r>
              <a:rPr lang="en-US" sz="2400" dirty="0" smtClean="0"/>
              <a:t>A more transient workforce means higher risk for data (due to loss or theft)</a:t>
            </a:r>
          </a:p>
          <a:p>
            <a:pPr lvl="1"/>
            <a:r>
              <a:rPr lang="en-US" sz="2400" dirty="0" smtClean="0"/>
              <a:t>Customer ignorance toward restrictions or regulations (particularly finance and healthcare)</a:t>
            </a:r>
          </a:p>
          <a:p>
            <a:pPr lvl="1"/>
            <a:endParaRPr lang="en-US" dirty="0" smtClean="0"/>
          </a:p>
        </p:txBody>
      </p:sp>
      <p:sp>
        <p:nvSpPr>
          <p:cNvPr id="7" name="Text Placeholder 6"/>
          <p:cNvSpPr>
            <a:spLocks noGrp="1"/>
          </p:cNvSpPr>
          <p:nvPr>
            <p:ph type="body" sz="quarter" idx="13"/>
          </p:nvPr>
        </p:nvSpPr>
        <p:spPr/>
        <p:txBody>
          <a:bodyPr/>
          <a:lstStyle/>
          <a:p>
            <a:r>
              <a:rPr lang="en-US" dirty="0"/>
              <a:t>Chapter 1</a:t>
            </a:r>
          </a:p>
        </p:txBody>
      </p:sp>
    </p:spTree>
    <p:extLst>
      <p:ext uri="{BB962C8B-B14F-4D97-AF65-F5344CB8AC3E}">
        <p14:creationId xmlns:p14="http://schemas.microsoft.com/office/powerpoint/2010/main" val="9444474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Enterprise Technology Trends</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What </a:t>
            </a:r>
            <a:r>
              <a:rPr lang="en-US" b="0" dirty="0"/>
              <a:t>was the </a:t>
            </a:r>
            <a:r>
              <a:rPr lang="en-US" b="0" dirty="0" smtClean="0"/>
              <a:t>significance </a:t>
            </a:r>
            <a:r>
              <a:rPr lang="en-US" b="0" dirty="0"/>
              <a:t>of Apple’s introduction of the iPhones </a:t>
            </a:r>
            <a:r>
              <a:rPr lang="en-US" b="0" dirty="0" smtClean="0"/>
              <a:t>music store</a:t>
            </a:r>
            <a:r>
              <a:rPr lang="en-US" b="0" dirty="0"/>
              <a:t>?</a:t>
            </a:r>
          </a:p>
          <a:p>
            <a:pPr marL="457200" indent="-457200">
              <a:buClr>
                <a:srgbClr val="5A8B25"/>
              </a:buClr>
              <a:buFont typeface="+mj-lt"/>
              <a:buAutoNum type="arabicPeriod"/>
            </a:pPr>
            <a:r>
              <a:rPr lang="en-US" b="0" dirty="0" smtClean="0"/>
              <a:t>What </a:t>
            </a:r>
            <a:r>
              <a:rPr lang="en-US" b="0" dirty="0"/>
              <a:t>are three IT trends?</a:t>
            </a:r>
          </a:p>
          <a:p>
            <a:pPr marL="457200" indent="-457200">
              <a:buClr>
                <a:srgbClr val="5A8B25"/>
              </a:buClr>
              <a:buFont typeface="+mj-lt"/>
              <a:buAutoNum type="arabicPeriod"/>
            </a:pPr>
            <a:r>
              <a:rPr lang="en-US" b="0" dirty="0" smtClean="0"/>
              <a:t>What </a:t>
            </a:r>
            <a:r>
              <a:rPr lang="en-US" b="0" dirty="0"/>
              <a:t>are three business applications of NFC?</a:t>
            </a:r>
            <a:endParaRPr lang="en-US" dirty="0" smtClean="0"/>
          </a:p>
        </p:txBody>
      </p:sp>
      <p:sp>
        <p:nvSpPr>
          <p:cNvPr id="7" name="Text Placeholder 6"/>
          <p:cNvSpPr>
            <a:spLocks noGrp="1"/>
          </p:cNvSpPr>
          <p:nvPr>
            <p:ph type="body" sz="quarter" idx="13"/>
          </p:nvPr>
        </p:nvSpPr>
        <p:spPr/>
        <p:txBody>
          <a:bodyPr/>
          <a:lstStyle/>
          <a:p>
            <a:r>
              <a:rPr lang="en-US" dirty="0"/>
              <a:t>Chapter 1</a:t>
            </a:r>
          </a:p>
        </p:txBody>
      </p:sp>
    </p:spTree>
    <p:extLst>
      <p:ext uri="{BB962C8B-B14F-4D97-AF65-F5344CB8AC3E}">
        <p14:creationId xmlns:p14="http://schemas.microsoft.com/office/powerpoint/2010/main" val="421221767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332607078"/>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030405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How Your IT Expertise Adds Value to Your Performance and Career</a:t>
            </a:r>
          </a:p>
        </p:txBody>
      </p:sp>
      <p:sp>
        <p:nvSpPr>
          <p:cNvPr id="6" name="Content Placeholder 5"/>
          <p:cNvSpPr>
            <a:spLocks noGrp="1"/>
          </p:cNvSpPr>
          <p:nvPr>
            <p:ph idx="1"/>
          </p:nvPr>
        </p:nvSpPr>
        <p:spPr/>
        <p:txBody>
          <a:bodyPr>
            <a:normAutofit/>
          </a:bodyPr>
          <a:lstStyle/>
          <a:p>
            <a:r>
              <a:rPr lang="en-US" dirty="0" smtClean="0"/>
              <a:t>Emerging Technology Roles:</a:t>
            </a:r>
          </a:p>
          <a:p>
            <a:pPr lvl="1"/>
            <a:r>
              <a:rPr lang="en-US" dirty="0" smtClean="0"/>
              <a:t>Chief Technology Officer</a:t>
            </a:r>
          </a:p>
          <a:p>
            <a:pPr lvl="1"/>
            <a:r>
              <a:rPr lang="en-US" dirty="0"/>
              <a:t>Chief Information Officer</a:t>
            </a:r>
            <a:endParaRPr lang="en-US" dirty="0" smtClean="0"/>
          </a:p>
          <a:p>
            <a:pPr lvl="1"/>
            <a:r>
              <a:rPr lang="en-US" dirty="0" smtClean="0"/>
              <a:t>IT Project Management</a:t>
            </a:r>
          </a:p>
          <a:p>
            <a:pPr lvl="1"/>
            <a:r>
              <a:rPr lang="en-US" dirty="0" smtClean="0"/>
              <a:t>Data-related roles (streaming, management, analytics, development, analysis, and more)</a:t>
            </a:r>
          </a:p>
          <a:p>
            <a:r>
              <a:rPr lang="en-US" dirty="0" smtClean="0"/>
              <a:t>Expanded Traditional Roles</a:t>
            </a:r>
            <a:r>
              <a:rPr lang="en-US" dirty="0"/>
              <a:t>:</a:t>
            </a:r>
          </a:p>
          <a:p>
            <a:pPr lvl="1"/>
            <a:r>
              <a:rPr lang="en-US" dirty="0"/>
              <a:t>Knowledge workers</a:t>
            </a:r>
          </a:p>
          <a:p>
            <a:pPr lvl="1"/>
            <a:r>
              <a:rPr lang="en-US" dirty="0"/>
              <a:t>Entrepreneurs</a:t>
            </a:r>
          </a:p>
          <a:p>
            <a:pPr lvl="1"/>
            <a:r>
              <a:rPr lang="en-US" dirty="0"/>
              <a:t>Managers</a:t>
            </a:r>
          </a:p>
          <a:p>
            <a:pPr lvl="1"/>
            <a:r>
              <a:rPr lang="en-US" dirty="0"/>
              <a:t>Business </a:t>
            </a:r>
            <a:r>
              <a:rPr lang="en-US" dirty="0" smtClean="0"/>
              <a:t>leaders</a:t>
            </a:r>
            <a:endParaRPr lang="en-US" dirty="0"/>
          </a:p>
        </p:txBody>
      </p:sp>
      <p:sp>
        <p:nvSpPr>
          <p:cNvPr id="7" name="Text Placeholder 6"/>
          <p:cNvSpPr>
            <a:spLocks noGrp="1"/>
          </p:cNvSpPr>
          <p:nvPr>
            <p:ph type="body" sz="quarter" idx="13"/>
          </p:nvPr>
        </p:nvSpPr>
        <p:spPr/>
        <p:txBody>
          <a:bodyPr/>
          <a:lstStyle/>
          <a:p>
            <a:r>
              <a:rPr lang="en-US" dirty="0"/>
              <a:t>Chapter 1</a:t>
            </a:r>
          </a:p>
        </p:txBody>
      </p:sp>
    </p:spTree>
    <p:extLst>
      <p:ext uri="{BB962C8B-B14F-4D97-AF65-F5344CB8AC3E}">
        <p14:creationId xmlns:p14="http://schemas.microsoft.com/office/powerpoint/2010/main" val="15588712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Every Business Is a Digital Business</a:t>
            </a:r>
            <a:endParaRPr lang="en-US" dirty="0"/>
          </a:p>
        </p:txBody>
      </p:sp>
      <p:sp>
        <p:nvSpPr>
          <p:cNvPr id="6" name="Content Placeholder 5"/>
          <p:cNvSpPr>
            <a:spLocks noGrp="1"/>
          </p:cNvSpPr>
          <p:nvPr>
            <p:ph idx="1"/>
          </p:nvPr>
        </p:nvSpPr>
        <p:spPr/>
        <p:txBody>
          <a:bodyPr>
            <a:normAutofit/>
          </a:bodyPr>
          <a:lstStyle/>
          <a:p>
            <a:r>
              <a:rPr lang="en-US" dirty="0" smtClean="0"/>
              <a:t>Why develop digital business models?</a:t>
            </a:r>
          </a:p>
          <a:p>
            <a:pPr lvl="1"/>
            <a:r>
              <a:rPr lang="en-US" dirty="0" smtClean="0"/>
              <a:t>Deliver an incredible customer experience</a:t>
            </a:r>
          </a:p>
          <a:p>
            <a:pPr lvl="1"/>
            <a:r>
              <a:rPr lang="en-US" dirty="0" smtClean="0"/>
              <a:t>Turn a profit</a:t>
            </a:r>
          </a:p>
          <a:p>
            <a:pPr lvl="1"/>
            <a:r>
              <a:rPr lang="en-US" dirty="0" smtClean="0"/>
              <a:t>Increase market share</a:t>
            </a:r>
          </a:p>
          <a:p>
            <a:pPr lvl="1"/>
            <a:r>
              <a:rPr lang="en-US" dirty="0" smtClean="0"/>
              <a:t>Engage their employees</a:t>
            </a:r>
          </a:p>
          <a:p>
            <a:r>
              <a:rPr lang="en-US" dirty="0"/>
              <a:t>How does the customer experience (CX) measure up?</a:t>
            </a:r>
          </a:p>
          <a:p>
            <a:pPr lvl="1"/>
            <a:r>
              <a:rPr lang="en-US" dirty="0"/>
              <a:t>There is a strong relationship between the quality of a firm’s CX and brand loyalty, which in turn increases revenue.</a:t>
            </a:r>
          </a:p>
          <a:p>
            <a:pPr lvl="1"/>
            <a:endParaRPr lang="en-US" dirty="0" smtClean="0"/>
          </a:p>
        </p:txBody>
      </p:sp>
      <p:sp>
        <p:nvSpPr>
          <p:cNvPr id="7" name="Text Placeholder 6"/>
          <p:cNvSpPr>
            <a:spLocks noGrp="1"/>
          </p:cNvSpPr>
          <p:nvPr>
            <p:ph type="body" sz="quarter" idx="13"/>
          </p:nvPr>
        </p:nvSpPr>
        <p:spPr/>
        <p:txBody>
          <a:bodyPr/>
          <a:lstStyle/>
          <a:p>
            <a:r>
              <a:rPr lang="en-US" dirty="0"/>
              <a:t>Chapter 1</a:t>
            </a:r>
          </a:p>
        </p:txBody>
      </p:sp>
    </p:spTree>
    <p:extLst>
      <p:ext uri="{BB962C8B-B14F-4D97-AF65-F5344CB8AC3E}">
        <p14:creationId xmlns:p14="http://schemas.microsoft.com/office/powerpoint/2010/main" val="5644326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How Your IT Expertise Adds Value to Your Performance and Career</a:t>
            </a:r>
          </a:p>
        </p:txBody>
      </p:sp>
      <p:sp>
        <p:nvSpPr>
          <p:cNvPr id="7" name="Text Placeholder 6"/>
          <p:cNvSpPr>
            <a:spLocks noGrp="1"/>
          </p:cNvSpPr>
          <p:nvPr>
            <p:ph type="body" sz="quarter" idx="13"/>
          </p:nvPr>
        </p:nvSpPr>
        <p:spPr/>
        <p:txBody>
          <a:bodyPr/>
          <a:lstStyle/>
          <a:p>
            <a:r>
              <a:rPr lang="en-US" dirty="0"/>
              <a:t>Chapter 1</a:t>
            </a:r>
          </a:p>
        </p:txBody>
      </p:sp>
      <p:sp>
        <p:nvSpPr>
          <p:cNvPr id="8" name="Rectangle 7"/>
          <p:cNvSpPr/>
          <p:nvPr/>
        </p:nvSpPr>
        <p:spPr>
          <a:xfrm>
            <a:off x="1429923" y="1676400"/>
            <a:ext cx="6455613"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200" b="1" dirty="0" smtClean="0">
                <a:ln w="11430"/>
                <a:solidFill>
                  <a:srgbClr val="5A8B25"/>
                </a:solidFill>
                <a:effectLst>
                  <a:outerShdw blurRad="50800" dist="39000" dir="5460000" algn="tl">
                    <a:srgbClr val="000000">
                      <a:alpha val="38000"/>
                    </a:srgbClr>
                  </a:outerShdw>
                </a:effectLst>
              </a:rPr>
              <a:t>Key Strategic and Tactical Questions</a:t>
            </a:r>
            <a:endParaRPr lang="en-US" sz="3200" b="1" dirty="0">
              <a:ln w="11430"/>
              <a:solidFill>
                <a:srgbClr val="5A8B25"/>
              </a:solidFill>
              <a:effectLst>
                <a:outerShdw blurRad="50800" dist="39000" dir="5460000" algn="tl">
                  <a:srgbClr val="000000">
                    <a:alpha val="38000"/>
                  </a:srgbClr>
                </a:outerShdw>
              </a:effectLst>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1349" y="2408683"/>
            <a:ext cx="5112761" cy="40016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2963903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How Your IT Expertise Adds Value to Your Performance and Career</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Why </a:t>
            </a:r>
            <a:r>
              <a:rPr lang="en-US" b="0" dirty="0"/>
              <a:t>is IT a major enabler of business performance and success?</a:t>
            </a:r>
          </a:p>
          <a:p>
            <a:pPr marL="457200" indent="-457200">
              <a:buClr>
                <a:srgbClr val="5A8B25"/>
              </a:buClr>
              <a:buFont typeface="+mj-lt"/>
              <a:buAutoNum type="arabicPeriod"/>
            </a:pPr>
            <a:r>
              <a:rPr lang="en-US" b="0" dirty="0" smtClean="0"/>
              <a:t>Explain </a:t>
            </a:r>
            <a:r>
              <a:rPr lang="en-US" b="0" dirty="0"/>
              <a:t>why it is </a:t>
            </a:r>
            <a:r>
              <a:rPr lang="en-US" b="0" dirty="0" smtClean="0"/>
              <a:t>beneficial </a:t>
            </a:r>
            <a:r>
              <a:rPr lang="en-US" b="0" dirty="0"/>
              <a:t>to study IT today.</a:t>
            </a:r>
          </a:p>
          <a:p>
            <a:pPr marL="457200" indent="-457200">
              <a:buClr>
                <a:srgbClr val="5A8B25"/>
              </a:buClr>
              <a:buFont typeface="+mj-lt"/>
              <a:buAutoNum type="arabicPeriod"/>
            </a:pPr>
            <a:r>
              <a:rPr lang="en-US" b="0" dirty="0" smtClean="0"/>
              <a:t>Why </a:t>
            </a:r>
            <a:r>
              <a:rPr lang="en-US" b="0" dirty="0"/>
              <a:t>are IT job prospects strong?</a:t>
            </a:r>
            <a:endParaRPr lang="en-US" dirty="0" smtClean="0"/>
          </a:p>
        </p:txBody>
      </p:sp>
      <p:sp>
        <p:nvSpPr>
          <p:cNvPr id="7" name="Text Placeholder 6"/>
          <p:cNvSpPr>
            <a:spLocks noGrp="1"/>
          </p:cNvSpPr>
          <p:nvPr>
            <p:ph type="body" sz="quarter" idx="13"/>
          </p:nvPr>
        </p:nvSpPr>
        <p:spPr/>
        <p:txBody>
          <a:bodyPr/>
          <a:lstStyle/>
          <a:p>
            <a:r>
              <a:rPr lang="en-US" dirty="0"/>
              <a:t>Chapter 1</a:t>
            </a:r>
          </a:p>
        </p:txBody>
      </p:sp>
    </p:spTree>
    <p:extLst>
      <p:ext uri="{BB962C8B-B14F-4D97-AF65-F5344CB8AC3E}">
        <p14:creationId xmlns:p14="http://schemas.microsoft.com/office/powerpoint/2010/main" val="23715683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Every Business Is a Digital Business</a:t>
            </a:r>
            <a:endParaRPr lang="en-US" dirty="0"/>
          </a:p>
        </p:txBody>
      </p:sp>
      <p:sp>
        <p:nvSpPr>
          <p:cNvPr id="7" name="Text Placeholder 6"/>
          <p:cNvSpPr>
            <a:spLocks noGrp="1"/>
          </p:cNvSpPr>
          <p:nvPr>
            <p:ph type="body" sz="quarter" idx="13"/>
          </p:nvPr>
        </p:nvSpPr>
        <p:spPr/>
        <p:txBody>
          <a:bodyPr/>
          <a:lstStyle/>
          <a:p>
            <a:r>
              <a:rPr lang="en-US" dirty="0"/>
              <a:t>Chapter 1</a:t>
            </a:r>
          </a:p>
        </p:txBody>
      </p:sp>
      <p:graphicFrame>
        <p:nvGraphicFramePr>
          <p:cNvPr id="2" name="Diagram 1"/>
          <p:cNvGraphicFramePr/>
          <p:nvPr>
            <p:extLst>
              <p:ext uri="{D42A27DB-BD31-4B8C-83A1-F6EECF244321}">
                <p14:modId xmlns:p14="http://schemas.microsoft.com/office/powerpoint/2010/main" val="1663047354"/>
              </p:ext>
            </p:extLst>
          </p:nvPr>
        </p:nvGraphicFramePr>
        <p:xfrm>
          <a:off x="2133600" y="16764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130126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Every Business Is a Digital Business</a:t>
            </a:r>
            <a:endParaRPr lang="en-US" dirty="0"/>
          </a:p>
        </p:txBody>
      </p:sp>
      <p:sp>
        <p:nvSpPr>
          <p:cNvPr id="6" name="Content Placeholder 5"/>
          <p:cNvSpPr>
            <a:spLocks noGrp="1"/>
          </p:cNvSpPr>
          <p:nvPr>
            <p:ph idx="1"/>
          </p:nvPr>
        </p:nvSpPr>
        <p:spPr/>
        <p:txBody>
          <a:bodyPr>
            <a:normAutofit/>
          </a:bodyPr>
          <a:lstStyle/>
          <a:p>
            <a:r>
              <a:rPr lang="en-US" dirty="0" smtClean="0"/>
              <a:t>Cloud Computing</a:t>
            </a:r>
          </a:p>
          <a:p>
            <a:pPr lvl="1"/>
            <a:r>
              <a:rPr lang="en-US" dirty="0" smtClean="0"/>
              <a:t>Resource acquisition is “as needed” and without upfront investments.</a:t>
            </a:r>
          </a:p>
          <a:p>
            <a:pPr lvl="1"/>
            <a:r>
              <a:rPr lang="en-US" dirty="0" smtClean="0"/>
              <a:t>Resources no longer dependent on buying that resource.</a:t>
            </a:r>
          </a:p>
          <a:p>
            <a:r>
              <a:rPr lang="en-US" dirty="0" smtClean="0"/>
              <a:t>Machine-to-Machine (M2M) Technology</a:t>
            </a:r>
          </a:p>
          <a:p>
            <a:pPr lvl="1"/>
            <a:r>
              <a:rPr lang="en-US" dirty="0" smtClean="0"/>
              <a:t>Objects that connect themselves to the Internet with sensor-embedded devices are commonly referred to as the </a:t>
            </a:r>
            <a:r>
              <a:rPr lang="en-US" b="1" i="1" dirty="0" smtClean="0">
                <a:solidFill>
                  <a:srgbClr val="5A8B25"/>
                </a:solidFill>
              </a:rPr>
              <a:t>Internet of Things</a:t>
            </a:r>
            <a:r>
              <a:rPr lang="en-US" i="1" dirty="0" smtClean="0">
                <a:solidFill>
                  <a:srgbClr val="5A8B25"/>
                </a:solidFill>
              </a:rPr>
              <a:t> </a:t>
            </a:r>
            <a:r>
              <a:rPr lang="en-US" dirty="0" smtClean="0"/>
              <a:t>(</a:t>
            </a:r>
            <a:r>
              <a:rPr lang="en-US" dirty="0" smtClean="0"/>
              <a:t>IoT</a:t>
            </a:r>
            <a:r>
              <a:rPr lang="en-US" dirty="0" smtClean="0"/>
              <a:t>).</a:t>
            </a:r>
          </a:p>
          <a:p>
            <a:pPr marL="457200" lvl="1" indent="0">
              <a:buNone/>
            </a:pPr>
            <a:endParaRPr lang="en-US" dirty="0" smtClean="0"/>
          </a:p>
        </p:txBody>
      </p:sp>
      <p:sp>
        <p:nvSpPr>
          <p:cNvPr id="7" name="Text Placeholder 6"/>
          <p:cNvSpPr>
            <a:spLocks noGrp="1"/>
          </p:cNvSpPr>
          <p:nvPr>
            <p:ph type="body" sz="quarter" idx="13"/>
          </p:nvPr>
        </p:nvSpPr>
        <p:spPr/>
        <p:txBody>
          <a:bodyPr/>
          <a:lstStyle/>
          <a:p>
            <a:r>
              <a:rPr lang="en-US" dirty="0"/>
              <a:t>Chapter 1</a:t>
            </a:r>
          </a:p>
        </p:txBody>
      </p:sp>
    </p:spTree>
    <p:extLst>
      <p:ext uri="{BB962C8B-B14F-4D97-AF65-F5344CB8AC3E}">
        <p14:creationId xmlns:p14="http://schemas.microsoft.com/office/powerpoint/2010/main" val="2084784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Every Business Is a Digital Business</a:t>
            </a:r>
            <a:endParaRPr lang="en-US" dirty="0"/>
          </a:p>
        </p:txBody>
      </p:sp>
      <p:sp>
        <p:nvSpPr>
          <p:cNvPr id="6" name="Content Placeholder 5"/>
          <p:cNvSpPr>
            <a:spLocks noGrp="1"/>
          </p:cNvSpPr>
          <p:nvPr>
            <p:ph idx="1"/>
          </p:nvPr>
        </p:nvSpPr>
        <p:spPr/>
        <p:txBody>
          <a:bodyPr>
            <a:normAutofit/>
          </a:bodyPr>
          <a:lstStyle/>
          <a:p>
            <a:r>
              <a:rPr lang="en-US" dirty="0"/>
              <a:t>Big </a:t>
            </a:r>
            <a:r>
              <a:rPr lang="en-US" dirty="0" smtClean="0"/>
              <a:t>Data</a:t>
            </a:r>
          </a:p>
          <a:p>
            <a:pPr lvl="1"/>
            <a:r>
              <a:rPr lang="en-US" dirty="0" smtClean="0"/>
              <a:t>Commonly </a:t>
            </a:r>
            <a:r>
              <a:rPr lang="en-US" dirty="0"/>
              <a:t>defined as high-volume, mostly text </a:t>
            </a:r>
            <a:r>
              <a:rPr lang="en-US" dirty="0" smtClean="0"/>
              <a:t>data</a:t>
            </a:r>
          </a:p>
          <a:p>
            <a:pPr lvl="1"/>
            <a:r>
              <a:rPr lang="en-US" dirty="0"/>
              <a:t>Studied by data scientists in the field of data science</a:t>
            </a:r>
          </a:p>
          <a:p>
            <a:r>
              <a:rPr lang="en-US" dirty="0" smtClean="0"/>
              <a:t>Data Science</a:t>
            </a:r>
          </a:p>
          <a:p>
            <a:pPr lvl="1"/>
            <a:r>
              <a:rPr lang="en-US" dirty="0" smtClean="0"/>
              <a:t>Managing and analyzing massive sets of data for purposes such as target marketing, trend analysis, and the creation of individually tailored products and services.</a:t>
            </a:r>
            <a:endParaRPr lang="en-US" dirty="0"/>
          </a:p>
          <a:p>
            <a:pPr lvl="1"/>
            <a:endParaRPr lang="en-US" dirty="0" smtClean="0"/>
          </a:p>
        </p:txBody>
      </p:sp>
      <p:sp>
        <p:nvSpPr>
          <p:cNvPr id="7" name="Text Placeholder 6"/>
          <p:cNvSpPr>
            <a:spLocks noGrp="1"/>
          </p:cNvSpPr>
          <p:nvPr>
            <p:ph type="body" sz="quarter" idx="13"/>
          </p:nvPr>
        </p:nvSpPr>
        <p:spPr/>
        <p:txBody>
          <a:bodyPr/>
          <a:lstStyle/>
          <a:p>
            <a:r>
              <a:rPr lang="en-US" dirty="0"/>
              <a:t>Chapter 1</a:t>
            </a:r>
          </a:p>
        </p:txBody>
      </p:sp>
    </p:spTree>
    <p:extLst>
      <p:ext uri="{BB962C8B-B14F-4D97-AF65-F5344CB8AC3E}">
        <p14:creationId xmlns:p14="http://schemas.microsoft.com/office/powerpoint/2010/main" val="1082131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Every Business Is a Digital Business</a:t>
            </a:r>
            <a:endParaRPr lang="en-US" dirty="0"/>
          </a:p>
        </p:txBody>
      </p:sp>
      <p:sp>
        <p:nvSpPr>
          <p:cNvPr id="6" name="Content Placeholder 5"/>
          <p:cNvSpPr>
            <a:spLocks noGrp="1"/>
          </p:cNvSpPr>
          <p:nvPr>
            <p:ph idx="1"/>
          </p:nvPr>
        </p:nvSpPr>
        <p:spPr/>
        <p:txBody>
          <a:bodyPr>
            <a:normAutofit/>
          </a:bodyPr>
          <a:lstStyle/>
          <a:p>
            <a:r>
              <a:rPr lang="en-US" dirty="0" smtClean="0"/>
              <a:t>Social-Mobile-Cloud (</a:t>
            </a:r>
            <a:r>
              <a:rPr lang="en-US" dirty="0" smtClean="0"/>
              <a:t>SoMoClo</a:t>
            </a:r>
            <a:r>
              <a:rPr lang="en-US" dirty="0" smtClean="0"/>
              <a:t>)</a:t>
            </a:r>
          </a:p>
          <a:p>
            <a:pPr lvl="1"/>
            <a:r>
              <a:rPr lang="en-US" dirty="0" smtClean="0"/>
              <a:t>Huge data centers accessible via the Internet and forms the core by providing 24/7 access to storage, apps, and services.</a:t>
            </a:r>
          </a:p>
          <a:p>
            <a:pPr lvl="1"/>
            <a:r>
              <a:rPr lang="en-US" dirty="0" smtClean="0"/>
              <a:t>Handheld and wearable devices and their users form the edge of the cloud. </a:t>
            </a:r>
          </a:p>
          <a:p>
            <a:pPr lvl="1"/>
            <a:r>
              <a:rPr lang="en-US" dirty="0" smtClean="0"/>
              <a:t>Social channels connect the core and edge, creating integration of technical and services infrastructure needed for digital business.</a:t>
            </a:r>
          </a:p>
        </p:txBody>
      </p:sp>
      <p:sp>
        <p:nvSpPr>
          <p:cNvPr id="7" name="Text Placeholder 6"/>
          <p:cNvSpPr>
            <a:spLocks noGrp="1"/>
          </p:cNvSpPr>
          <p:nvPr>
            <p:ph type="body" sz="quarter" idx="13"/>
          </p:nvPr>
        </p:nvSpPr>
        <p:spPr/>
        <p:txBody>
          <a:bodyPr/>
          <a:lstStyle/>
          <a:p>
            <a:r>
              <a:rPr lang="en-US" dirty="0"/>
              <a:t>Chapter 1</a:t>
            </a:r>
          </a:p>
        </p:txBody>
      </p:sp>
    </p:spTree>
    <p:extLst>
      <p:ext uri="{BB962C8B-B14F-4D97-AF65-F5344CB8AC3E}">
        <p14:creationId xmlns:p14="http://schemas.microsoft.com/office/powerpoint/2010/main" val="12465249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Every Business Is a Digital Business</a:t>
            </a:r>
            <a:endParaRPr lang="en-US" dirty="0"/>
          </a:p>
        </p:txBody>
      </p:sp>
      <p:sp>
        <p:nvSpPr>
          <p:cNvPr id="6" name="Content Placeholder 5"/>
          <p:cNvSpPr>
            <a:spLocks noGrp="1"/>
          </p:cNvSpPr>
          <p:nvPr>
            <p:ph idx="1"/>
          </p:nvPr>
        </p:nvSpPr>
        <p:spPr/>
        <p:txBody>
          <a:bodyPr>
            <a:normAutofit/>
          </a:bodyPr>
          <a:lstStyle/>
          <a:p>
            <a:r>
              <a:rPr lang="en-US" dirty="0" smtClean="0"/>
              <a:t>Social-Mobile-Cloud (</a:t>
            </a:r>
            <a:r>
              <a:rPr lang="en-US" dirty="0" smtClean="0"/>
              <a:t>SoMoClo</a:t>
            </a:r>
            <a:r>
              <a:rPr lang="en-US" dirty="0" smtClean="0"/>
              <a:t>) cont.</a:t>
            </a:r>
          </a:p>
          <a:p>
            <a:pPr lvl="1"/>
            <a:r>
              <a:rPr lang="en-US" dirty="0" smtClean="0"/>
              <a:t>Makes it possible to meet the expectations of employees, customers, and business partners.</a:t>
            </a:r>
          </a:p>
          <a:p>
            <a:pPr lvl="1"/>
            <a:r>
              <a:rPr lang="en-US" dirty="0" smtClean="0"/>
              <a:t>Provides customers’ interests and preferences to create new products and services and allows quick response to changes in usage patterns as they occur.</a:t>
            </a:r>
          </a:p>
          <a:p>
            <a:pPr lvl="1"/>
            <a:r>
              <a:rPr lang="en-US" dirty="0" smtClean="0"/>
              <a:t>Mobiles are now an extension of individuals’ body and mind.</a:t>
            </a:r>
          </a:p>
          <a:p>
            <a:endParaRPr lang="en-US" dirty="0" smtClean="0"/>
          </a:p>
        </p:txBody>
      </p:sp>
      <p:sp>
        <p:nvSpPr>
          <p:cNvPr id="7" name="Text Placeholder 6"/>
          <p:cNvSpPr>
            <a:spLocks noGrp="1"/>
          </p:cNvSpPr>
          <p:nvPr>
            <p:ph type="body" sz="quarter" idx="13"/>
          </p:nvPr>
        </p:nvSpPr>
        <p:spPr/>
        <p:txBody>
          <a:bodyPr/>
          <a:lstStyle/>
          <a:p>
            <a:r>
              <a:rPr lang="en-US" dirty="0"/>
              <a:t>Chapter 1</a:t>
            </a:r>
          </a:p>
        </p:txBody>
      </p:sp>
    </p:spTree>
    <p:extLst>
      <p:ext uri="{BB962C8B-B14F-4D97-AF65-F5344CB8AC3E}">
        <p14:creationId xmlns:p14="http://schemas.microsoft.com/office/powerpoint/2010/main" val="2489040765"/>
      </p:ext>
    </p:extLst>
  </p:cSld>
  <p:clrMapOvr>
    <a:masterClrMapping/>
  </p:clrMapOvr>
  <p:timing>
    <p:tnLst>
      <p:par>
        <p:cTn id="1" dur="indefinite" restart="never" nodeType="tmRoot"/>
      </p:par>
    </p:tnLst>
  </p:timing>
</p:sld>
</file>

<file path=ppt/theme/theme1.xml><?xml version="1.0" encoding="utf-8"?>
<a:theme xmlns:a="http://schemas.openxmlformats.org/drawingml/2006/main" name="turban10e_pp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5">
      <a:majorFont>
        <a:latin typeface="Franklin Gothic Book"/>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turban10e_ppt_template</Template>
  <TotalTime>393</TotalTime>
  <Words>4125</Words>
  <Application>Microsoft Office PowerPoint</Application>
  <PresentationFormat>On-screen Show (4:3)</PresentationFormat>
  <Paragraphs>434</Paragraphs>
  <Slides>41</Slides>
  <Notes>5</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turban10e_ppt_template</vt:lpstr>
      <vt:lpstr>Chapter 1</vt:lpstr>
      <vt:lpstr>PowerPoint Presentation</vt:lpstr>
      <vt:lpstr>Every Business Is a Digital Business</vt:lpstr>
      <vt:lpstr>Every Business Is a Digital Business</vt:lpstr>
      <vt:lpstr>Every Business Is a Digital Business</vt:lpstr>
      <vt:lpstr>Every Business Is a Digital Business</vt:lpstr>
      <vt:lpstr>Every Business Is a Digital Business</vt:lpstr>
      <vt:lpstr>Every Business Is a Digital Business</vt:lpstr>
      <vt:lpstr>Every Business Is a Digital Business</vt:lpstr>
      <vt:lpstr>Every Business Is a Digital Business</vt:lpstr>
      <vt:lpstr>PowerPoint Presentation</vt:lpstr>
      <vt:lpstr>Business Process Management and Improvement</vt:lpstr>
      <vt:lpstr>Business Process Management and Improvement</vt:lpstr>
      <vt:lpstr>Business Process Management and Improvement</vt:lpstr>
      <vt:lpstr>Business Process Management and Improvement</vt:lpstr>
      <vt:lpstr>Business Process Management and Improvement</vt:lpstr>
      <vt:lpstr>Business Process Management and Improvement</vt:lpstr>
      <vt:lpstr>Business Process Management and Improvement</vt:lpstr>
      <vt:lpstr>PowerPoint Presentation</vt:lpstr>
      <vt:lpstr>The Power of Competitive Advantage</vt:lpstr>
      <vt:lpstr>The Power of Competitive Advantage</vt:lpstr>
      <vt:lpstr>The Power of Competitive Advantage</vt:lpstr>
      <vt:lpstr>The Power of Competitive Advantage</vt:lpstr>
      <vt:lpstr>The Power of Competitive Advantage</vt:lpstr>
      <vt:lpstr>The Power of Competitive Advantage</vt:lpstr>
      <vt:lpstr>The Power of Competitive Advantage</vt:lpstr>
      <vt:lpstr>The Power of Competitive Advantage</vt:lpstr>
      <vt:lpstr>The Power of Competitive Advantage</vt:lpstr>
      <vt:lpstr>The Power of Competitive Advantage</vt:lpstr>
      <vt:lpstr>The Power of Competitive Advantage</vt:lpstr>
      <vt:lpstr>The Power of Competitive Advantage</vt:lpstr>
      <vt:lpstr>The Power of Competitive Advantage</vt:lpstr>
      <vt:lpstr>Business Process Management and Improvement</vt:lpstr>
      <vt:lpstr>PowerPoint Presentation</vt:lpstr>
      <vt:lpstr>Enterprise Technology Trends</vt:lpstr>
      <vt:lpstr>Enterprise Technology Trends</vt:lpstr>
      <vt:lpstr>Enterprise Technology Trends</vt:lpstr>
      <vt:lpstr>PowerPoint Presentation</vt:lpstr>
      <vt:lpstr>How Your IT Expertise Adds Value to Your Performance and Career</vt:lpstr>
      <vt:lpstr>How Your IT Expertise Adds Value to Your Performance and Career</vt:lpstr>
      <vt:lpstr>How Your IT Expertise Adds Value to Your Performance and Career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Professor Sedlack</dc:creator>
  <cp:lastModifiedBy>Volpe, Christina - Hoboken</cp:lastModifiedBy>
  <cp:revision>39</cp:revision>
  <dcterms:created xsi:type="dcterms:W3CDTF">2014-10-01T13:59:16Z</dcterms:created>
  <dcterms:modified xsi:type="dcterms:W3CDTF">2014-10-06T14:18:53Z</dcterms:modified>
</cp:coreProperties>
</file>