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62" r:id="rId3"/>
    <p:sldId id="337" r:id="rId4"/>
    <p:sldId id="390" r:id="rId5"/>
    <p:sldId id="391" r:id="rId6"/>
    <p:sldId id="393" r:id="rId7"/>
    <p:sldId id="394" r:id="rId8"/>
    <p:sldId id="395" r:id="rId9"/>
    <p:sldId id="396" r:id="rId10"/>
    <p:sldId id="397" r:id="rId11"/>
    <p:sldId id="398" r:id="rId12"/>
    <p:sldId id="399" r:id="rId13"/>
    <p:sldId id="400" r:id="rId14"/>
    <p:sldId id="401" r:id="rId15"/>
    <p:sldId id="388" r:id="rId16"/>
    <p:sldId id="384" r:id="rId17"/>
    <p:sldId id="346" r:id="rId18"/>
    <p:sldId id="402" r:id="rId19"/>
    <p:sldId id="403" r:id="rId20"/>
    <p:sldId id="389" r:id="rId21"/>
    <p:sldId id="385" r:id="rId22"/>
    <p:sldId id="362" r:id="rId23"/>
    <p:sldId id="405" r:id="rId24"/>
    <p:sldId id="404" r:id="rId25"/>
    <p:sldId id="294" r:id="rId26"/>
    <p:sldId id="386" r:id="rId27"/>
    <p:sldId id="369" r:id="rId28"/>
    <p:sldId id="407" r:id="rId29"/>
    <p:sldId id="406" r:id="rId30"/>
    <p:sldId id="408" r:id="rId31"/>
    <p:sldId id="409" r:id="rId32"/>
    <p:sldId id="295" r:id="rId33"/>
    <p:sldId id="387" r:id="rId34"/>
    <p:sldId id="282" r:id="rId35"/>
    <p:sldId id="373" r:id="rId36"/>
    <p:sldId id="375" r:id="rId37"/>
    <p:sldId id="296"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0" autoAdjust="0"/>
    <p:restoredTop sz="77201" autoAdjust="0"/>
  </p:normalViewPr>
  <p:slideViewPr>
    <p:cSldViewPr>
      <p:cViewPr varScale="1">
        <p:scale>
          <a:sx n="81" d="100"/>
          <a:sy n="81" d="100"/>
        </p:scale>
        <p:origin x="-732"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Organic Search and Search Engine Optimization</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Pay-Per-Click and Paid Search Strategies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 Search for Meaning—Semantic Technology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Recommendation </a:t>
          </a:r>
          <a:r>
            <a:rPr lang="en-US" dirty="0" smtClean="0"/>
            <a:t>Engines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Using Search Technology for Business Success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custScaleX="147714">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Organic Search and Search Engine Optimization</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Pay-Per-Click and Paid Search Strategies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 Search for Meaning—Semantic Technology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Recommendation </a:t>
          </a:r>
          <a:r>
            <a:rPr lang="en-US" dirty="0" smtClean="0"/>
            <a:t>Engines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Using Search Technology for Business Success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custScaleX="168466">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DEF30C10-959A-4E69-90CC-5FB4F84410D3}" type="presOf" srcId="{F5AD8166-0AD2-4AC9-93DF-0F1A7E4681A8}" destId="{D9198F7A-99DF-4591-B1DC-2620606084FF}" srcOrd="0" destOrd="0" presId="urn:microsoft.com/office/officeart/2005/8/layout/cycle1"/>
    <dgm:cxn modelId="{BB25D31F-8935-4D62-A2DA-798B76BB558B}" type="presOf" srcId="{DD36AD2A-744B-4626-9C69-4A76E3BF39B5}" destId="{A358ADC3-06B9-42DB-8FFB-235E2F6F2F98}" srcOrd="0" destOrd="0" presId="urn:microsoft.com/office/officeart/2005/8/layout/cycle1"/>
    <dgm:cxn modelId="{E950C43B-8B99-4844-9B6A-B6C39597A205}"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011EEADF-CC2C-47B8-A9CC-7F0ACE0674A2}" type="presOf" srcId="{D8B2400E-FCAE-419A-B761-6ED663DEC67E}" destId="{CE8778B7-9A61-4F06-A1F7-678BEE7FE664}" srcOrd="0" destOrd="0" presId="urn:microsoft.com/office/officeart/2005/8/layout/cycle1"/>
    <dgm:cxn modelId="{A1046859-0304-4AD0-94FD-26CD2F8219ED}" type="presOf" srcId="{BF040C06-D312-4F8C-ACB3-85D06B8E305C}" destId="{EA611E80-2D38-467A-9D70-00B07686AA2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944649C8-55BF-4C7C-A361-FC9C10B07645}" type="presOf" srcId="{E96240FE-D269-43EC-A72D-BE6D42FBED2A}" destId="{02E85226-A9A2-493C-825C-0403A6A4CC01}" srcOrd="0" destOrd="0" presId="urn:microsoft.com/office/officeart/2005/8/layout/cycle1"/>
    <dgm:cxn modelId="{8CF92F5F-1201-4420-ACB2-D25EBF887A48}" type="presOf" srcId="{37A83061-BB15-4DC8-987C-C41F59F2283C}" destId="{D445377C-82B8-4D46-A8DA-7A1EF300CC48}" srcOrd="0" destOrd="0" presId="urn:microsoft.com/office/officeart/2005/8/layout/cycle1"/>
    <dgm:cxn modelId="{D515EBAE-7C22-4DB7-845B-1D546808D1C5}"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2724EBDA-DA58-48F2-9797-385F2E3C4117}" type="presOf" srcId="{27E1A284-FB59-4211-A2A6-296ECC7AF733}" destId="{E92E50ED-2104-4C56-839A-1D58E60B6978}" srcOrd="0" destOrd="0" presId="urn:microsoft.com/office/officeart/2005/8/layout/cycle1"/>
    <dgm:cxn modelId="{1F709516-BAFE-46E8-99ED-A26EEDF8202D}" type="presOf" srcId="{08A3218D-962D-4B2D-AFA9-758784621306}" destId="{0A5141A9-9A5E-4F9E-B8D4-E663C7220C1C}" srcOrd="0" destOrd="0" presId="urn:microsoft.com/office/officeart/2005/8/layout/cycle1"/>
    <dgm:cxn modelId="{9AFBE89D-22E7-4EB3-BBA0-215A2D153AAC}" type="presOf" srcId="{318A7937-6144-4B1B-B27B-64760AA0F20D}" destId="{4F56F714-C9FE-4CB7-BFA6-DB8A3BCD8EED}" srcOrd="0" destOrd="0" presId="urn:microsoft.com/office/officeart/2005/8/layout/cycle1"/>
    <dgm:cxn modelId="{6491CCDF-C840-46B0-BE7D-4EB51FBC323A}" type="presParOf" srcId="{E92E50ED-2104-4C56-839A-1D58E60B6978}" destId="{4A70DB3B-BC26-4C3A-A4B3-FD97B373CBF9}" srcOrd="0" destOrd="0" presId="urn:microsoft.com/office/officeart/2005/8/layout/cycle1"/>
    <dgm:cxn modelId="{FC491673-139D-4A07-A812-4A1A5B496AF4}" type="presParOf" srcId="{E92E50ED-2104-4C56-839A-1D58E60B6978}" destId="{A4AB0C58-7056-484E-BD14-C051808D0C28}" srcOrd="1" destOrd="0" presId="urn:microsoft.com/office/officeart/2005/8/layout/cycle1"/>
    <dgm:cxn modelId="{275CEA33-F9D1-4084-B964-A8A643AA78C8}" type="presParOf" srcId="{E92E50ED-2104-4C56-839A-1D58E60B6978}" destId="{CE8778B7-9A61-4F06-A1F7-678BEE7FE664}" srcOrd="2" destOrd="0" presId="urn:microsoft.com/office/officeart/2005/8/layout/cycle1"/>
    <dgm:cxn modelId="{0FC5B7AB-C7AC-4953-8963-AEDF04D108DF}" type="presParOf" srcId="{E92E50ED-2104-4C56-839A-1D58E60B6978}" destId="{5F40BA3D-6F50-40EE-8764-161954C5089D}" srcOrd="3" destOrd="0" presId="urn:microsoft.com/office/officeart/2005/8/layout/cycle1"/>
    <dgm:cxn modelId="{83EDCE53-B0F6-4AA3-B7C1-BADED574CE21}" type="presParOf" srcId="{E92E50ED-2104-4C56-839A-1D58E60B6978}" destId="{D445377C-82B8-4D46-A8DA-7A1EF300CC48}" srcOrd="4" destOrd="0" presId="urn:microsoft.com/office/officeart/2005/8/layout/cycle1"/>
    <dgm:cxn modelId="{E5B8089F-EA1A-4FA2-B285-AB97EA7F6369}" type="presParOf" srcId="{E92E50ED-2104-4C56-839A-1D58E60B6978}" destId="{5502ED10-4163-4978-A2D8-019016FBE56E}" srcOrd="5" destOrd="0" presId="urn:microsoft.com/office/officeart/2005/8/layout/cycle1"/>
    <dgm:cxn modelId="{114AFF42-D755-47E7-8494-78EB67186F26}" type="presParOf" srcId="{E92E50ED-2104-4C56-839A-1D58E60B6978}" destId="{7A587A47-9FA4-421A-8FE9-2A20CF7B81FB}" srcOrd="6" destOrd="0" presId="urn:microsoft.com/office/officeart/2005/8/layout/cycle1"/>
    <dgm:cxn modelId="{97B0911D-7D75-4621-B003-81EA6566025D}" type="presParOf" srcId="{E92E50ED-2104-4C56-839A-1D58E60B6978}" destId="{A358ADC3-06B9-42DB-8FFB-235E2F6F2F98}" srcOrd="7" destOrd="0" presId="urn:microsoft.com/office/officeart/2005/8/layout/cycle1"/>
    <dgm:cxn modelId="{81481504-2532-4A6D-AB6C-9926098A65FA}" type="presParOf" srcId="{E92E50ED-2104-4C56-839A-1D58E60B6978}" destId="{02E85226-A9A2-493C-825C-0403A6A4CC01}" srcOrd="8" destOrd="0" presId="urn:microsoft.com/office/officeart/2005/8/layout/cycle1"/>
    <dgm:cxn modelId="{0DB14F87-644E-4492-A6F3-6332322B0CAE}" type="presParOf" srcId="{E92E50ED-2104-4C56-839A-1D58E60B6978}" destId="{73D11EEB-1679-4206-A266-CE9A1AB79ACC}" srcOrd="9" destOrd="0" presId="urn:microsoft.com/office/officeart/2005/8/layout/cycle1"/>
    <dgm:cxn modelId="{D00BC793-1794-4BE6-AE2D-04B6BA5BFCC2}" type="presParOf" srcId="{E92E50ED-2104-4C56-839A-1D58E60B6978}" destId="{0A5141A9-9A5E-4F9E-B8D4-E663C7220C1C}" srcOrd="10" destOrd="0" presId="urn:microsoft.com/office/officeart/2005/8/layout/cycle1"/>
    <dgm:cxn modelId="{85F58907-BFA5-4AB0-96B7-A6B5AC0948E0}" type="presParOf" srcId="{E92E50ED-2104-4C56-839A-1D58E60B6978}" destId="{D9198F7A-99DF-4591-B1DC-2620606084FF}" srcOrd="11" destOrd="0" presId="urn:microsoft.com/office/officeart/2005/8/layout/cycle1"/>
    <dgm:cxn modelId="{680D36CC-861E-4B1C-A725-5DADE5C2C0E2}" type="presParOf" srcId="{E92E50ED-2104-4C56-839A-1D58E60B6978}" destId="{25CA3731-1185-42A8-951C-5D21935C393B}" srcOrd="12" destOrd="0" presId="urn:microsoft.com/office/officeart/2005/8/layout/cycle1"/>
    <dgm:cxn modelId="{42786AD4-9AEC-4247-B944-9B258CA6F3FF}" type="presParOf" srcId="{E92E50ED-2104-4C56-839A-1D58E60B6978}" destId="{EA611E80-2D38-467A-9D70-00B07686AA2F}" srcOrd="13" destOrd="0" presId="urn:microsoft.com/office/officeart/2005/8/layout/cycle1"/>
    <dgm:cxn modelId="{1942BD12-D8B8-4455-98A3-D9E4F09C98FC}"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Organic Search and Search Engine Optimization</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Pay-Per-Click and Paid Search Strategies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 Search for Meaning—Semantic Technology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Recommendation </a:t>
          </a:r>
          <a:r>
            <a:rPr lang="en-US" dirty="0" smtClean="0"/>
            <a:t>Engines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Using Search Technology for Business Success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custScaleX="16119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8E8A4925-C0B9-457C-9282-06AA444D5C0E}" type="presOf" srcId="{318A7937-6144-4B1B-B27B-64760AA0F20D}" destId="{4F56F714-C9FE-4CB7-BFA6-DB8A3BCD8EED}" srcOrd="0" destOrd="0" presId="urn:microsoft.com/office/officeart/2005/8/layout/cycle1"/>
    <dgm:cxn modelId="{76C39DFF-FFD2-437D-A60D-D7FB506C1C06}" type="presOf" srcId="{08A3218D-962D-4B2D-AFA9-758784621306}" destId="{0A5141A9-9A5E-4F9E-B8D4-E663C7220C1C}" srcOrd="0" destOrd="0" presId="urn:microsoft.com/office/officeart/2005/8/layout/cycle1"/>
    <dgm:cxn modelId="{FFB1BB30-3F86-4926-AE38-C34CB14CF25F}" type="presOf" srcId="{E96240FE-D269-43EC-A72D-BE6D42FBED2A}" destId="{02E85226-A9A2-493C-825C-0403A6A4CC01}" srcOrd="0" destOrd="0" presId="urn:microsoft.com/office/officeart/2005/8/layout/cycle1"/>
    <dgm:cxn modelId="{8CD2AF25-C974-4930-8ED6-0A6C0F246A01}" type="presOf" srcId="{37A83061-BB15-4DC8-987C-C41F59F2283C}" destId="{D445377C-82B8-4D46-A8DA-7A1EF300CC48}" srcOrd="0" destOrd="0" presId="urn:microsoft.com/office/officeart/2005/8/layout/cycle1"/>
    <dgm:cxn modelId="{7FC9731C-4E2A-42DC-9095-31DF6FC3C040}" type="presOf" srcId="{BF040C06-D312-4F8C-ACB3-85D06B8E305C}" destId="{EA611E80-2D38-467A-9D70-00B07686AA2F}" srcOrd="0" destOrd="0" presId="urn:microsoft.com/office/officeart/2005/8/layout/cycle1"/>
    <dgm:cxn modelId="{FECCDF71-0CD7-49CA-8C5D-22115AA1C521}" type="presOf" srcId="{27E1A284-FB59-4211-A2A6-296ECC7AF733}" destId="{E92E50ED-2104-4C56-839A-1D58E60B6978}" srcOrd="0" destOrd="0" presId="urn:microsoft.com/office/officeart/2005/8/layout/cycle1"/>
    <dgm:cxn modelId="{7CCF70F4-17B3-4B95-B7FE-202A49059F0E}"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3964D91A-5552-4BA5-9B10-F41607FE22A9}" type="presOf" srcId="{F5AD8166-0AD2-4AC9-93DF-0F1A7E4681A8}" destId="{D9198F7A-99DF-4591-B1DC-2620606084FF}" srcOrd="0" destOrd="0" presId="urn:microsoft.com/office/officeart/2005/8/layout/cycle1"/>
    <dgm:cxn modelId="{756EFA06-5E2B-47BD-9A7A-62566B671D49}" type="presOf" srcId="{D8B2400E-FCAE-419A-B761-6ED663DEC67E}" destId="{CE8778B7-9A61-4F06-A1F7-678BEE7FE664}" srcOrd="0" destOrd="0" presId="urn:microsoft.com/office/officeart/2005/8/layout/cycle1"/>
    <dgm:cxn modelId="{9A446216-FA7D-4E05-AD62-20DF8134493E}" type="presOf" srcId="{4A5B2F96-8D0E-4C55-952A-5E74D0CE2694}" destId="{5502ED10-4163-4978-A2D8-019016FBE56E}"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23180AD8-E319-4F52-BF29-3451ECEA288B}" srcId="{27E1A284-FB59-4211-A2A6-296ECC7AF733}" destId="{08A3218D-962D-4B2D-AFA9-758784621306}" srcOrd="3" destOrd="0" parTransId="{179CEBED-0DBA-4E6F-9A3D-1010AE6105AF}" sibTransId="{F5AD8166-0AD2-4AC9-93DF-0F1A7E4681A8}"/>
    <dgm:cxn modelId="{7A7C33D0-103E-4DB1-8882-D8873D20F186}"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2E5F79B5-AA7E-4360-BAD1-AEEED39219D6}" type="presParOf" srcId="{E92E50ED-2104-4C56-839A-1D58E60B6978}" destId="{4A70DB3B-BC26-4C3A-A4B3-FD97B373CBF9}" srcOrd="0" destOrd="0" presId="urn:microsoft.com/office/officeart/2005/8/layout/cycle1"/>
    <dgm:cxn modelId="{8DA1C0B3-07A7-4911-8326-AD9A7EF1597E}" type="presParOf" srcId="{E92E50ED-2104-4C56-839A-1D58E60B6978}" destId="{A4AB0C58-7056-484E-BD14-C051808D0C28}" srcOrd="1" destOrd="0" presId="urn:microsoft.com/office/officeart/2005/8/layout/cycle1"/>
    <dgm:cxn modelId="{5DDDA8C5-B84E-4831-926C-420F8D64AFF2}" type="presParOf" srcId="{E92E50ED-2104-4C56-839A-1D58E60B6978}" destId="{CE8778B7-9A61-4F06-A1F7-678BEE7FE664}" srcOrd="2" destOrd="0" presId="urn:microsoft.com/office/officeart/2005/8/layout/cycle1"/>
    <dgm:cxn modelId="{6810FBC3-56DC-4891-AF8F-E16C2D1DE72B}" type="presParOf" srcId="{E92E50ED-2104-4C56-839A-1D58E60B6978}" destId="{5F40BA3D-6F50-40EE-8764-161954C5089D}" srcOrd="3" destOrd="0" presId="urn:microsoft.com/office/officeart/2005/8/layout/cycle1"/>
    <dgm:cxn modelId="{211D6205-98C3-4DD1-AADE-B919ADA413DE}" type="presParOf" srcId="{E92E50ED-2104-4C56-839A-1D58E60B6978}" destId="{D445377C-82B8-4D46-A8DA-7A1EF300CC48}" srcOrd="4" destOrd="0" presId="urn:microsoft.com/office/officeart/2005/8/layout/cycle1"/>
    <dgm:cxn modelId="{98733596-FD43-464E-BC78-D90F1CE86445}" type="presParOf" srcId="{E92E50ED-2104-4C56-839A-1D58E60B6978}" destId="{5502ED10-4163-4978-A2D8-019016FBE56E}" srcOrd="5" destOrd="0" presId="urn:microsoft.com/office/officeart/2005/8/layout/cycle1"/>
    <dgm:cxn modelId="{2A9EA01E-78A9-4E5B-B674-CC241B7EBA36}" type="presParOf" srcId="{E92E50ED-2104-4C56-839A-1D58E60B6978}" destId="{7A587A47-9FA4-421A-8FE9-2A20CF7B81FB}" srcOrd="6" destOrd="0" presId="urn:microsoft.com/office/officeart/2005/8/layout/cycle1"/>
    <dgm:cxn modelId="{FD594538-3763-4CB5-A691-5404A8189D73}" type="presParOf" srcId="{E92E50ED-2104-4C56-839A-1D58E60B6978}" destId="{A358ADC3-06B9-42DB-8FFB-235E2F6F2F98}" srcOrd="7" destOrd="0" presId="urn:microsoft.com/office/officeart/2005/8/layout/cycle1"/>
    <dgm:cxn modelId="{1D46ACCB-DDA6-4343-8FA6-903094627CCC}" type="presParOf" srcId="{E92E50ED-2104-4C56-839A-1D58E60B6978}" destId="{02E85226-A9A2-493C-825C-0403A6A4CC01}" srcOrd="8" destOrd="0" presId="urn:microsoft.com/office/officeart/2005/8/layout/cycle1"/>
    <dgm:cxn modelId="{9C07025A-B82E-49B5-AB97-FC2607313B56}" type="presParOf" srcId="{E92E50ED-2104-4C56-839A-1D58E60B6978}" destId="{73D11EEB-1679-4206-A266-CE9A1AB79ACC}" srcOrd="9" destOrd="0" presId="urn:microsoft.com/office/officeart/2005/8/layout/cycle1"/>
    <dgm:cxn modelId="{0C75F0A4-E961-41E5-BC75-91FF5FBF3982}" type="presParOf" srcId="{E92E50ED-2104-4C56-839A-1D58E60B6978}" destId="{0A5141A9-9A5E-4F9E-B8D4-E663C7220C1C}" srcOrd="10" destOrd="0" presId="urn:microsoft.com/office/officeart/2005/8/layout/cycle1"/>
    <dgm:cxn modelId="{7481C9E6-2D63-4BA7-9C6B-F494BF6EA366}" type="presParOf" srcId="{E92E50ED-2104-4C56-839A-1D58E60B6978}" destId="{D9198F7A-99DF-4591-B1DC-2620606084FF}" srcOrd="11" destOrd="0" presId="urn:microsoft.com/office/officeart/2005/8/layout/cycle1"/>
    <dgm:cxn modelId="{5026C3CC-6B45-4800-8032-3B4B79217DAC}" type="presParOf" srcId="{E92E50ED-2104-4C56-839A-1D58E60B6978}" destId="{25CA3731-1185-42A8-951C-5D21935C393B}" srcOrd="12" destOrd="0" presId="urn:microsoft.com/office/officeart/2005/8/layout/cycle1"/>
    <dgm:cxn modelId="{1B302555-7043-492B-B2EC-585D0329714D}" type="presParOf" srcId="{E92E50ED-2104-4C56-839A-1D58E60B6978}" destId="{EA611E80-2D38-467A-9D70-00B07686AA2F}" srcOrd="13" destOrd="0" presId="urn:microsoft.com/office/officeart/2005/8/layout/cycle1"/>
    <dgm:cxn modelId="{7716B8CA-F8DF-4715-9B55-EA19E770FDAF}"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Organic Search and Search Engine Optimization</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Pay-Per-Click and Paid Search Strategies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A Search for Meaning—Semantic Technology</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Recommendation </a:t>
          </a:r>
          <a:r>
            <a:rPr lang="en-US" dirty="0" smtClean="0"/>
            <a:t>Engines</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Using Search Technology for Business Success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custScaleX="168466">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45D89AE6-A3E7-4AB3-BE84-08D63AF1AA37}" type="presOf" srcId="{318A7937-6144-4B1B-B27B-64760AA0F20D}" destId="{4F56F714-C9FE-4CB7-BFA6-DB8A3BCD8EED}" srcOrd="0" destOrd="0" presId="urn:microsoft.com/office/officeart/2005/8/layout/cycle1"/>
    <dgm:cxn modelId="{317D134A-4316-4860-9984-582D3AB29995}" type="presOf" srcId="{08A3218D-962D-4B2D-AFA9-758784621306}" destId="{0A5141A9-9A5E-4F9E-B8D4-E663C7220C1C}" srcOrd="0" destOrd="0" presId="urn:microsoft.com/office/officeart/2005/8/layout/cycle1"/>
    <dgm:cxn modelId="{60B9922D-F8EF-437C-BE5E-30CEE88C7B84}" type="presOf" srcId="{37A83061-BB15-4DC8-987C-C41F59F2283C}" destId="{D445377C-82B8-4D46-A8DA-7A1EF300CC48}" srcOrd="0" destOrd="0" presId="urn:microsoft.com/office/officeart/2005/8/layout/cycle1"/>
    <dgm:cxn modelId="{96AA3B92-C648-4636-8FA1-328250F732CD}"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5C068CB6-CDEE-46A4-B77F-971971590FC5}" type="presOf" srcId="{E96240FE-D269-43EC-A72D-BE6D42FBED2A}" destId="{02E85226-A9A2-493C-825C-0403A6A4CC01}"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9595AB13-DEDB-4FC2-9A81-67FDF088C4E3}" type="presOf" srcId="{27E1A284-FB59-4211-A2A6-296ECC7AF733}" destId="{E92E50ED-2104-4C56-839A-1D58E60B6978}" srcOrd="0" destOrd="0" presId="urn:microsoft.com/office/officeart/2005/8/layout/cycle1"/>
    <dgm:cxn modelId="{242ED133-092C-4C75-8B26-387C12B2A011}" type="presOf" srcId="{F5AD8166-0AD2-4AC9-93DF-0F1A7E4681A8}" destId="{D9198F7A-99DF-4591-B1DC-2620606084FF}" srcOrd="0" destOrd="0" presId="urn:microsoft.com/office/officeart/2005/8/layout/cycle1"/>
    <dgm:cxn modelId="{EF5D35CD-73FE-4C46-A310-A45E887EF1AE}" type="presOf" srcId="{BF040C06-D312-4F8C-ACB3-85D06B8E305C}" destId="{EA611E80-2D38-467A-9D70-00B07686AA2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FAA28128-CCD2-4BEF-9A52-2D5498675DCE}" type="presOf" srcId="{DD36AD2A-744B-4626-9C69-4A76E3BF39B5}" destId="{A358ADC3-06B9-42DB-8FFB-235E2F6F2F98}" srcOrd="0" destOrd="0" presId="urn:microsoft.com/office/officeart/2005/8/layout/cycle1"/>
    <dgm:cxn modelId="{AAC8C0A0-0269-4A86-927D-372D014A8D1B}"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AB32AAB1-B11F-463D-9F4A-6AF77A0DF3A2}" type="presOf" srcId="{D8B2400E-FCAE-419A-B761-6ED663DEC67E}" destId="{CE8778B7-9A61-4F06-A1F7-678BEE7FE664}" srcOrd="0" destOrd="0" presId="urn:microsoft.com/office/officeart/2005/8/layout/cycle1"/>
    <dgm:cxn modelId="{F50C3607-9619-42A6-BE40-1E560B5DAB5D}" type="presParOf" srcId="{E92E50ED-2104-4C56-839A-1D58E60B6978}" destId="{4A70DB3B-BC26-4C3A-A4B3-FD97B373CBF9}" srcOrd="0" destOrd="0" presId="urn:microsoft.com/office/officeart/2005/8/layout/cycle1"/>
    <dgm:cxn modelId="{4FA3E9BB-345A-4EFF-98F4-DF9106EF5C92}" type="presParOf" srcId="{E92E50ED-2104-4C56-839A-1D58E60B6978}" destId="{A4AB0C58-7056-484E-BD14-C051808D0C28}" srcOrd="1" destOrd="0" presId="urn:microsoft.com/office/officeart/2005/8/layout/cycle1"/>
    <dgm:cxn modelId="{60833820-4A82-47B1-927F-A6FA07D47364}" type="presParOf" srcId="{E92E50ED-2104-4C56-839A-1D58E60B6978}" destId="{CE8778B7-9A61-4F06-A1F7-678BEE7FE664}" srcOrd="2" destOrd="0" presId="urn:microsoft.com/office/officeart/2005/8/layout/cycle1"/>
    <dgm:cxn modelId="{40B6CD61-2FB7-46C8-97A4-74227A2C5067}" type="presParOf" srcId="{E92E50ED-2104-4C56-839A-1D58E60B6978}" destId="{5F40BA3D-6F50-40EE-8764-161954C5089D}" srcOrd="3" destOrd="0" presId="urn:microsoft.com/office/officeart/2005/8/layout/cycle1"/>
    <dgm:cxn modelId="{C8156884-FFD5-4E40-8A6B-C36F6FCA627C}" type="presParOf" srcId="{E92E50ED-2104-4C56-839A-1D58E60B6978}" destId="{D445377C-82B8-4D46-A8DA-7A1EF300CC48}" srcOrd="4" destOrd="0" presId="urn:microsoft.com/office/officeart/2005/8/layout/cycle1"/>
    <dgm:cxn modelId="{64E8A2EF-98EC-4C79-AD4E-A4DB7DA5971A}" type="presParOf" srcId="{E92E50ED-2104-4C56-839A-1D58E60B6978}" destId="{5502ED10-4163-4978-A2D8-019016FBE56E}" srcOrd="5" destOrd="0" presId="urn:microsoft.com/office/officeart/2005/8/layout/cycle1"/>
    <dgm:cxn modelId="{D2BDB4A1-18E1-4DBB-BB2A-CC82AD734BEB}" type="presParOf" srcId="{E92E50ED-2104-4C56-839A-1D58E60B6978}" destId="{7A587A47-9FA4-421A-8FE9-2A20CF7B81FB}" srcOrd="6" destOrd="0" presId="urn:microsoft.com/office/officeart/2005/8/layout/cycle1"/>
    <dgm:cxn modelId="{FD19E719-7F1E-4F31-A4CA-3942CCF56AD3}" type="presParOf" srcId="{E92E50ED-2104-4C56-839A-1D58E60B6978}" destId="{A358ADC3-06B9-42DB-8FFB-235E2F6F2F98}" srcOrd="7" destOrd="0" presId="urn:microsoft.com/office/officeart/2005/8/layout/cycle1"/>
    <dgm:cxn modelId="{B7BCBE22-849C-4BE4-B607-A1A2F960FF9E}" type="presParOf" srcId="{E92E50ED-2104-4C56-839A-1D58E60B6978}" destId="{02E85226-A9A2-493C-825C-0403A6A4CC01}" srcOrd="8" destOrd="0" presId="urn:microsoft.com/office/officeart/2005/8/layout/cycle1"/>
    <dgm:cxn modelId="{A188C6D5-E286-4CDC-BA59-59A87B457E2D}" type="presParOf" srcId="{E92E50ED-2104-4C56-839A-1D58E60B6978}" destId="{73D11EEB-1679-4206-A266-CE9A1AB79ACC}" srcOrd="9" destOrd="0" presId="urn:microsoft.com/office/officeart/2005/8/layout/cycle1"/>
    <dgm:cxn modelId="{83112875-D439-40D9-86C7-153546439EAD}" type="presParOf" srcId="{E92E50ED-2104-4C56-839A-1D58E60B6978}" destId="{0A5141A9-9A5E-4F9E-B8D4-E663C7220C1C}" srcOrd="10" destOrd="0" presId="urn:microsoft.com/office/officeart/2005/8/layout/cycle1"/>
    <dgm:cxn modelId="{A28767ED-DF7A-4774-87B3-798315E9C71A}" type="presParOf" srcId="{E92E50ED-2104-4C56-839A-1D58E60B6978}" destId="{D9198F7A-99DF-4591-B1DC-2620606084FF}" srcOrd="11" destOrd="0" presId="urn:microsoft.com/office/officeart/2005/8/layout/cycle1"/>
    <dgm:cxn modelId="{6581404C-A757-4A22-AEE3-0E3B38BEDEAC}" type="presParOf" srcId="{E92E50ED-2104-4C56-839A-1D58E60B6978}" destId="{25CA3731-1185-42A8-951C-5D21935C393B}" srcOrd="12" destOrd="0" presId="urn:microsoft.com/office/officeart/2005/8/layout/cycle1"/>
    <dgm:cxn modelId="{7BB98EFD-E65A-4CC4-A030-38BDF9502468}" type="presParOf" srcId="{E92E50ED-2104-4C56-839A-1D58E60B6978}" destId="{EA611E80-2D38-467A-9D70-00B07686AA2F}" srcOrd="13" destOrd="0" presId="urn:microsoft.com/office/officeart/2005/8/layout/cycle1"/>
    <dgm:cxn modelId="{EF4F54BE-C04C-4A46-95B6-E08FAC602E4C}"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Organic Search and Search Engine Optimization</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Pay-Per-Click and Paid Search Strategies</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A Search for Meaning—Semantic Technology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Recommendation </a:t>
          </a:r>
          <a:r>
            <a:rPr lang="en-US" b="1" dirty="0" smtClean="0">
              <a:solidFill>
                <a:srgbClr val="5A8B25"/>
              </a:solidFill>
            </a:rPr>
            <a:t>Engines</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Using Search Technology for Business Success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custScaleX="154986">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0B9CD263-2AF8-44C5-81A9-A66C1B62D57E}" type="presOf" srcId="{4A5B2F96-8D0E-4C55-952A-5E74D0CE2694}" destId="{5502ED10-4163-4978-A2D8-019016FBE56E}"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B656D276-B301-461A-A0C8-7D39F600526F}" type="presOf" srcId="{27E1A284-FB59-4211-A2A6-296ECC7AF733}" destId="{E92E50ED-2104-4C56-839A-1D58E60B697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DDABCB2D-365E-445E-8098-5F824E0594A6}" type="presOf" srcId="{BF040C06-D312-4F8C-ACB3-85D06B8E305C}" destId="{EA611E80-2D38-467A-9D70-00B07686AA2F}" srcOrd="0" destOrd="0" presId="urn:microsoft.com/office/officeart/2005/8/layout/cycle1"/>
    <dgm:cxn modelId="{77BB028C-860F-46A6-86B3-CF49CFE38C94}"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4D7CBD5F-51EB-4C72-AEC1-F482DA3ECE05}" type="presOf" srcId="{DD36AD2A-744B-4626-9C69-4A76E3BF39B5}" destId="{A358ADC3-06B9-42DB-8FFB-235E2F6F2F98}" srcOrd="0" destOrd="0" presId="urn:microsoft.com/office/officeart/2005/8/layout/cycle1"/>
    <dgm:cxn modelId="{553D5E31-077E-42B2-9A17-485B9CD03D18}"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F3B036AE-F093-42ED-AA7F-CA2FA58AC882}" type="presOf" srcId="{08A3218D-962D-4B2D-AFA9-758784621306}" destId="{0A5141A9-9A5E-4F9E-B8D4-E663C7220C1C}" srcOrd="0" destOrd="0" presId="urn:microsoft.com/office/officeart/2005/8/layout/cycle1"/>
    <dgm:cxn modelId="{24B7071F-948F-4780-9FFF-CB751885F0C2}" type="presOf" srcId="{E96240FE-D269-43EC-A72D-BE6D42FBED2A}" destId="{02E85226-A9A2-493C-825C-0403A6A4CC01}" srcOrd="0" destOrd="0" presId="urn:microsoft.com/office/officeart/2005/8/layout/cycle1"/>
    <dgm:cxn modelId="{8AC24316-75CE-4F5E-9B90-CBC4849B2BA8}" type="presOf" srcId="{F5AD8166-0AD2-4AC9-93DF-0F1A7E4681A8}" destId="{D9198F7A-99DF-4591-B1DC-2620606084FF}" srcOrd="0" destOrd="0" presId="urn:microsoft.com/office/officeart/2005/8/layout/cycle1"/>
    <dgm:cxn modelId="{A01271DF-B156-4EFC-8678-EFFD11B4F9A5}" type="presOf" srcId="{D8B2400E-FCAE-419A-B761-6ED663DEC67E}" destId="{CE8778B7-9A61-4F06-A1F7-678BEE7FE664}" srcOrd="0" destOrd="0" presId="urn:microsoft.com/office/officeart/2005/8/layout/cycle1"/>
    <dgm:cxn modelId="{A146290A-363D-4CBB-901B-7951822C6DE1}" type="presOf" srcId="{37A83061-BB15-4DC8-987C-C41F59F2283C}" destId="{D445377C-82B8-4D46-A8DA-7A1EF300CC48}" srcOrd="0" destOrd="0" presId="urn:microsoft.com/office/officeart/2005/8/layout/cycle1"/>
    <dgm:cxn modelId="{216384B2-5475-4560-A9C3-F4CF27C097AF}" type="presParOf" srcId="{E92E50ED-2104-4C56-839A-1D58E60B6978}" destId="{4A70DB3B-BC26-4C3A-A4B3-FD97B373CBF9}" srcOrd="0" destOrd="0" presId="urn:microsoft.com/office/officeart/2005/8/layout/cycle1"/>
    <dgm:cxn modelId="{B550657B-06CA-4984-861A-369DEA89A257}" type="presParOf" srcId="{E92E50ED-2104-4C56-839A-1D58E60B6978}" destId="{A4AB0C58-7056-484E-BD14-C051808D0C28}" srcOrd="1" destOrd="0" presId="urn:microsoft.com/office/officeart/2005/8/layout/cycle1"/>
    <dgm:cxn modelId="{59E240E2-A53E-4F46-A211-BE6B58AC76ED}" type="presParOf" srcId="{E92E50ED-2104-4C56-839A-1D58E60B6978}" destId="{CE8778B7-9A61-4F06-A1F7-678BEE7FE664}" srcOrd="2" destOrd="0" presId="urn:microsoft.com/office/officeart/2005/8/layout/cycle1"/>
    <dgm:cxn modelId="{A6402FD3-3E05-4009-BA26-69FEFCC92253}" type="presParOf" srcId="{E92E50ED-2104-4C56-839A-1D58E60B6978}" destId="{5F40BA3D-6F50-40EE-8764-161954C5089D}" srcOrd="3" destOrd="0" presId="urn:microsoft.com/office/officeart/2005/8/layout/cycle1"/>
    <dgm:cxn modelId="{2F5AD57C-E571-43C2-AD46-84555656B3EA}" type="presParOf" srcId="{E92E50ED-2104-4C56-839A-1D58E60B6978}" destId="{D445377C-82B8-4D46-A8DA-7A1EF300CC48}" srcOrd="4" destOrd="0" presId="urn:microsoft.com/office/officeart/2005/8/layout/cycle1"/>
    <dgm:cxn modelId="{AA466AC6-675C-4EE7-AF92-3C37ED09767B}" type="presParOf" srcId="{E92E50ED-2104-4C56-839A-1D58E60B6978}" destId="{5502ED10-4163-4978-A2D8-019016FBE56E}" srcOrd="5" destOrd="0" presId="urn:microsoft.com/office/officeart/2005/8/layout/cycle1"/>
    <dgm:cxn modelId="{79F56175-D3D4-4AFB-AD6B-CD0AA348479E}" type="presParOf" srcId="{E92E50ED-2104-4C56-839A-1D58E60B6978}" destId="{7A587A47-9FA4-421A-8FE9-2A20CF7B81FB}" srcOrd="6" destOrd="0" presId="urn:microsoft.com/office/officeart/2005/8/layout/cycle1"/>
    <dgm:cxn modelId="{54019919-7188-40CF-986C-8CBB3AAEE9A2}" type="presParOf" srcId="{E92E50ED-2104-4C56-839A-1D58E60B6978}" destId="{A358ADC3-06B9-42DB-8FFB-235E2F6F2F98}" srcOrd="7" destOrd="0" presId="urn:microsoft.com/office/officeart/2005/8/layout/cycle1"/>
    <dgm:cxn modelId="{444DE39E-BCAE-4865-80A5-6017C98B7D19}" type="presParOf" srcId="{E92E50ED-2104-4C56-839A-1D58E60B6978}" destId="{02E85226-A9A2-493C-825C-0403A6A4CC01}" srcOrd="8" destOrd="0" presId="urn:microsoft.com/office/officeart/2005/8/layout/cycle1"/>
    <dgm:cxn modelId="{031E49A1-B656-4ECF-A160-53F38388DDEC}" type="presParOf" srcId="{E92E50ED-2104-4C56-839A-1D58E60B6978}" destId="{73D11EEB-1679-4206-A266-CE9A1AB79ACC}" srcOrd="9" destOrd="0" presId="urn:microsoft.com/office/officeart/2005/8/layout/cycle1"/>
    <dgm:cxn modelId="{CF30BC8B-674F-403A-9519-2BBE77733459}" type="presParOf" srcId="{E92E50ED-2104-4C56-839A-1D58E60B6978}" destId="{0A5141A9-9A5E-4F9E-B8D4-E663C7220C1C}" srcOrd="10" destOrd="0" presId="urn:microsoft.com/office/officeart/2005/8/layout/cycle1"/>
    <dgm:cxn modelId="{608BD44E-0409-42B2-A91C-D2DF598FB283}" type="presParOf" srcId="{E92E50ED-2104-4C56-839A-1D58E60B6978}" destId="{D9198F7A-99DF-4591-B1DC-2620606084FF}" srcOrd="11" destOrd="0" presId="urn:microsoft.com/office/officeart/2005/8/layout/cycle1"/>
    <dgm:cxn modelId="{1053195D-A8A6-4411-BB99-55F745F3AE0F}" type="presParOf" srcId="{E92E50ED-2104-4C56-839A-1D58E60B6978}" destId="{25CA3731-1185-42A8-951C-5D21935C393B}" srcOrd="12" destOrd="0" presId="urn:microsoft.com/office/officeart/2005/8/layout/cycle1"/>
    <dgm:cxn modelId="{C572340E-6894-4858-A48C-6F3EB0F2FC44}" type="presParOf" srcId="{E92E50ED-2104-4C56-839A-1D58E60B6978}" destId="{EA611E80-2D38-467A-9D70-00B07686AA2F}" srcOrd="13" destOrd="0" presId="urn:microsoft.com/office/officeart/2005/8/layout/cycle1"/>
    <dgm:cxn modelId="{A861EB9A-74B3-4778-808A-ADB38B123E6B}"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333763"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Organic Search and Search Engine Optimization</a:t>
          </a:r>
          <a:endParaRPr lang="en-US" sz="1600" kern="1200" dirty="0">
            <a:solidFill>
              <a:schemeClr val="tx1"/>
            </a:solidFill>
          </a:endParaRPr>
        </a:p>
      </dsp:txBody>
      <dsp:txXfrm>
        <a:off x="4333763" y="33777"/>
        <a:ext cx="1130498" cy="1130498"/>
      </dsp:txXfrm>
    </dsp:sp>
    <dsp:sp modelId="{CE8778B7-9A61-4F06-A1F7-678BEE7FE664}">
      <dsp:nvSpPr>
        <dsp:cNvPr id="0" name=""/>
        <dsp:cNvSpPr/>
      </dsp:nvSpPr>
      <dsp:spPr>
        <a:xfrm>
          <a:off x="1671038"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501765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Pay-Per-Click and Paid Search Strategies</a:t>
          </a:r>
          <a:endParaRPr lang="en-US" sz="1600" kern="1200" dirty="0">
            <a:solidFill>
              <a:schemeClr val="tx1"/>
            </a:solidFill>
          </a:endParaRPr>
        </a:p>
      </dsp:txBody>
      <dsp:txXfrm>
        <a:off x="5017656" y="2138582"/>
        <a:ext cx="1130498" cy="1130498"/>
      </dsp:txXfrm>
    </dsp:sp>
    <dsp:sp modelId="{5502ED10-4163-4978-A2D8-019016FBE56E}">
      <dsp:nvSpPr>
        <dsp:cNvPr id="0" name=""/>
        <dsp:cNvSpPr/>
      </dsp:nvSpPr>
      <dsp:spPr>
        <a:xfrm>
          <a:off x="1671038"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227202"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A Search for Meaning—Semantic Technology</a:t>
          </a:r>
          <a:endParaRPr lang="en-US" sz="1600" kern="1200" dirty="0"/>
        </a:p>
      </dsp:txBody>
      <dsp:txXfrm>
        <a:off x="3227202" y="3439423"/>
        <a:ext cx="1130498" cy="1130498"/>
      </dsp:txXfrm>
    </dsp:sp>
    <dsp:sp modelId="{02E85226-A9A2-493C-825C-0403A6A4CC01}">
      <dsp:nvSpPr>
        <dsp:cNvPr id="0" name=""/>
        <dsp:cNvSpPr/>
      </dsp:nvSpPr>
      <dsp:spPr>
        <a:xfrm>
          <a:off x="1671038"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167044" y="2138582"/>
          <a:ext cx="1669904"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Recommendation </a:t>
          </a:r>
          <a:r>
            <a:rPr lang="en-US" sz="1600" kern="1200" dirty="0" smtClean="0"/>
            <a:t>Engines</a:t>
          </a:r>
          <a:endParaRPr lang="en-US" sz="1600" kern="1200" dirty="0"/>
        </a:p>
      </dsp:txBody>
      <dsp:txXfrm>
        <a:off x="1167044" y="2138582"/>
        <a:ext cx="1669904" cy="1130498"/>
      </dsp:txXfrm>
    </dsp:sp>
    <dsp:sp modelId="{D9198F7A-99DF-4591-B1DC-2620606084FF}">
      <dsp:nvSpPr>
        <dsp:cNvPr id="0" name=""/>
        <dsp:cNvSpPr/>
      </dsp:nvSpPr>
      <dsp:spPr>
        <a:xfrm>
          <a:off x="1671038"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2120640"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5A8B25"/>
              </a:solidFill>
            </a:rPr>
            <a:t>Using Search Technology for Business Success</a:t>
          </a:r>
          <a:endParaRPr lang="en-US" sz="1600" b="1" kern="1200" dirty="0">
            <a:solidFill>
              <a:srgbClr val="5A8B25"/>
            </a:solidFill>
          </a:endParaRPr>
        </a:p>
      </dsp:txBody>
      <dsp:txXfrm>
        <a:off x="2120640" y="33777"/>
        <a:ext cx="1130498" cy="1130498"/>
      </dsp:txXfrm>
    </dsp:sp>
    <dsp:sp modelId="{4F56F714-C9FE-4CB7-BFA6-DB8A3BCD8EED}">
      <dsp:nvSpPr>
        <dsp:cNvPr id="0" name=""/>
        <dsp:cNvSpPr/>
      </dsp:nvSpPr>
      <dsp:spPr>
        <a:xfrm>
          <a:off x="1671038"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392414"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5A8B25"/>
              </a:solidFill>
            </a:rPr>
            <a:t>Organic Search and Search Engine Optimization</a:t>
          </a:r>
          <a:endParaRPr lang="en-US" sz="1600" b="1" kern="1200" dirty="0">
            <a:solidFill>
              <a:srgbClr val="5A8B25"/>
            </a:solidFill>
          </a:endParaRPr>
        </a:p>
      </dsp:txBody>
      <dsp:txXfrm>
        <a:off x="4392414" y="33777"/>
        <a:ext cx="1130498" cy="1130498"/>
      </dsp:txXfrm>
    </dsp:sp>
    <dsp:sp modelId="{CE8778B7-9A61-4F06-A1F7-678BEE7FE664}">
      <dsp:nvSpPr>
        <dsp:cNvPr id="0" name=""/>
        <dsp:cNvSpPr/>
      </dsp:nvSpPr>
      <dsp:spPr>
        <a:xfrm>
          <a:off x="1729688"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507630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Pay-Per-Click and Paid Search Strategies</a:t>
          </a:r>
          <a:endParaRPr lang="en-US" sz="1600" kern="1200" dirty="0">
            <a:solidFill>
              <a:schemeClr val="tx1"/>
            </a:solidFill>
          </a:endParaRPr>
        </a:p>
      </dsp:txBody>
      <dsp:txXfrm>
        <a:off x="5076306" y="2138582"/>
        <a:ext cx="1130498" cy="1130498"/>
      </dsp:txXfrm>
    </dsp:sp>
    <dsp:sp modelId="{5502ED10-4163-4978-A2D8-019016FBE56E}">
      <dsp:nvSpPr>
        <dsp:cNvPr id="0" name=""/>
        <dsp:cNvSpPr/>
      </dsp:nvSpPr>
      <dsp:spPr>
        <a:xfrm>
          <a:off x="1729688"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285852"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A Search for Meaning—Semantic Technology</a:t>
          </a:r>
          <a:endParaRPr lang="en-US" sz="1600" kern="1200" dirty="0"/>
        </a:p>
      </dsp:txBody>
      <dsp:txXfrm>
        <a:off x="3285852" y="3439423"/>
        <a:ext cx="1130498" cy="1130498"/>
      </dsp:txXfrm>
    </dsp:sp>
    <dsp:sp modelId="{02E85226-A9A2-493C-825C-0403A6A4CC01}">
      <dsp:nvSpPr>
        <dsp:cNvPr id="0" name=""/>
        <dsp:cNvSpPr/>
      </dsp:nvSpPr>
      <dsp:spPr>
        <a:xfrm>
          <a:off x="1729688"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108394" y="2138582"/>
          <a:ext cx="1904505"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Recommendation </a:t>
          </a:r>
          <a:r>
            <a:rPr lang="en-US" sz="1600" kern="1200" dirty="0" smtClean="0"/>
            <a:t>Engines</a:t>
          </a:r>
          <a:endParaRPr lang="en-US" sz="1600" kern="1200" dirty="0"/>
        </a:p>
      </dsp:txBody>
      <dsp:txXfrm>
        <a:off x="1108394" y="2138582"/>
        <a:ext cx="1904505" cy="1130498"/>
      </dsp:txXfrm>
    </dsp:sp>
    <dsp:sp modelId="{D9198F7A-99DF-4591-B1DC-2620606084FF}">
      <dsp:nvSpPr>
        <dsp:cNvPr id="0" name=""/>
        <dsp:cNvSpPr/>
      </dsp:nvSpPr>
      <dsp:spPr>
        <a:xfrm>
          <a:off x="1729688"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2179290"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Using Search Technology for Business Success</a:t>
          </a:r>
          <a:endParaRPr lang="en-US" sz="1600" kern="1200" dirty="0">
            <a:solidFill>
              <a:schemeClr val="tx1"/>
            </a:solidFill>
          </a:endParaRPr>
        </a:p>
      </dsp:txBody>
      <dsp:txXfrm>
        <a:off x="2179290" y="33777"/>
        <a:ext cx="1130498" cy="1130498"/>
      </dsp:txXfrm>
    </dsp:sp>
    <dsp:sp modelId="{4F56F714-C9FE-4CB7-BFA6-DB8A3BCD8EED}">
      <dsp:nvSpPr>
        <dsp:cNvPr id="0" name=""/>
        <dsp:cNvSpPr/>
      </dsp:nvSpPr>
      <dsp:spPr>
        <a:xfrm>
          <a:off x="1729688"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371864"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Organic Search and Search Engine Optimization</a:t>
          </a:r>
          <a:endParaRPr lang="en-US" sz="1600" kern="1200" dirty="0">
            <a:solidFill>
              <a:schemeClr val="tx1"/>
            </a:solidFill>
          </a:endParaRPr>
        </a:p>
      </dsp:txBody>
      <dsp:txXfrm>
        <a:off x="4371864" y="33777"/>
        <a:ext cx="1130498" cy="1130498"/>
      </dsp:txXfrm>
    </dsp:sp>
    <dsp:sp modelId="{CE8778B7-9A61-4F06-A1F7-678BEE7FE664}">
      <dsp:nvSpPr>
        <dsp:cNvPr id="0" name=""/>
        <dsp:cNvSpPr/>
      </dsp:nvSpPr>
      <dsp:spPr>
        <a:xfrm>
          <a:off x="1709139"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5055757"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5A8B25"/>
              </a:solidFill>
            </a:rPr>
            <a:t>Pay-Per-Click and Paid Search Strategies</a:t>
          </a:r>
          <a:endParaRPr lang="en-US" sz="1600" b="1" kern="1200" dirty="0">
            <a:solidFill>
              <a:srgbClr val="5A8B25"/>
            </a:solidFill>
          </a:endParaRPr>
        </a:p>
      </dsp:txBody>
      <dsp:txXfrm>
        <a:off x="5055757" y="2138582"/>
        <a:ext cx="1130498" cy="1130498"/>
      </dsp:txXfrm>
    </dsp:sp>
    <dsp:sp modelId="{5502ED10-4163-4978-A2D8-019016FBE56E}">
      <dsp:nvSpPr>
        <dsp:cNvPr id="0" name=""/>
        <dsp:cNvSpPr/>
      </dsp:nvSpPr>
      <dsp:spPr>
        <a:xfrm>
          <a:off x="1709139"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265302"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A Search for Meaning—Semantic Technology</a:t>
          </a:r>
          <a:endParaRPr lang="en-US" sz="1600" kern="1200" dirty="0"/>
        </a:p>
      </dsp:txBody>
      <dsp:txXfrm>
        <a:off x="3265302" y="3439423"/>
        <a:ext cx="1130498" cy="1130498"/>
      </dsp:txXfrm>
    </dsp:sp>
    <dsp:sp modelId="{02E85226-A9A2-493C-825C-0403A6A4CC01}">
      <dsp:nvSpPr>
        <dsp:cNvPr id="0" name=""/>
        <dsp:cNvSpPr/>
      </dsp:nvSpPr>
      <dsp:spPr>
        <a:xfrm>
          <a:off x="1709139"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128944" y="2138582"/>
          <a:ext cx="1822306"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Recommendation </a:t>
          </a:r>
          <a:r>
            <a:rPr lang="en-US" sz="1600" kern="1200" dirty="0" smtClean="0"/>
            <a:t>Engines</a:t>
          </a:r>
          <a:endParaRPr lang="en-US" sz="1600" kern="1200" dirty="0"/>
        </a:p>
      </dsp:txBody>
      <dsp:txXfrm>
        <a:off x="1128944" y="2138582"/>
        <a:ext cx="1822306" cy="1130498"/>
      </dsp:txXfrm>
    </dsp:sp>
    <dsp:sp modelId="{D9198F7A-99DF-4591-B1DC-2620606084FF}">
      <dsp:nvSpPr>
        <dsp:cNvPr id="0" name=""/>
        <dsp:cNvSpPr/>
      </dsp:nvSpPr>
      <dsp:spPr>
        <a:xfrm>
          <a:off x="1709139"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2158741"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Using Search Technology for Business Success</a:t>
          </a:r>
          <a:endParaRPr lang="en-US" sz="1600" kern="1200" dirty="0">
            <a:solidFill>
              <a:schemeClr val="tx1"/>
            </a:solidFill>
          </a:endParaRPr>
        </a:p>
      </dsp:txBody>
      <dsp:txXfrm>
        <a:off x="2158741" y="33777"/>
        <a:ext cx="1130498" cy="1130498"/>
      </dsp:txXfrm>
    </dsp:sp>
    <dsp:sp modelId="{4F56F714-C9FE-4CB7-BFA6-DB8A3BCD8EED}">
      <dsp:nvSpPr>
        <dsp:cNvPr id="0" name=""/>
        <dsp:cNvSpPr/>
      </dsp:nvSpPr>
      <dsp:spPr>
        <a:xfrm>
          <a:off x="1709139"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392414"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Organic Search and Search Engine Optimization</a:t>
          </a:r>
          <a:endParaRPr lang="en-US" sz="1600" kern="1200" dirty="0">
            <a:solidFill>
              <a:schemeClr val="tx1"/>
            </a:solidFill>
          </a:endParaRPr>
        </a:p>
      </dsp:txBody>
      <dsp:txXfrm>
        <a:off x="4392414" y="33777"/>
        <a:ext cx="1130498" cy="1130498"/>
      </dsp:txXfrm>
    </dsp:sp>
    <dsp:sp modelId="{CE8778B7-9A61-4F06-A1F7-678BEE7FE664}">
      <dsp:nvSpPr>
        <dsp:cNvPr id="0" name=""/>
        <dsp:cNvSpPr/>
      </dsp:nvSpPr>
      <dsp:spPr>
        <a:xfrm>
          <a:off x="1729688"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507630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Pay-Per-Click and Paid Search Strategies</a:t>
          </a:r>
          <a:endParaRPr lang="en-US" sz="1600" kern="1200" dirty="0">
            <a:solidFill>
              <a:schemeClr val="tx1"/>
            </a:solidFill>
          </a:endParaRPr>
        </a:p>
      </dsp:txBody>
      <dsp:txXfrm>
        <a:off x="5076306" y="2138582"/>
        <a:ext cx="1130498" cy="1130498"/>
      </dsp:txXfrm>
    </dsp:sp>
    <dsp:sp modelId="{5502ED10-4163-4978-A2D8-019016FBE56E}">
      <dsp:nvSpPr>
        <dsp:cNvPr id="0" name=""/>
        <dsp:cNvSpPr/>
      </dsp:nvSpPr>
      <dsp:spPr>
        <a:xfrm>
          <a:off x="1729688"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285852"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5A8B25"/>
              </a:solidFill>
            </a:rPr>
            <a:t>A Search for Meaning—Semantic Technology</a:t>
          </a:r>
          <a:endParaRPr lang="en-US" sz="1600" b="1" kern="1200" dirty="0">
            <a:solidFill>
              <a:srgbClr val="5A8B25"/>
            </a:solidFill>
          </a:endParaRPr>
        </a:p>
      </dsp:txBody>
      <dsp:txXfrm>
        <a:off x="3285852" y="3439423"/>
        <a:ext cx="1130498" cy="1130498"/>
      </dsp:txXfrm>
    </dsp:sp>
    <dsp:sp modelId="{02E85226-A9A2-493C-825C-0403A6A4CC01}">
      <dsp:nvSpPr>
        <dsp:cNvPr id="0" name=""/>
        <dsp:cNvSpPr/>
      </dsp:nvSpPr>
      <dsp:spPr>
        <a:xfrm>
          <a:off x="1729688"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108394" y="2138582"/>
          <a:ext cx="1904505"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Recommendation </a:t>
          </a:r>
          <a:r>
            <a:rPr lang="en-US" sz="1600" kern="1200" dirty="0" smtClean="0"/>
            <a:t>Engines</a:t>
          </a:r>
          <a:endParaRPr lang="en-US" sz="1600" kern="1200" dirty="0"/>
        </a:p>
      </dsp:txBody>
      <dsp:txXfrm>
        <a:off x="1108394" y="2138582"/>
        <a:ext cx="1904505" cy="1130498"/>
      </dsp:txXfrm>
    </dsp:sp>
    <dsp:sp modelId="{D9198F7A-99DF-4591-B1DC-2620606084FF}">
      <dsp:nvSpPr>
        <dsp:cNvPr id="0" name=""/>
        <dsp:cNvSpPr/>
      </dsp:nvSpPr>
      <dsp:spPr>
        <a:xfrm>
          <a:off x="1729688"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2179290"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Using Search Technology for Business Success</a:t>
          </a:r>
          <a:endParaRPr lang="en-US" sz="1600" kern="1200" dirty="0">
            <a:solidFill>
              <a:schemeClr val="tx1"/>
            </a:solidFill>
          </a:endParaRPr>
        </a:p>
      </dsp:txBody>
      <dsp:txXfrm>
        <a:off x="2179290" y="33777"/>
        <a:ext cx="1130498" cy="1130498"/>
      </dsp:txXfrm>
    </dsp:sp>
    <dsp:sp modelId="{4F56F714-C9FE-4CB7-BFA6-DB8A3BCD8EED}">
      <dsp:nvSpPr>
        <dsp:cNvPr id="0" name=""/>
        <dsp:cNvSpPr/>
      </dsp:nvSpPr>
      <dsp:spPr>
        <a:xfrm>
          <a:off x="1729688"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354316"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Organic Search and Search Engine Optimization</a:t>
          </a:r>
          <a:endParaRPr lang="en-US" sz="1600" kern="1200" dirty="0">
            <a:solidFill>
              <a:schemeClr val="tx1"/>
            </a:solidFill>
          </a:endParaRPr>
        </a:p>
      </dsp:txBody>
      <dsp:txXfrm>
        <a:off x="4354316" y="33777"/>
        <a:ext cx="1130498" cy="1130498"/>
      </dsp:txXfrm>
    </dsp:sp>
    <dsp:sp modelId="{CE8778B7-9A61-4F06-A1F7-678BEE7FE664}">
      <dsp:nvSpPr>
        <dsp:cNvPr id="0" name=""/>
        <dsp:cNvSpPr/>
      </dsp:nvSpPr>
      <dsp:spPr>
        <a:xfrm>
          <a:off x="1691591"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5038209"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Pay-Per-Click and Paid Search Strategies</a:t>
          </a:r>
          <a:endParaRPr lang="en-US" sz="1600" kern="1200" dirty="0">
            <a:solidFill>
              <a:schemeClr val="tx1"/>
            </a:solidFill>
          </a:endParaRPr>
        </a:p>
      </dsp:txBody>
      <dsp:txXfrm>
        <a:off x="5038209" y="2138582"/>
        <a:ext cx="1130498" cy="1130498"/>
      </dsp:txXfrm>
    </dsp:sp>
    <dsp:sp modelId="{5502ED10-4163-4978-A2D8-019016FBE56E}">
      <dsp:nvSpPr>
        <dsp:cNvPr id="0" name=""/>
        <dsp:cNvSpPr/>
      </dsp:nvSpPr>
      <dsp:spPr>
        <a:xfrm>
          <a:off x="1691591"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247754"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A Search for Meaning—Semantic Technology</a:t>
          </a:r>
          <a:endParaRPr lang="en-US" sz="1600" kern="1200" dirty="0"/>
        </a:p>
      </dsp:txBody>
      <dsp:txXfrm>
        <a:off x="3247754" y="3439423"/>
        <a:ext cx="1130498" cy="1130498"/>
      </dsp:txXfrm>
    </dsp:sp>
    <dsp:sp modelId="{02E85226-A9A2-493C-825C-0403A6A4CC01}">
      <dsp:nvSpPr>
        <dsp:cNvPr id="0" name=""/>
        <dsp:cNvSpPr/>
      </dsp:nvSpPr>
      <dsp:spPr>
        <a:xfrm>
          <a:off x="1691591"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146492" y="2138582"/>
          <a:ext cx="1752114"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5A8B25"/>
              </a:solidFill>
            </a:rPr>
            <a:t>Recommendation </a:t>
          </a:r>
          <a:r>
            <a:rPr lang="en-US" sz="1600" b="1" kern="1200" dirty="0" smtClean="0">
              <a:solidFill>
                <a:srgbClr val="5A8B25"/>
              </a:solidFill>
            </a:rPr>
            <a:t>Engines</a:t>
          </a:r>
          <a:endParaRPr lang="en-US" sz="1600" b="1" kern="1200" dirty="0">
            <a:solidFill>
              <a:srgbClr val="5A8B25"/>
            </a:solidFill>
          </a:endParaRPr>
        </a:p>
      </dsp:txBody>
      <dsp:txXfrm>
        <a:off x="1146492" y="2138582"/>
        <a:ext cx="1752114" cy="1130498"/>
      </dsp:txXfrm>
    </dsp:sp>
    <dsp:sp modelId="{D9198F7A-99DF-4591-B1DC-2620606084FF}">
      <dsp:nvSpPr>
        <dsp:cNvPr id="0" name=""/>
        <dsp:cNvSpPr/>
      </dsp:nvSpPr>
      <dsp:spPr>
        <a:xfrm>
          <a:off x="1691591"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2141193"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Using Search Technology for Business Success</a:t>
          </a:r>
          <a:endParaRPr lang="en-US" sz="1600" kern="1200" dirty="0">
            <a:solidFill>
              <a:schemeClr val="tx1"/>
            </a:solidFill>
          </a:endParaRPr>
        </a:p>
      </dsp:txBody>
      <dsp:txXfrm>
        <a:off x="2141193" y="33777"/>
        <a:ext cx="1130498" cy="1130498"/>
      </dsp:txXfrm>
    </dsp:sp>
    <dsp:sp modelId="{4F56F714-C9FE-4CB7-BFA6-DB8A3BCD8EED}">
      <dsp:nvSpPr>
        <dsp:cNvPr id="0" name=""/>
        <dsp:cNvSpPr/>
      </dsp:nvSpPr>
      <dsp:spPr>
        <a:xfrm>
          <a:off x="1691591"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9D353D-71C3-48D1-80AF-CEAF16ABA733}" type="datetimeFigureOut">
              <a:rPr lang="en-US" smtClean="0"/>
              <a:t>11/13/2014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58308C-6724-4735-8416-FD42317608D3}" type="slidenum">
              <a:rPr lang="en-US" smtClean="0"/>
              <a:t>‹#›</a:t>
            </a:fld>
            <a:endParaRPr lang="en-US" dirty="0"/>
          </a:p>
        </p:txBody>
      </p:sp>
    </p:spTree>
    <p:extLst>
      <p:ext uri="{BB962C8B-B14F-4D97-AF65-F5344CB8AC3E}">
        <p14:creationId xmlns:p14="http://schemas.microsoft.com/office/powerpoint/2010/main" val="2904304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endParaRPr lang="en-US" b="1" baseline="0"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Crawler search engines rely on sophisticated computer programs called “spiders,” “crawlers,” or “bots” that surf the Internet, locating webpages, links, and other content that are then stored in the SE’s page repository.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Web directories are categorized listings of webpages created and maintained by humans. Because websites are only included after being reviewed by a person, it is less likely that search results will contain irrelevant websites.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An index helps search engines efficiently locate relevant pages containing keywords used in a search.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methods by which search engines determine page rank vary and the specific algorithms they use are often carefully guarded trade secrets. In some cases, a search engine may use hundreds of different criteria to determine which pages appear at the top of a SERP. Google, for instance, claims to use over 200 “clues” to determine how it ranks pages (Google.com, 2014). According to Dover and Dafforn (2011), all these factors can be grouped into two categories: relevance and popularity (or “authority”).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Businesses utilize search engine optimization (SEO) to improve their website’s organic listings on SERPs. No payments are made to the search engine service for organic search listings.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Pay-per-click (PPC) advertising refers to paid search listings where advertisers pay search engines based on how many people click on the ads.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Google Trends—Trends (google.com/trends) will help you identify current and historical interest in the topic by reporting the volume of search activity over time. Google Trends allows you to view the information for different time periods and geographic regions.</a:t>
            </a:r>
          </a:p>
          <a:p>
            <a:r>
              <a:rPr lang="en-US" sz="1200" kern="1200" dirty="0" smtClean="0">
                <a:solidFill>
                  <a:schemeClr val="tx1"/>
                </a:solidFill>
                <a:effectLst/>
                <a:latin typeface="+mn-lt"/>
                <a:ea typeface="+mn-ea"/>
                <a:cs typeface="+mn-cs"/>
              </a:rPr>
              <a:t>Google Alerts—Alerts (google.com/alerts) is an automated search tool for monitoring new Web content, news stories, videos, and blog posts about some topic. Users set up alerts by specifying a search term (e.g., a company name, product, or topic), how often they want to receive notices, and an e-mail address where the alerts are to be sent. When Google finds content that match the parameters of the search, users are notified via e-mail. Bing has a similar feature called News Alerts.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Twitter Search—You can leverage the crowd of over 650 million Twitter users to find information as well as gauge sentiment on a wide range of topics and issues in real time. Twitter’s search tool (twitter.com/search-home) looks similar to other search engines, and includes an advanced search mode.</a:t>
            </a:r>
          </a:p>
          <a:p>
            <a:endParaRPr lang="en-US" b="1" dirty="0"/>
          </a:p>
        </p:txBody>
      </p:sp>
      <p:sp>
        <p:nvSpPr>
          <p:cNvPr id="4" name="Slide Number Placeholder 3"/>
          <p:cNvSpPr>
            <a:spLocks noGrp="1"/>
          </p:cNvSpPr>
          <p:nvPr>
            <p:ph type="sldNum" sz="quarter" idx="10"/>
          </p:nvPr>
        </p:nvSpPr>
        <p:spPr/>
        <p:txBody>
          <a:bodyPr/>
          <a:lstStyle/>
          <a:p>
            <a:fld id="{6058308C-6724-4735-8416-FD42317608D3}" type="slidenum">
              <a:rPr lang="en-US" smtClean="0"/>
              <a:t>15</a:t>
            </a:fld>
            <a:endParaRPr lang="en-US" dirty="0"/>
          </a:p>
        </p:txBody>
      </p:sp>
    </p:spTree>
    <p:extLst>
      <p:ext uri="{BB962C8B-B14F-4D97-AF65-F5344CB8AC3E}">
        <p14:creationId xmlns:p14="http://schemas.microsoft.com/office/powerpoint/2010/main" val="954401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endParaRPr lang="en-US" b="1" baseline="0"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One way of assessing the quality of a website is to use measures of popularity. This is based on the assumption that websites with good content will be more popular than sites with poor quality content. On the assumption that people are more likely to link to high-quality websites than poor-quality sites, one measure of popularity is the number of backlinks—external links that point back to a site.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Search engines attempt to determine if the content on a webpage is relevant to what the searcher is looking for. As with quality, the search engine cannot determine relevance directly, so algorithms have been developed to look for clues that suggest a site might be relevant. Factors which affect relevancy:</a:t>
            </a:r>
          </a:p>
          <a:p>
            <a:pPr lvl="0"/>
            <a:r>
              <a:rPr lang="en-US" sz="1200" kern="1200" dirty="0" smtClean="0">
                <a:solidFill>
                  <a:schemeClr val="tx1"/>
                </a:solidFill>
                <a:effectLst/>
                <a:latin typeface="+mn-lt"/>
                <a:ea typeface="+mn-ea"/>
                <a:cs typeface="+mn-cs"/>
              </a:rPr>
              <a:t>Keywords related to the search topic suggest relevant content.</a:t>
            </a:r>
          </a:p>
          <a:p>
            <a:pPr lvl="0"/>
            <a:r>
              <a:rPr lang="en-US" sz="1200" kern="1200" dirty="0" smtClean="0">
                <a:solidFill>
                  <a:schemeClr val="tx1"/>
                </a:solidFill>
                <a:effectLst/>
                <a:latin typeface="+mn-lt"/>
                <a:ea typeface="+mn-ea"/>
                <a:cs typeface="+mn-cs"/>
              </a:rPr>
              <a:t>Page titles: Words in the page title that are related to the topic suggest relevant content.</a:t>
            </a:r>
          </a:p>
          <a:p>
            <a:pPr lvl="0"/>
            <a:r>
              <a:rPr lang="en-US" sz="1200" kern="1200" dirty="0" smtClean="0">
                <a:solidFill>
                  <a:schemeClr val="tx1"/>
                </a:solidFill>
                <a:effectLst/>
                <a:latin typeface="+mn-lt"/>
                <a:ea typeface="+mn-ea"/>
                <a:cs typeface="+mn-cs"/>
              </a:rPr>
              <a:t>Relevant phrases in text: In addition to keywords, search engines look at the words and phrases on the page to determine relevance.</a:t>
            </a:r>
          </a:p>
          <a:p>
            <a:pPr lvl="0"/>
            <a:r>
              <a:rPr lang="en-US" sz="1200" kern="1200" dirty="0" smtClean="0">
                <a:solidFill>
                  <a:schemeClr val="tx1"/>
                </a:solidFill>
                <a:effectLst/>
                <a:latin typeface="+mn-lt"/>
                <a:ea typeface="+mn-ea"/>
                <a:cs typeface="+mn-cs"/>
              </a:rPr>
              <a:t>Amount of text on page that appears relevant: The proportion of relevant text to non-relevant text can influence relevance.</a:t>
            </a:r>
          </a:p>
          <a:p>
            <a:pPr lvl="0"/>
            <a:r>
              <a:rPr lang="en-US" sz="1200" kern="1200" dirty="0" smtClean="0">
                <a:solidFill>
                  <a:schemeClr val="tx1"/>
                </a:solidFill>
                <a:effectLst/>
                <a:latin typeface="+mn-lt"/>
                <a:ea typeface="+mn-ea"/>
                <a:cs typeface="+mn-cs"/>
              </a:rPr>
              <a:t>Backlinks from relevant sites and Web directories: Webpages that are listed in relevant categories of Web directories are more likely to be relevant because they were reviewed by human editors.</a:t>
            </a:r>
          </a:p>
          <a:p>
            <a:pPr lvl="0"/>
            <a:r>
              <a:rPr lang="en-US" sz="1200" kern="1200" dirty="0" smtClean="0">
                <a:solidFill>
                  <a:schemeClr val="tx1"/>
                </a:solidFill>
                <a:effectLst/>
                <a:latin typeface="+mn-lt"/>
                <a:ea typeface="+mn-ea"/>
                <a:cs typeface="+mn-cs"/>
              </a:rPr>
              <a:t>SERP click through rate (CTR): Searchers are more likely to click on listings that contain relevant content.</a:t>
            </a:r>
          </a:p>
          <a:p>
            <a:pPr lvl="0"/>
            <a:r>
              <a:rPr lang="en-US" sz="1200" kern="1200" dirty="0" smtClean="0">
                <a:solidFill>
                  <a:schemeClr val="tx1"/>
                </a:solidFill>
                <a:effectLst/>
                <a:latin typeface="+mn-lt"/>
                <a:ea typeface="+mn-ea"/>
                <a:cs typeface="+mn-cs"/>
              </a:rPr>
              <a:t>Onpage factor: Metadata (such as page titles, page descriptions) and descriptive URLs should reflect the page content. People use the information in search listings to determine if a link contains relevant information. This affects CTR.</a:t>
            </a:r>
          </a:p>
          <a:p>
            <a:pPr lvl="0"/>
            <a:r>
              <a:rPr lang="en-US" sz="1200" kern="1200" dirty="0" smtClean="0">
                <a:solidFill>
                  <a:schemeClr val="tx1"/>
                </a:solidFill>
                <a:effectLst/>
                <a:latin typeface="+mn-lt"/>
                <a:ea typeface="+mn-ea"/>
                <a:cs typeface="+mn-cs"/>
              </a:rPr>
              <a:t>Dwell time and bounce rate are impacted by how relevant a website’s content is. Long dwell times and short bounce rates suggest relevant content related to the search.</a:t>
            </a:r>
          </a:p>
          <a:p>
            <a:r>
              <a:rPr lang="en-US" sz="1200" kern="1200" dirty="0" smtClean="0">
                <a:solidFill>
                  <a:schemeClr val="tx1"/>
                </a:solidFill>
                <a:effectLst/>
                <a:latin typeface="+mn-lt"/>
                <a:ea typeface="+mn-ea"/>
                <a:cs typeface="+mn-cs"/>
              </a:rPr>
              <a:t>Search engines want their customers to be satisfied. As a result, SERP ranking is influenced by factors that impact user satisfaction. Factors that are likely to influence a search engine’s user satisfaction rating are:</a:t>
            </a:r>
          </a:p>
          <a:p>
            <a:pPr lvl="0"/>
            <a:r>
              <a:rPr lang="en-US" sz="1200" kern="1200" dirty="0" smtClean="0">
                <a:solidFill>
                  <a:schemeClr val="tx1"/>
                </a:solidFill>
                <a:effectLst/>
                <a:latin typeface="+mn-lt"/>
                <a:ea typeface="+mn-ea"/>
                <a:cs typeface="+mn-cs"/>
              </a:rPr>
              <a:t>Dwell time: Users that stay on a site longer are probably more satisfied.</a:t>
            </a:r>
          </a:p>
          <a:p>
            <a:pPr lvl="0"/>
            <a:r>
              <a:rPr lang="en-US" sz="1200" kern="1200" dirty="0" smtClean="0">
                <a:solidFill>
                  <a:schemeClr val="tx1"/>
                </a:solidFill>
                <a:effectLst/>
                <a:latin typeface="+mn-lt"/>
                <a:ea typeface="+mn-ea"/>
                <a:cs typeface="+mn-cs"/>
              </a:rPr>
              <a:t>Site speed: Slow page loading time on websites reduces satisfaction.</a:t>
            </a:r>
          </a:p>
          <a:p>
            <a:pPr lvl="0"/>
            <a:r>
              <a:rPr lang="en-US" sz="1200" kern="1200" dirty="0" smtClean="0">
                <a:solidFill>
                  <a:schemeClr val="tx1"/>
                </a:solidFill>
                <a:effectLst/>
                <a:latin typeface="+mn-lt"/>
                <a:ea typeface="+mn-ea"/>
                <a:cs typeface="+mn-cs"/>
              </a:rPr>
              <a:t>Reading level: Reading levels that are too high or too low frustrate users.</a:t>
            </a:r>
          </a:p>
          <a:p>
            <a:pPr lvl="0"/>
            <a:r>
              <a:rPr lang="en-US" sz="1200" kern="1200" dirty="0" smtClean="0">
                <a:solidFill>
                  <a:schemeClr val="tx1"/>
                </a:solidFill>
                <a:effectLst/>
                <a:latin typeface="+mn-lt"/>
                <a:ea typeface="+mn-ea"/>
                <a:cs typeface="+mn-cs"/>
              </a:rPr>
              <a:t>Hacked sites, malware, spam reduce user satisfaction significantly.</a:t>
            </a:r>
          </a:p>
          <a:p>
            <a:pPr lvl="0"/>
            <a:r>
              <a:rPr lang="en-US" sz="1200" kern="1200" dirty="0" smtClean="0">
                <a:solidFill>
                  <a:schemeClr val="tx1"/>
                </a:solidFill>
                <a:effectLst/>
                <a:latin typeface="+mn-lt"/>
                <a:ea typeface="+mn-ea"/>
                <a:cs typeface="+mn-cs"/>
              </a:rPr>
              <a:t>Website satisfaction surveys: Google created user satisfaction surveys that webmasters can embed in their websites. Positive responses to these surveys can improve ranking.</a:t>
            </a:r>
          </a:p>
          <a:p>
            <a:pPr lvl="0"/>
            <a:r>
              <a:rPr lang="en-US" sz="1200" kern="1200" dirty="0" smtClean="0">
                <a:solidFill>
                  <a:schemeClr val="tx1"/>
                </a:solidFill>
                <a:effectLst/>
                <a:latin typeface="+mn-lt"/>
                <a:ea typeface="+mn-ea"/>
                <a:cs typeface="+mn-cs"/>
              </a:rPr>
              <a:t>Barriers to content: Making people register, provide names, or fill out forms to get to content has a negative impact on user satisfaction.</a:t>
            </a:r>
          </a:p>
          <a:p>
            <a:pPr lvl="0"/>
            <a:r>
              <a:rPr lang="en-US" sz="1200" kern="1200" dirty="0" smtClean="0">
                <a:solidFill>
                  <a:schemeClr val="tx1"/>
                </a:solidFill>
                <a:effectLst/>
                <a:latin typeface="+mn-lt"/>
                <a:ea typeface="+mn-ea"/>
                <a:cs typeface="+mn-cs"/>
              </a:rPr>
              <a:t>Other factors: Too many ads, page-not-found errors, duplicate content/pages, content copied from other websites, and spam in comment sections all detract from user satisfaction.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A backlinks is an external link that points back to a site. Google has changed its ranking methods and the assumption is that backlinks are still very important, but not weighted as heavily as they used to be. Using a number of other factors yields a better picture of the relevance of sites to the search.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Black hat tactics try to trick the search engine into thinking a website has high-quality content, when in fact it does not. The search engines have stronger detection systems in place and when they are discovered, Google and other SEs will usually punish the business by dramatically lowering the website’s rank so that it does not show up on SERPs at all.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Using Web analytics programs like Google Analytics, companies can determine how many people visit their site, what specific pages they visit, how long they spend on the site, and what search engines are producing the most traffic. More sophisticated SEO practitioners will also analyze keyword conversion rates, or the likelihood that using a particular keyword to optimize a page will result in conversions (i.e., when a website visitor converts to a buyer).These are just a few of the many metrics used to measure the effectiveness of SEO strategies.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Perhaps the most important action an organization can take to improve its website’s ranking and satisfy website visitors is provide helpful content that is current and updated regularly. When SEO practices are combined with valuable content, websites become easier to find in search engines but, more importantly, contribute to building brand awareness, positive attitudes toward the brand, and brand loyalty.</a:t>
            </a:r>
          </a:p>
          <a:p>
            <a:endParaRPr lang="en-US" b="1" dirty="0"/>
          </a:p>
        </p:txBody>
      </p:sp>
      <p:sp>
        <p:nvSpPr>
          <p:cNvPr id="4" name="Slide Number Placeholder 3"/>
          <p:cNvSpPr>
            <a:spLocks noGrp="1"/>
          </p:cNvSpPr>
          <p:nvPr>
            <p:ph type="sldNum" sz="quarter" idx="10"/>
          </p:nvPr>
        </p:nvSpPr>
        <p:spPr/>
        <p:txBody>
          <a:bodyPr/>
          <a:lstStyle/>
          <a:p>
            <a:fld id="{6058308C-6724-4735-8416-FD42317608D3}" type="slidenum">
              <a:rPr lang="en-US" smtClean="0"/>
              <a:t>20</a:t>
            </a:fld>
            <a:endParaRPr lang="en-US" dirty="0"/>
          </a:p>
        </p:txBody>
      </p:sp>
    </p:spTree>
    <p:extLst>
      <p:ext uri="{BB962C8B-B14F-4D97-AF65-F5344CB8AC3E}">
        <p14:creationId xmlns:p14="http://schemas.microsoft.com/office/powerpoint/2010/main" val="2904444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Paid advertisements receive preferential page placement, but most major search engines differentiate organic search results from paid ad listings on SERPs with labels, shading, and placing the ads in a different place on the page.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There are four steps to creating a PPC advertising campaign on SEs.</a:t>
            </a:r>
          </a:p>
          <a:p>
            <a:r>
              <a:rPr lang="en-US" sz="1200" kern="1200" dirty="0" smtClean="0">
                <a:solidFill>
                  <a:schemeClr val="tx1"/>
                </a:solidFill>
                <a:effectLst/>
                <a:latin typeface="+mn-lt"/>
                <a:ea typeface="+mn-ea"/>
                <a:cs typeface="+mn-cs"/>
              </a:rPr>
              <a:t>1. Set an overall budget for the campaign.</a:t>
            </a:r>
          </a:p>
          <a:p>
            <a:r>
              <a:rPr lang="en-US" sz="1200" kern="1200" dirty="0" smtClean="0">
                <a:solidFill>
                  <a:schemeClr val="tx1"/>
                </a:solidFill>
                <a:effectLst/>
                <a:latin typeface="+mn-lt"/>
                <a:ea typeface="+mn-ea"/>
                <a:cs typeface="+mn-cs"/>
              </a:rPr>
              <a:t>2. Create ads—most search engine ads are text only.</a:t>
            </a:r>
          </a:p>
          <a:p>
            <a:r>
              <a:rPr lang="en-US" sz="1200" kern="1200" dirty="0" smtClean="0">
                <a:solidFill>
                  <a:schemeClr val="tx1"/>
                </a:solidFill>
                <a:effectLst/>
                <a:latin typeface="+mn-lt"/>
                <a:ea typeface="+mn-ea"/>
                <a:cs typeface="+mn-cs"/>
              </a:rPr>
              <a:t>3. Select keywords associated with the campaign.</a:t>
            </a:r>
          </a:p>
          <a:p>
            <a:r>
              <a:rPr lang="en-US" sz="1200" kern="1200" dirty="0" smtClean="0">
                <a:solidFill>
                  <a:schemeClr val="tx1"/>
                </a:solidFill>
                <a:effectLst/>
                <a:latin typeface="+mn-lt"/>
                <a:ea typeface="+mn-ea"/>
                <a:cs typeface="+mn-cs"/>
              </a:rPr>
              <a:t>4. Set up billing account information.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In addition to selecting keywords and setting bid prices, advertisers also set parameters for the geographic location they want their ad to appear in and time of day. These factors allow for additional customer targeting designed to help advertisers reach the consumers most likely to purchase their products.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quality score is determined by factors related to the user’s experience. Ads that are considered to be more relevant (and therefore more likely to be clicked on) will cost less and more likely run in a top position.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Relevant ads are good for all parties—the search engine makes more money from clicked ads, the advertiser experiences more customers visiting its site, and the customer is more likely to find what he or she is looking for.</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effectiveness of PPC ads is heavily influenced by factors on the webpages that ads are linked to. For instance, sometimes companies create product-oriented ads, but then link to the main page of their website instead of a page with information about the product in the ad. Other factors include landing page design, effectiveness of the call to action, and the quality of the shopping cart application. A PPC campaign will not be very effective if the website is not attractive to consumers once they reach it.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Click through rates (CTRs)—By themselves, CTRs do not measure the financial performance of an ad campaign. But they are useful for evaluating many of the decisions that go into a campaign, such as keyword selection and ad copy.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Keyword conversion—High CTRs are not always good if they do not lead to sales. Since the cost of the campaign is based on how many people click an ad, you want to select keywords that lead to sales (conversions), not just site visits. PPC advertisers monitor which keywords lead to sales and focus on those in future campaigns.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Cost of customer acquisition (CoCA)—This metric represents the amount of money spent to attract a paying customer. To calculate CoCA for a PPC campaign, you divide the total budget of the campaign by the number of customers who purchased something from your site. For instance, if you spent $1,000 on a campaign that yielded 40 customers, your CoCA would be $1,000/40 5 $25 per customer.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Return on advertising spend (ROAS)—The campaign’s overall financial effectiveness is evaluated with ROAS (revenue /cost). For example, if $1,000 was spent on a campaign that led to $6,000 in sales, ROAS would be $6,000/$1,000 5 $6. In other words, for every dollar spent on PPC ads, $6 was earned.</a:t>
            </a:r>
          </a:p>
          <a:p>
            <a:endParaRPr lang="en-US" b="1" dirty="0"/>
          </a:p>
        </p:txBody>
      </p:sp>
      <p:sp>
        <p:nvSpPr>
          <p:cNvPr id="4" name="Slide Number Placeholder 3"/>
          <p:cNvSpPr>
            <a:spLocks noGrp="1"/>
          </p:cNvSpPr>
          <p:nvPr>
            <p:ph type="sldNum" sz="quarter" idx="10"/>
          </p:nvPr>
        </p:nvSpPr>
        <p:spPr/>
        <p:txBody>
          <a:bodyPr/>
          <a:lstStyle/>
          <a:p>
            <a:fld id="{6058308C-6724-4735-8416-FD42317608D3}" type="slidenum">
              <a:rPr lang="en-US" smtClean="0"/>
              <a:t>25</a:t>
            </a:fld>
            <a:endParaRPr lang="en-US" dirty="0"/>
          </a:p>
        </p:txBody>
      </p:sp>
    </p:spTree>
    <p:extLst>
      <p:ext uri="{BB962C8B-B14F-4D97-AF65-F5344CB8AC3E}">
        <p14:creationId xmlns:p14="http://schemas.microsoft.com/office/powerpoint/2010/main" val="3523197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Grimes (2010) provides a list of practical benefits that could result from semantic search technology:</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Related searches/queries. The engine suggests alternative search queries that may produce information related to the original query. Search engines may also ask you, “Did you mean: [search term]?” if it detects a misspelling. (This already happens with some.)</a:t>
            </a:r>
          </a:p>
          <a:p>
            <a:pPr lvl="0"/>
            <a:r>
              <a:rPr lang="en-US" sz="1200" kern="1200" dirty="0" smtClean="0">
                <a:solidFill>
                  <a:schemeClr val="tx1"/>
                </a:solidFill>
                <a:effectLst/>
                <a:latin typeface="+mn-lt"/>
                <a:ea typeface="+mn-ea"/>
                <a:cs typeface="+mn-cs"/>
              </a:rPr>
              <a:t>Reference results. The search engine suggests reference material related to the query, such as a dictionary definition, Wikipedia pages, maps, reviews, or stock quotes.</a:t>
            </a:r>
          </a:p>
          <a:p>
            <a:pPr lvl="0"/>
            <a:r>
              <a:rPr lang="en-US" sz="1200" kern="1200" dirty="0" smtClean="0">
                <a:solidFill>
                  <a:schemeClr val="tx1"/>
                </a:solidFill>
                <a:effectLst/>
                <a:latin typeface="+mn-lt"/>
                <a:ea typeface="+mn-ea"/>
                <a:cs typeface="+mn-cs"/>
              </a:rPr>
              <a:t>Semantically annotated results. Returned pages contain highlighting of search terms, but also related words or phrases that may not have appeared in the original query. These can be used in future searches simply by clicking on them.</a:t>
            </a:r>
          </a:p>
          <a:p>
            <a:pPr lvl="0"/>
            <a:r>
              <a:rPr lang="en-US" sz="1200" kern="1200" dirty="0" smtClean="0">
                <a:solidFill>
                  <a:schemeClr val="tx1"/>
                </a:solidFill>
                <a:effectLst/>
                <a:latin typeface="+mn-lt"/>
                <a:ea typeface="+mn-ea"/>
                <a:cs typeface="+mn-cs"/>
              </a:rPr>
              <a:t>Full-text similarity search. Users can submit a block of text or even a full document to find similar content.</a:t>
            </a:r>
          </a:p>
          <a:p>
            <a:pPr lvl="0"/>
            <a:r>
              <a:rPr lang="en-US" sz="1200" kern="1200" dirty="0" smtClean="0">
                <a:solidFill>
                  <a:schemeClr val="tx1"/>
                </a:solidFill>
                <a:effectLst/>
                <a:latin typeface="+mn-lt"/>
                <a:ea typeface="+mn-ea"/>
                <a:cs typeface="+mn-cs"/>
              </a:rPr>
              <a:t>Search on semantic/syntactic annotations. This approach would allow a user to indicate the “syntactic role the term plays—for instance, the part-of-speech (noun, verb, etc.)—or its semantic meaning—whether it’s a company name, location, or event.” For instance, a keyword search on the word “center” would produce too many results. Instead, a search query could be written using a syntax such as the following:</a:t>
            </a:r>
          </a:p>
          <a:p>
            <a:pPr lvl="1"/>
            <a:r>
              <a:rPr lang="en-US" sz="1200" kern="1200" dirty="0" smtClean="0">
                <a:solidFill>
                  <a:schemeClr val="tx1"/>
                </a:solidFill>
                <a:effectLst/>
                <a:latin typeface="+mn-lt"/>
                <a:ea typeface="+mn-ea"/>
                <a:cs typeface="+mn-cs"/>
              </a:rPr>
              <a:t>&lt;organization&gt; center &lt;/organization&gt;</a:t>
            </a:r>
          </a:p>
          <a:p>
            <a:r>
              <a:rPr lang="en-US" sz="1200" kern="1200" dirty="0" smtClean="0">
                <a:solidFill>
                  <a:schemeClr val="tx1"/>
                </a:solidFill>
                <a:effectLst/>
                <a:latin typeface="+mn-lt"/>
                <a:ea typeface="+mn-ea"/>
                <a:cs typeface="+mn-cs"/>
              </a:rPr>
              <a:t>This would only return documents where the word “center” was part of an organization’s name. Google currently allows you to do something similar to specify the kind of files you are looking for (e.g., filetype:pdf)</a:t>
            </a:r>
            <a:endParaRPr lang="en-US" sz="11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Concept search. Search engines could return results with related concepts. For instance, if the original query was “Tarantino films,” documents would be returned that contain the word “movies” even if not the word “films.”</a:t>
            </a:r>
          </a:p>
          <a:p>
            <a:pPr lvl="0"/>
            <a:r>
              <a:rPr lang="en-US" sz="1200" kern="1200" dirty="0" smtClean="0">
                <a:solidFill>
                  <a:schemeClr val="tx1"/>
                </a:solidFill>
                <a:effectLst/>
                <a:latin typeface="+mn-lt"/>
                <a:ea typeface="+mn-ea"/>
                <a:cs typeface="+mn-cs"/>
              </a:rPr>
              <a:t>Ontology-based search. Ontologies define the relationships between data. An ontology is based on the concept of “triples”: subject, predicate, and object. This would allow the search engine to answer questions such as “What vegetables are green?” The search engine would return results about “broccoli,” “spinach,” “peas,” “asparagus,” “Brussels sprouts,” and so on.</a:t>
            </a:r>
          </a:p>
          <a:p>
            <a:pPr lvl="0"/>
            <a:r>
              <a:rPr lang="en-US" sz="1200" kern="1200" dirty="0" smtClean="0">
                <a:solidFill>
                  <a:schemeClr val="tx1"/>
                </a:solidFill>
                <a:effectLst/>
                <a:latin typeface="+mn-lt"/>
                <a:ea typeface="+mn-ea"/>
                <a:cs typeface="+mn-cs"/>
              </a:rPr>
              <a:t>Semantic Web search. This approach would take advantage of content tagged with metadata as previously described in this section. Search results are likely to be more accurate than keyword matching.</a:t>
            </a:r>
          </a:p>
          <a:p>
            <a:pPr lvl="0"/>
            <a:r>
              <a:rPr lang="en-US" sz="1200" kern="1200" dirty="0" smtClean="0">
                <a:solidFill>
                  <a:schemeClr val="tx1"/>
                </a:solidFill>
                <a:effectLst/>
                <a:latin typeface="+mn-lt"/>
                <a:ea typeface="+mn-ea"/>
                <a:cs typeface="+mn-cs"/>
              </a:rPr>
              <a:t>Faceted search. Faceted search provides a means of refining results based on predefined categories called facets. For instance, a search on “colleges” might result in options to “refine this search by. . .” location, size, degrees offered, private or public, and so on. Faceted search tools available today tend to focus on a specific domain, such as Wikipedia or Semidico, a search tool for biomedical literature.</a:t>
            </a:r>
          </a:p>
          <a:p>
            <a:pPr lvl="0"/>
            <a:r>
              <a:rPr lang="en-US" sz="1200" kern="1200" dirty="0" smtClean="0">
                <a:solidFill>
                  <a:schemeClr val="tx1"/>
                </a:solidFill>
                <a:effectLst/>
                <a:latin typeface="+mn-lt"/>
                <a:ea typeface="+mn-ea"/>
                <a:cs typeface="+mn-cs"/>
              </a:rPr>
              <a:t>Clustered search. This is similar to a faceted search, but without the predefined categories. Visit Carrot2.org to better understand this concept. After conducting a search, click on the “foamtree” option to see how you can refine your search. The refining options are extracted from the content in pages of the initial search.</a:t>
            </a:r>
          </a:p>
          <a:p>
            <a:pPr lvl="0"/>
            <a:r>
              <a:rPr lang="en-US" sz="1200" kern="1200" dirty="0" smtClean="0">
                <a:solidFill>
                  <a:schemeClr val="tx1"/>
                </a:solidFill>
                <a:effectLst/>
                <a:latin typeface="+mn-lt"/>
                <a:ea typeface="+mn-ea"/>
                <a:cs typeface="+mn-cs"/>
              </a:rPr>
              <a:t>Natural language search. Natural language search tools attempt to extract words from questions such as “How many countries are there in Europe?” and create a semantic representation of the query. Initially, this is what people hoped search engines would evolve toward, but Grimes wonders if we have become so accustomed to typing just one or two words into our queries that writing out a whole question may seem like too much work.</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Much of the world’s digital information is stored in files structured so that they can only be read by the programs that created them. With metadata, the content of these files can be labeled with tags describing the nature of the information, where it came from, or how it is arranged, essentially making the Web one large database that can be read and used by a wide variety of applications.</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semantic Web will make it possible to access information about real things (people, places, contracts, books, chemicals, etc.) without worrying about the details associated with the nature or structure of the data files, pages, and databases where these things are described or contained (Hendler and Berners-Lee, 2010).</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first stage was Web 1.0 (The Initial Web) - A Web of Pages. Pages or documents are “hyperlinked,” making it easier than ever before to access connected information.</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first stage was Web 2.0 (The Social Web) - A Web of Applications. Applications are created that allow people to easily create, share, and organize information.</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third stage is Web 3.0 (The Semantic Web) - A Web of Data. Information within documents or pages is tagged with metadata, allowing users to access specific information across platforms, regardless of the original structure of the fi le, page, or document that contains it. It turns the Web into one giant database.</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Context defines the intent of the user; for example, trying to purchase music, to find a job, to share memories with friends and family</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Personalization refers to the user’s personal characteristics that impact how relevant the content, commerce, and community are to an individual.</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Vertical search, as you have read, focuses on finding information in a particular content area, such as travel, finance, legal, and medical.</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current Web is disjointed, requiring us to visit different websites to get content, engage in commerce, and interact with our social networks (community). The future Web will use context, personalization, and vertical search to make content, commerce, and community more relevant and easier to access (Mitra, 2007).</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semantic Web utilizes additional languages that have been developed by the W3C. These include resource description framework (RDF), Web ontology language (OWL), and SPARQL protocol and RDF query language (SPARQL).</a:t>
            </a:r>
            <a:endParaRPr lang="en-US" sz="1100" kern="1200" dirty="0" smtClean="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6058308C-6724-4735-8416-FD42317608D3}" type="slidenum">
              <a:rPr lang="en-US" smtClean="0"/>
              <a:t>32</a:t>
            </a:fld>
            <a:endParaRPr lang="en-US" dirty="0"/>
          </a:p>
        </p:txBody>
      </p:sp>
    </p:spTree>
    <p:extLst>
      <p:ext uri="{BB962C8B-B14F-4D97-AF65-F5344CB8AC3E}">
        <p14:creationId xmlns:p14="http://schemas.microsoft.com/office/powerpoint/2010/main" val="147505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With a search engine, customers find products through an active search, assuming customers know what they want and how to describe it when forming their search query.</a:t>
            </a:r>
          </a:p>
          <a:p>
            <a:r>
              <a:rPr lang="en-US" sz="1200" kern="1200" dirty="0" smtClean="0">
                <a:solidFill>
                  <a:schemeClr val="tx1"/>
                </a:solidFill>
                <a:effectLst/>
                <a:latin typeface="+mn-lt"/>
                <a:ea typeface="+mn-ea"/>
                <a:cs typeface="+mn-cs"/>
              </a:rPr>
              <a:t>Recommendation engines proactively identify products that have a high probability of being something the consumer might want to buy. Each time customers log into the site, they are presented with an assortment of products based on their purchase history, browsing history, product reviews, ratings, and many other factors.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Netflix does recommendations of movies for customers similar to movies they already have watched.</a:t>
            </a:r>
          </a:p>
          <a:p>
            <a:r>
              <a:rPr lang="en-US" sz="1200" kern="1200" dirty="0" smtClean="0">
                <a:solidFill>
                  <a:schemeClr val="tx1"/>
                </a:solidFill>
                <a:effectLst/>
                <a:latin typeface="+mn-lt"/>
                <a:ea typeface="+mn-ea"/>
                <a:cs typeface="+mn-cs"/>
              </a:rPr>
              <a:t>Pandora creates recommendations or playlists based on song attributes.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Many collaborative filtering systems use purchase history to identify similarities between customers. In principle, however, any customer characteristic that improves the quality of recommendations could be used, such as patterns of consumer behavior, interests, ratings, reviews, social media contacts and conversations, media use, financial information, and so 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Content-based filtering recommends products based on the product features of items the customer has interacted with in the past and the similarity to other products’ features.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Content filtering, collaborative filtering, knowledge-based systems, and demographic systems.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Hybrid recommendation engines develop recommendations based on some combination of the methodologies described (content-based filtering, collaboration filtering, knowledge-based, and demographic systems).</a:t>
            </a:r>
          </a:p>
          <a:p>
            <a:pPr lvl="0"/>
            <a:r>
              <a:rPr lang="en-US" sz="1200" kern="1200" dirty="0" smtClean="0">
                <a:solidFill>
                  <a:schemeClr val="tx1"/>
                </a:solidFill>
                <a:effectLst/>
                <a:latin typeface="+mn-lt"/>
                <a:ea typeface="+mn-ea"/>
                <a:cs typeface="+mn-cs"/>
              </a:rPr>
              <a:t>Weighted hybrid: Results from different recommenders are assigned a weight and combined numerically to determine a final set of recommendations. Relative weights are determined by system tests to identify the levels that produce the best recommendations.</a:t>
            </a:r>
          </a:p>
          <a:p>
            <a:pPr lvl="0"/>
            <a:r>
              <a:rPr lang="en-US" sz="1200" kern="1200" dirty="0" smtClean="0">
                <a:solidFill>
                  <a:schemeClr val="tx1"/>
                </a:solidFill>
                <a:effectLst/>
                <a:latin typeface="+mn-lt"/>
                <a:ea typeface="+mn-ea"/>
                <a:cs typeface="+mn-cs"/>
              </a:rPr>
              <a:t>Mixed hybrid: Results from different recommenders are presented alongside of each other.</a:t>
            </a:r>
          </a:p>
          <a:p>
            <a:pPr lvl="0"/>
            <a:r>
              <a:rPr lang="en-US" sz="1200" kern="1200" dirty="0" smtClean="0">
                <a:solidFill>
                  <a:schemeClr val="tx1"/>
                </a:solidFill>
                <a:effectLst/>
                <a:latin typeface="+mn-lt"/>
                <a:ea typeface="+mn-ea"/>
                <a:cs typeface="+mn-cs"/>
              </a:rPr>
              <a:t>Cascade hybrid: Recommenders are assigned a rank or priority. If a tie occurs (with two products assigned the same recommendation value), results from the lower-ranked systems are used to break ties from the higher-ranked systems.</a:t>
            </a:r>
          </a:p>
          <a:p>
            <a:pPr lvl="0"/>
            <a:r>
              <a:rPr lang="en-US" sz="1200" kern="1200" dirty="0" smtClean="0">
                <a:solidFill>
                  <a:schemeClr val="tx1"/>
                </a:solidFill>
                <a:effectLst/>
                <a:latin typeface="+mn-lt"/>
                <a:ea typeface="+mn-ea"/>
                <a:cs typeface="+mn-cs"/>
              </a:rPr>
              <a:t>Compound hybrid: This approach combines results from two recommender systems from the same technique category (e.g., two collaborative filters), but uses different algorithms or calculation procedures.</a:t>
            </a:r>
          </a:p>
          <a:p>
            <a:endParaRPr lang="en-US" b="1" dirty="0"/>
          </a:p>
        </p:txBody>
      </p:sp>
      <p:sp>
        <p:nvSpPr>
          <p:cNvPr id="4" name="Slide Number Placeholder 3"/>
          <p:cNvSpPr>
            <a:spLocks noGrp="1"/>
          </p:cNvSpPr>
          <p:nvPr>
            <p:ph type="sldNum" sz="quarter" idx="10"/>
          </p:nvPr>
        </p:nvSpPr>
        <p:spPr/>
        <p:txBody>
          <a:bodyPr/>
          <a:lstStyle/>
          <a:p>
            <a:fld id="{6058308C-6724-4735-8416-FD42317608D3}" type="slidenum">
              <a:rPr lang="en-US" smtClean="0"/>
              <a:t>37</a:t>
            </a:fld>
            <a:endParaRPr lang="en-US" dirty="0"/>
          </a:p>
        </p:txBody>
      </p:sp>
    </p:spTree>
    <p:extLst>
      <p:ext uri="{BB962C8B-B14F-4D97-AF65-F5344CB8AC3E}">
        <p14:creationId xmlns:p14="http://schemas.microsoft.com/office/powerpoint/2010/main" val="9177822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a:t>
            </a:r>
            <a:endParaRPr lang="en-US" dirty="0"/>
          </a:p>
        </p:txBody>
      </p:sp>
      <p:sp>
        <p:nvSpPr>
          <p:cNvPr id="3" name="Subtitle 2"/>
          <p:cNvSpPr>
            <a:spLocks noGrp="1"/>
          </p:cNvSpPr>
          <p:nvPr>
            <p:ph type="subTitle" idx="1"/>
          </p:nvPr>
        </p:nvSpPr>
        <p:spPr/>
        <p:txBody>
          <a:bodyPr/>
          <a:lstStyle/>
          <a:p>
            <a:r>
              <a:rPr lang="en-US" dirty="0"/>
              <a:t>Attracting Buyers with</a:t>
            </a:r>
          </a:p>
          <a:p>
            <a:r>
              <a:rPr lang="en-US" dirty="0"/>
              <a:t>Search, Semantic, and</a:t>
            </a:r>
          </a:p>
          <a:p>
            <a:r>
              <a:rPr lang="en-US" dirty="0"/>
              <a:t>Recommendation</a:t>
            </a:r>
          </a:p>
          <a:p>
            <a:r>
              <a:rPr lang="en-US" dirty="0"/>
              <a:t>Technology</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Security Issues</a:t>
            </a:r>
          </a:p>
          <a:p>
            <a:pPr lvl="1"/>
            <a:r>
              <a:rPr lang="en-US" dirty="0" smtClean="0"/>
              <a:t>Limited access to certain data via job function or clearance.</a:t>
            </a:r>
          </a:p>
          <a:p>
            <a:pPr lvl="1"/>
            <a:r>
              <a:rPr lang="en-US" dirty="0" smtClean="0"/>
              <a:t>Request log audits should be conducted regularly </a:t>
            </a:r>
            <a:r>
              <a:rPr lang="en-US" dirty="0"/>
              <a:t>for patterns or inconsistencies</a:t>
            </a:r>
            <a:r>
              <a:rPr lang="en-US" dirty="0" smtClean="0"/>
              <a:t>.</a:t>
            </a:r>
          </a:p>
          <a:p>
            <a:r>
              <a:rPr lang="en-US" dirty="0" smtClean="0"/>
              <a:t>Enterprise Vendors</a:t>
            </a:r>
            <a:endParaRPr lang="en-US" dirty="0"/>
          </a:p>
          <a:p>
            <a:pPr lvl="1"/>
            <a:r>
              <a:rPr lang="en-US" dirty="0" smtClean="0"/>
              <a:t>Used to treat data in large companies like Internet data but include information management tools.</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3085571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Recommendation Engines</a:t>
            </a:r>
          </a:p>
          <a:p>
            <a:pPr lvl="1"/>
            <a:r>
              <a:rPr lang="en-US" dirty="0" smtClean="0"/>
              <a:t>Attempt to anticipate information users might be interested in to recommend new products, articles, videos, etc.</a:t>
            </a:r>
          </a:p>
          <a:p>
            <a:r>
              <a:rPr lang="en-US" dirty="0" smtClean="0"/>
              <a:t>Search Engine Marketing</a:t>
            </a:r>
            <a:endParaRPr lang="en-US" dirty="0"/>
          </a:p>
          <a:p>
            <a:pPr lvl="1"/>
            <a:r>
              <a:rPr lang="en-US" dirty="0" smtClean="0"/>
              <a:t>A collection of online marketing strategies and tactics that promote brands by increasing their visibility in search engine results pages (SERPs) through optimization and advertising.</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13272555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Search Engine Marketing</a:t>
            </a:r>
          </a:p>
          <a:p>
            <a:pPr lvl="1"/>
            <a:r>
              <a:rPr lang="en-US" dirty="0" smtClean="0"/>
              <a:t>Basic search types:</a:t>
            </a:r>
            <a:endParaRPr lang="en-US" dirty="0"/>
          </a:p>
          <a:p>
            <a:pPr lvl="2"/>
            <a:r>
              <a:rPr lang="en-US" dirty="0" smtClean="0"/>
              <a:t>Informational search</a:t>
            </a:r>
          </a:p>
          <a:p>
            <a:pPr lvl="2"/>
            <a:r>
              <a:rPr lang="en-US" dirty="0" smtClean="0"/>
              <a:t>Navigational search</a:t>
            </a:r>
          </a:p>
          <a:p>
            <a:pPr lvl="2"/>
            <a:r>
              <a:rPr lang="en-US" dirty="0" smtClean="0"/>
              <a:t>Transactional search</a:t>
            </a:r>
          </a:p>
          <a:p>
            <a:pPr lvl="1"/>
            <a:r>
              <a:rPr lang="en-US" dirty="0" smtClean="0"/>
              <a:t>Strategies and tactics produce two outcomes:</a:t>
            </a:r>
          </a:p>
          <a:p>
            <a:pPr lvl="2"/>
            <a:r>
              <a:rPr lang="en-US" dirty="0" smtClean="0"/>
              <a:t>Organic search listings</a:t>
            </a:r>
          </a:p>
          <a:p>
            <a:pPr lvl="2"/>
            <a:r>
              <a:rPr lang="en-US" dirty="0" smtClean="0"/>
              <a:t>Paid search listings</a:t>
            </a:r>
          </a:p>
          <a:p>
            <a:pPr lvl="3"/>
            <a:r>
              <a:rPr lang="en-US" dirty="0" smtClean="0"/>
              <a:t>Pay-per-click (produce click-through rates)</a:t>
            </a:r>
          </a:p>
          <a:p>
            <a:pPr lvl="2"/>
            <a:r>
              <a:rPr lang="en-US" dirty="0" smtClean="0"/>
              <a:t>Social media optimization</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4020305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Mobile Search</a:t>
            </a:r>
          </a:p>
          <a:p>
            <a:pPr lvl="1"/>
            <a:r>
              <a:rPr lang="en-US" dirty="0" smtClean="0"/>
              <a:t>Technically configured mobile sites</a:t>
            </a:r>
          </a:p>
          <a:p>
            <a:pPr lvl="1"/>
            <a:r>
              <a:rPr lang="en-US" dirty="0" smtClean="0"/>
              <a:t>Content designed for mobile devices</a:t>
            </a:r>
          </a:p>
          <a:p>
            <a:r>
              <a:rPr lang="en-US" dirty="0" smtClean="0"/>
              <a:t>Business </a:t>
            </a:r>
            <a:r>
              <a:rPr lang="en-US" dirty="0"/>
              <a:t>search</a:t>
            </a:r>
          </a:p>
          <a:p>
            <a:pPr lvl="1"/>
            <a:r>
              <a:rPr lang="en-US" dirty="0" smtClean="0"/>
              <a:t>Focused search</a:t>
            </a:r>
          </a:p>
          <a:p>
            <a:pPr lvl="1"/>
            <a:r>
              <a:rPr lang="en-US" dirty="0" smtClean="0"/>
              <a:t>Filetype</a:t>
            </a:r>
            <a:endParaRPr lang="en-US" dirty="0" smtClean="0"/>
          </a:p>
          <a:p>
            <a:pPr lvl="1"/>
            <a:r>
              <a:rPr lang="en-US" dirty="0" smtClean="0"/>
              <a:t>Advanced search</a:t>
            </a:r>
          </a:p>
          <a:p>
            <a:pPr lvl="1"/>
            <a:r>
              <a:rPr lang="en-US" dirty="0" smtClean="0"/>
              <a:t>Search tools button</a:t>
            </a:r>
          </a:p>
          <a:p>
            <a:pPr lvl="1"/>
            <a:r>
              <a:rPr lang="en-US" dirty="0" smtClean="0"/>
              <a:t>Search history</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25588972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Real-time Search</a:t>
            </a:r>
          </a:p>
          <a:p>
            <a:pPr lvl="1"/>
            <a:r>
              <a:rPr lang="en-US" dirty="0" smtClean="0"/>
              <a:t>Google Trends</a:t>
            </a:r>
          </a:p>
          <a:p>
            <a:pPr lvl="1"/>
            <a:r>
              <a:rPr lang="en-US" dirty="0" smtClean="0"/>
              <a:t>Google Alerts</a:t>
            </a:r>
          </a:p>
          <a:p>
            <a:pPr lvl="1"/>
            <a:r>
              <a:rPr lang="en-US" dirty="0" smtClean="0"/>
              <a:t>Twitter Search</a:t>
            </a:r>
          </a:p>
          <a:p>
            <a:r>
              <a:rPr lang="en-US" dirty="0" smtClean="0"/>
              <a:t>Social Bookmarking Search</a:t>
            </a:r>
          </a:p>
          <a:p>
            <a:pPr lvl="1"/>
            <a:r>
              <a:rPr lang="en-US" dirty="0" smtClean="0"/>
              <a:t>Page links tagged with keywords</a:t>
            </a:r>
          </a:p>
          <a:p>
            <a:r>
              <a:rPr lang="en-US" dirty="0" smtClean="0"/>
              <a:t>Specialty Search: Vertical Search</a:t>
            </a:r>
            <a:endParaRPr lang="en-US" dirty="0"/>
          </a:p>
          <a:p>
            <a:pPr lvl="1"/>
            <a:r>
              <a:rPr lang="en-US" dirty="0" smtClean="0"/>
              <a:t>Programmed to focus on webpages related to a particular topic and to drill down by crawling pages that other search engines are likely to ignore.</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2948224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is the primary difference between a </a:t>
            </a:r>
            <a:r>
              <a:rPr lang="en-US" b="0" dirty="0" smtClean="0"/>
              <a:t>web directory </a:t>
            </a:r>
            <a:r>
              <a:rPr lang="en-US" b="0" dirty="0"/>
              <a:t>and a </a:t>
            </a:r>
            <a:r>
              <a:rPr lang="en-US" b="0" dirty="0" smtClean="0"/>
              <a:t>crawler based search </a:t>
            </a:r>
            <a:r>
              <a:rPr lang="en-US" b="0" dirty="0"/>
              <a:t>engine?</a:t>
            </a:r>
          </a:p>
          <a:p>
            <a:pPr marL="457200" indent="-457200">
              <a:buClr>
                <a:srgbClr val="5A8B25"/>
              </a:buClr>
              <a:buFont typeface="+mj-lt"/>
              <a:buAutoNum type="arabicPeriod"/>
            </a:pPr>
            <a:r>
              <a:rPr lang="en-US" b="0" dirty="0" smtClean="0"/>
              <a:t>What </a:t>
            </a:r>
            <a:r>
              <a:rPr lang="en-US" b="0" dirty="0"/>
              <a:t>is the purpose of an index in a search engine?</a:t>
            </a:r>
          </a:p>
          <a:p>
            <a:pPr marL="457200" indent="-457200">
              <a:buClr>
                <a:srgbClr val="5A8B25"/>
              </a:buClr>
              <a:buFont typeface="+mj-lt"/>
              <a:buAutoNum type="arabicPeriod"/>
            </a:pPr>
            <a:r>
              <a:rPr lang="en-US" b="0" dirty="0" smtClean="0"/>
              <a:t>Describe </a:t>
            </a:r>
            <a:r>
              <a:rPr lang="en-US" b="0" dirty="0"/>
              <a:t>the page-ranking method most </a:t>
            </a:r>
            <a:r>
              <a:rPr lang="en-US" b="0" dirty="0" smtClean="0"/>
              <a:t>commonly associated with Google’s </a:t>
            </a:r>
            <a:r>
              <a:rPr lang="en-US" b="0" dirty="0"/>
              <a:t>success.</a:t>
            </a:r>
          </a:p>
          <a:p>
            <a:pPr marL="457200" indent="-457200">
              <a:buClr>
                <a:srgbClr val="5A8B25"/>
              </a:buClr>
              <a:buFont typeface="+mj-lt"/>
              <a:buAutoNum type="arabicPeriod"/>
            </a:pPr>
            <a:r>
              <a:rPr lang="en-US" b="0" dirty="0" smtClean="0"/>
              <a:t>What </a:t>
            </a:r>
            <a:r>
              <a:rPr lang="en-US" b="0" dirty="0"/>
              <a:t>is the difference between search </a:t>
            </a:r>
            <a:r>
              <a:rPr lang="en-US" b="0" dirty="0" smtClean="0"/>
              <a:t>engine optimization </a:t>
            </a:r>
            <a:r>
              <a:rPr lang="en-US" b="0" dirty="0"/>
              <a:t>and </a:t>
            </a:r>
            <a:r>
              <a:rPr lang="en-US" b="0" dirty="0" smtClean="0"/>
              <a:t>PPC advertising</a:t>
            </a:r>
            <a:r>
              <a:rPr lang="en-US" b="0" dirty="0"/>
              <a:t>?</a:t>
            </a:r>
          </a:p>
          <a:p>
            <a:pPr marL="457200" indent="-457200">
              <a:buClr>
                <a:srgbClr val="5A8B25"/>
              </a:buClr>
              <a:buFont typeface="+mj-lt"/>
              <a:buAutoNum type="arabicPeriod"/>
            </a:pPr>
            <a:r>
              <a:rPr lang="en-US" b="0" dirty="0" smtClean="0"/>
              <a:t>Describe </a:t>
            </a:r>
            <a:r>
              <a:rPr lang="en-US" b="0" dirty="0"/>
              <a:t>three different real-time search tools.</a:t>
            </a:r>
            <a:endParaRPr lang="en-US" b="0"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58229326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2103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Organic Search and Search Engine Optimization</a:t>
            </a:r>
          </a:p>
        </p:txBody>
      </p:sp>
      <p:sp>
        <p:nvSpPr>
          <p:cNvPr id="6" name="Content Placeholder 5"/>
          <p:cNvSpPr>
            <a:spLocks noGrp="1"/>
          </p:cNvSpPr>
          <p:nvPr>
            <p:ph idx="1"/>
          </p:nvPr>
        </p:nvSpPr>
        <p:spPr/>
        <p:txBody>
          <a:bodyPr>
            <a:normAutofit fontScale="92500" lnSpcReduction="10000"/>
          </a:bodyPr>
          <a:lstStyle/>
          <a:p>
            <a:r>
              <a:rPr lang="en-US" dirty="0" smtClean="0"/>
              <a:t>Search Engine Optimization</a:t>
            </a:r>
          </a:p>
          <a:p>
            <a:pPr lvl="1"/>
            <a:r>
              <a:rPr lang="en-US" dirty="0" smtClean="0"/>
              <a:t>Keyword conversion rates: the likelihood that using a particular keyword to optimize a page will result in conversions*.</a:t>
            </a:r>
          </a:p>
          <a:p>
            <a:pPr lvl="1"/>
            <a:r>
              <a:rPr lang="en-US" dirty="0" smtClean="0"/>
              <a:t>Ranking factors</a:t>
            </a:r>
          </a:p>
          <a:p>
            <a:pPr lvl="2"/>
            <a:r>
              <a:rPr lang="en-US" dirty="0" smtClean="0"/>
              <a:t>Reputation or popularity</a:t>
            </a:r>
          </a:p>
          <a:p>
            <a:pPr lvl="3"/>
            <a:r>
              <a:rPr lang="en-US" dirty="0" smtClean="0"/>
              <a:t>PageRank: Google’s algorithm based on the assumption that people are more likely to link a high-quality website than poor-quality site.</a:t>
            </a:r>
          </a:p>
          <a:p>
            <a:pPr lvl="3"/>
            <a:r>
              <a:rPr lang="en-US" dirty="0" smtClean="0"/>
              <a:t>Backlinks: external links that point back to a site.</a:t>
            </a:r>
          </a:p>
          <a:p>
            <a:pPr lvl="2"/>
            <a:r>
              <a:rPr lang="en-US" dirty="0" smtClean="0"/>
              <a:t>Relevancy</a:t>
            </a:r>
          </a:p>
          <a:p>
            <a:pPr lvl="2"/>
            <a:r>
              <a:rPr lang="en-US" dirty="0" smtClean="0"/>
              <a:t>User Satisfaction</a:t>
            </a:r>
          </a:p>
          <a:p>
            <a:pPr lvl="1"/>
            <a:endParaRPr lang="en-US" dirty="0" smtClean="0"/>
          </a:p>
          <a:p>
            <a:pPr marL="57150" indent="0">
              <a:buNone/>
            </a:pPr>
            <a:r>
              <a:rPr lang="en-US" sz="2000" b="0" dirty="0" smtClean="0"/>
              <a:t>Conversions: when a website visitor converts to a buyer</a:t>
            </a:r>
            <a:endParaRPr lang="en-US" sz="2000" b="0" dirty="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585697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Organic Search and Search Engine Optimization</a:t>
            </a:r>
          </a:p>
        </p:txBody>
      </p:sp>
      <p:sp>
        <p:nvSpPr>
          <p:cNvPr id="6" name="Content Placeholder 5"/>
          <p:cNvSpPr>
            <a:spLocks noGrp="1"/>
          </p:cNvSpPr>
          <p:nvPr>
            <p:ph idx="1"/>
          </p:nvPr>
        </p:nvSpPr>
        <p:spPr/>
        <p:txBody>
          <a:bodyPr>
            <a:normAutofit/>
          </a:bodyPr>
          <a:lstStyle/>
          <a:p>
            <a:r>
              <a:rPr lang="en-US" dirty="0" smtClean="0"/>
              <a:t>Inbound marketing</a:t>
            </a:r>
          </a:p>
          <a:p>
            <a:pPr lvl="1"/>
            <a:r>
              <a:rPr lang="en-US" dirty="0" smtClean="0"/>
              <a:t>An approach to marketing that emphasizes SEO, content Marketing, and social media strategies to attract customers.</a:t>
            </a:r>
          </a:p>
          <a:p>
            <a:r>
              <a:rPr lang="en-US" dirty="0" smtClean="0"/>
              <a:t>Outbound </a:t>
            </a:r>
            <a:r>
              <a:rPr lang="en-US" dirty="0"/>
              <a:t>marketing</a:t>
            </a:r>
          </a:p>
          <a:p>
            <a:pPr lvl="1"/>
            <a:r>
              <a:rPr lang="en-US" dirty="0" smtClean="0"/>
              <a:t>Traditional approach using mass media advertising.</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4283051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Organic Search and Search Engine Optimization</a:t>
            </a:r>
          </a:p>
        </p:txBody>
      </p:sp>
      <p:sp>
        <p:nvSpPr>
          <p:cNvPr id="6" name="Content Placeholder 5"/>
          <p:cNvSpPr>
            <a:spLocks noGrp="1"/>
          </p:cNvSpPr>
          <p:nvPr>
            <p:ph idx="1"/>
          </p:nvPr>
        </p:nvSpPr>
        <p:spPr/>
        <p:txBody>
          <a:bodyPr>
            <a:normAutofit/>
          </a:bodyPr>
          <a:lstStyle/>
          <a:p>
            <a:r>
              <a:rPr lang="en-US" dirty="0" smtClean="0"/>
              <a:t>Black Hat SEO</a:t>
            </a:r>
          </a:p>
          <a:p>
            <a:pPr lvl="1"/>
            <a:r>
              <a:rPr lang="en-US" dirty="0" smtClean="0"/>
              <a:t>Gaming the system or tricking search engines into ranking a site higher than its content deserves.</a:t>
            </a:r>
          </a:p>
          <a:p>
            <a:pPr marL="914400" lvl="1" indent="-457200">
              <a:buFont typeface="+mj-lt"/>
              <a:buAutoNum type="arabicPeriod"/>
            </a:pPr>
            <a:r>
              <a:rPr lang="en-US" dirty="0" smtClean="0"/>
              <a:t>Link spamming: generating backlinks toward SEO, not adding user value.</a:t>
            </a:r>
          </a:p>
          <a:p>
            <a:pPr marL="914400" lvl="1" indent="-457200">
              <a:buFont typeface="+mj-lt"/>
              <a:buAutoNum type="arabicPeriod"/>
            </a:pPr>
            <a:r>
              <a:rPr lang="en-US" dirty="0" smtClean="0"/>
              <a:t>Keyword tricks: embedded high-value keywords to drive up traffic statistics.</a:t>
            </a:r>
          </a:p>
          <a:p>
            <a:pPr marL="914400" lvl="1" indent="-457200">
              <a:buFont typeface="+mj-lt"/>
              <a:buAutoNum type="arabicPeriod"/>
            </a:pPr>
            <a:r>
              <a:rPr lang="en-US" dirty="0" smtClean="0"/>
              <a:t>Ghost text: text hidden in the background that will affect page ranking</a:t>
            </a:r>
          </a:p>
          <a:p>
            <a:pPr marL="914400" lvl="1" indent="-457200">
              <a:buFont typeface="+mj-lt"/>
              <a:buAutoNum type="arabicPeriod"/>
            </a:pPr>
            <a:r>
              <a:rPr lang="en-US" dirty="0" smtClean="0"/>
              <a:t>Shadow (ghost or </a:t>
            </a:r>
            <a:r>
              <a:rPr lang="en-US" dirty="0"/>
              <a:t>cloaked) pages: </a:t>
            </a:r>
            <a:r>
              <a:rPr lang="en-US" dirty="0" smtClean="0"/>
              <a:t>created pages optimized to attract lots of people through redirect.</a:t>
            </a:r>
          </a:p>
          <a:p>
            <a:pPr lvl="1"/>
            <a:endParaRPr lang="en-US"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354462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231094109"/>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Organic Search and Search Engine Optimization</a:t>
            </a:r>
          </a:p>
        </p:txBody>
      </p:sp>
      <p:sp>
        <p:nvSpPr>
          <p:cNvPr id="6" name="Content Placeholder 5"/>
          <p:cNvSpPr>
            <a:spLocks noGrp="1"/>
          </p:cNvSpPr>
          <p:nvPr>
            <p:ph idx="1"/>
          </p:nvPr>
        </p:nvSpPr>
        <p:spPr/>
        <p:txBody>
          <a:bodyPr>
            <a:normAutofit fontScale="85000" lnSpcReduction="20000"/>
          </a:bodyPr>
          <a:lstStyle/>
          <a:p>
            <a:pPr marL="457200" indent="-457200">
              <a:buClr>
                <a:srgbClr val="5A8B25"/>
              </a:buClr>
              <a:buFont typeface="+mj-lt"/>
              <a:buAutoNum type="arabicPeriod"/>
            </a:pPr>
            <a:r>
              <a:rPr lang="en-US" b="0" dirty="0" smtClean="0"/>
              <a:t>Search </a:t>
            </a:r>
            <a:r>
              <a:rPr lang="en-US" b="0" dirty="0"/>
              <a:t>engines use many different “clues” about the quality of </a:t>
            </a:r>
            <a:r>
              <a:rPr lang="en-US" b="0" dirty="0" smtClean="0"/>
              <a:t>a website’s content </a:t>
            </a:r>
            <a:r>
              <a:rPr lang="en-US" b="0" dirty="0"/>
              <a:t>to determine how a page should be ranked in </a:t>
            </a:r>
            <a:r>
              <a:rPr lang="en-US" b="0" dirty="0" smtClean="0"/>
              <a:t>search results</a:t>
            </a:r>
            <a:r>
              <a:rPr lang="en-US" b="0" dirty="0"/>
              <a:t>. These clues fall into three primary categories: Reputation </a:t>
            </a:r>
            <a:r>
              <a:rPr lang="en-US" b="0" dirty="0" smtClean="0"/>
              <a:t>or Popularity</a:t>
            </a:r>
            <a:r>
              <a:rPr lang="en-US" b="0" dirty="0"/>
              <a:t>, Relevancy, and User Satisfaction. Explain the rationale for </a:t>
            </a:r>
            <a:r>
              <a:rPr lang="en-US" b="0" dirty="0" smtClean="0"/>
              <a:t>using each </a:t>
            </a:r>
            <a:r>
              <a:rPr lang="en-US" b="0" dirty="0"/>
              <a:t>of these three categories as an indicator of a website’s </a:t>
            </a:r>
            <a:r>
              <a:rPr lang="en-US" b="0" dirty="0" smtClean="0"/>
              <a:t>content quality</a:t>
            </a:r>
            <a:r>
              <a:rPr lang="en-US" b="0" dirty="0"/>
              <a:t>.</a:t>
            </a:r>
          </a:p>
          <a:p>
            <a:pPr marL="457200" indent="-457200">
              <a:buClr>
                <a:srgbClr val="5A8B25"/>
              </a:buClr>
              <a:buFont typeface="+mj-lt"/>
              <a:buAutoNum type="arabicPeriod"/>
            </a:pPr>
            <a:r>
              <a:rPr lang="en-US" b="0" dirty="0" smtClean="0"/>
              <a:t>Backlinks </a:t>
            </a:r>
            <a:r>
              <a:rPr lang="en-US" b="0" dirty="0"/>
              <a:t>were a key factor in Google’s original PageRank </a:t>
            </a:r>
            <a:r>
              <a:rPr lang="en-US" b="0" dirty="0" smtClean="0"/>
              <a:t>algorithm. Explain </a:t>
            </a:r>
            <a:r>
              <a:rPr lang="en-US" b="0" dirty="0"/>
              <a:t>what a backlink is and why Google has reduced its emphasis </a:t>
            </a:r>
            <a:r>
              <a:rPr lang="en-US" b="0" dirty="0" smtClean="0"/>
              <a:t>on backlinks </a:t>
            </a:r>
            <a:r>
              <a:rPr lang="en-US" b="0" dirty="0"/>
              <a:t>and instead uses many other additional factors in its </a:t>
            </a:r>
            <a:r>
              <a:rPr lang="en-US" b="0" dirty="0" smtClean="0"/>
              <a:t>ranking algorithm</a:t>
            </a:r>
            <a:r>
              <a:rPr lang="en-US" b="0" dirty="0"/>
              <a:t>?</a:t>
            </a:r>
          </a:p>
          <a:p>
            <a:pPr marL="457200" indent="-457200">
              <a:buClr>
                <a:srgbClr val="5A8B25"/>
              </a:buClr>
              <a:buFont typeface="+mj-lt"/>
              <a:buAutoNum type="arabicPeriod"/>
            </a:pPr>
            <a:r>
              <a:rPr lang="en-US" b="0" dirty="0" smtClean="0"/>
              <a:t>Explain </a:t>
            </a:r>
            <a:r>
              <a:rPr lang="en-US" b="0" dirty="0"/>
              <a:t>why so-called black hat SEO tactics are ultimately </a:t>
            </a:r>
            <a:r>
              <a:rPr lang="en-US" b="0" dirty="0" smtClean="0"/>
              <a:t>short-sighted and </a:t>
            </a:r>
            <a:r>
              <a:rPr lang="en-US" b="0" dirty="0"/>
              <a:t>can lead to </a:t>
            </a:r>
            <a:r>
              <a:rPr lang="en-US" b="0" dirty="0" smtClean="0"/>
              <a:t>significant </a:t>
            </a:r>
            <a:r>
              <a:rPr lang="en-US" b="0" dirty="0"/>
              <a:t>consequences for businesses that use them.</a:t>
            </a:r>
          </a:p>
          <a:p>
            <a:pPr marL="457200" indent="-457200">
              <a:buClr>
                <a:srgbClr val="5A8B25"/>
              </a:buClr>
              <a:buFont typeface="+mj-lt"/>
              <a:buAutoNum type="arabicPeriod"/>
            </a:pPr>
            <a:r>
              <a:rPr lang="en-US" b="0" dirty="0" smtClean="0"/>
              <a:t>How </a:t>
            </a:r>
            <a:r>
              <a:rPr lang="en-US" b="0" dirty="0"/>
              <a:t>do organizations evaluate the effectiveness of their search </a:t>
            </a:r>
            <a:r>
              <a:rPr lang="en-US" b="0" dirty="0" smtClean="0"/>
              <a:t>engine optimization </a:t>
            </a:r>
            <a:r>
              <a:rPr lang="en-US" b="0" dirty="0"/>
              <a:t>(SEO) strategies and tactics?</a:t>
            </a:r>
          </a:p>
          <a:p>
            <a:pPr marL="457200" indent="-457200">
              <a:buClr>
                <a:srgbClr val="5A8B25"/>
              </a:buClr>
              <a:buFont typeface="+mj-lt"/>
              <a:buAutoNum type="arabicPeriod"/>
            </a:pPr>
            <a:r>
              <a:rPr lang="en-US" b="0" dirty="0" smtClean="0"/>
              <a:t>Explain </a:t>
            </a:r>
            <a:r>
              <a:rPr lang="en-US" b="0" dirty="0"/>
              <a:t>why providing high quality, regularly updated content is </a:t>
            </a:r>
            <a:r>
              <a:rPr lang="en-US" b="0" dirty="0" smtClean="0"/>
              <a:t>the most </a:t>
            </a:r>
            <a:r>
              <a:rPr lang="en-US" b="0" dirty="0"/>
              <a:t>important aspect of any SEO strategy.</a:t>
            </a:r>
            <a:endParaRPr lang="en-US" b="0"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38543095"/>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21038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Pay-Per-Click and Paid Search Strategies</a:t>
            </a:r>
          </a:p>
        </p:txBody>
      </p:sp>
      <p:sp>
        <p:nvSpPr>
          <p:cNvPr id="6" name="Content Placeholder 5"/>
          <p:cNvSpPr>
            <a:spLocks noGrp="1"/>
          </p:cNvSpPr>
          <p:nvPr>
            <p:ph idx="1"/>
          </p:nvPr>
        </p:nvSpPr>
        <p:spPr/>
        <p:txBody>
          <a:bodyPr>
            <a:normAutofit/>
          </a:bodyPr>
          <a:lstStyle/>
          <a:p>
            <a:r>
              <a:rPr lang="en-US" dirty="0" smtClean="0"/>
              <a:t>Pay-Per-Click</a:t>
            </a:r>
          </a:p>
          <a:p>
            <a:pPr lvl="1"/>
            <a:r>
              <a:rPr lang="en-US" dirty="0" smtClean="0"/>
              <a:t>PPC advertising campaigns:</a:t>
            </a:r>
          </a:p>
          <a:p>
            <a:pPr marL="1371600" lvl="2" indent="-457200">
              <a:buFont typeface="+mj-lt"/>
              <a:buAutoNum type="arabicPeriod"/>
            </a:pPr>
            <a:r>
              <a:rPr lang="en-US" dirty="0" smtClean="0"/>
              <a:t>Set an overall budget</a:t>
            </a:r>
          </a:p>
          <a:p>
            <a:pPr marL="1371600" lvl="2" indent="-457200">
              <a:buFont typeface="+mj-lt"/>
              <a:buAutoNum type="arabicPeriod"/>
            </a:pPr>
            <a:r>
              <a:rPr lang="en-US" dirty="0" smtClean="0"/>
              <a:t>Create ads</a:t>
            </a:r>
          </a:p>
          <a:p>
            <a:pPr marL="1371600" lvl="2" indent="-457200">
              <a:buFont typeface="+mj-lt"/>
              <a:buAutoNum type="arabicPeriod"/>
            </a:pPr>
            <a:r>
              <a:rPr lang="en-US" dirty="0" smtClean="0"/>
              <a:t>Select associated keywords</a:t>
            </a:r>
          </a:p>
          <a:p>
            <a:pPr marL="1371600" lvl="2" indent="-457200">
              <a:buFont typeface="+mj-lt"/>
              <a:buAutoNum type="arabicPeriod"/>
            </a:pPr>
            <a:r>
              <a:rPr lang="en-US" dirty="0" smtClean="0"/>
              <a:t>Set up billing account information</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Pay-Per-Click and Paid Search Strategies</a:t>
            </a:r>
          </a:p>
        </p:txBody>
      </p:sp>
      <p:sp>
        <p:nvSpPr>
          <p:cNvPr id="6" name="Content Placeholder 5"/>
          <p:cNvSpPr>
            <a:spLocks noGrp="1"/>
          </p:cNvSpPr>
          <p:nvPr>
            <p:ph idx="1"/>
          </p:nvPr>
        </p:nvSpPr>
        <p:spPr/>
        <p:txBody>
          <a:bodyPr>
            <a:normAutofit/>
          </a:bodyPr>
          <a:lstStyle/>
          <a:p>
            <a:r>
              <a:rPr lang="en-US" dirty="0" smtClean="0"/>
              <a:t>Paid Search Advertising Metrics</a:t>
            </a:r>
          </a:p>
          <a:p>
            <a:pPr lvl="1"/>
            <a:r>
              <a:rPr lang="en-US" dirty="0" smtClean="0"/>
              <a:t>Click through rates (CTR): used to evaluate keyword selection and ad copy campaign decisions.</a:t>
            </a:r>
          </a:p>
          <a:p>
            <a:pPr lvl="1"/>
            <a:r>
              <a:rPr lang="en-US" dirty="0" smtClean="0"/>
              <a:t>Keyword conversion: should lead to </a:t>
            </a:r>
            <a:r>
              <a:rPr lang="en-US" i="1" dirty="0" smtClean="0"/>
              <a:t>sales</a:t>
            </a:r>
            <a:r>
              <a:rPr lang="en-US" dirty="0" smtClean="0"/>
              <a:t>, not just visits.</a:t>
            </a:r>
          </a:p>
          <a:p>
            <a:pPr lvl="1"/>
            <a:r>
              <a:rPr lang="en-US" dirty="0" smtClean="0"/>
              <a:t>Cost of customer acquisition (CoCA): amount of money spent to attract a </a:t>
            </a:r>
            <a:r>
              <a:rPr lang="en-US" i="1" dirty="0" smtClean="0"/>
              <a:t>paying</a:t>
            </a:r>
            <a:r>
              <a:rPr lang="en-US" dirty="0" smtClean="0"/>
              <a:t> customer.</a:t>
            </a:r>
          </a:p>
          <a:p>
            <a:pPr lvl="1"/>
            <a:r>
              <a:rPr lang="en-US" dirty="0" smtClean="0"/>
              <a:t>Return on advertising spend (ROAS): overall financial effectiveness.</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3178609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Pay-Per-Click and Paid Search Strategies</a:t>
            </a:r>
          </a:p>
        </p:txBody>
      </p:sp>
      <p:sp>
        <p:nvSpPr>
          <p:cNvPr id="6" name="Content Placeholder 5"/>
          <p:cNvSpPr>
            <a:spLocks noGrp="1"/>
          </p:cNvSpPr>
          <p:nvPr>
            <p:ph idx="1"/>
          </p:nvPr>
        </p:nvSpPr>
        <p:spPr/>
        <p:txBody>
          <a:bodyPr>
            <a:normAutofit/>
          </a:bodyPr>
          <a:lstStyle/>
          <a:p>
            <a:r>
              <a:rPr lang="en-US" dirty="0" smtClean="0"/>
              <a:t>Quality Score</a:t>
            </a:r>
          </a:p>
          <a:p>
            <a:pPr lvl="1"/>
            <a:r>
              <a:rPr lang="en-US" dirty="0" smtClean="0"/>
              <a:t>Determined by factors related to the user’s experience.</a:t>
            </a:r>
          </a:p>
          <a:p>
            <a:pPr lvl="2"/>
            <a:r>
              <a:rPr lang="en-US" dirty="0" smtClean="0"/>
              <a:t>Expected keyword click-through-rate (CTR)</a:t>
            </a:r>
          </a:p>
          <a:p>
            <a:pPr lvl="2"/>
            <a:r>
              <a:rPr lang="en-US" dirty="0" smtClean="0"/>
              <a:t>The past CTR of your URL (web address)</a:t>
            </a:r>
          </a:p>
          <a:p>
            <a:pPr lvl="2"/>
            <a:r>
              <a:rPr lang="en-US" dirty="0" smtClean="0"/>
              <a:t>Past effectiveness</a:t>
            </a:r>
          </a:p>
          <a:p>
            <a:pPr lvl="2"/>
            <a:r>
              <a:rPr lang="en-US" dirty="0" smtClean="0"/>
              <a:t>Landing page quality</a:t>
            </a:r>
          </a:p>
          <a:p>
            <a:pPr lvl="2"/>
            <a:r>
              <a:rPr lang="en-US" dirty="0" smtClean="0"/>
              <a:t>Relevance of keywords to ads</a:t>
            </a:r>
          </a:p>
          <a:p>
            <a:pPr lvl="2"/>
            <a:r>
              <a:rPr lang="en-US" dirty="0"/>
              <a:t>Relevance of keywords to </a:t>
            </a:r>
            <a:r>
              <a:rPr lang="en-US" dirty="0" smtClean="0"/>
              <a:t>customer search</a:t>
            </a:r>
          </a:p>
          <a:p>
            <a:pPr lvl="2"/>
            <a:r>
              <a:rPr lang="en-US" dirty="0" smtClean="0"/>
              <a:t>Ad performance on difference devices</a:t>
            </a:r>
            <a:endParaRPr lang="en-US" dirty="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19638331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Pay-Per-Click and Paid Search Strategies</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What </a:t>
            </a:r>
            <a:r>
              <a:rPr lang="en-US" b="0" dirty="0"/>
              <a:t>would most people say is the fundamental </a:t>
            </a:r>
            <a:r>
              <a:rPr lang="en-US" b="0" dirty="0" smtClean="0"/>
              <a:t>difference between organic </a:t>
            </a:r>
            <a:r>
              <a:rPr lang="en-US" b="0" dirty="0"/>
              <a:t>listings and PPC listings on a </a:t>
            </a:r>
            <a:r>
              <a:rPr lang="en-US" b="0" dirty="0" smtClean="0"/>
              <a:t>search engine</a:t>
            </a:r>
            <a:r>
              <a:rPr lang="en-US" b="0" dirty="0"/>
              <a:t>?</a:t>
            </a:r>
          </a:p>
          <a:p>
            <a:pPr marL="457200" indent="-457200">
              <a:buClr>
                <a:srgbClr val="5A8B25"/>
              </a:buClr>
              <a:buFont typeface="+mj-lt"/>
              <a:buAutoNum type="arabicPeriod"/>
            </a:pPr>
            <a:r>
              <a:rPr lang="en-US" b="0" dirty="0" smtClean="0"/>
              <a:t>What </a:t>
            </a:r>
            <a:r>
              <a:rPr lang="en-US" b="0" dirty="0"/>
              <a:t>are the four primary steps to creating a </a:t>
            </a:r>
            <a:r>
              <a:rPr lang="en-US" b="0" dirty="0" smtClean="0"/>
              <a:t>PPC advertising campaign on </a:t>
            </a:r>
            <a:r>
              <a:rPr lang="en-US" b="0" dirty="0"/>
              <a:t>search engines?</a:t>
            </a:r>
          </a:p>
          <a:p>
            <a:pPr marL="457200" indent="-457200">
              <a:buClr>
                <a:srgbClr val="5A8B25"/>
              </a:buClr>
              <a:buFont typeface="+mj-lt"/>
              <a:buAutoNum type="arabicPeriod"/>
            </a:pPr>
            <a:r>
              <a:rPr lang="en-US" b="0" dirty="0" smtClean="0"/>
              <a:t>In </a:t>
            </a:r>
            <a:r>
              <a:rPr lang="en-US" b="0" dirty="0"/>
              <a:t>addition to the “bid price” for a particular keyword, </a:t>
            </a:r>
            <a:r>
              <a:rPr lang="en-US" b="0" dirty="0" smtClean="0"/>
              <a:t>what other factor(s</a:t>
            </a:r>
            <a:r>
              <a:rPr lang="en-US" b="0" dirty="0"/>
              <a:t>) </a:t>
            </a:r>
            <a:r>
              <a:rPr lang="en-US" b="0" dirty="0" smtClean="0"/>
              <a:t>influence </a:t>
            </a:r>
            <a:r>
              <a:rPr lang="en-US" b="0" dirty="0"/>
              <a:t>the likelihood that an </a:t>
            </a:r>
            <a:r>
              <a:rPr lang="en-US" b="0" dirty="0" smtClean="0"/>
              <a:t>advertisement will </a:t>
            </a:r>
            <a:r>
              <a:rPr lang="en-US" b="0" dirty="0"/>
              <a:t>appear on </a:t>
            </a:r>
            <a:r>
              <a:rPr lang="en-US" b="0" dirty="0" smtClean="0"/>
              <a:t>a search </a:t>
            </a:r>
            <a:r>
              <a:rPr lang="en-US" b="0" dirty="0"/>
              <a:t>results page? Why don’t </a:t>
            </a:r>
            <a:r>
              <a:rPr lang="en-US" b="0" dirty="0" smtClean="0"/>
              <a:t>search engines </a:t>
            </a:r>
            <a:r>
              <a:rPr lang="en-US" b="0" dirty="0"/>
              <a:t>just rely on the </a:t>
            </a:r>
            <a:r>
              <a:rPr lang="en-US" b="0" dirty="0" smtClean="0"/>
              <a:t>advertisers bid </a:t>
            </a:r>
            <a:r>
              <a:rPr lang="en-US" b="0" dirty="0"/>
              <a:t>when deciding </a:t>
            </a:r>
            <a:r>
              <a:rPr lang="en-US" b="0" dirty="0" smtClean="0"/>
              <a:t>what ads </a:t>
            </a:r>
            <a:r>
              <a:rPr lang="en-US" b="0" dirty="0"/>
              <a:t>will appear on </a:t>
            </a:r>
            <a:r>
              <a:rPr lang="en-US" b="0" dirty="0" smtClean="0"/>
              <a:t>the search </a:t>
            </a:r>
            <a:r>
              <a:rPr lang="en-US" b="0" dirty="0"/>
              <a:t>results page?</a:t>
            </a:r>
          </a:p>
          <a:p>
            <a:pPr marL="457200" indent="-457200">
              <a:buClr>
                <a:srgbClr val="5A8B25"/>
              </a:buClr>
              <a:buFont typeface="+mj-lt"/>
              <a:buAutoNum type="arabicPeriod"/>
            </a:pPr>
            <a:r>
              <a:rPr lang="en-US" b="0" dirty="0" smtClean="0"/>
              <a:t>How </a:t>
            </a:r>
            <a:r>
              <a:rPr lang="en-US" b="0" dirty="0"/>
              <a:t>do webpage factors </a:t>
            </a:r>
            <a:r>
              <a:rPr lang="en-US" b="0" dirty="0" smtClean="0"/>
              <a:t>influence </a:t>
            </a:r>
            <a:r>
              <a:rPr lang="en-US" b="0" dirty="0"/>
              <a:t>the effectiveness </a:t>
            </a:r>
            <a:r>
              <a:rPr lang="en-US" b="0" dirty="0" smtClean="0"/>
              <a:t>of PPC </a:t>
            </a:r>
            <a:r>
              <a:rPr lang="en-US" b="0" dirty="0"/>
              <a:t>advertisements?</a:t>
            </a:r>
          </a:p>
          <a:p>
            <a:pPr marL="457200" indent="-457200">
              <a:buClr>
                <a:srgbClr val="5A8B25"/>
              </a:buClr>
              <a:buFont typeface="+mj-lt"/>
              <a:buAutoNum type="arabicPeriod"/>
            </a:pPr>
            <a:r>
              <a:rPr lang="en-US" b="0" dirty="0" smtClean="0"/>
              <a:t>Describe </a:t>
            </a:r>
            <a:r>
              <a:rPr lang="en-US" b="0" dirty="0"/>
              <a:t>four metrics that can be used to evaluate </a:t>
            </a:r>
            <a:r>
              <a:rPr lang="en-US" b="0" dirty="0" smtClean="0"/>
              <a:t>the effectiveness of a </a:t>
            </a:r>
            <a:r>
              <a:rPr lang="en-US" b="0" dirty="0"/>
              <a:t>PPC advertising campaign.</a:t>
            </a:r>
            <a:endParaRPr lang="en-US" b="0"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40871020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21038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 Search for Meaning—Semantic Technology</a:t>
            </a:r>
          </a:p>
        </p:txBody>
      </p:sp>
      <p:sp>
        <p:nvSpPr>
          <p:cNvPr id="6" name="Content Placeholder 5"/>
          <p:cNvSpPr>
            <a:spLocks noGrp="1"/>
          </p:cNvSpPr>
          <p:nvPr>
            <p:ph idx="1"/>
          </p:nvPr>
        </p:nvSpPr>
        <p:spPr/>
        <p:txBody>
          <a:bodyPr>
            <a:normAutofit lnSpcReduction="10000"/>
          </a:bodyPr>
          <a:lstStyle/>
          <a:p>
            <a:r>
              <a:rPr lang="en-US" dirty="0" smtClean="0"/>
              <a:t>Semantic Web</a:t>
            </a:r>
          </a:p>
          <a:p>
            <a:pPr lvl="1"/>
            <a:r>
              <a:rPr lang="en-US" dirty="0" smtClean="0"/>
              <a:t>Meaningful computing using metadata: application of natural language processing (NLP) to support  information retrieval, analytics, and data-integration that compass both numerical and “unstructured” information.</a:t>
            </a:r>
          </a:p>
          <a:p>
            <a:r>
              <a:rPr lang="en-US" dirty="0"/>
              <a:t>Semantic </a:t>
            </a:r>
            <a:r>
              <a:rPr lang="en-US" dirty="0" smtClean="0"/>
              <a:t>Search</a:t>
            </a:r>
            <a:endParaRPr lang="en-US" dirty="0"/>
          </a:p>
          <a:p>
            <a:pPr lvl="1"/>
            <a:r>
              <a:rPr lang="en-US" dirty="0" smtClean="0"/>
              <a:t>Process of typing something into a search engine and getting more results than just those that feature the exact keyword typed into the search box.</a:t>
            </a:r>
          </a:p>
          <a:p>
            <a:r>
              <a:rPr lang="en-US" dirty="0" smtClean="0"/>
              <a:t>Metadata</a:t>
            </a:r>
            <a:endParaRPr lang="en-US" dirty="0"/>
          </a:p>
          <a:p>
            <a:pPr lvl="1"/>
            <a:r>
              <a:rPr lang="en-US" dirty="0" smtClean="0"/>
              <a:t>Data that describes and provides information about other data.</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0750576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 Search for Meaning—Semantic Technology</a:t>
            </a:r>
          </a:p>
        </p:txBody>
      </p:sp>
      <p:sp>
        <p:nvSpPr>
          <p:cNvPr id="7" name="Text Placeholder 6"/>
          <p:cNvSpPr>
            <a:spLocks noGrp="1"/>
          </p:cNvSpPr>
          <p:nvPr>
            <p:ph type="body" sz="quarter" idx="13"/>
          </p:nvPr>
        </p:nvSpPr>
        <p:spPr/>
        <p:txBody>
          <a:bodyPr/>
          <a:lstStyle/>
          <a:p>
            <a:r>
              <a:rPr lang="en-US" dirty="0"/>
              <a:t>Chapter 6</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324" y="1849008"/>
            <a:ext cx="7667625" cy="420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27631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 Search for Meaning—Semantic Technology</a:t>
            </a:r>
          </a:p>
        </p:txBody>
      </p:sp>
      <p:sp>
        <p:nvSpPr>
          <p:cNvPr id="6" name="Content Placeholder 5"/>
          <p:cNvSpPr>
            <a:spLocks noGrp="1"/>
          </p:cNvSpPr>
          <p:nvPr>
            <p:ph idx="1"/>
          </p:nvPr>
        </p:nvSpPr>
        <p:spPr/>
        <p:txBody>
          <a:bodyPr>
            <a:normAutofit/>
          </a:bodyPr>
          <a:lstStyle/>
          <a:p>
            <a:r>
              <a:rPr lang="en-US" dirty="0" smtClean="0"/>
              <a:t>Web 3.0</a:t>
            </a:r>
          </a:p>
          <a:p>
            <a:pPr lvl="1"/>
            <a:r>
              <a:rPr lang="en-US" dirty="0" smtClean="0"/>
              <a:t>Developed by W3C. </a:t>
            </a:r>
          </a:p>
          <a:p>
            <a:pPr lvl="1"/>
            <a:r>
              <a:rPr lang="en-US" dirty="0" smtClean="0"/>
              <a:t>Resource description framework (RDF)</a:t>
            </a:r>
          </a:p>
          <a:p>
            <a:pPr lvl="2"/>
            <a:r>
              <a:rPr lang="en-US" dirty="0" smtClean="0"/>
              <a:t>Used to represent information about resources</a:t>
            </a:r>
          </a:p>
          <a:p>
            <a:pPr lvl="1"/>
            <a:r>
              <a:rPr lang="en-US" dirty="0" smtClean="0"/>
              <a:t>Web ontology language (OWL)</a:t>
            </a:r>
          </a:p>
          <a:p>
            <a:pPr lvl="2"/>
            <a:r>
              <a:rPr lang="en-US" dirty="0" smtClean="0"/>
              <a:t>Language used to categorize and accurately identify the nature of Internet things</a:t>
            </a:r>
          </a:p>
          <a:p>
            <a:pPr lvl="1"/>
            <a:r>
              <a:rPr lang="en-US" dirty="0" smtClean="0"/>
              <a:t>SPARCQL protocol</a:t>
            </a:r>
          </a:p>
          <a:p>
            <a:pPr lvl="2"/>
            <a:r>
              <a:rPr lang="en-US" dirty="0"/>
              <a:t>Used to write programs that can retrieve and manipulate data scored in </a:t>
            </a:r>
            <a:r>
              <a:rPr lang="en-US" dirty="0" smtClean="0"/>
              <a:t>RDF</a:t>
            </a:r>
          </a:p>
          <a:p>
            <a:pPr lvl="1"/>
            <a:r>
              <a:rPr lang="en-US" dirty="0"/>
              <a:t>RDF query language (SPARCQL)</a:t>
            </a:r>
          </a:p>
          <a:p>
            <a:pPr lvl="2"/>
            <a:endParaRPr lang="en-US" dirty="0"/>
          </a:p>
          <a:p>
            <a:pPr lvl="1"/>
            <a:endParaRPr lang="en-US" dirty="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520628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How Search Engines Work</a:t>
            </a:r>
          </a:p>
          <a:p>
            <a:pPr lvl="1"/>
            <a:r>
              <a:rPr lang="en-US" dirty="0" smtClean="0"/>
              <a:t>Search Engine: an application for locating webpages or other content on a computer network using </a:t>
            </a:r>
            <a:r>
              <a:rPr lang="en-US" b="1" dirty="0" smtClean="0"/>
              <a:t>spiders</a:t>
            </a:r>
            <a:r>
              <a:rPr lang="en-US" dirty="0" smtClean="0"/>
              <a:t>.</a:t>
            </a:r>
          </a:p>
          <a:p>
            <a:pPr lvl="1"/>
            <a:r>
              <a:rPr lang="en-US" dirty="0" smtClean="0"/>
              <a:t>Spiders: web bots (or bots); small computer programs designed to perform automated, repetitive tasks over the Internet.</a:t>
            </a:r>
          </a:p>
          <a:p>
            <a:pPr lvl="1"/>
            <a:r>
              <a:rPr lang="en-US" dirty="0" smtClean="0"/>
              <a:t>Bots scan webpages and return information to be stored in a page repository.</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4752166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 Search for Meaning—Semantic Technology</a:t>
            </a:r>
          </a:p>
        </p:txBody>
      </p:sp>
      <p:sp>
        <p:nvSpPr>
          <p:cNvPr id="6" name="Content Placeholder 5"/>
          <p:cNvSpPr>
            <a:spLocks noGrp="1"/>
          </p:cNvSpPr>
          <p:nvPr>
            <p:ph idx="1"/>
          </p:nvPr>
        </p:nvSpPr>
        <p:spPr/>
        <p:txBody>
          <a:bodyPr>
            <a:normAutofit/>
          </a:bodyPr>
          <a:lstStyle/>
          <a:p>
            <a:r>
              <a:rPr lang="en-US" dirty="0" smtClean="0"/>
              <a:t>Semantic Search Features and Benefits</a:t>
            </a:r>
          </a:p>
          <a:p>
            <a:pPr lvl="1"/>
            <a:r>
              <a:rPr lang="en-US" dirty="0" smtClean="0"/>
              <a:t>Related searches/queries</a:t>
            </a:r>
          </a:p>
          <a:p>
            <a:pPr lvl="1"/>
            <a:r>
              <a:rPr lang="en-US" dirty="0" smtClean="0"/>
              <a:t>Reference results</a:t>
            </a:r>
          </a:p>
          <a:p>
            <a:pPr lvl="1"/>
            <a:r>
              <a:rPr lang="en-US" dirty="0" smtClean="0"/>
              <a:t>Semantically annotated results</a:t>
            </a:r>
          </a:p>
          <a:p>
            <a:pPr lvl="1"/>
            <a:r>
              <a:rPr lang="en-US" dirty="0" smtClean="0"/>
              <a:t>Full-text similarity search</a:t>
            </a:r>
          </a:p>
          <a:p>
            <a:pPr lvl="1"/>
            <a:r>
              <a:rPr lang="en-US" dirty="0" smtClean="0"/>
              <a:t>Search on semantic/syntactic annotations</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21619586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 Search for Meaning—Semantic Technology</a:t>
            </a:r>
          </a:p>
        </p:txBody>
      </p:sp>
      <p:sp>
        <p:nvSpPr>
          <p:cNvPr id="6" name="Content Placeholder 5"/>
          <p:cNvSpPr>
            <a:spLocks noGrp="1"/>
          </p:cNvSpPr>
          <p:nvPr>
            <p:ph idx="1"/>
          </p:nvPr>
        </p:nvSpPr>
        <p:spPr/>
        <p:txBody>
          <a:bodyPr>
            <a:normAutofit/>
          </a:bodyPr>
          <a:lstStyle/>
          <a:p>
            <a:r>
              <a:rPr lang="en-US" dirty="0" smtClean="0"/>
              <a:t>Semantic Search Features and Benefits</a:t>
            </a:r>
          </a:p>
          <a:p>
            <a:pPr lvl="1"/>
            <a:r>
              <a:rPr lang="en-US" dirty="0" smtClean="0"/>
              <a:t>Concept search</a:t>
            </a:r>
          </a:p>
          <a:p>
            <a:pPr lvl="1"/>
            <a:r>
              <a:rPr lang="en-US" dirty="0" smtClean="0"/>
              <a:t>Ontology-based search</a:t>
            </a:r>
          </a:p>
          <a:p>
            <a:pPr lvl="1"/>
            <a:r>
              <a:rPr lang="en-US" dirty="0" smtClean="0"/>
              <a:t>Semantic Web search</a:t>
            </a:r>
          </a:p>
          <a:p>
            <a:pPr lvl="1"/>
            <a:r>
              <a:rPr lang="en-US" dirty="0" smtClean="0"/>
              <a:t>Faceted search</a:t>
            </a:r>
          </a:p>
          <a:p>
            <a:pPr lvl="1"/>
            <a:r>
              <a:rPr lang="en-US" dirty="0" smtClean="0"/>
              <a:t>Clustered search</a:t>
            </a:r>
          </a:p>
          <a:p>
            <a:pPr lvl="1"/>
            <a:r>
              <a:rPr lang="en-US" dirty="0" smtClean="0"/>
              <a:t>Natural language search</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33943347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A Search for Meaning—Semantic Technology</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List </a:t>
            </a:r>
            <a:r>
              <a:rPr lang="en-US" b="0" dirty="0" smtClean="0"/>
              <a:t>five </a:t>
            </a:r>
            <a:r>
              <a:rPr lang="en-US" b="0" dirty="0"/>
              <a:t>different practical ways that </a:t>
            </a:r>
            <a:r>
              <a:rPr lang="en-US" b="0" dirty="0" smtClean="0"/>
              <a:t>semantic technology </a:t>
            </a:r>
            <a:r>
              <a:rPr lang="en-US" b="0" dirty="0"/>
              <a:t>is </a:t>
            </a:r>
            <a:r>
              <a:rPr lang="en-US" b="0" dirty="0" smtClean="0"/>
              <a:t>enhancing the </a:t>
            </a:r>
            <a:r>
              <a:rPr lang="en-US" b="0" dirty="0"/>
              <a:t>search experience </a:t>
            </a:r>
            <a:r>
              <a:rPr lang="en-US" b="0" dirty="0" smtClean="0"/>
              <a:t>of users</a:t>
            </a:r>
            <a:r>
              <a:rPr lang="en-US" b="0" dirty="0"/>
              <a:t>.</a:t>
            </a:r>
          </a:p>
          <a:p>
            <a:pPr marL="457200" indent="-457200">
              <a:buClr>
                <a:srgbClr val="5A8B25"/>
              </a:buClr>
              <a:buFont typeface="+mj-lt"/>
              <a:buAutoNum type="arabicPeriod"/>
            </a:pPr>
            <a:r>
              <a:rPr lang="en-US" b="0" dirty="0" smtClean="0"/>
              <a:t>How </a:t>
            </a:r>
            <a:r>
              <a:rPr lang="en-US" b="0" dirty="0"/>
              <a:t>do metadata tags facilitate more </a:t>
            </a:r>
            <a:r>
              <a:rPr lang="en-US" b="0" dirty="0" smtClean="0"/>
              <a:t>accurate search </a:t>
            </a:r>
            <a:r>
              <a:rPr lang="en-US" b="0" dirty="0"/>
              <a:t>results?</a:t>
            </a:r>
          </a:p>
          <a:p>
            <a:pPr marL="457200" indent="-457200">
              <a:buClr>
                <a:srgbClr val="5A8B25"/>
              </a:buClr>
              <a:buFont typeface="+mj-lt"/>
              <a:buAutoNum type="arabicPeriod"/>
            </a:pPr>
            <a:r>
              <a:rPr lang="en-US" b="0" dirty="0" smtClean="0"/>
              <a:t>Briefly </a:t>
            </a:r>
            <a:r>
              <a:rPr lang="en-US" b="0" dirty="0"/>
              <a:t>describe the three evolutionary stages of </a:t>
            </a:r>
            <a:r>
              <a:rPr lang="en-US" b="0" dirty="0" smtClean="0"/>
              <a:t>the Internet</a:t>
            </a:r>
            <a:r>
              <a:rPr lang="en-US" b="0" dirty="0"/>
              <a:t>?</a:t>
            </a:r>
          </a:p>
          <a:p>
            <a:pPr marL="457200" indent="-457200">
              <a:buClr>
                <a:srgbClr val="5A8B25"/>
              </a:buClr>
              <a:buFont typeface="+mj-lt"/>
              <a:buAutoNum type="arabicPeriod"/>
            </a:pPr>
            <a:r>
              <a:rPr lang="en-US" b="0" dirty="0" smtClean="0"/>
              <a:t>Define </a:t>
            </a:r>
            <a:r>
              <a:rPr lang="en-US" b="0" dirty="0"/>
              <a:t>the words “context,” “personalization,” </a:t>
            </a:r>
            <a:r>
              <a:rPr lang="en-US" b="0" dirty="0" smtClean="0"/>
              <a:t>and “vertical </a:t>
            </a:r>
            <a:r>
              <a:rPr lang="en-US" b="0" dirty="0"/>
              <a:t>search” </a:t>
            </a:r>
            <a:r>
              <a:rPr lang="en-US" b="0" dirty="0" smtClean="0"/>
              <a:t>and explain </a:t>
            </a:r>
            <a:r>
              <a:rPr lang="en-US" b="0" dirty="0"/>
              <a:t>how they make for </a:t>
            </a:r>
            <a:r>
              <a:rPr lang="en-US" b="0" dirty="0" smtClean="0"/>
              <a:t>more powerful </a:t>
            </a:r>
            <a:r>
              <a:rPr lang="en-US" b="0" dirty="0"/>
              <a:t>and accurate search results.</a:t>
            </a:r>
          </a:p>
          <a:p>
            <a:pPr marL="457200" indent="-457200">
              <a:buClr>
                <a:srgbClr val="5A8B25"/>
              </a:buClr>
              <a:buFont typeface="+mj-lt"/>
              <a:buAutoNum type="arabicPeriod"/>
            </a:pPr>
            <a:r>
              <a:rPr lang="en-US" b="0" dirty="0" smtClean="0"/>
              <a:t>What </a:t>
            </a:r>
            <a:r>
              <a:rPr lang="en-US" b="0" dirty="0"/>
              <a:t>are the three languages developed by </a:t>
            </a:r>
            <a:r>
              <a:rPr lang="en-US" b="0" dirty="0" smtClean="0"/>
              <a:t>the W3C </a:t>
            </a:r>
            <a:r>
              <a:rPr lang="en-US" b="0" dirty="0"/>
              <a:t>and </a:t>
            </a:r>
            <a:r>
              <a:rPr lang="en-US" b="0" dirty="0" smtClean="0"/>
              <a:t>associated with </a:t>
            </a:r>
            <a:r>
              <a:rPr lang="en-US" b="0" dirty="0"/>
              <a:t>the semantic Web?</a:t>
            </a:r>
            <a:endParaRPr lang="en-US" b="0"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129345085"/>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21038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Recommendation </a:t>
            </a:r>
            <a:r>
              <a:rPr lang="en-US" dirty="0"/>
              <a:t>Engines</a:t>
            </a:r>
          </a:p>
        </p:txBody>
      </p:sp>
      <p:sp>
        <p:nvSpPr>
          <p:cNvPr id="6" name="Content Placeholder 5"/>
          <p:cNvSpPr>
            <a:spLocks noGrp="1"/>
          </p:cNvSpPr>
          <p:nvPr>
            <p:ph idx="1"/>
          </p:nvPr>
        </p:nvSpPr>
        <p:spPr/>
        <p:txBody>
          <a:bodyPr>
            <a:normAutofit/>
          </a:bodyPr>
          <a:lstStyle/>
          <a:p>
            <a:r>
              <a:rPr lang="en-US" dirty="0" smtClean="0"/>
              <a:t>Recommendation Filters</a:t>
            </a:r>
          </a:p>
          <a:p>
            <a:pPr lvl="1"/>
            <a:r>
              <a:rPr lang="en-US" dirty="0" smtClean="0"/>
              <a:t>Content-based filtering: products based on product features in past interactions.</a:t>
            </a:r>
          </a:p>
          <a:p>
            <a:pPr lvl="1"/>
            <a:r>
              <a:rPr lang="en-US" dirty="0" smtClean="0"/>
              <a:t>Collaborative filtering: based on user’s similarity to other people.</a:t>
            </a:r>
          </a:p>
          <a:p>
            <a:pPr lvl="1"/>
            <a:endParaRPr lang="en-US"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Recommendation Engines</a:t>
            </a:r>
          </a:p>
        </p:txBody>
      </p:sp>
      <p:sp>
        <p:nvSpPr>
          <p:cNvPr id="6" name="Content Placeholder 5"/>
          <p:cNvSpPr>
            <a:spLocks noGrp="1"/>
          </p:cNvSpPr>
          <p:nvPr>
            <p:ph idx="1"/>
          </p:nvPr>
        </p:nvSpPr>
        <p:spPr/>
        <p:txBody>
          <a:bodyPr>
            <a:normAutofit/>
          </a:bodyPr>
          <a:lstStyle/>
          <a:p>
            <a:r>
              <a:rPr lang="en-US" dirty="0" smtClean="0"/>
              <a:t>Limitations of Recommendation Engines</a:t>
            </a:r>
          </a:p>
          <a:p>
            <a:pPr lvl="1"/>
            <a:r>
              <a:rPr lang="en-US" dirty="0" smtClean="0"/>
              <a:t>Cold start or new user: challenging since no starting point or preexisting information exists.</a:t>
            </a:r>
          </a:p>
          <a:p>
            <a:pPr lvl="1"/>
            <a:r>
              <a:rPr lang="en-US" dirty="0" smtClean="0"/>
              <a:t>Sparsity</a:t>
            </a:r>
            <a:r>
              <a:rPr lang="en-US" dirty="0" smtClean="0"/>
              <a:t>: unable to create critical mass due to few ratings or similar groups are unidentifiable.</a:t>
            </a:r>
          </a:p>
          <a:p>
            <a:pPr lvl="1"/>
            <a:r>
              <a:rPr lang="en-US" dirty="0" smtClean="0"/>
              <a:t>Limited feature content: manual information entry is prohibitive where there are many products.</a:t>
            </a:r>
          </a:p>
          <a:p>
            <a:pPr lvl="1"/>
            <a:r>
              <a:rPr lang="en-US" dirty="0" smtClean="0"/>
              <a:t>Overspecialization: narrowly configured results may only recommend the same item, but in different sizes or colors.</a:t>
            </a:r>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13038372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Recommendation Engines</a:t>
            </a:r>
          </a:p>
        </p:txBody>
      </p:sp>
      <p:sp>
        <p:nvSpPr>
          <p:cNvPr id="6" name="Content Placeholder 5"/>
          <p:cNvSpPr>
            <a:spLocks noGrp="1"/>
          </p:cNvSpPr>
          <p:nvPr>
            <p:ph idx="1"/>
          </p:nvPr>
        </p:nvSpPr>
        <p:spPr/>
        <p:txBody>
          <a:bodyPr>
            <a:normAutofit/>
          </a:bodyPr>
          <a:lstStyle/>
          <a:p>
            <a:r>
              <a:rPr lang="en-US" dirty="0" smtClean="0"/>
              <a:t>Hybrid Recommendation Engines</a:t>
            </a:r>
          </a:p>
          <a:p>
            <a:pPr lvl="1"/>
            <a:r>
              <a:rPr lang="en-US" dirty="0" smtClean="0"/>
              <a:t>Weighted hybrid: results from different recommenders are assigned weight and combined numerically to determined final recommendations.</a:t>
            </a:r>
          </a:p>
          <a:p>
            <a:pPr lvl="1"/>
            <a:r>
              <a:rPr lang="en-US" dirty="0" smtClean="0"/>
              <a:t>Mixed hybrid: </a:t>
            </a:r>
            <a:r>
              <a:rPr lang="en-US" dirty="0"/>
              <a:t>results from different recommenders </a:t>
            </a:r>
            <a:r>
              <a:rPr lang="en-US" dirty="0" smtClean="0"/>
              <a:t>presented along-side of each other.</a:t>
            </a:r>
          </a:p>
          <a:p>
            <a:pPr lvl="1"/>
            <a:r>
              <a:rPr lang="en-US" dirty="0" smtClean="0"/>
              <a:t>Cascade hybrid: </a:t>
            </a:r>
            <a:r>
              <a:rPr lang="en-US" dirty="0"/>
              <a:t>results from different </a:t>
            </a:r>
            <a:r>
              <a:rPr lang="en-US" dirty="0" smtClean="0"/>
              <a:t>recommenders assigned a rank or priority.</a:t>
            </a:r>
          </a:p>
          <a:p>
            <a:pPr lvl="1"/>
            <a:r>
              <a:rPr lang="en-US" dirty="0"/>
              <a:t>Mixed </a:t>
            </a:r>
            <a:r>
              <a:rPr lang="en-US" dirty="0" smtClean="0"/>
              <a:t>hybrid: </a:t>
            </a:r>
            <a:r>
              <a:rPr lang="en-US" dirty="0"/>
              <a:t>results from different recommenders </a:t>
            </a:r>
            <a:r>
              <a:rPr lang="en-US" dirty="0" smtClean="0"/>
              <a:t>combines results from two recommender systems from the same technique category.</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6524492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Recommendation Engines</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How </a:t>
            </a:r>
            <a:r>
              <a:rPr lang="en-US" b="0" dirty="0"/>
              <a:t>is a recommendation engine different from a search engine?</a:t>
            </a:r>
          </a:p>
          <a:p>
            <a:pPr marL="457200" indent="-457200">
              <a:buClr>
                <a:srgbClr val="5A8B25"/>
              </a:buClr>
              <a:buFont typeface="+mj-lt"/>
              <a:buAutoNum type="arabicPeriod"/>
            </a:pPr>
            <a:r>
              <a:rPr lang="en-US" b="0" dirty="0" smtClean="0"/>
              <a:t>Besides </a:t>
            </a:r>
            <a:r>
              <a:rPr lang="en-US" b="0" dirty="0"/>
              <a:t>e-commerce websites that sell products, what </a:t>
            </a:r>
            <a:r>
              <a:rPr lang="en-US" b="0" dirty="0" smtClean="0"/>
              <a:t>are some other ways </a:t>
            </a:r>
            <a:r>
              <a:rPr lang="en-US" b="0" dirty="0"/>
              <a:t>that recommendation engines are </a:t>
            </a:r>
            <a:r>
              <a:rPr lang="en-US" b="0" dirty="0" smtClean="0"/>
              <a:t>being used </a:t>
            </a:r>
            <a:r>
              <a:rPr lang="en-US" b="0" dirty="0"/>
              <a:t>on the Web today?</a:t>
            </a:r>
          </a:p>
          <a:p>
            <a:pPr marL="457200" indent="-457200">
              <a:buClr>
                <a:srgbClr val="5A8B25"/>
              </a:buClr>
              <a:buFont typeface="+mj-lt"/>
              <a:buAutoNum type="arabicPeriod"/>
            </a:pPr>
            <a:r>
              <a:rPr lang="en-US" b="0" dirty="0" smtClean="0"/>
              <a:t>What </a:t>
            </a:r>
            <a:r>
              <a:rPr lang="en-US" b="0" dirty="0"/>
              <a:t>are some examples of user information required </a:t>
            </a:r>
            <a:r>
              <a:rPr lang="en-US" b="0" dirty="0" smtClean="0"/>
              <a:t>by recommendation engines </a:t>
            </a:r>
            <a:r>
              <a:rPr lang="en-US" b="0" dirty="0"/>
              <a:t>that use collaborative </a:t>
            </a:r>
            <a:r>
              <a:rPr lang="en-US" b="0" dirty="0" smtClean="0"/>
              <a:t>filtering</a:t>
            </a:r>
            <a:r>
              <a:rPr lang="en-US" b="0" dirty="0"/>
              <a:t>?</a:t>
            </a:r>
          </a:p>
          <a:p>
            <a:pPr marL="457200" indent="-457200">
              <a:buClr>
                <a:srgbClr val="5A8B25"/>
              </a:buClr>
              <a:buFont typeface="+mj-lt"/>
              <a:buAutoNum type="arabicPeriod"/>
            </a:pPr>
            <a:r>
              <a:rPr lang="en-US" b="0" dirty="0" smtClean="0"/>
              <a:t>Before </a:t>
            </a:r>
            <a:r>
              <a:rPr lang="en-US" b="0" dirty="0"/>
              <a:t>implementing a content-based </a:t>
            </a:r>
            <a:r>
              <a:rPr lang="en-US" b="0" dirty="0" smtClean="0"/>
              <a:t>recommendation engine</a:t>
            </a:r>
            <a:r>
              <a:rPr lang="en-US" b="0" dirty="0"/>
              <a:t>, </a:t>
            </a:r>
            <a:r>
              <a:rPr lang="en-US" b="0" dirty="0" smtClean="0"/>
              <a:t>what kind </a:t>
            </a:r>
            <a:r>
              <a:rPr lang="en-US" b="0" dirty="0"/>
              <a:t>of information would website operators need to collect about </a:t>
            </a:r>
            <a:r>
              <a:rPr lang="en-US" b="0" dirty="0" smtClean="0"/>
              <a:t>their products</a:t>
            </a:r>
            <a:r>
              <a:rPr lang="en-US" b="0" dirty="0"/>
              <a:t>?</a:t>
            </a:r>
          </a:p>
          <a:p>
            <a:pPr marL="457200" indent="-457200">
              <a:buClr>
                <a:srgbClr val="5A8B25"/>
              </a:buClr>
              <a:buFont typeface="+mj-lt"/>
              <a:buAutoNum type="arabicPeriod"/>
            </a:pPr>
            <a:r>
              <a:rPr lang="en-US" b="0" dirty="0" smtClean="0"/>
              <a:t>What </a:t>
            </a:r>
            <a:r>
              <a:rPr lang="en-US" b="0" dirty="0"/>
              <a:t>are the four distinct methodologies used </a:t>
            </a:r>
            <a:r>
              <a:rPr lang="en-US" b="0" dirty="0" smtClean="0"/>
              <a:t>by recommender systems to </a:t>
            </a:r>
            <a:r>
              <a:rPr lang="en-US" b="0" dirty="0"/>
              <a:t>create recommendations?</a:t>
            </a:r>
          </a:p>
          <a:p>
            <a:pPr marL="457200" indent="-457200">
              <a:buClr>
                <a:srgbClr val="5A8B25"/>
              </a:buClr>
              <a:buFont typeface="+mj-lt"/>
              <a:buAutoNum type="arabicPeriod"/>
            </a:pPr>
            <a:r>
              <a:rPr lang="en-US" b="0" dirty="0" smtClean="0"/>
              <a:t>What </a:t>
            </a:r>
            <a:r>
              <a:rPr lang="en-US" b="0" dirty="0"/>
              <a:t>is a recommendation engine called that </a:t>
            </a:r>
            <a:r>
              <a:rPr lang="en-US" b="0" dirty="0" smtClean="0"/>
              <a:t>combines different methodologies </a:t>
            </a:r>
            <a:r>
              <a:rPr lang="en-US" b="0" dirty="0"/>
              <a:t>to create recommendations? What are three ways </a:t>
            </a:r>
            <a:r>
              <a:rPr lang="en-US" b="0" dirty="0" smtClean="0"/>
              <a:t>these systems </a:t>
            </a:r>
            <a:r>
              <a:rPr lang="en-US" b="0" dirty="0"/>
              <a:t>combine methodologies?</a:t>
            </a:r>
            <a:endParaRPr lang="en-US" b="0" dirty="0" smtClean="0"/>
          </a:p>
        </p:txBody>
      </p:sp>
      <p:sp>
        <p:nvSpPr>
          <p:cNvPr id="7" name="Text Placeholder 6"/>
          <p:cNvSpPr>
            <a:spLocks noGrp="1"/>
          </p:cNvSpPr>
          <p:nvPr>
            <p:ph type="body" sz="quarter" idx="13"/>
          </p:nvPr>
        </p:nvSpPr>
        <p:spPr/>
        <p:txBody>
          <a:bodyPr/>
          <a:lstStyle/>
          <a:p>
            <a:r>
              <a:rPr lang="en-US" dirty="0"/>
              <a:t>Chapter 6</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
        <p:nvSpPr>
          <p:cNvPr id="3" name="Cloud Callout 2"/>
          <p:cNvSpPr/>
          <p:nvPr/>
        </p:nvSpPr>
        <p:spPr>
          <a:xfrm>
            <a:off x="1447799" y="1905000"/>
            <a:ext cx="6476999" cy="4724400"/>
          </a:xfrm>
          <a:prstGeom prst="cloudCallout">
            <a:avLst>
              <a:gd name="adj1" fmla="val -46328"/>
              <a:gd name="adj2" fmla="val 2089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3383692" y="2260817"/>
            <a:ext cx="3023647" cy="694730"/>
          </a:xfrm>
          <a:prstGeom prst="rect">
            <a:avLst/>
          </a:prstGeom>
          <a:noFill/>
        </p:spPr>
        <p:txBody>
          <a:bodyPr wrap="none" lIns="91440" tIns="45720" rIns="91440" bIns="45720">
            <a:prstTxWarp prst="textWave1">
              <a:avLst/>
            </a:prstTxWarp>
            <a:spAutoFit/>
          </a:bodyPr>
          <a:lstStyle/>
          <a:p>
            <a:pPr algn="ctr"/>
            <a:r>
              <a:rPr lang="en-US" sz="5400" dirty="0" smtClean="0">
                <a:ln w="10160">
                  <a:solidFill>
                    <a:schemeClr val="accent1"/>
                  </a:solidFill>
                  <a:prstDash val="solid"/>
                </a:ln>
                <a:effectLst>
                  <a:outerShdw blurRad="38100" dist="32000" dir="5400000" algn="tl">
                    <a:srgbClr val="000000">
                      <a:alpha val="30000"/>
                    </a:srgbClr>
                  </a:outerShdw>
                </a:effectLst>
              </a:rPr>
              <a:t>Crawler search engine</a:t>
            </a:r>
            <a:endParaRPr lang="en-US" sz="5400" dirty="0">
              <a:ln w="10160">
                <a:solidFill>
                  <a:schemeClr val="accent1"/>
                </a:solidFill>
                <a:prstDash val="solid"/>
              </a:ln>
              <a:effectLst>
                <a:outerShdw blurRad="38100" dist="32000" dir="5400000" algn="tl">
                  <a:srgbClr val="000000">
                    <a:alpha val="30000"/>
                  </a:srgbClr>
                </a:outerShdw>
              </a:effectLst>
            </a:endParaRPr>
          </a:p>
        </p:txBody>
      </p:sp>
      <p:sp>
        <p:nvSpPr>
          <p:cNvPr id="8" name="Rectangle 7"/>
          <p:cNvSpPr/>
          <p:nvPr/>
        </p:nvSpPr>
        <p:spPr>
          <a:xfrm rot="18141659">
            <a:off x="1821442" y="3484856"/>
            <a:ext cx="2049966" cy="1085784"/>
          </a:xfrm>
          <a:prstGeom prst="rect">
            <a:avLst/>
          </a:prstGeom>
          <a:noFill/>
        </p:spPr>
        <p:txBody>
          <a:bodyPr wrap="none" lIns="91440" tIns="45720" rIns="91440" bIns="45720">
            <a:prstTxWarp prst="textArchUp">
              <a:avLst/>
            </a:prstTxWarp>
            <a:spAutoFit/>
          </a:bodyPr>
          <a:lstStyle/>
          <a:p>
            <a:pPr algn="ctr"/>
            <a:r>
              <a:rPr lang="en-US" sz="5400" dirty="0" smtClean="0">
                <a:ln w="10160">
                  <a:solidFill>
                    <a:schemeClr val="accent1"/>
                  </a:solidFill>
                  <a:prstDash val="solid"/>
                </a:ln>
                <a:solidFill>
                  <a:schemeClr val="accent1"/>
                </a:solidFill>
                <a:effectLst>
                  <a:outerShdw blurRad="38100" dist="32000" dir="5400000" algn="tl">
                    <a:srgbClr val="000000">
                      <a:alpha val="30000"/>
                    </a:srgbClr>
                  </a:outerShdw>
                </a:effectLst>
              </a:rPr>
              <a:t>Web directory</a:t>
            </a:r>
            <a:endParaRPr lang="en-US" sz="5400" dirty="0">
              <a:ln w="10160">
                <a:solidFill>
                  <a:schemeClr val="accent1"/>
                </a:solidFill>
                <a:prstDash val="solid"/>
              </a:ln>
              <a:solidFill>
                <a:schemeClr val="accent1"/>
              </a:solidFill>
              <a:effectLst>
                <a:outerShdw blurRad="38100" dist="32000" dir="5400000" algn="tl">
                  <a:srgbClr val="000000">
                    <a:alpha val="30000"/>
                  </a:srgbClr>
                </a:outerShdw>
              </a:effectLst>
            </a:endParaRPr>
          </a:p>
        </p:txBody>
      </p:sp>
      <p:sp>
        <p:nvSpPr>
          <p:cNvPr id="9" name="Rectangle 8"/>
          <p:cNvSpPr/>
          <p:nvPr/>
        </p:nvSpPr>
        <p:spPr>
          <a:xfrm>
            <a:off x="3684006" y="4876800"/>
            <a:ext cx="2049966" cy="1085784"/>
          </a:xfrm>
          <a:prstGeom prst="rect">
            <a:avLst/>
          </a:prstGeom>
          <a:noFill/>
        </p:spPr>
        <p:txBody>
          <a:bodyPr wrap="none" lIns="91440" tIns="45720" rIns="91440" bIns="45720">
            <a:prstTxWarp prst="textDeflateTop">
              <a:avLst>
                <a:gd name="adj" fmla="val 62140"/>
              </a:avLst>
            </a:prstTxWarp>
            <a:spAutoFit/>
          </a:bodyPr>
          <a:lstStyle/>
          <a:p>
            <a:pPr algn="ctr"/>
            <a:r>
              <a:rPr lang="en-US" sz="5400" dirty="0" smtClean="0">
                <a:ln w="10160">
                  <a:solidFill>
                    <a:schemeClr val="accent1"/>
                  </a:solidFill>
                  <a:prstDash val="solid"/>
                </a:ln>
                <a:solidFill>
                  <a:schemeClr val="accent4"/>
                </a:solidFill>
                <a:effectLst>
                  <a:outerShdw blurRad="38100" dist="32000" dir="5400000" algn="tl">
                    <a:srgbClr val="000000">
                      <a:alpha val="30000"/>
                    </a:srgbClr>
                  </a:outerShdw>
                </a:effectLst>
              </a:rPr>
              <a:t>Hybrid search engine</a:t>
            </a:r>
            <a:endParaRPr lang="en-US" sz="5400" dirty="0">
              <a:ln w="10160">
                <a:solidFill>
                  <a:schemeClr val="accent1"/>
                </a:solidFill>
                <a:prstDash val="solid"/>
              </a:ln>
              <a:solidFill>
                <a:schemeClr val="accent4"/>
              </a:solidFill>
              <a:effectLst>
                <a:outerShdw blurRad="38100" dist="32000" dir="5400000" algn="tl">
                  <a:srgbClr val="000000">
                    <a:alpha val="30000"/>
                  </a:srgbClr>
                </a:outerShdw>
              </a:effectLst>
            </a:endParaRPr>
          </a:p>
        </p:txBody>
      </p:sp>
      <p:sp>
        <p:nvSpPr>
          <p:cNvPr id="10" name="Rectangle 9"/>
          <p:cNvSpPr/>
          <p:nvPr/>
        </p:nvSpPr>
        <p:spPr>
          <a:xfrm rot="2887824">
            <a:off x="5789136" y="3538272"/>
            <a:ext cx="2049966" cy="1085784"/>
          </a:xfrm>
          <a:prstGeom prst="rect">
            <a:avLst/>
          </a:prstGeom>
          <a:noFill/>
        </p:spPr>
        <p:txBody>
          <a:bodyPr wrap="none" lIns="91440" tIns="45720" rIns="91440" bIns="45720">
            <a:prstTxWarp prst="textArchUp">
              <a:avLst/>
            </a:prstTxWarp>
            <a:spAutoFit/>
          </a:bodyPr>
          <a:lstStyle/>
          <a:p>
            <a:pPr algn="ctr"/>
            <a:r>
              <a:rPr lang="en-US" sz="5400" dirty="0" smtClean="0">
                <a:ln w="10160">
                  <a:solidFill>
                    <a:schemeClr val="accent1"/>
                  </a:solidFill>
                  <a:prstDash val="solid"/>
                </a:ln>
                <a:solidFill>
                  <a:schemeClr val="accent2">
                    <a:lumMod val="60000"/>
                    <a:lumOff val="40000"/>
                  </a:schemeClr>
                </a:solidFill>
                <a:effectLst>
                  <a:outerShdw blurRad="38100" dist="32000" dir="5400000" algn="tl">
                    <a:srgbClr val="000000">
                      <a:alpha val="30000"/>
                    </a:srgbClr>
                  </a:outerShdw>
                </a:effectLst>
              </a:rPr>
              <a:t>Meta-search engine</a:t>
            </a:r>
            <a:endParaRPr lang="en-US" sz="5400" dirty="0">
              <a:ln w="10160">
                <a:solidFill>
                  <a:schemeClr val="accent1"/>
                </a:solidFill>
                <a:prstDash val="solid"/>
              </a:ln>
              <a:solidFill>
                <a:schemeClr val="accent2">
                  <a:lumMod val="60000"/>
                  <a:lumOff val="40000"/>
                </a:schemeClr>
              </a:solidFill>
              <a:effectLst>
                <a:outerShdw blurRad="38100" dist="32000" dir="5400000" algn="tl">
                  <a:srgbClr val="000000">
                    <a:alpha val="30000"/>
                  </a:srgbClr>
                </a:outerShdw>
              </a:effectLst>
            </a:endParaRPr>
          </a:p>
        </p:txBody>
      </p:sp>
      <p:sp>
        <p:nvSpPr>
          <p:cNvPr id="11" name="Rectangle 10"/>
          <p:cNvSpPr/>
          <p:nvPr/>
        </p:nvSpPr>
        <p:spPr>
          <a:xfrm>
            <a:off x="3276600" y="3733800"/>
            <a:ext cx="3023647" cy="694730"/>
          </a:xfrm>
          <a:prstGeom prst="rect">
            <a:avLst/>
          </a:prstGeom>
          <a:noFill/>
        </p:spPr>
        <p:txBody>
          <a:bodyPr wrap="none" lIns="91440" tIns="45720" rIns="91440" bIns="45720">
            <a:prstTxWarp prst="textFadeLeft">
              <a:avLst/>
            </a:prstTxWarp>
            <a:spAutoFit/>
          </a:bodyPr>
          <a:lstStyle/>
          <a:p>
            <a:pPr algn="ctr"/>
            <a:r>
              <a:rPr lang="en-US" sz="5400" dirty="0" smtClean="0">
                <a:ln w="10160">
                  <a:solidFill>
                    <a:schemeClr val="accent1"/>
                  </a:solidFill>
                  <a:prstDash val="solid"/>
                </a:ln>
                <a:effectLst>
                  <a:outerShdw blurRad="38100" dist="32000" dir="5400000" algn="tl">
                    <a:srgbClr val="000000">
                      <a:alpha val="30000"/>
                    </a:srgbClr>
                  </a:outerShdw>
                </a:effectLst>
              </a:rPr>
              <a:t>Semantic search engine</a:t>
            </a:r>
            <a:endParaRPr lang="en-US" sz="5400" dirty="0">
              <a:ln w="10160">
                <a:solidFill>
                  <a:schemeClr val="accent1"/>
                </a:solidFill>
                <a:prstDash val="solid"/>
              </a:ln>
              <a:effectLst>
                <a:outerShdw blurRad="38100" dist="32000" dir="5400000" algn="tl">
                  <a:srgbClr val="000000">
                    <a:alpha val="30000"/>
                  </a:srgbClr>
                </a:outerShdw>
              </a:effectLst>
            </a:endParaRPr>
          </a:p>
        </p:txBody>
      </p:sp>
    </p:spTree>
    <p:extLst>
      <p:ext uri="{BB962C8B-B14F-4D97-AF65-F5344CB8AC3E}">
        <p14:creationId xmlns:p14="http://schemas.microsoft.com/office/powerpoint/2010/main" val="2103594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Web Directories</a:t>
            </a:r>
          </a:p>
          <a:p>
            <a:pPr lvl="1"/>
            <a:r>
              <a:rPr lang="en-US" dirty="0" smtClean="0"/>
              <a:t>Typically organized by categories.</a:t>
            </a:r>
          </a:p>
          <a:p>
            <a:pPr lvl="1"/>
            <a:r>
              <a:rPr lang="en-US" dirty="0" smtClean="0"/>
              <a:t>Webpage content is usually reviewed by directory editors prior to listing.</a:t>
            </a:r>
          </a:p>
          <a:p>
            <a:pPr lvl="1"/>
            <a:r>
              <a:rPr lang="en-US" dirty="0" smtClean="0"/>
              <a:t>Page Repository: data structure that stores and manages information from a large number of webpages, providing a fast and efficient means for accessing and analyzing the information at a later time.</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3876990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88756"/>
            <a:ext cx="6477000" cy="4131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5894519"/>
            <a:ext cx="6934200" cy="307777"/>
          </a:xfrm>
          <a:prstGeom prst="rect">
            <a:avLst/>
          </a:prstGeom>
          <a:noFill/>
        </p:spPr>
        <p:txBody>
          <a:bodyPr wrap="square" rtlCol="0">
            <a:spAutoFit/>
          </a:bodyPr>
          <a:lstStyle/>
          <a:p>
            <a:r>
              <a:rPr lang="en-US" sz="1400" b="1" dirty="0"/>
              <a:t>Figure </a:t>
            </a:r>
            <a:r>
              <a:rPr lang="en-US" sz="1400" b="1" dirty="0" smtClean="0"/>
              <a:t>6.5 </a:t>
            </a:r>
            <a:r>
              <a:rPr lang="en-US" sz="1400" dirty="0"/>
              <a:t>C</a:t>
            </a:r>
            <a:r>
              <a:rPr lang="en-US" sz="1400" dirty="0" smtClean="0"/>
              <a:t>omponents of crawler search engines</a:t>
            </a:r>
            <a:r>
              <a:rPr lang="en-US" sz="1400" dirty="0"/>
              <a:t> </a:t>
            </a:r>
            <a:r>
              <a:rPr lang="en-US" sz="1400" dirty="0" smtClean="0"/>
              <a:t>(</a:t>
            </a:r>
            <a:r>
              <a:rPr lang="en-US" sz="1400" dirty="0" smtClean="0"/>
              <a:t>Grehan</a:t>
            </a:r>
            <a:r>
              <a:rPr lang="en-US" sz="1400" dirty="0" smtClean="0"/>
              <a:t>, 2002).</a:t>
            </a:r>
            <a:endParaRPr lang="en-US" sz="1400" dirty="0"/>
          </a:p>
        </p:txBody>
      </p:sp>
    </p:spTree>
    <p:extLst>
      <p:ext uri="{BB962C8B-B14F-4D97-AF65-F5344CB8AC3E}">
        <p14:creationId xmlns:p14="http://schemas.microsoft.com/office/powerpoint/2010/main" val="3550388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87843"/>
            <a:ext cx="5981700" cy="4331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6048407"/>
            <a:ext cx="6934200" cy="523220"/>
          </a:xfrm>
          <a:prstGeom prst="rect">
            <a:avLst/>
          </a:prstGeom>
          <a:noFill/>
        </p:spPr>
        <p:txBody>
          <a:bodyPr wrap="square" rtlCol="0">
            <a:spAutoFit/>
          </a:bodyPr>
          <a:lstStyle/>
          <a:p>
            <a:r>
              <a:rPr lang="en-US" sz="1400" b="1" dirty="0"/>
              <a:t>Figure </a:t>
            </a:r>
            <a:r>
              <a:rPr lang="en-US" sz="1400" b="1" dirty="0" smtClean="0"/>
              <a:t>6.6 </a:t>
            </a:r>
            <a:r>
              <a:rPr lang="en-US" sz="1400" dirty="0"/>
              <a:t>S</a:t>
            </a:r>
            <a:r>
              <a:rPr lang="en-US" sz="1400" dirty="0" smtClean="0"/>
              <a:t>earch engines use invested indexes to efficiently locate Web content based on search query terms.</a:t>
            </a:r>
            <a:endParaRPr lang="en-US" sz="1400" dirty="0"/>
          </a:p>
        </p:txBody>
      </p:sp>
    </p:spTree>
    <p:extLst>
      <p:ext uri="{BB962C8B-B14F-4D97-AF65-F5344CB8AC3E}">
        <p14:creationId xmlns:p14="http://schemas.microsoft.com/office/powerpoint/2010/main" val="2387375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Why Search is Important for Business</a:t>
            </a:r>
          </a:p>
          <a:p>
            <a:pPr lvl="1"/>
            <a:r>
              <a:rPr lang="en-US" dirty="0" smtClean="0"/>
              <a:t>Enterprise search tools allow organizations to share information internally.</a:t>
            </a:r>
          </a:p>
          <a:p>
            <a:pPr lvl="1"/>
            <a:r>
              <a:rPr lang="en-US" dirty="0" smtClean="0"/>
              <a:t>An organizations’ ability to share knowledge among employees is vital to its ability to compete.</a:t>
            </a:r>
          </a:p>
          <a:p>
            <a:pPr lvl="1"/>
            <a:r>
              <a:rPr lang="en-US" dirty="0" smtClean="0"/>
              <a:t>Information is not always in the same format.</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2148982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Using Search Technology for Business Success</a:t>
            </a:r>
          </a:p>
        </p:txBody>
      </p:sp>
      <p:sp>
        <p:nvSpPr>
          <p:cNvPr id="6" name="Content Placeholder 5"/>
          <p:cNvSpPr>
            <a:spLocks noGrp="1"/>
          </p:cNvSpPr>
          <p:nvPr>
            <p:ph idx="1"/>
          </p:nvPr>
        </p:nvSpPr>
        <p:spPr/>
        <p:txBody>
          <a:bodyPr>
            <a:normAutofit/>
          </a:bodyPr>
          <a:lstStyle/>
          <a:p>
            <a:r>
              <a:rPr lang="en-US" dirty="0" smtClean="0"/>
              <a:t>Why Search is Important for Business</a:t>
            </a:r>
          </a:p>
          <a:p>
            <a:pPr lvl="1"/>
            <a:r>
              <a:rPr lang="en-US" dirty="0" smtClean="0"/>
              <a:t>Structured data: information with a high degree of organization, such that inclusion in a relational database is seamless and readily searchable by simple, straightforward search engine algorithms or other search operations.</a:t>
            </a:r>
          </a:p>
          <a:p>
            <a:pPr lvl="1"/>
            <a:r>
              <a:rPr lang="en-US" dirty="0" smtClean="0"/>
              <a:t>Unstructured data: “messy data” not organized in a systematic or predefined way.</a:t>
            </a:r>
          </a:p>
        </p:txBody>
      </p:sp>
      <p:sp>
        <p:nvSpPr>
          <p:cNvPr id="7" name="Text Placeholder 6"/>
          <p:cNvSpPr>
            <a:spLocks noGrp="1"/>
          </p:cNvSpPr>
          <p:nvPr>
            <p:ph type="body" sz="quarter" idx="13"/>
          </p:nvPr>
        </p:nvSpPr>
        <p:spPr/>
        <p:txBody>
          <a:bodyPr/>
          <a:lstStyle/>
          <a:p>
            <a:r>
              <a:rPr lang="en-US" dirty="0"/>
              <a:t>Chapter </a:t>
            </a:r>
            <a:r>
              <a:rPr lang="en-US" dirty="0" smtClean="0"/>
              <a:t>6</a:t>
            </a:r>
            <a:endParaRPr lang="en-US" dirty="0"/>
          </a:p>
        </p:txBody>
      </p:sp>
    </p:spTree>
    <p:extLst>
      <p:ext uri="{BB962C8B-B14F-4D97-AF65-F5344CB8AC3E}">
        <p14:creationId xmlns:p14="http://schemas.microsoft.com/office/powerpoint/2010/main" val="1801787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1142</TotalTime>
  <Words>2892</Words>
  <Application>Microsoft Office PowerPoint</Application>
  <PresentationFormat>On-screen Show (4:3)</PresentationFormat>
  <Paragraphs>389</Paragraphs>
  <Slides>37</Slides>
  <Notes>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turban10e_ppt_template</vt:lpstr>
      <vt:lpstr>Chapter 6</vt:lpstr>
      <vt:lpstr>PowerPoint Presentation</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Using Search Technology for Business Success</vt:lpstr>
      <vt:lpstr>PowerPoint Presentation</vt:lpstr>
      <vt:lpstr>Organic Search and Search Engine Optimization</vt:lpstr>
      <vt:lpstr>Organic Search and Search Engine Optimization</vt:lpstr>
      <vt:lpstr>Organic Search and Search Engine Optimization</vt:lpstr>
      <vt:lpstr>Organic Search and Search Engine Optimization</vt:lpstr>
      <vt:lpstr>PowerPoint Presentation</vt:lpstr>
      <vt:lpstr>Pay-Per-Click and Paid Search Strategies</vt:lpstr>
      <vt:lpstr>Pay-Per-Click and Paid Search Strategies</vt:lpstr>
      <vt:lpstr>Pay-Per-Click and Paid Search Strategies</vt:lpstr>
      <vt:lpstr>Pay-Per-Click and Paid Search Strategies</vt:lpstr>
      <vt:lpstr>PowerPoint Presentation</vt:lpstr>
      <vt:lpstr>A Search for Meaning—Semantic Technology</vt:lpstr>
      <vt:lpstr>A Search for Meaning—Semantic Technology</vt:lpstr>
      <vt:lpstr>A Search for Meaning—Semantic Technology</vt:lpstr>
      <vt:lpstr>A Search for Meaning—Semantic Technology</vt:lpstr>
      <vt:lpstr>A Search for Meaning—Semantic Technology</vt:lpstr>
      <vt:lpstr>A Search for Meaning—Semantic Technology</vt:lpstr>
      <vt:lpstr>PowerPoint Presentation</vt:lpstr>
      <vt:lpstr>Recommendation Engines</vt:lpstr>
      <vt:lpstr>Recommendation Engines</vt:lpstr>
      <vt:lpstr>Recommendation Engines</vt:lpstr>
      <vt:lpstr>Recommendation Engines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113</cp:revision>
  <dcterms:created xsi:type="dcterms:W3CDTF">2014-10-01T13:59:16Z</dcterms:created>
  <dcterms:modified xsi:type="dcterms:W3CDTF">2014-11-13T20:58:17Z</dcterms:modified>
</cp:coreProperties>
</file>