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62" r:id="rId3"/>
    <p:sldId id="337" r:id="rId4"/>
    <p:sldId id="432" r:id="rId5"/>
    <p:sldId id="433" r:id="rId6"/>
    <p:sldId id="434" r:id="rId7"/>
    <p:sldId id="435" r:id="rId8"/>
    <p:sldId id="436" r:id="rId9"/>
    <p:sldId id="390" r:id="rId10"/>
    <p:sldId id="388" r:id="rId11"/>
    <p:sldId id="437" r:id="rId12"/>
    <p:sldId id="438" r:id="rId13"/>
    <p:sldId id="443" r:id="rId14"/>
    <p:sldId id="442" r:id="rId15"/>
    <p:sldId id="445" r:id="rId16"/>
    <p:sldId id="444" r:id="rId17"/>
    <p:sldId id="446" r:id="rId18"/>
    <p:sldId id="447" r:id="rId19"/>
    <p:sldId id="448" r:id="rId20"/>
    <p:sldId id="449" r:id="rId21"/>
    <p:sldId id="450" r:id="rId22"/>
    <p:sldId id="389" r:id="rId23"/>
    <p:sldId id="439" r:id="rId24"/>
    <p:sldId id="362" r:id="rId25"/>
    <p:sldId id="430" r:id="rId26"/>
    <p:sldId id="431" r:id="rId27"/>
    <p:sldId id="451" r:id="rId28"/>
    <p:sldId id="452" r:id="rId29"/>
    <p:sldId id="453" r:id="rId30"/>
    <p:sldId id="454" r:id="rId31"/>
    <p:sldId id="294" r:id="rId32"/>
    <p:sldId id="440" r:id="rId33"/>
    <p:sldId id="455" r:id="rId34"/>
    <p:sldId id="369" r:id="rId35"/>
    <p:sldId id="456" r:id="rId36"/>
    <p:sldId id="461" r:id="rId37"/>
    <p:sldId id="457" r:id="rId38"/>
    <p:sldId id="458" r:id="rId39"/>
    <p:sldId id="459" r:id="rId40"/>
    <p:sldId id="460" r:id="rId41"/>
    <p:sldId id="295" r:id="rId42"/>
    <p:sldId id="441" r:id="rId43"/>
    <p:sldId id="282" r:id="rId44"/>
    <p:sldId id="462" r:id="rId45"/>
    <p:sldId id="373" r:id="rId46"/>
    <p:sldId id="463" r:id="rId47"/>
    <p:sldId id="375" r:id="rId48"/>
    <p:sldId id="296"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439" autoAdjust="0"/>
  </p:normalViewPr>
  <p:slideViewPr>
    <p:cSldViewPr>
      <p:cViewPr varScale="1">
        <p:scale>
          <a:sx n="89" d="100"/>
          <a:sy n="89" d="100"/>
        </p:scale>
        <p:origin x="-540" y="-78"/>
      </p:cViewPr>
      <p:guideLst>
        <p:guide orient="horz" pos="2160"/>
        <p:guide pos="2880"/>
      </p:guideLst>
    </p:cSldViewPr>
  </p:slideViewPr>
  <p:notesTextViewPr>
    <p:cViewPr>
      <p:scale>
        <a:sx n="1" d="1"/>
        <a:sy n="1" d="1"/>
      </p:scale>
      <p:origin x="0" y="7302"/>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Business to Consumer (B2C) E-commerce</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Business to Business (B2B) E-commerce and E-procurement</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Mobile Commerce</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Mobile Transactions and Financial Services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b="1" dirty="0" smtClean="0">
              <a:solidFill>
                <a:srgbClr val="5A8B25"/>
              </a:solidFill>
            </a:rPr>
            <a:t>Retailing Technology</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EE0E146C-3B95-4410-9D5C-CCA9097AC34B}" type="presOf" srcId="{F5AD8166-0AD2-4AC9-93DF-0F1A7E4681A8}" destId="{D9198F7A-99DF-4591-B1DC-2620606084FF}"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AAA3D22D-F94E-439A-9EC7-D17ACC6E8649}" type="presOf" srcId="{08A3218D-962D-4B2D-AFA9-758784621306}" destId="{0A5141A9-9A5E-4F9E-B8D4-E663C7220C1C}" srcOrd="0" destOrd="0" presId="urn:microsoft.com/office/officeart/2005/8/layout/cycle1"/>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FE345FFC-562C-4B7A-B220-1893A9D906A9}" type="presParOf" srcId="{E92E50ED-2104-4C56-839A-1D58E60B6978}" destId="{73D11EEB-1679-4206-A266-CE9A1AB79ACC}" srcOrd="9" destOrd="0" presId="urn:microsoft.com/office/officeart/2005/8/layout/cycle1"/>
    <dgm:cxn modelId="{CC662F98-8CCB-41BC-B424-26C8CD28F20E}" type="presParOf" srcId="{E92E50ED-2104-4C56-839A-1D58E60B6978}" destId="{0A5141A9-9A5E-4F9E-B8D4-E663C7220C1C}" srcOrd="10" destOrd="0" presId="urn:microsoft.com/office/officeart/2005/8/layout/cycle1"/>
    <dgm:cxn modelId="{F2021A78-1575-498A-B359-67E41344AAE0}" type="presParOf" srcId="{E92E50ED-2104-4C56-839A-1D58E60B6978}" destId="{D9198F7A-99DF-4591-B1DC-2620606084FF}" srcOrd="11" destOrd="0" presId="urn:microsoft.com/office/officeart/2005/8/layout/cycle1"/>
    <dgm:cxn modelId="{005CC5EC-17B2-4E47-BFBF-584D8E40FD42}" type="presParOf" srcId="{E92E50ED-2104-4C56-839A-1D58E60B6978}" destId="{25CA3731-1185-42A8-951C-5D21935C393B}" srcOrd="12" destOrd="0" presId="urn:microsoft.com/office/officeart/2005/8/layout/cycle1"/>
    <dgm:cxn modelId="{408B39E9-E709-428A-A5B8-8EA1A4DD3677}" type="presParOf" srcId="{E92E50ED-2104-4C56-839A-1D58E60B6978}" destId="{EA611E80-2D38-467A-9D70-00B07686AA2F}" srcOrd="13" destOrd="0" presId="urn:microsoft.com/office/officeart/2005/8/layout/cycle1"/>
    <dgm:cxn modelId="{EC38143D-7E58-4281-94A8-F6D594F39134}"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Business to Consumer (B2C) E-commerce</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Business to Business (B2B) E-commerce and E-procurement</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Mobile Commerce</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Mobile Transactions and Financial Services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Retailing Technology</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FB9464C8-8958-42BC-9C4B-AB86A1AA924D}" type="presOf" srcId="{D8B2400E-FCAE-419A-B761-6ED663DEC67E}" destId="{CE8778B7-9A61-4F06-A1F7-678BEE7FE664}" srcOrd="0" destOrd="0" presId="urn:microsoft.com/office/officeart/2005/8/layout/cycle1"/>
    <dgm:cxn modelId="{B38F93AF-A116-4874-ABF3-2F04AD94AA8D}" type="presOf" srcId="{4A5B2F96-8D0E-4C55-952A-5E74D0CE2694}" destId="{5502ED10-4163-4978-A2D8-019016FBE56E}"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29CA043B-8B2E-45BA-8B1C-01F5401D80E8}" type="presOf" srcId="{318A7937-6144-4B1B-B27B-64760AA0F20D}" destId="{4F56F714-C9FE-4CB7-BFA6-DB8A3BCD8EED}" srcOrd="0" destOrd="0" presId="urn:microsoft.com/office/officeart/2005/8/layout/cycle1"/>
    <dgm:cxn modelId="{755E721E-9019-40D8-9E0F-67E045D55F36}" type="presOf" srcId="{08A3218D-962D-4B2D-AFA9-758784621306}" destId="{0A5141A9-9A5E-4F9E-B8D4-E663C7220C1C}"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5C7C5590-18D4-4D7D-A459-F8351700222B}" type="presOf" srcId="{F5AD8166-0AD2-4AC9-93DF-0F1A7E4681A8}" destId="{D9198F7A-99DF-4591-B1DC-2620606084FF}" srcOrd="0" destOrd="0" presId="urn:microsoft.com/office/officeart/2005/8/layout/cycle1"/>
    <dgm:cxn modelId="{8610BF88-6390-4456-AE28-6368488D80CD}" type="presOf" srcId="{BF040C06-D312-4F8C-ACB3-85D06B8E305C}" destId="{EA611E80-2D38-467A-9D70-00B07686AA2F}" srcOrd="0" destOrd="0" presId="urn:microsoft.com/office/officeart/2005/8/layout/cycle1"/>
    <dgm:cxn modelId="{27326E9A-85B0-454E-8A92-6056FFE5E155}" type="presOf" srcId="{27E1A284-FB59-4211-A2A6-296ECC7AF733}" destId="{E92E50ED-2104-4C56-839A-1D58E60B6978}" srcOrd="0" destOrd="0" presId="urn:microsoft.com/office/officeart/2005/8/layout/cycle1"/>
    <dgm:cxn modelId="{4CCD9526-D532-45D5-97E2-38380131004F}" type="presOf" srcId="{DD36AD2A-744B-4626-9C69-4A76E3BF39B5}" destId="{A358ADC3-06B9-42DB-8FFB-235E2F6F2F98}" srcOrd="0" destOrd="0" presId="urn:microsoft.com/office/officeart/2005/8/layout/cycle1"/>
    <dgm:cxn modelId="{A7D1C74F-6082-46E5-A1BC-D1A538947D95}" type="presOf" srcId="{37A83061-BB15-4DC8-987C-C41F59F2283C}" destId="{D445377C-82B8-4D46-A8DA-7A1EF300CC48}" srcOrd="0" destOrd="0" presId="urn:microsoft.com/office/officeart/2005/8/layout/cycle1"/>
    <dgm:cxn modelId="{D004E7AD-9D49-44D9-9CAC-D81E55400E73}" type="presOf" srcId="{E96240FE-D269-43EC-A72D-BE6D42FBED2A}" destId="{02E85226-A9A2-493C-825C-0403A6A4CC01}" srcOrd="0" destOrd="0" presId="urn:microsoft.com/office/officeart/2005/8/layout/cycle1"/>
    <dgm:cxn modelId="{D964C55F-1377-4005-9DA2-ECD32A207A8B}" type="presOf" srcId="{F5EA89EC-E158-4D50-96F6-DF07B08E3671}" destId="{A4AB0C58-7056-484E-BD14-C051808D0C28}" srcOrd="0" destOrd="0" presId="urn:microsoft.com/office/officeart/2005/8/layout/cycle1"/>
    <dgm:cxn modelId="{36E1A4D3-C5BC-4A8F-8BBD-50085DDCF244}" type="presParOf" srcId="{E92E50ED-2104-4C56-839A-1D58E60B6978}" destId="{4A70DB3B-BC26-4C3A-A4B3-FD97B373CBF9}" srcOrd="0" destOrd="0" presId="urn:microsoft.com/office/officeart/2005/8/layout/cycle1"/>
    <dgm:cxn modelId="{E605B840-DF38-4105-B423-A347ED45F8AE}" type="presParOf" srcId="{E92E50ED-2104-4C56-839A-1D58E60B6978}" destId="{A4AB0C58-7056-484E-BD14-C051808D0C28}" srcOrd="1" destOrd="0" presId="urn:microsoft.com/office/officeart/2005/8/layout/cycle1"/>
    <dgm:cxn modelId="{FC9F691A-7FA6-4066-AD38-3A75EF2DDC16}" type="presParOf" srcId="{E92E50ED-2104-4C56-839A-1D58E60B6978}" destId="{CE8778B7-9A61-4F06-A1F7-678BEE7FE664}" srcOrd="2" destOrd="0" presId="urn:microsoft.com/office/officeart/2005/8/layout/cycle1"/>
    <dgm:cxn modelId="{DD4E5F54-66B4-4C27-8344-DFD1664664DD}" type="presParOf" srcId="{E92E50ED-2104-4C56-839A-1D58E60B6978}" destId="{5F40BA3D-6F50-40EE-8764-161954C5089D}" srcOrd="3" destOrd="0" presId="urn:microsoft.com/office/officeart/2005/8/layout/cycle1"/>
    <dgm:cxn modelId="{EDC85A33-5619-4E06-8254-72022E6FBAF5}" type="presParOf" srcId="{E92E50ED-2104-4C56-839A-1D58E60B6978}" destId="{D445377C-82B8-4D46-A8DA-7A1EF300CC48}" srcOrd="4" destOrd="0" presId="urn:microsoft.com/office/officeart/2005/8/layout/cycle1"/>
    <dgm:cxn modelId="{0378F68A-77E1-43B3-A354-6F8754C1C1D7}" type="presParOf" srcId="{E92E50ED-2104-4C56-839A-1D58E60B6978}" destId="{5502ED10-4163-4978-A2D8-019016FBE56E}" srcOrd="5" destOrd="0" presId="urn:microsoft.com/office/officeart/2005/8/layout/cycle1"/>
    <dgm:cxn modelId="{AC7F73A8-30D9-42C0-875C-EFAED7248E18}" type="presParOf" srcId="{E92E50ED-2104-4C56-839A-1D58E60B6978}" destId="{7A587A47-9FA4-421A-8FE9-2A20CF7B81FB}" srcOrd="6" destOrd="0" presId="urn:microsoft.com/office/officeart/2005/8/layout/cycle1"/>
    <dgm:cxn modelId="{735B5B3C-8E55-4452-8A2C-CD7DFD917784}" type="presParOf" srcId="{E92E50ED-2104-4C56-839A-1D58E60B6978}" destId="{A358ADC3-06B9-42DB-8FFB-235E2F6F2F98}" srcOrd="7" destOrd="0" presId="urn:microsoft.com/office/officeart/2005/8/layout/cycle1"/>
    <dgm:cxn modelId="{DAF76CA7-DA4F-4BF2-A457-1194CAFE9361}" type="presParOf" srcId="{E92E50ED-2104-4C56-839A-1D58E60B6978}" destId="{02E85226-A9A2-493C-825C-0403A6A4CC01}" srcOrd="8" destOrd="0" presId="urn:microsoft.com/office/officeart/2005/8/layout/cycle1"/>
    <dgm:cxn modelId="{6244F213-31DF-47ED-8796-169CA9704A05}" type="presParOf" srcId="{E92E50ED-2104-4C56-839A-1D58E60B6978}" destId="{73D11EEB-1679-4206-A266-CE9A1AB79ACC}" srcOrd="9" destOrd="0" presId="urn:microsoft.com/office/officeart/2005/8/layout/cycle1"/>
    <dgm:cxn modelId="{F1F33839-BB6C-4C64-94FD-332D0F863A3E}" type="presParOf" srcId="{E92E50ED-2104-4C56-839A-1D58E60B6978}" destId="{0A5141A9-9A5E-4F9E-B8D4-E663C7220C1C}" srcOrd="10" destOrd="0" presId="urn:microsoft.com/office/officeart/2005/8/layout/cycle1"/>
    <dgm:cxn modelId="{6EC8E0AD-7DFE-472B-B876-6228660D6690}" type="presParOf" srcId="{E92E50ED-2104-4C56-839A-1D58E60B6978}" destId="{D9198F7A-99DF-4591-B1DC-2620606084FF}" srcOrd="11" destOrd="0" presId="urn:microsoft.com/office/officeart/2005/8/layout/cycle1"/>
    <dgm:cxn modelId="{F184302E-12F9-4079-9FC2-613100C18444}" type="presParOf" srcId="{E92E50ED-2104-4C56-839A-1D58E60B6978}" destId="{25CA3731-1185-42A8-951C-5D21935C393B}" srcOrd="12" destOrd="0" presId="urn:microsoft.com/office/officeart/2005/8/layout/cycle1"/>
    <dgm:cxn modelId="{29312CE5-3416-4960-9917-D687800F5D4C}" type="presParOf" srcId="{E92E50ED-2104-4C56-839A-1D58E60B6978}" destId="{EA611E80-2D38-467A-9D70-00B07686AA2F}" srcOrd="13" destOrd="0" presId="urn:microsoft.com/office/officeart/2005/8/layout/cycle1"/>
    <dgm:cxn modelId="{248663EB-FF84-4B47-BE1D-DC3CD1D26774}"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Business to Consumer (B2C) E-commerce</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Business to Business (B2B) E-commerce and E-procurement</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Mobile Commerce</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Mobile Transactions and Financial Services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Retailing Technology</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B26A0225-5575-4116-829A-8DB3653FDE7C}" type="presOf" srcId="{E96240FE-D269-43EC-A72D-BE6D42FBED2A}" destId="{02E85226-A9A2-493C-825C-0403A6A4CC01}" srcOrd="0" destOrd="0" presId="urn:microsoft.com/office/officeart/2005/8/layout/cycle1"/>
    <dgm:cxn modelId="{528C6433-8B84-4926-8902-BD3E4A6C59BF}" type="presOf" srcId="{318A7937-6144-4B1B-B27B-64760AA0F20D}" destId="{4F56F714-C9FE-4CB7-BFA6-DB8A3BCD8EED}" srcOrd="0" destOrd="0" presId="urn:microsoft.com/office/officeart/2005/8/layout/cycle1"/>
    <dgm:cxn modelId="{71DC6935-9C00-4EC0-BFE7-04E884B49501}" type="presOf" srcId="{F5EA89EC-E158-4D50-96F6-DF07B08E3671}" destId="{A4AB0C58-7056-484E-BD14-C051808D0C28}" srcOrd="0" destOrd="0" presId="urn:microsoft.com/office/officeart/2005/8/layout/cycle1"/>
    <dgm:cxn modelId="{76030234-5056-48D0-93BF-ED3DE2D14DD9}" type="presOf" srcId="{BF040C06-D312-4F8C-ACB3-85D06B8E305C}" destId="{EA611E80-2D38-467A-9D70-00B07686AA2F}" srcOrd="0" destOrd="0" presId="urn:microsoft.com/office/officeart/2005/8/layout/cycle1"/>
    <dgm:cxn modelId="{980A4DCB-CF77-4FCC-AB7F-FCF55D08126B}" type="presOf" srcId="{27E1A284-FB59-4211-A2A6-296ECC7AF733}" destId="{E92E50ED-2104-4C56-839A-1D58E60B6978}" srcOrd="0" destOrd="0" presId="urn:microsoft.com/office/officeart/2005/8/layout/cycle1"/>
    <dgm:cxn modelId="{6CC73878-6F3C-492D-A6AD-F47019F321AD}" type="presOf" srcId="{08A3218D-962D-4B2D-AFA9-758784621306}" destId="{0A5141A9-9A5E-4F9E-B8D4-E663C7220C1C}"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23180AD8-E319-4F52-BF29-3451ECEA288B}" srcId="{27E1A284-FB59-4211-A2A6-296ECC7AF733}" destId="{08A3218D-962D-4B2D-AFA9-758784621306}" srcOrd="3" destOrd="0" parTransId="{179CEBED-0DBA-4E6F-9A3D-1010AE6105AF}" sibTransId="{F5AD8166-0AD2-4AC9-93DF-0F1A7E4681A8}"/>
    <dgm:cxn modelId="{D9E745DE-CDA3-4C8B-865E-C3F0DFE97C7E}" type="presOf" srcId="{DD36AD2A-744B-4626-9C69-4A76E3BF39B5}" destId="{A358ADC3-06B9-42DB-8FFB-235E2F6F2F98}" srcOrd="0" destOrd="0" presId="urn:microsoft.com/office/officeart/2005/8/layout/cycle1"/>
    <dgm:cxn modelId="{8ADE284B-E1D0-4C67-B0F5-918E11EB83EF}" type="presOf" srcId="{37A83061-BB15-4DC8-987C-C41F59F2283C}" destId="{D445377C-82B8-4D46-A8DA-7A1EF300CC4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D7EA00BA-4D44-4B08-942D-51A665BACB9D}" type="presOf" srcId="{F5AD8166-0AD2-4AC9-93DF-0F1A7E4681A8}" destId="{D9198F7A-99DF-4591-B1DC-2620606084FF}" srcOrd="0" destOrd="0" presId="urn:microsoft.com/office/officeart/2005/8/layout/cycle1"/>
    <dgm:cxn modelId="{8B0ABE5D-69BB-4C8F-AC1C-BA7BB95BA962}" type="presOf" srcId="{D8B2400E-FCAE-419A-B761-6ED663DEC67E}" destId="{CE8778B7-9A61-4F06-A1F7-678BEE7FE664}" srcOrd="0" destOrd="0" presId="urn:microsoft.com/office/officeart/2005/8/layout/cycle1"/>
    <dgm:cxn modelId="{D1ADFEEC-7558-4832-A803-990A0C98E9A4}" type="presOf" srcId="{4A5B2F96-8D0E-4C55-952A-5E74D0CE2694}" destId="{5502ED10-4163-4978-A2D8-019016FBE56E}" srcOrd="0" destOrd="0" presId="urn:microsoft.com/office/officeart/2005/8/layout/cycle1"/>
    <dgm:cxn modelId="{D493BADC-93A7-461C-97F9-0BF6979F43B4}" type="presParOf" srcId="{E92E50ED-2104-4C56-839A-1D58E60B6978}" destId="{4A70DB3B-BC26-4C3A-A4B3-FD97B373CBF9}" srcOrd="0" destOrd="0" presId="urn:microsoft.com/office/officeart/2005/8/layout/cycle1"/>
    <dgm:cxn modelId="{B14D2492-2FB6-43E4-83BF-8D2F6BEA8978}" type="presParOf" srcId="{E92E50ED-2104-4C56-839A-1D58E60B6978}" destId="{A4AB0C58-7056-484E-BD14-C051808D0C28}" srcOrd="1" destOrd="0" presId="urn:microsoft.com/office/officeart/2005/8/layout/cycle1"/>
    <dgm:cxn modelId="{8A360BD0-868D-4319-BAAE-21F3F2C9B63A}" type="presParOf" srcId="{E92E50ED-2104-4C56-839A-1D58E60B6978}" destId="{CE8778B7-9A61-4F06-A1F7-678BEE7FE664}" srcOrd="2" destOrd="0" presId="urn:microsoft.com/office/officeart/2005/8/layout/cycle1"/>
    <dgm:cxn modelId="{B67BCC59-2FE4-400A-9F0E-C6EEFE187890}" type="presParOf" srcId="{E92E50ED-2104-4C56-839A-1D58E60B6978}" destId="{5F40BA3D-6F50-40EE-8764-161954C5089D}" srcOrd="3" destOrd="0" presId="urn:microsoft.com/office/officeart/2005/8/layout/cycle1"/>
    <dgm:cxn modelId="{F3CD2E21-972F-4EE0-B414-1A1FDFC1377D}" type="presParOf" srcId="{E92E50ED-2104-4C56-839A-1D58E60B6978}" destId="{D445377C-82B8-4D46-A8DA-7A1EF300CC48}" srcOrd="4" destOrd="0" presId="urn:microsoft.com/office/officeart/2005/8/layout/cycle1"/>
    <dgm:cxn modelId="{D00084C4-E09C-40BF-BE80-A61F58773892}" type="presParOf" srcId="{E92E50ED-2104-4C56-839A-1D58E60B6978}" destId="{5502ED10-4163-4978-A2D8-019016FBE56E}" srcOrd="5" destOrd="0" presId="urn:microsoft.com/office/officeart/2005/8/layout/cycle1"/>
    <dgm:cxn modelId="{97BBC6E8-C39E-477C-8ACF-4A281AE5D0D1}" type="presParOf" srcId="{E92E50ED-2104-4C56-839A-1D58E60B6978}" destId="{7A587A47-9FA4-421A-8FE9-2A20CF7B81FB}" srcOrd="6" destOrd="0" presId="urn:microsoft.com/office/officeart/2005/8/layout/cycle1"/>
    <dgm:cxn modelId="{0D8C8E64-7E75-4433-B204-2A69BFA9BF8B}" type="presParOf" srcId="{E92E50ED-2104-4C56-839A-1D58E60B6978}" destId="{A358ADC3-06B9-42DB-8FFB-235E2F6F2F98}" srcOrd="7" destOrd="0" presId="urn:microsoft.com/office/officeart/2005/8/layout/cycle1"/>
    <dgm:cxn modelId="{4D056BD8-064B-4E6B-BBFB-0B5BC4E217AE}" type="presParOf" srcId="{E92E50ED-2104-4C56-839A-1D58E60B6978}" destId="{02E85226-A9A2-493C-825C-0403A6A4CC01}" srcOrd="8" destOrd="0" presId="urn:microsoft.com/office/officeart/2005/8/layout/cycle1"/>
    <dgm:cxn modelId="{3E5E6FDD-E967-4C92-9463-E567D756E905}" type="presParOf" srcId="{E92E50ED-2104-4C56-839A-1D58E60B6978}" destId="{73D11EEB-1679-4206-A266-CE9A1AB79ACC}" srcOrd="9" destOrd="0" presId="urn:microsoft.com/office/officeart/2005/8/layout/cycle1"/>
    <dgm:cxn modelId="{C4DD12F6-E97C-4800-A892-9871D7963189}" type="presParOf" srcId="{E92E50ED-2104-4C56-839A-1D58E60B6978}" destId="{0A5141A9-9A5E-4F9E-B8D4-E663C7220C1C}" srcOrd="10" destOrd="0" presId="urn:microsoft.com/office/officeart/2005/8/layout/cycle1"/>
    <dgm:cxn modelId="{CB6E9A65-5F3F-4E52-9735-9A650D677EE9}" type="presParOf" srcId="{E92E50ED-2104-4C56-839A-1D58E60B6978}" destId="{D9198F7A-99DF-4591-B1DC-2620606084FF}" srcOrd="11" destOrd="0" presId="urn:microsoft.com/office/officeart/2005/8/layout/cycle1"/>
    <dgm:cxn modelId="{E395F719-003F-4C65-863D-2C2799AF8E28}" type="presParOf" srcId="{E92E50ED-2104-4C56-839A-1D58E60B6978}" destId="{25CA3731-1185-42A8-951C-5D21935C393B}" srcOrd="12" destOrd="0" presId="urn:microsoft.com/office/officeart/2005/8/layout/cycle1"/>
    <dgm:cxn modelId="{2A1DB0C7-179A-4986-8827-4D9E7949215E}" type="presParOf" srcId="{E92E50ED-2104-4C56-839A-1D58E60B6978}" destId="{EA611E80-2D38-467A-9D70-00B07686AA2F}" srcOrd="13" destOrd="0" presId="urn:microsoft.com/office/officeart/2005/8/layout/cycle1"/>
    <dgm:cxn modelId="{62ACBA5E-65B8-4A3F-93C7-5765DED2F4E5}"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Business to Consumer (B2C) E-commerce</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Business to Business (B2B) E-commerce and E-procurement</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Mobile Commerce</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Mobile Transactions and Financial Services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Retailing Technology</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A4658CE0-888A-4930-A1DB-35CE855866AD}" type="presOf" srcId="{F5AD8166-0AD2-4AC9-93DF-0F1A7E4681A8}" destId="{D9198F7A-99DF-4591-B1DC-2620606084FF}" srcOrd="0" destOrd="0" presId="urn:microsoft.com/office/officeart/2005/8/layout/cycle1"/>
    <dgm:cxn modelId="{DD3F5852-36EA-4936-A1B1-28194D894126}" type="presOf" srcId="{08A3218D-962D-4B2D-AFA9-758784621306}" destId="{0A5141A9-9A5E-4F9E-B8D4-E663C7220C1C}" srcOrd="0" destOrd="0" presId="urn:microsoft.com/office/officeart/2005/8/layout/cycle1"/>
    <dgm:cxn modelId="{D484A6BC-D48F-4486-B248-6BC62C3332B9}" type="presOf" srcId="{DD36AD2A-744B-4626-9C69-4A76E3BF39B5}" destId="{A358ADC3-06B9-42DB-8FFB-235E2F6F2F98}" srcOrd="0" destOrd="0" presId="urn:microsoft.com/office/officeart/2005/8/layout/cycle1"/>
    <dgm:cxn modelId="{816AC6DD-8073-44B1-9F4D-278D92FA477A}" type="presOf" srcId="{D8B2400E-FCAE-419A-B761-6ED663DEC67E}" destId="{CE8778B7-9A61-4F06-A1F7-678BEE7FE664}" srcOrd="0" destOrd="0" presId="urn:microsoft.com/office/officeart/2005/8/layout/cycle1"/>
    <dgm:cxn modelId="{E8AA1432-3221-4154-B89D-3375B75F69B7}" type="presOf" srcId="{27E1A284-FB59-4211-A2A6-296ECC7AF733}" destId="{E92E50ED-2104-4C56-839A-1D58E60B6978}" srcOrd="0" destOrd="0" presId="urn:microsoft.com/office/officeart/2005/8/layout/cycle1"/>
    <dgm:cxn modelId="{014E6498-EC9A-4AA9-B733-FE75759F21B4}" type="presOf" srcId="{E96240FE-D269-43EC-A72D-BE6D42FBED2A}" destId="{02E85226-A9A2-493C-825C-0403A6A4CC01}"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993351CC-F9E7-4726-890F-0F2ABA3DC9F4}" type="presOf" srcId="{37A83061-BB15-4DC8-987C-C41F59F2283C}" destId="{D445377C-82B8-4D46-A8DA-7A1EF300CC48}" srcOrd="0" destOrd="0" presId="urn:microsoft.com/office/officeart/2005/8/layout/cycle1"/>
    <dgm:cxn modelId="{DE295216-9531-4239-B0BE-572C17725825}" type="presOf" srcId="{BF040C06-D312-4F8C-ACB3-85D06B8E305C}" destId="{EA611E80-2D38-467A-9D70-00B07686AA2F}"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8E5A7A03-1D1D-49E7-AAE9-C77EBAB87562}" type="presOf" srcId="{F5EA89EC-E158-4D50-96F6-DF07B08E3671}" destId="{A4AB0C58-7056-484E-BD14-C051808D0C2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A8E6FF4F-0C4B-4F53-8BA8-639ADA637236}" type="presOf" srcId="{4A5B2F96-8D0E-4C55-952A-5E74D0CE2694}" destId="{5502ED10-4163-4978-A2D8-019016FBE56E}" srcOrd="0" destOrd="0" presId="urn:microsoft.com/office/officeart/2005/8/layout/cycle1"/>
    <dgm:cxn modelId="{9DB5A425-5534-4E18-963B-7869B7B90B80}" type="presOf" srcId="{318A7937-6144-4B1B-B27B-64760AA0F20D}" destId="{4F56F714-C9FE-4CB7-BFA6-DB8A3BCD8EED}" srcOrd="0" destOrd="0" presId="urn:microsoft.com/office/officeart/2005/8/layout/cycle1"/>
    <dgm:cxn modelId="{317C12C9-A654-4185-B422-6D3CC9F1A527}" type="presParOf" srcId="{E92E50ED-2104-4C56-839A-1D58E60B6978}" destId="{4A70DB3B-BC26-4C3A-A4B3-FD97B373CBF9}" srcOrd="0" destOrd="0" presId="urn:microsoft.com/office/officeart/2005/8/layout/cycle1"/>
    <dgm:cxn modelId="{2AC4D716-A35D-47DC-8433-68704BA1840C}" type="presParOf" srcId="{E92E50ED-2104-4C56-839A-1D58E60B6978}" destId="{A4AB0C58-7056-484E-BD14-C051808D0C28}" srcOrd="1" destOrd="0" presId="urn:microsoft.com/office/officeart/2005/8/layout/cycle1"/>
    <dgm:cxn modelId="{9D143DFC-6140-49D9-9BF7-A2B6C7B41C95}" type="presParOf" srcId="{E92E50ED-2104-4C56-839A-1D58E60B6978}" destId="{CE8778B7-9A61-4F06-A1F7-678BEE7FE664}" srcOrd="2" destOrd="0" presId="urn:microsoft.com/office/officeart/2005/8/layout/cycle1"/>
    <dgm:cxn modelId="{8FFDC4E8-03D4-483A-ADE4-B8BD837B4383}" type="presParOf" srcId="{E92E50ED-2104-4C56-839A-1D58E60B6978}" destId="{5F40BA3D-6F50-40EE-8764-161954C5089D}" srcOrd="3" destOrd="0" presId="urn:microsoft.com/office/officeart/2005/8/layout/cycle1"/>
    <dgm:cxn modelId="{74068B23-B4EB-4C46-92BA-71A6AAB6D758}" type="presParOf" srcId="{E92E50ED-2104-4C56-839A-1D58E60B6978}" destId="{D445377C-82B8-4D46-A8DA-7A1EF300CC48}" srcOrd="4" destOrd="0" presId="urn:microsoft.com/office/officeart/2005/8/layout/cycle1"/>
    <dgm:cxn modelId="{3A9ED031-C918-4F9A-BC8F-789CC037929E}" type="presParOf" srcId="{E92E50ED-2104-4C56-839A-1D58E60B6978}" destId="{5502ED10-4163-4978-A2D8-019016FBE56E}" srcOrd="5" destOrd="0" presId="urn:microsoft.com/office/officeart/2005/8/layout/cycle1"/>
    <dgm:cxn modelId="{A0C29436-3974-42D2-AF9C-DCBEA04987C1}" type="presParOf" srcId="{E92E50ED-2104-4C56-839A-1D58E60B6978}" destId="{7A587A47-9FA4-421A-8FE9-2A20CF7B81FB}" srcOrd="6" destOrd="0" presId="urn:microsoft.com/office/officeart/2005/8/layout/cycle1"/>
    <dgm:cxn modelId="{67B9F0AD-9877-45D0-9A1D-B78B98FEF6A5}" type="presParOf" srcId="{E92E50ED-2104-4C56-839A-1D58E60B6978}" destId="{A358ADC3-06B9-42DB-8FFB-235E2F6F2F98}" srcOrd="7" destOrd="0" presId="urn:microsoft.com/office/officeart/2005/8/layout/cycle1"/>
    <dgm:cxn modelId="{A59B7678-06DF-401A-9BDE-9403620F2793}" type="presParOf" srcId="{E92E50ED-2104-4C56-839A-1D58E60B6978}" destId="{02E85226-A9A2-493C-825C-0403A6A4CC01}" srcOrd="8" destOrd="0" presId="urn:microsoft.com/office/officeart/2005/8/layout/cycle1"/>
    <dgm:cxn modelId="{6D4BFD7C-C858-4558-866C-1DEDC09A2D7A}" type="presParOf" srcId="{E92E50ED-2104-4C56-839A-1D58E60B6978}" destId="{73D11EEB-1679-4206-A266-CE9A1AB79ACC}" srcOrd="9" destOrd="0" presId="urn:microsoft.com/office/officeart/2005/8/layout/cycle1"/>
    <dgm:cxn modelId="{F7648A38-0403-419C-A7D4-CCF3F6339792}" type="presParOf" srcId="{E92E50ED-2104-4C56-839A-1D58E60B6978}" destId="{0A5141A9-9A5E-4F9E-B8D4-E663C7220C1C}" srcOrd="10" destOrd="0" presId="urn:microsoft.com/office/officeart/2005/8/layout/cycle1"/>
    <dgm:cxn modelId="{896A1520-2375-48C6-B7F5-0DEADAF504DF}" type="presParOf" srcId="{E92E50ED-2104-4C56-839A-1D58E60B6978}" destId="{D9198F7A-99DF-4591-B1DC-2620606084FF}" srcOrd="11" destOrd="0" presId="urn:microsoft.com/office/officeart/2005/8/layout/cycle1"/>
    <dgm:cxn modelId="{DBC04F81-F99B-43DC-925C-1DC2F46DC83D}" type="presParOf" srcId="{E92E50ED-2104-4C56-839A-1D58E60B6978}" destId="{25CA3731-1185-42A8-951C-5D21935C393B}" srcOrd="12" destOrd="0" presId="urn:microsoft.com/office/officeart/2005/8/layout/cycle1"/>
    <dgm:cxn modelId="{63EA9319-4086-48BC-8B78-986940C70CFB}" type="presParOf" srcId="{E92E50ED-2104-4C56-839A-1D58E60B6978}" destId="{EA611E80-2D38-467A-9D70-00B07686AA2F}" srcOrd="13" destOrd="0" presId="urn:microsoft.com/office/officeart/2005/8/layout/cycle1"/>
    <dgm:cxn modelId="{12088B2C-E96C-45B6-AB90-B26E23DA64D7}"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Business to Consumer (B2C) E-commerce</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Business to Business (B2B) E-commerce and E-procurement</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solidFill>
                <a:schemeClr val="tx1"/>
              </a:solidFill>
            </a:rPr>
            <a:t>Mobile Commerce</a:t>
          </a:r>
          <a:endParaRPr lang="en-US" dirty="0">
            <a:solidFill>
              <a:schemeClr val="tx1"/>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b="1" dirty="0" smtClean="0">
              <a:solidFill>
                <a:srgbClr val="5A8B25"/>
              </a:solidFill>
            </a:rPr>
            <a:t>Mobile Transactions and Financial Services</a:t>
          </a:r>
          <a:endParaRPr lang="en-US" b="1" dirty="0">
            <a:solidFill>
              <a:srgbClr val="5A8B25"/>
            </a:solidFill>
          </a:endParaRPr>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Retailing Technology</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5EEDA2B3-062D-4A8E-8DBD-5BBF962FE4C2}" type="presOf" srcId="{D8B2400E-FCAE-419A-B761-6ED663DEC67E}" destId="{CE8778B7-9A61-4F06-A1F7-678BEE7FE664}" srcOrd="0" destOrd="0" presId="urn:microsoft.com/office/officeart/2005/8/layout/cycle1"/>
    <dgm:cxn modelId="{87B94BC6-B219-4281-86F6-A895FE9245C0}" type="presOf" srcId="{BF040C06-D312-4F8C-ACB3-85D06B8E305C}" destId="{EA611E80-2D38-467A-9D70-00B07686AA2F}" srcOrd="0" destOrd="0" presId="urn:microsoft.com/office/officeart/2005/8/layout/cycle1"/>
    <dgm:cxn modelId="{51B979A0-57BA-45A6-8CC8-8C600787708C}" type="presOf" srcId="{08A3218D-962D-4B2D-AFA9-758784621306}" destId="{0A5141A9-9A5E-4F9E-B8D4-E663C7220C1C}"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586F8190-C904-4812-A2F9-F056AED5D257}" type="presOf" srcId="{F5EA89EC-E158-4D50-96F6-DF07B08E3671}" destId="{A4AB0C58-7056-484E-BD14-C051808D0C28}" srcOrd="0" destOrd="0" presId="urn:microsoft.com/office/officeart/2005/8/layout/cycle1"/>
    <dgm:cxn modelId="{DED25969-6FFC-40BE-B642-495264DC8B24}" type="presOf" srcId="{DD36AD2A-744B-4626-9C69-4A76E3BF39B5}" destId="{A358ADC3-06B9-42DB-8FFB-235E2F6F2F98}" srcOrd="0" destOrd="0" presId="urn:microsoft.com/office/officeart/2005/8/layout/cycle1"/>
    <dgm:cxn modelId="{F527FA5C-B97C-4017-9F3D-7CAD8909C4B9}" type="presOf" srcId="{4A5B2F96-8D0E-4C55-952A-5E74D0CE2694}" destId="{5502ED10-4163-4978-A2D8-019016FBE56E}"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D13EF0FD-2DA3-4397-8A79-F92CF3151FE8}" type="presOf" srcId="{E96240FE-D269-43EC-A72D-BE6D42FBED2A}" destId="{02E85226-A9A2-493C-825C-0403A6A4CC01}"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568C7FC6-4D6D-481D-9E22-ABAC91620F81}" type="presOf" srcId="{F5AD8166-0AD2-4AC9-93DF-0F1A7E4681A8}" destId="{D9198F7A-99DF-4591-B1DC-2620606084FF}" srcOrd="0" destOrd="0" presId="urn:microsoft.com/office/officeart/2005/8/layout/cycle1"/>
    <dgm:cxn modelId="{B302A039-3836-417A-A313-C7A1B712DA92}" type="presOf" srcId="{318A7937-6144-4B1B-B27B-64760AA0F20D}" destId="{4F56F714-C9FE-4CB7-BFA6-DB8A3BCD8EED}" srcOrd="0" destOrd="0" presId="urn:microsoft.com/office/officeart/2005/8/layout/cycle1"/>
    <dgm:cxn modelId="{02C940C2-4DB1-4129-B087-99F9EB4B1ECC}" type="presOf" srcId="{37A83061-BB15-4DC8-987C-C41F59F2283C}" destId="{D445377C-82B8-4D46-A8DA-7A1EF300CC48}" srcOrd="0" destOrd="0" presId="urn:microsoft.com/office/officeart/2005/8/layout/cycle1"/>
    <dgm:cxn modelId="{6EC1A90F-B304-4BEF-9923-65505737A7A2}" type="presOf" srcId="{27E1A284-FB59-4211-A2A6-296ECC7AF733}" destId="{E92E50ED-2104-4C56-839A-1D58E60B6978}" srcOrd="0" destOrd="0" presId="urn:microsoft.com/office/officeart/2005/8/layout/cycle1"/>
    <dgm:cxn modelId="{F10FD441-72B5-49B2-A1C3-A19DF0C8A589}" type="presParOf" srcId="{E92E50ED-2104-4C56-839A-1D58E60B6978}" destId="{4A70DB3B-BC26-4C3A-A4B3-FD97B373CBF9}" srcOrd="0" destOrd="0" presId="urn:microsoft.com/office/officeart/2005/8/layout/cycle1"/>
    <dgm:cxn modelId="{303ECF18-3A0C-455F-807B-9E2E5FD7ECDC}" type="presParOf" srcId="{E92E50ED-2104-4C56-839A-1D58E60B6978}" destId="{A4AB0C58-7056-484E-BD14-C051808D0C28}" srcOrd="1" destOrd="0" presId="urn:microsoft.com/office/officeart/2005/8/layout/cycle1"/>
    <dgm:cxn modelId="{A9709796-8ADD-46EE-888B-B3259C9DF8B3}" type="presParOf" srcId="{E92E50ED-2104-4C56-839A-1D58E60B6978}" destId="{CE8778B7-9A61-4F06-A1F7-678BEE7FE664}" srcOrd="2" destOrd="0" presId="urn:microsoft.com/office/officeart/2005/8/layout/cycle1"/>
    <dgm:cxn modelId="{AD20CB48-264F-4EA0-ACCA-E01221738B01}" type="presParOf" srcId="{E92E50ED-2104-4C56-839A-1D58E60B6978}" destId="{5F40BA3D-6F50-40EE-8764-161954C5089D}" srcOrd="3" destOrd="0" presId="urn:microsoft.com/office/officeart/2005/8/layout/cycle1"/>
    <dgm:cxn modelId="{68BD1904-19BA-4334-9254-D58181CAAD02}" type="presParOf" srcId="{E92E50ED-2104-4C56-839A-1D58E60B6978}" destId="{D445377C-82B8-4D46-A8DA-7A1EF300CC48}" srcOrd="4" destOrd="0" presId="urn:microsoft.com/office/officeart/2005/8/layout/cycle1"/>
    <dgm:cxn modelId="{A840542F-C14F-44F1-8600-E7A7D82BD9EF}" type="presParOf" srcId="{E92E50ED-2104-4C56-839A-1D58E60B6978}" destId="{5502ED10-4163-4978-A2D8-019016FBE56E}" srcOrd="5" destOrd="0" presId="urn:microsoft.com/office/officeart/2005/8/layout/cycle1"/>
    <dgm:cxn modelId="{EB8C654E-61F8-4147-92A7-813DC3DDC25C}" type="presParOf" srcId="{E92E50ED-2104-4C56-839A-1D58E60B6978}" destId="{7A587A47-9FA4-421A-8FE9-2A20CF7B81FB}" srcOrd="6" destOrd="0" presId="urn:microsoft.com/office/officeart/2005/8/layout/cycle1"/>
    <dgm:cxn modelId="{D8AA6C7C-07A1-4D90-9BDF-EB95C703EE9E}" type="presParOf" srcId="{E92E50ED-2104-4C56-839A-1D58E60B6978}" destId="{A358ADC3-06B9-42DB-8FFB-235E2F6F2F98}" srcOrd="7" destOrd="0" presId="urn:microsoft.com/office/officeart/2005/8/layout/cycle1"/>
    <dgm:cxn modelId="{E8A4B340-CA0E-4566-989B-9A7A59709640}" type="presParOf" srcId="{E92E50ED-2104-4C56-839A-1D58E60B6978}" destId="{02E85226-A9A2-493C-825C-0403A6A4CC01}" srcOrd="8" destOrd="0" presId="urn:microsoft.com/office/officeart/2005/8/layout/cycle1"/>
    <dgm:cxn modelId="{55476F6B-3D27-43F8-BB2B-14E3B40B7685}" type="presParOf" srcId="{E92E50ED-2104-4C56-839A-1D58E60B6978}" destId="{73D11EEB-1679-4206-A266-CE9A1AB79ACC}" srcOrd="9" destOrd="0" presId="urn:microsoft.com/office/officeart/2005/8/layout/cycle1"/>
    <dgm:cxn modelId="{25B55B8E-9E2F-4020-92F9-6C9A4F8D4193}" type="presParOf" srcId="{E92E50ED-2104-4C56-839A-1D58E60B6978}" destId="{0A5141A9-9A5E-4F9E-B8D4-E663C7220C1C}" srcOrd="10" destOrd="0" presId="urn:microsoft.com/office/officeart/2005/8/layout/cycle1"/>
    <dgm:cxn modelId="{281B7A54-08E6-4627-BDD8-22C10DD42C5F}" type="presParOf" srcId="{E92E50ED-2104-4C56-839A-1D58E60B6978}" destId="{D9198F7A-99DF-4591-B1DC-2620606084FF}" srcOrd="11" destOrd="0" presId="urn:microsoft.com/office/officeart/2005/8/layout/cycle1"/>
    <dgm:cxn modelId="{0ED007D3-DDAD-4081-99FF-A80E9D1443E3}" type="presParOf" srcId="{E92E50ED-2104-4C56-839A-1D58E60B6978}" destId="{25CA3731-1185-42A8-951C-5D21935C393B}" srcOrd="12" destOrd="0" presId="urn:microsoft.com/office/officeart/2005/8/layout/cycle1"/>
    <dgm:cxn modelId="{8A9FC75A-F4E8-4920-A1B7-3532A959039B}" type="presParOf" srcId="{E92E50ED-2104-4C56-839A-1D58E60B6978}" destId="{EA611E80-2D38-467A-9D70-00B07686AA2F}" srcOrd="13" destOrd="0" presId="urn:microsoft.com/office/officeart/2005/8/layout/cycle1"/>
    <dgm:cxn modelId="{9A6E4247-AD2B-44A0-913D-19453567BFFC}"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Business to Consumer (B2C) E-commerce</a:t>
          </a:r>
          <a:endParaRPr lang="en-US" sz="14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Business to Business (B2B) E-commerce and E-procurement</a:t>
          </a:r>
          <a:endParaRPr lang="en-US" sz="14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Mobile Commerce</a:t>
          </a:r>
          <a:endParaRPr lang="en-US" sz="14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Mobile Transactions and Financial Services</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Retailing Technology</a:t>
          </a:r>
          <a:endParaRPr lang="en-US" sz="1400" b="1" kern="1200" dirty="0">
            <a:solidFill>
              <a:srgbClr val="5A8B25"/>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Business to Consumer (B2C) E-commerce</a:t>
          </a:r>
          <a:endParaRPr lang="en-US" sz="1400" b="1" kern="1200" dirty="0">
            <a:solidFill>
              <a:srgbClr val="5A8B25"/>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Business to Business (B2B) E-commerce and E-procurement</a:t>
          </a:r>
          <a:endParaRPr lang="en-US" sz="14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Mobile Commerce</a:t>
          </a:r>
          <a:endParaRPr lang="en-US" sz="14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Mobile Transactions and Financial Services</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Retailing Technology</a:t>
          </a:r>
          <a:endParaRPr lang="en-US" sz="14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Business to Consumer (B2C) E-commerce</a:t>
          </a:r>
          <a:endParaRPr lang="en-US" sz="14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Business to Business (B2B) E-commerce and E-procurement</a:t>
          </a:r>
          <a:endParaRPr lang="en-US" sz="1400" b="1" kern="1200" dirty="0">
            <a:solidFill>
              <a:srgbClr val="5A8B25"/>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Mobile Commerce</a:t>
          </a:r>
          <a:endParaRPr lang="en-US" sz="14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Mobile Transactions and Financial Services</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Retailing Technology</a:t>
          </a:r>
          <a:endParaRPr lang="en-US" sz="14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Business to Consumer (B2C) E-commerce</a:t>
          </a:r>
          <a:endParaRPr lang="en-US" sz="14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Business to Business (B2B) E-commerce and E-procurement</a:t>
          </a:r>
          <a:endParaRPr lang="en-US" sz="14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Mobile Commerce</a:t>
          </a:r>
          <a:endParaRPr lang="en-US" sz="1400" b="1" kern="1200" dirty="0">
            <a:solidFill>
              <a:srgbClr val="5A8B25"/>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Mobile Transactions and Financial Services</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Retailing Technology</a:t>
          </a:r>
          <a:endParaRPr lang="en-US" sz="14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Business to Consumer (B2C) E-commerce</a:t>
          </a:r>
          <a:endParaRPr lang="en-US" sz="14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Business to Business (B2B) E-commerce and E-procurement</a:t>
          </a:r>
          <a:endParaRPr lang="en-US" sz="14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Mobile Commerce</a:t>
          </a:r>
          <a:endParaRPr lang="en-US" sz="1400" kern="1200" dirty="0">
            <a:solidFill>
              <a:schemeClr val="tx1"/>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Mobile Transactions and Financial Services</a:t>
          </a:r>
          <a:endParaRPr lang="en-US" sz="1400" b="1" kern="1200" dirty="0">
            <a:solidFill>
              <a:srgbClr val="5A8B25"/>
            </a:solidFill>
          </a:endParaRPr>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Retailing Technology</a:t>
          </a:r>
          <a:endParaRPr lang="en-US" sz="14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7C22EB-7965-417B-AE9C-E08458241139}" type="datetimeFigureOut">
              <a:rPr lang="en-US" smtClean="0"/>
              <a:t>12/8/2014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B05BA8-98FE-472A-9FB6-0F897BA06B8F}" type="slidenum">
              <a:rPr lang="en-US" smtClean="0"/>
              <a:t>‹#›</a:t>
            </a:fld>
            <a:endParaRPr lang="en-US" dirty="0"/>
          </a:p>
        </p:txBody>
      </p:sp>
    </p:spTree>
    <p:extLst>
      <p:ext uri="{BB962C8B-B14F-4D97-AF65-F5344CB8AC3E}">
        <p14:creationId xmlns:p14="http://schemas.microsoft.com/office/powerpoint/2010/main" val="3369459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b="1" dirty="0" smtClean="0"/>
              <a:t>1.</a:t>
            </a:r>
            <a:r>
              <a:rPr lang="en-US" sz="1200" b="0"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Empowered Price Sensitivity. </a:t>
            </a:r>
            <a:r>
              <a:rPr lang="en-US" sz="1200" kern="1200" dirty="0" smtClean="0">
                <a:solidFill>
                  <a:schemeClr val="tx1"/>
                </a:solidFill>
                <a:effectLst/>
                <a:latin typeface="+mn-lt"/>
                <a:ea typeface="+mn-ea"/>
                <a:cs typeface="+mn-cs"/>
              </a:rPr>
              <a:t>Consumers have always been concerned about price. In today’s retail environment, the consumer is more empowered than ever to find the lowest price available for a product. Using the Web and mobile technology, consumers can look up information about alternative products and prices from a variety of local and online retailers using a mobile device. Retailers need clear strategies to respond to the empowered consumer by price-matching or finding ways to offer greater value.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Nonlinear Search and Influence Patterns. </a:t>
            </a:r>
            <a:r>
              <a:rPr lang="en-US" sz="1200" kern="1200" dirty="0" smtClean="0">
                <a:solidFill>
                  <a:schemeClr val="tx1"/>
                </a:solidFill>
                <a:effectLst/>
                <a:latin typeface="+mn-lt"/>
                <a:ea typeface="+mn-ea"/>
                <a:cs typeface="+mn-cs"/>
              </a:rPr>
              <a:t>The path by which consumers pursue purchases today is often varied and unpredictable. In simpler times, consumers were largely influenced by mass media advertising that drove them to brick-and-mortar stores for purchase. While things were perhaps never quite that simple, consumers today are influenced by a range of new communications channels including social media, mobile ads, e-mail, search marketing, and other digital communications.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Channel Hopping. </a:t>
            </a:r>
            <a:r>
              <a:rPr lang="en-US" sz="1200" kern="1200" dirty="0" smtClean="0">
                <a:solidFill>
                  <a:schemeClr val="tx1"/>
                </a:solidFill>
                <a:effectLst/>
                <a:latin typeface="+mn-lt"/>
                <a:ea typeface="+mn-ea"/>
                <a:cs typeface="+mn-cs"/>
              </a:rPr>
              <a:t>Just as consumers are influenced by a greater number of communications channels, their options for purchasing products have increased.  Consumers can now purchase products through traditional retailers, online, and via mobile devices and apps. Some experts are beginning to view social media as a potential retail channel called </a:t>
            </a:r>
            <a:r>
              <a:rPr lang="en-US" sz="1200" b="1" kern="1200" dirty="0" smtClean="0">
                <a:solidFill>
                  <a:schemeClr val="tx1"/>
                </a:solidFill>
                <a:effectLst/>
                <a:latin typeface="+mn-lt"/>
                <a:ea typeface="+mn-ea"/>
                <a:cs typeface="+mn-cs"/>
              </a:rPr>
              <a:t>social commerce</a:t>
            </a:r>
            <a:r>
              <a:rPr lang="en-US" sz="1200" kern="1200" dirty="0" smtClean="0">
                <a:solidFill>
                  <a:schemeClr val="tx1"/>
                </a:solidFill>
                <a:effectLst/>
                <a:latin typeface="+mn-lt"/>
                <a:ea typeface="+mn-ea"/>
                <a:cs typeface="+mn-cs"/>
              </a:rPr>
              <a:t>. For instance, Dell reportedly sells millions of dollars of refurbished computer equipment each year through its @delloutlet Twitter account (Leslie, Chawla, Aaker, 2010). The manner in which consumers use each channel varies. Some consumers will use a brick-and-mortar store to gather information about a product, but purchase it online. Others will do their research online, but prefer to purchase the product through a traditional retailer. Some may plan to purchase the product at a store, but if they find the specific product wanted is not available, they will buy it from their mobile device while in the store. The many combinations of shopping channel, communications channel, and stage of the shopping process are enormous and make strategic planning a challenge. Modern retailers will increasingly rely on data analytics to distinguish patterns or trends in consumer shopping behavior across channels to identify the best ways to satisfy customer needs.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Digital Immigrants, Natives and Dependents. </a:t>
            </a:r>
            <a:r>
              <a:rPr lang="en-US" sz="1200" kern="1200" dirty="0" smtClean="0">
                <a:solidFill>
                  <a:schemeClr val="tx1"/>
                </a:solidFill>
                <a:effectLst/>
                <a:latin typeface="+mn-lt"/>
                <a:ea typeface="+mn-ea"/>
                <a:cs typeface="+mn-cs"/>
              </a:rPr>
              <a:t>Retailers have long been aware of the difference between digital immigrants and digital natives. </a:t>
            </a:r>
            <a:r>
              <a:rPr lang="en-US" sz="1200" b="1" kern="1200" dirty="0" smtClean="0">
                <a:solidFill>
                  <a:schemeClr val="tx1"/>
                </a:solidFill>
                <a:effectLst/>
                <a:latin typeface="+mn-lt"/>
                <a:ea typeface="+mn-ea"/>
                <a:cs typeface="+mn-cs"/>
              </a:rPr>
              <a:t>Digital natives </a:t>
            </a:r>
            <a:r>
              <a:rPr lang="en-US" sz="1200" kern="1200" dirty="0" smtClean="0">
                <a:solidFill>
                  <a:schemeClr val="tx1"/>
                </a:solidFill>
                <a:effectLst/>
                <a:latin typeface="+mn-lt"/>
                <a:ea typeface="+mn-ea"/>
                <a:cs typeface="+mn-cs"/>
              </a:rPr>
              <a:t>are the first generation to have grown up surrounded by digital devices (i.e., computers, smartphones, digital cameras, video recorders, etc.) and Internet connectivity. They are comfortable using technology to move easily between various retail channels to optimize their purchasing on price, convenience, and desire for instant gratification. </a:t>
            </a:r>
            <a:r>
              <a:rPr lang="en-US" sz="1200" b="1" kern="1200" dirty="0" smtClean="0">
                <a:solidFill>
                  <a:schemeClr val="tx1"/>
                </a:solidFill>
                <a:effectLst/>
                <a:latin typeface="+mn-lt"/>
                <a:ea typeface="+mn-ea"/>
                <a:cs typeface="+mn-cs"/>
              </a:rPr>
              <a:t>Digital immigrants</a:t>
            </a:r>
            <a:r>
              <a:rPr lang="en-US" sz="1200" kern="1200" dirty="0" smtClean="0">
                <a:solidFill>
                  <a:schemeClr val="tx1"/>
                </a:solidFill>
                <a:effectLst/>
                <a:latin typeface="+mn-lt"/>
                <a:ea typeface="+mn-ea"/>
                <a:cs typeface="+mn-cs"/>
              </a:rPr>
              <a:t>, however, are older, and although they are increasingly comfortable with technology, they fundamentally view retail channels as separate and distinct. They are much less likely than natives to incorporate mobile technology into their shopping behavior. </a:t>
            </a:r>
            <a:r>
              <a:rPr lang="en-US" sz="1200" b="1" kern="1200" dirty="0" smtClean="0">
                <a:solidFill>
                  <a:schemeClr val="tx1"/>
                </a:solidFill>
                <a:effectLst/>
                <a:latin typeface="+mn-lt"/>
                <a:ea typeface="+mn-ea"/>
                <a:cs typeface="+mn-cs"/>
              </a:rPr>
              <a:t>Digital dependents </a:t>
            </a:r>
            <a:r>
              <a:rPr lang="en-US" sz="1200" kern="1200" dirty="0" smtClean="0">
                <a:solidFill>
                  <a:schemeClr val="tx1"/>
                </a:solidFill>
                <a:effectLst/>
                <a:latin typeface="+mn-lt"/>
                <a:ea typeface="+mn-ea"/>
                <a:cs typeface="+mn-cs"/>
              </a:rPr>
              <a:t>represent the emerging generation of young people who are growing up in a world of broadband connections, constant connectivity, and related technology and become uncomfortable if they do not have access to it. This generation will place even greater demands on retailers, expecting to use technology to accomplish all facets of the shopping experience. Brick-and-mortar retailers will continue to play an important role in the lives of this generation, but they will expect in-store shopping to be fully integrated with the technology they have come to depend 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Need for Convenience. </a:t>
            </a:r>
            <a:r>
              <a:rPr lang="en-US" sz="1200" kern="1200" dirty="0" smtClean="0">
                <a:solidFill>
                  <a:schemeClr val="tx1"/>
                </a:solidFill>
                <a:effectLst/>
                <a:latin typeface="+mn-lt"/>
                <a:ea typeface="+mn-ea"/>
                <a:cs typeface="+mn-cs"/>
              </a:rPr>
              <a:t>As economic and social factors lead to more stressful lives, consumers will be looking for products and shopping channels that reduce the impact on their time and financial resources, while satisfying their demand for immediate gratification and desirable goods and services.</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2. Digital natives </a:t>
            </a:r>
            <a:r>
              <a:rPr lang="en-US" sz="1200" kern="1200" dirty="0" smtClean="0">
                <a:solidFill>
                  <a:schemeClr val="tx1"/>
                </a:solidFill>
                <a:effectLst/>
                <a:latin typeface="+mn-lt"/>
                <a:ea typeface="+mn-ea"/>
                <a:cs typeface="+mn-cs"/>
              </a:rPr>
              <a:t>are comfortable using technology to move easily between various retail channels to optimize their purchasing on price, convenience, and desire for instant gratification.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Digital immigrants </a:t>
            </a:r>
            <a:r>
              <a:rPr lang="en-US" sz="1200" kern="1200" dirty="0" smtClean="0">
                <a:solidFill>
                  <a:schemeClr val="tx1"/>
                </a:solidFill>
                <a:effectLst/>
                <a:latin typeface="+mn-lt"/>
                <a:ea typeface="+mn-ea"/>
                <a:cs typeface="+mn-cs"/>
              </a:rPr>
              <a:t>fundamentally view retail channels as separate and distinct. They are much less likely than natives to incorporate mobile technology into their shopping behavior.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Digital dependents </a:t>
            </a:r>
            <a:r>
              <a:rPr lang="en-US" sz="1200" kern="1200" dirty="0" smtClean="0">
                <a:solidFill>
                  <a:schemeClr val="tx1"/>
                </a:solidFill>
                <a:effectLst/>
                <a:latin typeface="+mn-lt"/>
                <a:ea typeface="+mn-ea"/>
                <a:cs typeface="+mn-cs"/>
              </a:rPr>
              <a:t>will place even greater demands on retailers, expecting to use technology to accomplish all facets of the shopping experience. They will expect in-store shopping to be fully integrated with the technology they have come to depend on.</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3. </a:t>
            </a:r>
            <a:r>
              <a:rPr lang="en-US" sz="1200" i="1" kern="1200" dirty="0" smtClean="0">
                <a:solidFill>
                  <a:schemeClr val="tx1"/>
                </a:solidFill>
                <a:effectLst/>
                <a:latin typeface="+mn-lt"/>
                <a:ea typeface="+mn-ea"/>
                <a:cs typeface="+mn-cs"/>
              </a:rPr>
              <a:t>Answers may vary.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Countless new and innovative technology “solutions” to retailing problems are offered by a dizzying array of both established and new vendors. Many of the newest technologies promise to give retailers a competitive edge in the marketplace, but are unproven. Budgets for technology are limited, and making the wrong decision can lead to financial consequences, operational failures, and lost customers. However, because of intense competition, retailers cannot afford to be too conservative, or they risk losing out to competitors with technologies that enhance the shopping experience, reduce costs, integrate sales channels, and improve record keeping, data collection, and analysis of key performance indicators (KPIs).</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Single-channel retailers only had a single “touch point” with which to connect with consumers.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Omni-channel retailers offer consumers multiple brand–based “touchpoints” that leverage the strengths of each channel as well as their single view of the customer to provide optimal overall experience.</a:t>
            </a:r>
          </a:p>
          <a:p>
            <a:endParaRPr lang="en-US" b="1" dirty="0"/>
          </a:p>
        </p:txBody>
      </p:sp>
      <p:sp>
        <p:nvSpPr>
          <p:cNvPr id="4" name="Slide Number Placeholder 3"/>
          <p:cNvSpPr>
            <a:spLocks noGrp="1"/>
          </p:cNvSpPr>
          <p:nvPr>
            <p:ph type="sldNum" sz="quarter" idx="10"/>
          </p:nvPr>
        </p:nvSpPr>
        <p:spPr/>
        <p:txBody>
          <a:bodyPr/>
          <a:lstStyle/>
          <a:p>
            <a:fld id="{EDB05BA8-98FE-472A-9FB6-0F897BA06B8F}" type="slidenum">
              <a:rPr lang="en-US" smtClean="0"/>
              <a:t>10</a:t>
            </a:fld>
            <a:endParaRPr lang="en-US" dirty="0"/>
          </a:p>
        </p:txBody>
      </p:sp>
    </p:spTree>
    <p:extLst>
      <p:ext uri="{BB962C8B-B14F-4D97-AF65-F5344CB8AC3E}">
        <p14:creationId xmlns:p14="http://schemas.microsoft.com/office/powerpoint/2010/main" val="3102822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pPr lvl="0"/>
            <a:r>
              <a:rPr lang="en-US" sz="1200" b="1" kern="1200" dirty="0" smtClean="0">
                <a:solidFill>
                  <a:schemeClr val="tx1"/>
                </a:solidFill>
                <a:effectLst/>
                <a:latin typeface="+mn-lt"/>
                <a:ea typeface="+mn-ea"/>
                <a:cs typeface="+mn-cs"/>
              </a:rPr>
              <a:t>1. Describe how digital content and services can lead to significantly lower costs.</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Answers may vary. </a:t>
            </a:r>
            <a:r>
              <a:rPr lang="en-US" sz="1200" kern="1200" dirty="0" smtClean="0">
                <a:solidFill>
                  <a:schemeClr val="tx1"/>
                </a:solidFill>
                <a:effectLst/>
                <a:latin typeface="+mn-lt"/>
                <a:ea typeface="+mn-ea"/>
                <a:cs typeface="+mn-cs"/>
              </a:rPr>
              <a:t>Digital content and services eliminates many of the costs of physical products: selling one or many copies requires no additional storage space for the content; order fulfillment is entirely online (no warehouse shelves, no packing and shipping) and delivery logistics are minimal (delivered online, so make available to re-deliver if connection failed, etc.); and the largest business, personnel, can be minimal.</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Sellers that are click-and-mortar companies, face a conflict with their regular wholesale and retail distributors when they circumvent those distributors by selling online directly to customers. Conflicts may arise in areas such as pricing of products and services, allocation of resources (e.g., advertising budget), and logistics services provided by the offline activities to the online activities (e.g., handling of returned items bought online).</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Amazon has IT developments that received U.S. patents keeping it ahead of competition.</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6.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The text lists four:</a:t>
            </a:r>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Build the marketing plan around the customer, rather than on products.</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Monitor progress toward the one-year vision for the business in order to identify when adjustments are needed, and then be agile enough to respond.</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Identify all key assumptions in the marketing plan. When there is evidence that those assumptions are wrong, identify the new assumptions and adjust the plan.</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Make data-driven, fact-based plans.</a:t>
            </a:r>
          </a:p>
          <a:p>
            <a:endParaRPr lang="en-US" b="1" dirty="0"/>
          </a:p>
        </p:txBody>
      </p:sp>
      <p:sp>
        <p:nvSpPr>
          <p:cNvPr id="4" name="Slide Number Placeholder 3"/>
          <p:cNvSpPr>
            <a:spLocks noGrp="1"/>
          </p:cNvSpPr>
          <p:nvPr>
            <p:ph type="sldNum" sz="quarter" idx="10"/>
          </p:nvPr>
        </p:nvSpPr>
        <p:spPr/>
        <p:txBody>
          <a:bodyPr/>
          <a:lstStyle/>
          <a:p>
            <a:fld id="{EDB05BA8-98FE-472A-9FB6-0F897BA06B8F}" type="slidenum">
              <a:rPr lang="en-US" smtClean="0"/>
              <a:t>22</a:t>
            </a:fld>
            <a:endParaRPr lang="en-US" dirty="0"/>
          </a:p>
        </p:txBody>
      </p:sp>
    </p:spTree>
    <p:extLst>
      <p:ext uri="{BB962C8B-B14F-4D97-AF65-F5344CB8AC3E}">
        <p14:creationId xmlns:p14="http://schemas.microsoft.com/office/powerpoint/2010/main" val="1767405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pPr lvl="0"/>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sell-side marketplace </a:t>
            </a:r>
            <a:r>
              <a:rPr lang="en-US" sz="1200" kern="1200" dirty="0" smtClean="0">
                <a:solidFill>
                  <a:schemeClr val="tx1"/>
                </a:solidFill>
                <a:effectLst/>
                <a:latin typeface="+mn-lt"/>
                <a:ea typeface="+mn-ea"/>
                <a:cs typeface="+mn-cs"/>
              </a:rPr>
              <a:t>model, organizations sell their products or services to other organizations from their own private website or from a third-party site. This model is similar to the B2C model in which the buyer is expected to come to the seller’s site, view catalogs, and place an order. In the B2B sell-side marketplace, however, the buyer is an organization. The two key mechanisms in the sell-side model are forward auctions and online catalogs, which can be customized for each buyer.</a:t>
            </a:r>
          </a:p>
          <a:p>
            <a:r>
              <a:rPr lang="en-US" sz="1200" b="1" kern="1200" dirty="0" smtClean="0">
                <a:solidFill>
                  <a:schemeClr val="tx1"/>
                </a:solidFill>
                <a:effectLst/>
                <a:latin typeface="+mn-lt"/>
                <a:ea typeface="+mn-ea"/>
                <a:cs typeface="+mn-cs"/>
              </a:rPr>
              <a:t>E-sourcing </a:t>
            </a:r>
            <a:r>
              <a:rPr lang="en-US" sz="1200" kern="1200" dirty="0" smtClean="0">
                <a:solidFill>
                  <a:schemeClr val="tx1"/>
                </a:solidFill>
                <a:effectLst/>
                <a:latin typeface="+mn-lt"/>
                <a:ea typeface="+mn-ea"/>
                <a:cs typeface="+mn-cs"/>
              </a:rPr>
              <a:t>refers to many different procurement methods that make use of an electronic venue for identifying, evaluating, selecting, negotiating, and collaborating with suppliers. The primary methods are online auctions, RFQ (request for quote) processing, and private exchanges. E-sourcing also applies to many other secondary activities, which add to the cycle time and transaction costs when performed using traditional methods. Secondary activities include trading partner collaboration, contract negotiation, and supplier selection.</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2. Control costs: </a:t>
            </a:r>
            <a:r>
              <a:rPr lang="en-US" sz="1200" kern="1200" dirty="0" smtClean="0">
                <a:solidFill>
                  <a:schemeClr val="tx1"/>
                </a:solidFill>
                <a:effectLst/>
                <a:latin typeface="+mn-lt"/>
                <a:ea typeface="+mn-ea"/>
                <a:cs typeface="+mn-cs"/>
              </a:rPr>
              <a:t>The first goal is to control corporate spending. Organizations want to spend intelligently for procurement activities to maximize the value of their spending, that is, to ensure that money spent to procure items results in procuring the right products at the best value. Corporate e-procurement constitutes a substantial portion of an organization’s operational spending. For example, it is common for large manufacturing organizations to spend millions of U.S. dollars procuring products and services. Organizations thus design e-procurement systems to facilitate and control overall procurement spending.</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Simplify processes: </a:t>
            </a:r>
            <a:r>
              <a:rPr lang="en-US" sz="1200" kern="1200" dirty="0" smtClean="0">
                <a:solidFill>
                  <a:schemeClr val="tx1"/>
                </a:solidFill>
                <a:effectLst/>
                <a:latin typeface="+mn-lt"/>
                <a:ea typeface="+mn-ea"/>
                <a:cs typeface="+mn-cs"/>
              </a:rPr>
              <a:t>The second goal is to streamline the procurement process to make it efficient. Inefficiencies in the procurement process introduce delays in ordering and receiving items and tax internal resources. </a:t>
            </a:r>
          </a:p>
          <a:p>
            <a:r>
              <a:rPr lang="en-US" sz="1200" kern="1200" dirty="0" smtClean="0">
                <a:solidFill>
                  <a:schemeClr val="tx1"/>
                </a:solidFill>
                <a:effectLst/>
                <a:latin typeface="+mn-lt"/>
                <a:ea typeface="+mn-ea"/>
                <a:cs typeface="+mn-cs"/>
              </a:rPr>
              <a:t>The two goals of cost control and streamlining can be met in three ways:</a:t>
            </a:r>
          </a:p>
          <a:p>
            <a:pPr lvl="0"/>
            <a:r>
              <a:rPr lang="en-US" sz="1200" kern="1200" dirty="0" smtClean="0">
                <a:solidFill>
                  <a:schemeClr val="tx1"/>
                </a:solidFill>
                <a:effectLst/>
                <a:latin typeface="+mn-lt"/>
                <a:ea typeface="+mn-ea"/>
                <a:cs typeface="+mn-cs"/>
              </a:rPr>
              <a:t>Streamline the e-procurement process within an organization’s value chain. Doing so reduces the number of employees needed to process purchasing, reduces the procurement cycle time to order and receive items, and empowers an organization’s staff with enough information about the products and services to enable them to make intelligent decisions when procuring items.</a:t>
            </a:r>
          </a:p>
          <a:p>
            <a:pPr lvl="0"/>
            <a:r>
              <a:rPr lang="en-US" sz="1200" kern="1200" dirty="0" smtClean="0">
                <a:solidFill>
                  <a:schemeClr val="tx1"/>
                </a:solidFill>
                <a:effectLst/>
                <a:latin typeface="+mn-lt"/>
                <a:ea typeface="+mn-ea"/>
                <a:cs typeface="+mn-cs"/>
              </a:rPr>
              <a:t>Align the organization’s procurement process with those of other trading partners, which belong to the organization’s virtual supply chain. Alignment can be achieved by automating the process from end-to-end including trading partner’s systems, and simplifies the buying process. This enables suppliers to react efficiently to buyers’ needs.</a:t>
            </a:r>
          </a:p>
          <a:p>
            <a:pPr lvl="0"/>
            <a:r>
              <a:rPr lang="en-US" sz="1200" kern="1200" dirty="0" smtClean="0">
                <a:solidFill>
                  <a:schemeClr val="tx1"/>
                </a:solidFill>
                <a:effectLst/>
                <a:latin typeface="+mn-lt"/>
                <a:ea typeface="+mn-ea"/>
                <a:cs typeface="+mn-cs"/>
              </a:rPr>
              <a:t>Use appropriate e-procurement strategies and solutions. Organizations analyze spending patterns in an effort to improve spending decisions and outcomes.</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Exchanges are sites where many buyers and sellers conduct business transactions. They may be public or private, depending on whether or not they are open to the public. </a:t>
            </a:r>
            <a:r>
              <a:rPr lang="en-US" sz="1200" b="1" kern="1200" dirty="0" smtClean="0">
                <a:solidFill>
                  <a:schemeClr val="tx1"/>
                </a:solidFill>
                <a:effectLst/>
                <a:latin typeface="+mn-lt"/>
                <a:ea typeface="+mn-ea"/>
                <a:cs typeface="+mn-cs"/>
              </a:rPr>
              <a:t>Vertical exchanges </a:t>
            </a:r>
            <a:r>
              <a:rPr lang="en-US" sz="1200" kern="1200" dirty="0" smtClean="0">
                <a:solidFill>
                  <a:schemeClr val="tx1"/>
                </a:solidFill>
                <a:effectLst/>
                <a:latin typeface="+mn-lt"/>
                <a:ea typeface="+mn-ea"/>
                <a:cs typeface="+mn-cs"/>
              </a:rPr>
              <a:t>serve one industry (e.g., automotive, chemical), along the entire supply chain. </a:t>
            </a:r>
            <a:r>
              <a:rPr lang="en-US" sz="1200" b="1" kern="1200" dirty="0" smtClean="0">
                <a:solidFill>
                  <a:schemeClr val="tx1"/>
                </a:solidFill>
                <a:effectLst/>
                <a:latin typeface="+mn-lt"/>
                <a:ea typeface="+mn-ea"/>
                <a:cs typeface="+mn-cs"/>
              </a:rPr>
              <a:t>Horizontal exchanges </a:t>
            </a:r>
            <a:r>
              <a:rPr lang="en-US" sz="1200" kern="1200" dirty="0" smtClean="0">
                <a:solidFill>
                  <a:schemeClr val="tx1"/>
                </a:solidFill>
                <a:effectLst/>
                <a:latin typeface="+mn-lt"/>
                <a:ea typeface="+mn-ea"/>
                <a:cs typeface="+mn-cs"/>
              </a:rPr>
              <a:t>serve many industries that use the same products or services (e.g., office supplies, cleaning materials).</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4.</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Maverick buying is outside the established system. If the procurement process is too complicated, people will go outside the system, and buy from a local vendor. Maverick buying can prove costly not only because that vendor’s prices may be high, but it can also keep the company from achieving volume levels that could trigger a new tier of discounts.</a:t>
            </a:r>
          </a:p>
          <a:p>
            <a:r>
              <a:rPr lang="en-US" sz="1200" b="1" i="1" kern="1200" dirty="0" smtClean="0">
                <a:solidFill>
                  <a:schemeClr val="tx1"/>
                </a:solidFill>
                <a:effectLst/>
                <a:latin typeface="+mn-lt"/>
                <a:ea typeface="+mn-ea"/>
                <a:cs typeface="+mn-cs"/>
              </a:rPr>
              <a:t> </a:t>
            </a:r>
          </a:p>
          <a:p>
            <a:endParaRPr lang="en-US" b="1" dirty="0"/>
          </a:p>
        </p:txBody>
      </p:sp>
      <p:sp>
        <p:nvSpPr>
          <p:cNvPr id="4" name="Slide Number Placeholder 3"/>
          <p:cNvSpPr>
            <a:spLocks noGrp="1"/>
          </p:cNvSpPr>
          <p:nvPr>
            <p:ph type="sldNum" sz="quarter" idx="10"/>
          </p:nvPr>
        </p:nvSpPr>
        <p:spPr/>
        <p:txBody>
          <a:bodyPr/>
          <a:lstStyle/>
          <a:p>
            <a:fld id="{EDB05BA8-98FE-472A-9FB6-0F897BA06B8F}" type="slidenum">
              <a:rPr lang="en-US" smtClean="0"/>
              <a:t>31</a:t>
            </a:fld>
            <a:endParaRPr lang="en-US" dirty="0"/>
          </a:p>
        </p:txBody>
      </p:sp>
    </p:spTree>
    <p:extLst>
      <p:ext uri="{BB962C8B-B14F-4D97-AF65-F5344CB8AC3E}">
        <p14:creationId xmlns:p14="http://schemas.microsoft.com/office/powerpoint/2010/main" val="2870967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pPr lvl="0"/>
            <a:r>
              <a:rPr lang="en-US" sz="1200" b="1" kern="1200" dirty="0" smtClean="0">
                <a:solidFill>
                  <a:schemeClr val="tx1"/>
                </a:solidFill>
                <a:effectLst/>
                <a:latin typeface="+mn-lt"/>
                <a:ea typeface="+mn-ea"/>
                <a:cs typeface="+mn-cs"/>
              </a:rPr>
              <a:t>1.</a:t>
            </a:r>
            <a:r>
              <a:rPr lang="en-US" sz="1200" b="0"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Some ways people use mobile devices when shopping: ordering product from online vendors; “checking in” at retail locations to obtain coupons; opting-in to receive discounts via SMS text messages; opting-in for in-store tracking/loyalty programs that offer discounts and special premiums; using QR codes or mobile visual search for additional product information; comparing product and price in-store to those found online (showcasing); managing travel arrangements for hotels and airlines; using marketing apps like Foursquare or Shopkick; using augmented reality to help make choices based upon the shoppers’ requirements.</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Retailers can offer coupons or other special deals when the customer “checks in” or “checks out” at a store. They also can encourage the use of QR codes to help consumers find product information. In-store shopping experiences can be optimized through mobile technology that can track a customer’s movement through a retail store.</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Most notable are music, movies, videos, games, adult entertainment, sports, and gambling apps.</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4.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Most major airlines, hotel chains, and Internet travel agencies have developed mobile apps to help travelers manage their arrangements. Airlines frequently give passengers the option of receiving up-to-date information about their flights via SMS text messaging. Google Maps is perhaps one of the most popular apps used by travelers, particularly those traveling by automobile. Even AAA, the automobile club, has a mobile app that helps drivers plan their trips and an app for drivers who need roadside assistance. Other interesting mobile travel tools include apps that translate text when traveling abroad, apps for finding nearby Wi-Fi hotspots, and apps created by a number of popular travel guides.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Most large hotels chains, and many independent hotels and inns offer guests in-room, wireless high-speed Internet connections, although this is not always a free service. Some of these same hotels offer Wi-Fi Internet access in public areas like the lobby and meeting rooms. Larger hotel chains have apps that allow guests to make reservations, check their bills, and locate hotel services using a mobile app. Starwood, Hilton and other hotels are experimenting with mobile check-in programs whereby guests use their mobile devices to gain access to their rooms using NFC or SMS text message technology. This makes it possible to check-in to the hotel without having to stop first at the front desk. Many airlines now offer travelers the option of loading a boarding pass onto their mobile devices.</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5.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When products are tagged with QR codes, consumers can scan the QR codes to access product information from a mobile device. Using a barcode scanner app and the camera feature of a mobile device, customers scan the QR code containing a link to an Internet webpage and/or directing customers to promotional videos that feature its products. The QR codes may be on in-store displays, the products themselves, and marketers may use them in print advertising and direct mail ads. Charitable organizations may use QR codes on the outside of direct mail solicitations. Scanning takes the user to a video explaining the mission of the organization, typically making a more compelling request for a donation than what is possible through print media.</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Some experts cite studies that report many smartphone users simply do not know what to do with a QR code. Other research suggests that users think the scanning process is either inconvenient or that QR codes frequently direct users to pages that do not really contain anything of interest. For QR codes to become something American consumers use frequently, businesses will have to prove that they help mobile users find content that is interesting and valuable.</a:t>
            </a:r>
          </a:p>
          <a:p>
            <a:r>
              <a:rPr lang="en-US" sz="1200" kern="1200" dirty="0" smtClean="0">
                <a:solidFill>
                  <a:schemeClr val="tx1"/>
                </a:solidFill>
                <a:effectLst/>
                <a:latin typeface="+mn-lt"/>
                <a:ea typeface="+mn-ea"/>
                <a:cs typeface="+mn-cs"/>
              </a:rPr>
              <a:t> </a:t>
            </a:r>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Media research firm Nielsen (2011) reports that games are the most popular mobile apps in the U.S. Reports of market size and growth rates differ on the exact amounts, but agree this category is sizable and growing rapidly. Estimates of 2013 mobile game revenue range from approximately $12 billion to $17 billion and analysts predict the market could grow to as much as $22 billion by 2015.</a:t>
            </a:r>
          </a:p>
          <a:p>
            <a:endParaRPr lang="en-US" b="1" dirty="0"/>
          </a:p>
        </p:txBody>
      </p:sp>
      <p:sp>
        <p:nvSpPr>
          <p:cNvPr id="4" name="Slide Number Placeholder 3"/>
          <p:cNvSpPr>
            <a:spLocks noGrp="1"/>
          </p:cNvSpPr>
          <p:nvPr>
            <p:ph type="sldNum" sz="quarter" idx="10"/>
          </p:nvPr>
        </p:nvSpPr>
        <p:spPr/>
        <p:txBody>
          <a:bodyPr/>
          <a:lstStyle/>
          <a:p>
            <a:fld id="{EDB05BA8-98FE-472A-9FB6-0F897BA06B8F}" type="slidenum">
              <a:rPr lang="en-US" smtClean="0"/>
              <a:t>41</a:t>
            </a:fld>
            <a:endParaRPr lang="en-US" dirty="0"/>
          </a:p>
        </p:txBody>
      </p:sp>
    </p:spTree>
    <p:extLst>
      <p:ext uri="{BB962C8B-B14F-4D97-AF65-F5344CB8AC3E}">
        <p14:creationId xmlns:p14="http://schemas.microsoft.com/office/powerpoint/2010/main" val="680860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pPr lvl="0"/>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The two basic transaction types are using a mobile device for the online purchase of goods and services (e.g., ordering a book from Amazon.com), and for payment of goods and services in a traditional brick-and-mortar store.</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While Google Wallet has received considerable attention in the technology press, in part because of Google’s power and influence in the industry, relatively few consumers can use this option. Only a small number of phones have the required NFC feature. Additionally, the program is only available to people with Citi MasterCard with PayPass or Google’s pre-paid credit card. To be successful, the program will have to expand beyond these limitations.</a:t>
            </a:r>
          </a:p>
          <a:p>
            <a:r>
              <a:rPr lang="en-US" sz="1200" kern="1200" dirty="0" smtClean="0">
                <a:solidFill>
                  <a:schemeClr val="tx1"/>
                </a:solidFill>
                <a:effectLst/>
                <a:latin typeface="+mn-lt"/>
                <a:ea typeface="+mn-ea"/>
                <a:cs typeface="+mn-cs"/>
              </a:rPr>
              <a:t>(The astute student may be aware of the recent release of iPhone 6, which has a secure NFC payment capability.)</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Most common mobile banking: account alerts, security alerts, and reminders; account balances, updates, and history; customer service via mobile; branch or ATM location information; bill-pay (e.g., utility bills), and delivery of online payments by secure agents and mobile phone client apps; funds transfers; transaction verification.</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4. Cloning </a:t>
            </a:r>
            <a:r>
              <a:rPr lang="en-US" sz="1200" kern="1200" dirty="0" smtClean="0">
                <a:solidFill>
                  <a:schemeClr val="tx1"/>
                </a:solidFill>
                <a:effectLst/>
                <a:latin typeface="+mn-lt"/>
                <a:ea typeface="+mn-ea"/>
                <a:cs typeface="+mn-cs"/>
              </a:rPr>
              <a:t>Duplicating the electronic serial number (ESM) of one phone and using it in second phone, the clone. This allows the perpetrator to have calls and other transactions billed to the original phone.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Phishing </a:t>
            </a:r>
            <a:r>
              <a:rPr lang="en-US" sz="1200" kern="1200" dirty="0" smtClean="0">
                <a:solidFill>
                  <a:schemeClr val="tx1"/>
                </a:solidFill>
                <a:effectLst/>
                <a:latin typeface="+mn-lt"/>
                <a:ea typeface="+mn-ea"/>
                <a:cs typeface="+mn-cs"/>
              </a:rPr>
              <a:t>Using a fraudulent communication, such as an e-mail, to trick the receiver into divulging critical information such as account numbers, passwords, or other identifying information.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Smishing </a:t>
            </a:r>
            <a:r>
              <a:rPr lang="en-US" sz="1200" kern="1200" dirty="0" smtClean="0">
                <a:solidFill>
                  <a:schemeClr val="tx1"/>
                </a:solidFill>
                <a:effectLst/>
                <a:latin typeface="+mn-lt"/>
                <a:ea typeface="+mn-ea"/>
                <a:cs typeface="+mn-cs"/>
              </a:rPr>
              <a:t>Similar to phishing, but the fraudulent communication comes in the form of an SMS message.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Vishing </a:t>
            </a:r>
            <a:r>
              <a:rPr lang="en-US" sz="1200" kern="1200" dirty="0" smtClean="0">
                <a:solidFill>
                  <a:schemeClr val="tx1"/>
                </a:solidFill>
                <a:effectLst/>
                <a:latin typeface="+mn-lt"/>
                <a:ea typeface="+mn-ea"/>
                <a:cs typeface="+mn-cs"/>
              </a:rPr>
              <a:t>Again, similar to phishing, but the fraudulent communication comes in the form of a voice or voicemail message encouraging the victim to divulge secure information.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Lost or stolen phone </a:t>
            </a:r>
            <a:r>
              <a:rPr lang="en-US" sz="1200" kern="1200" dirty="0" smtClean="0">
                <a:solidFill>
                  <a:schemeClr val="tx1"/>
                </a:solidFill>
                <a:effectLst/>
                <a:latin typeface="+mn-lt"/>
                <a:ea typeface="+mn-ea"/>
                <a:cs typeface="+mn-cs"/>
              </a:rPr>
              <a:t>Lost or stolen cell phones can be used to conduct financial transactions without the owner’s permission.</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5. Charge to Phone Bill with SMS Confirmation: </a:t>
            </a:r>
            <a:r>
              <a:rPr lang="en-US" sz="1200" kern="1200" dirty="0" smtClean="0">
                <a:solidFill>
                  <a:schemeClr val="tx1"/>
                </a:solidFill>
                <a:effectLst/>
                <a:latin typeface="+mn-lt"/>
                <a:ea typeface="+mn-ea"/>
                <a:cs typeface="+mn-cs"/>
              </a:rPr>
              <a:t>This e-commerce payment solution is a lot easier than entering credit card and other information on a small mobile handheld device. It requires users to set up an account with a payment company like zong.com. When completing an online transaction, users click the “ZONG–Buy with Mobile” button and enter their phone number. They receive an SMS text message with a secure PIN number that they enter on the e-commerce website to complete the transaction. The amount of the charge is then added to the payer’s phone bill and the telecom carrier remits this amount to the payee. Telecom companies may deduct a service charge from the amount paid. (Zong was purchased by PayPal.)</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Near-Field Communications (NFC): </a:t>
            </a:r>
            <a:r>
              <a:rPr lang="en-US" sz="1200" kern="1200" dirty="0" smtClean="0">
                <a:solidFill>
                  <a:schemeClr val="tx1"/>
                </a:solidFill>
                <a:effectLst/>
                <a:latin typeface="+mn-lt"/>
                <a:ea typeface="+mn-ea"/>
                <a:cs typeface="+mn-cs"/>
              </a:rPr>
              <a:t>Another approach to mobile payment is designed for payments in traditional retail stores. At check-out, the mobile user simply passes or taps his or her phone on a merchant terminal and payment is transferred. Users receive an SMS text message confirmation. While Google Wallet has received considerable attention in the technology press, in part because of Google’s power and influence in the industry, relatively few consumers can use this option. Only a small number of phones have the required NFC feature. Additionally, the program is only available to people with Citi MasterCard with PayPass or Google’s pre-paid credit card. To be successful, the program will have to expand beyond these limitations.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Phone-Displayed Barcode That Retailer Scans: </a:t>
            </a:r>
            <a:r>
              <a:rPr lang="en-US" sz="1200" kern="1200" dirty="0" smtClean="0">
                <a:solidFill>
                  <a:schemeClr val="tx1"/>
                </a:solidFill>
                <a:effectLst/>
                <a:latin typeface="+mn-lt"/>
                <a:ea typeface="+mn-ea"/>
                <a:cs typeface="+mn-cs"/>
              </a:rPr>
              <a:t>A number of companies are developing mobile payment systems that generate a QR code on the user’s phone, which is, in turn, scanned by the retailer. Starbucks uses this approach with its mobile payment system (Tsirulnik, 2011). Customers create an account with Starbucks as part of the retailer’s loyalty program and transfer money to a pre-paid account. Upon check-out, a user activates the Starbucks app, which creates a barcode that can be scanned at check-out. The funds are then deducted from the user’s account. Other companies are working on programs that could be used at a variety of retailers, much like you currently use a credit card.</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Credit Card + Webform: </a:t>
            </a:r>
            <a:r>
              <a:rPr lang="en-US" sz="1200" kern="1200" dirty="0" smtClean="0">
                <a:solidFill>
                  <a:schemeClr val="tx1"/>
                </a:solidFill>
                <a:effectLst/>
                <a:latin typeface="+mn-lt"/>
                <a:ea typeface="+mn-ea"/>
                <a:cs typeface="+mn-cs"/>
              </a:rPr>
              <a:t>Using a mobile Web browser, the buyer makes online purchases by entering his or her credit card number and other identifying information just the way that person would if using a personal computer. This process can be cumbersome given the smaller screens and keyboards on most mobile devices, but it is an option.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Transfer of Funds from Payment Account Using SMS: </a:t>
            </a:r>
            <a:r>
              <a:rPr lang="en-US" sz="1200" kern="1200" dirty="0" smtClean="0">
                <a:solidFill>
                  <a:schemeClr val="tx1"/>
                </a:solidFill>
                <a:effectLst/>
                <a:latin typeface="+mn-lt"/>
                <a:ea typeface="+mn-ea"/>
                <a:cs typeface="+mn-cs"/>
              </a:rPr>
              <a:t>Using this approach, the user creates an account at a company like obopay.com and transfers money into it from a bank or credit card account. Using a mobile phone and SMS, the user can then transfer money to anyone else with a mobile phone number. The receiver must create an account at the payment company in order to retrieve the funds.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Mobile Phone Card Reader: </a:t>
            </a:r>
            <a:r>
              <a:rPr lang="en-US" sz="1200" kern="1200" dirty="0" smtClean="0">
                <a:solidFill>
                  <a:schemeClr val="tx1"/>
                </a:solidFill>
                <a:effectLst/>
                <a:latin typeface="+mn-lt"/>
                <a:ea typeface="+mn-ea"/>
                <a:cs typeface="+mn-cs"/>
              </a:rPr>
              <a:t>This novel approach requires mobile phone users to insert a small card reader into the audio jack of their mobile device. The card reader, which resembles a small cube (Square) or pyramid (paypal), allows those with accounts at Square or PayPal to make or receive credit card payments without a merchant account.</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User Scan of 2D Tags Generated by Retailer</a:t>
            </a:r>
            <a:r>
              <a:rPr lang="en-US" sz="1200" kern="1200" dirty="0" smtClean="0">
                <a:solidFill>
                  <a:schemeClr val="tx1"/>
                </a:solidFill>
                <a:effectLst/>
                <a:latin typeface="+mn-lt"/>
                <a:ea typeface="+mn-ea"/>
                <a:cs typeface="+mn-cs"/>
              </a:rPr>
              <a:t>: This payment system uses QR codes or </a:t>
            </a:r>
            <a:r>
              <a:rPr lang="en-US" sz="1200" b="1" kern="1200" dirty="0" smtClean="0">
                <a:solidFill>
                  <a:schemeClr val="tx1"/>
                </a:solidFill>
                <a:effectLst/>
                <a:latin typeface="+mn-lt"/>
                <a:ea typeface="+mn-ea"/>
                <a:cs typeface="+mn-cs"/>
              </a:rPr>
              <a:t>2D tags </a:t>
            </a:r>
            <a:r>
              <a:rPr lang="en-US" sz="1200" kern="1200" dirty="0" smtClean="0">
                <a:solidFill>
                  <a:schemeClr val="tx1"/>
                </a:solidFill>
                <a:effectLst/>
                <a:latin typeface="+mn-lt"/>
                <a:ea typeface="+mn-ea"/>
                <a:cs typeface="+mn-cs"/>
              </a:rPr>
              <a:t>(a barcode-like image) to identify the merchant or payee. The buyer scans the merchant’s tag using a special smartphone app and then approves a funds transfer when it shows up on the device. Person-to-person transfers are also possible since the app can generate custom QR tags that individuals may scan from one another’s mobile devices.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Mobile Bill Payments. </a:t>
            </a:r>
            <a:r>
              <a:rPr lang="en-US" sz="1200" kern="1200" dirty="0" smtClean="0">
                <a:solidFill>
                  <a:schemeClr val="tx1"/>
                </a:solidFill>
                <a:effectLst/>
                <a:latin typeface="+mn-lt"/>
                <a:ea typeface="+mn-ea"/>
                <a:cs typeface="+mn-cs"/>
              </a:rPr>
              <a:t>In addition to paying bills through wireline banking or from ATMs, a number of companies are now providing their customers with the option of paying bills directly from a cell phone. Western Union, HDFC Bank in India, Citibank, and several other institutions worldwide currently offer mobile bill payment services. This trend is proving particularly attractive to mobile users in developing countries where many people do not have bank accounts.</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6. Micropayments</a:t>
            </a:r>
            <a:r>
              <a:rPr lang="en-US" sz="1200" kern="1200" dirty="0" smtClean="0">
                <a:solidFill>
                  <a:schemeClr val="tx1"/>
                </a:solidFill>
                <a:effectLst/>
                <a:latin typeface="+mn-lt"/>
                <a:ea typeface="+mn-ea"/>
                <a:cs typeface="+mn-cs"/>
              </a:rPr>
              <a:t> are transactions involving relatively small sums of money. The ability to make micropayments allows individuals to use their mobile devices to do things like purchase a beverage from a vending machine or make a payment to a municipal parking meter. Purchases can be spontaneous and fewer sales are lost due to not having the exact change, or even any cash on hand at all. </a:t>
            </a:r>
          </a:p>
          <a:p>
            <a:endParaRPr lang="en-US" b="1" dirty="0"/>
          </a:p>
        </p:txBody>
      </p:sp>
      <p:sp>
        <p:nvSpPr>
          <p:cNvPr id="4" name="Slide Number Placeholder 3"/>
          <p:cNvSpPr>
            <a:spLocks noGrp="1"/>
          </p:cNvSpPr>
          <p:nvPr>
            <p:ph type="sldNum" sz="quarter" idx="10"/>
          </p:nvPr>
        </p:nvSpPr>
        <p:spPr/>
        <p:txBody>
          <a:bodyPr/>
          <a:lstStyle/>
          <a:p>
            <a:fld id="{EDB05BA8-98FE-472A-9FB6-0F897BA06B8F}" type="slidenum">
              <a:rPr lang="en-US" smtClean="0"/>
              <a:t>48</a:t>
            </a:fld>
            <a:endParaRPr lang="en-US" dirty="0"/>
          </a:p>
        </p:txBody>
      </p:sp>
    </p:spTree>
    <p:extLst>
      <p:ext uri="{BB962C8B-B14F-4D97-AF65-F5344CB8AC3E}">
        <p14:creationId xmlns:p14="http://schemas.microsoft.com/office/powerpoint/2010/main" val="19195474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8</a:t>
            </a:r>
            <a:endParaRPr lang="en-US" dirty="0"/>
          </a:p>
        </p:txBody>
      </p:sp>
      <p:sp>
        <p:nvSpPr>
          <p:cNvPr id="3" name="Subtitle 2"/>
          <p:cNvSpPr>
            <a:spLocks noGrp="1"/>
          </p:cNvSpPr>
          <p:nvPr>
            <p:ph type="subTitle" idx="1"/>
          </p:nvPr>
        </p:nvSpPr>
        <p:spPr/>
        <p:txBody>
          <a:bodyPr/>
          <a:lstStyle/>
          <a:p>
            <a:r>
              <a:rPr lang="en-US" dirty="0"/>
              <a:t>Retail, E-commerce,</a:t>
            </a:r>
          </a:p>
          <a:p>
            <a:r>
              <a:rPr lang="en-US" dirty="0"/>
              <a:t>and Mobile Commerce</a:t>
            </a:r>
          </a:p>
          <a:p>
            <a:r>
              <a:rPr lang="en-US" dirty="0"/>
              <a:t>Technology</a:t>
            </a:r>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Retailing Technology</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Describe </a:t>
            </a:r>
            <a:r>
              <a:rPr lang="en-US" b="0" dirty="0"/>
              <a:t>the factors that </a:t>
            </a:r>
            <a:r>
              <a:rPr lang="en-US" b="0" dirty="0" smtClean="0"/>
              <a:t>influence </a:t>
            </a:r>
            <a:r>
              <a:rPr lang="en-US" b="0" dirty="0"/>
              <a:t>consumer shopping behavior today.</a:t>
            </a:r>
          </a:p>
          <a:p>
            <a:pPr marL="457200" indent="-457200">
              <a:buClr>
                <a:srgbClr val="5A8B25"/>
              </a:buClr>
              <a:buFont typeface="+mj-lt"/>
              <a:buAutoNum type="arabicPeriod"/>
            </a:pPr>
            <a:r>
              <a:rPr lang="en-US" b="0" dirty="0" smtClean="0"/>
              <a:t>What </a:t>
            </a:r>
            <a:r>
              <a:rPr lang="en-US" b="0" dirty="0"/>
              <a:t>does the concept of digital native, digital immigrant, and </a:t>
            </a:r>
            <a:r>
              <a:rPr lang="en-US" b="0" dirty="0" smtClean="0"/>
              <a:t>digital dependent </a:t>
            </a:r>
            <a:r>
              <a:rPr lang="en-US" b="0" dirty="0"/>
              <a:t>help us to understand about people’s use of </a:t>
            </a:r>
            <a:r>
              <a:rPr lang="en-US" b="0" dirty="0" smtClean="0"/>
              <a:t>technology during </a:t>
            </a:r>
            <a:r>
              <a:rPr lang="en-US" b="0" dirty="0"/>
              <a:t>shopping activities</a:t>
            </a:r>
            <a:r>
              <a:rPr lang="en-US" b="0" dirty="0" smtClean="0"/>
              <a:t>?</a:t>
            </a:r>
          </a:p>
          <a:p>
            <a:pPr marL="457200" indent="-457200">
              <a:buClr>
                <a:srgbClr val="5A8B25"/>
              </a:buClr>
              <a:buFont typeface="+mj-lt"/>
              <a:buAutoNum type="arabicPeriod"/>
            </a:pPr>
            <a:r>
              <a:rPr lang="en-US" b="0" dirty="0" smtClean="0"/>
              <a:t>Why </a:t>
            </a:r>
            <a:r>
              <a:rPr lang="en-US" b="0" dirty="0"/>
              <a:t>are retailers likely to view technology as both a blessing and </a:t>
            </a:r>
            <a:r>
              <a:rPr lang="en-US" b="0" dirty="0" smtClean="0"/>
              <a:t>a curse</a:t>
            </a:r>
            <a:r>
              <a:rPr lang="en-US" b="0" dirty="0"/>
              <a:t>?</a:t>
            </a:r>
          </a:p>
          <a:p>
            <a:pPr marL="457200" indent="-457200">
              <a:buClr>
                <a:srgbClr val="5A8B25"/>
              </a:buClr>
              <a:buFont typeface="+mj-lt"/>
              <a:buAutoNum type="arabicPeriod"/>
            </a:pPr>
            <a:r>
              <a:rPr lang="en-US" b="0" dirty="0" smtClean="0"/>
              <a:t>Describe </a:t>
            </a:r>
            <a:r>
              <a:rPr lang="en-US" b="0" dirty="0"/>
              <a:t>how an </a:t>
            </a:r>
            <a:r>
              <a:rPr lang="en-US" b="0" dirty="0"/>
              <a:t>omni</a:t>
            </a:r>
            <a:r>
              <a:rPr lang="en-US" b="0" dirty="0"/>
              <a:t>-channel retailer is likely to be different from </a:t>
            </a:r>
            <a:r>
              <a:rPr lang="en-US" b="0" dirty="0" smtClean="0"/>
              <a:t>a traditional</a:t>
            </a:r>
            <a:r>
              <a:rPr lang="en-US" b="0" dirty="0"/>
              <a:t>, single-channel retailer?</a:t>
            </a:r>
            <a:endParaRPr lang="en-US" b="0" dirty="0" smtClean="0"/>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14828452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641458017"/>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632848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Consumer (B2C) E-commerce</a:t>
            </a:r>
          </a:p>
        </p:txBody>
      </p:sp>
      <p:sp>
        <p:nvSpPr>
          <p:cNvPr id="6" name="Content Placeholder 5"/>
          <p:cNvSpPr>
            <a:spLocks noGrp="1"/>
          </p:cNvSpPr>
          <p:nvPr>
            <p:ph idx="1"/>
          </p:nvPr>
        </p:nvSpPr>
        <p:spPr/>
        <p:txBody>
          <a:bodyPr>
            <a:normAutofit/>
          </a:bodyPr>
          <a:lstStyle/>
          <a:p>
            <a:r>
              <a:rPr lang="en-US" dirty="0" smtClean="0"/>
              <a:t>Purchasing Online</a:t>
            </a:r>
          </a:p>
          <a:p>
            <a:pPr lvl="1"/>
            <a:r>
              <a:rPr lang="en-US" dirty="0"/>
              <a:t>The most well-known B2C site is Amazon.com, whose IT </a:t>
            </a:r>
            <a:r>
              <a:rPr lang="en-US" dirty="0" smtClean="0"/>
              <a:t>developments received </a:t>
            </a:r>
            <a:r>
              <a:rPr lang="en-US" dirty="0"/>
              <a:t>U.S. patents that keep it ahead of competition</a:t>
            </a:r>
            <a:r>
              <a:rPr lang="en-US" dirty="0" smtClean="0"/>
              <a:t>.</a:t>
            </a:r>
          </a:p>
          <a:p>
            <a:pPr lvl="1"/>
            <a:r>
              <a:rPr lang="en-US" dirty="0" smtClean="0"/>
              <a:t>Broader selection, lower prices, and easy searching and ordering are featured through e-commerce.</a:t>
            </a:r>
          </a:p>
          <a:p>
            <a:pPr lvl="1"/>
            <a:r>
              <a:rPr lang="en-US" dirty="0" smtClean="0"/>
              <a:t>Electronic Wallet (e-wallet </a:t>
            </a:r>
            <a:r>
              <a:rPr lang="en-US" dirty="0"/>
              <a:t>): a software application that can store encrypted information about a user’s credit cards, bank accounts, and other information necessary to complete electronic transactions, eliminating the need to re-enter the information during the </a:t>
            </a:r>
            <a:r>
              <a:rPr lang="en-US" dirty="0" smtClean="0"/>
              <a:t>transaction.</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9321103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Consumer (B2C) E-commerce</a:t>
            </a:r>
          </a:p>
        </p:txBody>
      </p:sp>
      <p:sp>
        <p:nvSpPr>
          <p:cNvPr id="6" name="Content Placeholder 5"/>
          <p:cNvSpPr>
            <a:spLocks noGrp="1"/>
          </p:cNvSpPr>
          <p:nvPr>
            <p:ph idx="1"/>
          </p:nvPr>
        </p:nvSpPr>
        <p:spPr/>
        <p:txBody>
          <a:bodyPr>
            <a:normAutofit/>
          </a:bodyPr>
          <a:lstStyle/>
          <a:p>
            <a:r>
              <a:rPr lang="en-US" dirty="0" smtClean="0"/>
              <a:t>Purchasing Online</a:t>
            </a:r>
          </a:p>
          <a:p>
            <a:pPr lvl="1"/>
            <a:r>
              <a:rPr lang="en-US" i="1" dirty="0"/>
              <a:t>Electronic fund </a:t>
            </a:r>
            <a:r>
              <a:rPr lang="en-US" i="1" dirty="0" smtClean="0"/>
              <a:t>transfer (EFT</a:t>
            </a:r>
            <a:r>
              <a:rPr lang="en-US" i="1" dirty="0"/>
              <a:t>): </a:t>
            </a:r>
            <a:r>
              <a:rPr lang="en-US" dirty="0" smtClean="0"/>
              <a:t>transfer </a:t>
            </a:r>
            <a:r>
              <a:rPr lang="en-US" dirty="0"/>
              <a:t>of </a:t>
            </a:r>
            <a:r>
              <a:rPr lang="en-US" dirty="0" smtClean="0"/>
              <a:t>funds from </a:t>
            </a:r>
            <a:r>
              <a:rPr lang="en-US" dirty="0"/>
              <a:t>one bank account </a:t>
            </a:r>
            <a:r>
              <a:rPr lang="en-US" dirty="0" smtClean="0"/>
              <a:t>to another </a:t>
            </a:r>
            <a:r>
              <a:rPr lang="en-US" dirty="0"/>
              <a:t>over a </a:t>
            </a:r>
            <a:r>
              <a:rPr lang="en-US" dirty="0" smtClean="0"/>
              <a:t>computerized network</a:t>
            </a:r>
            <a:r>
              <a:rPr lang="en-US" dirty="0"/>
              <a:t>.</a:t>
            </a:r>
          </a:p>
          <a:p>
            <a:pPr lvl="1"/>
            <a:r>
              <a:rPr lang="en-US" dirty="0" smtClean="0"/>
              <a:t>Transaction cost reduction is significant: banks pay $.02 for online versus $1.07 at a physical branch.</a:t>
            </a:r>
          </a:p>
          <a:p>
            <a:pPr lvl="1"/>
            <a:r>
              <a:rPr lang="en-US" dirty="0" smtClean="0"/>
              <a:t>Investment options and loan rates online easily undercut those of many brick-and-mortar (conventional) banks.</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16207184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Consumer (B2C) E-commerce</a:t>
            </a:r>
          </a:p>
        </p:txBody>
      </p:sp>
      <p:sp>
        <p:nvSpPr>
          <p:cNvPr id="6" name="Content Placeholder 5"/>
          <p:cNvSpPr>
            <a:spLocks noGrp="1"/>
          </p:cNvSpPr>
          <p:nvPr>
            <p:ph idx="1"/>
          </p:nvPr>
        </p:nvSpPr>
        <p:spPr/>
        <p:txBody>
          <a:bodyPr>
            <a:normAutofit/>
          </a:bodyPr>
          <a:lstStyle/>
          <a:p>
            <a:r>
              <a:rPr lang="en-US" dirty="0" smtClean="0"/>
              <a:t>Amazon</a:t>
            </a:r>
          </a:p>
          <a:p>
            <a:pPr lvl="1"/>
            <a:r>
              <a:rPr lang="en-US" dirty="0" smtClean="0"/>
              <a:t>Invested hundreds of millions of dollars in warehouses designed for shipping small packages to hundreds of thousands of customers.</a:t>
            </a:r>
          </a:p>
          <a:p>
            <a:pPr lvl="1"/>
            <a:r>
              <a:rPr lang="en-US" dirty="0" smtClean="0"/>
              <a:t>Designed One-Click shopping, highlighted by the e-wallet, allowing order status viewing and order fulfillment modifications.</a:t>
            </a:r>
          </a:p>
          <a:p>
            <a:pPr lvl="1"/>
            <a:r>
              <a:rPr lang="en-US" dirty="0" smtClean="0"/>
              <a:t>Numerous patentable e-commerce designs provide continued competitive advantage.</a:t>
            </a:r>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30481091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Consumer (B2C) E-commerce</a:t>
            </a:r>
          </a:p>
        </p:txBody>
      </p:sp>
      <p:sp>
        <p:nvSpPr>
          <p:cNvPr id="6" name="Content Placeholder 5"/>
          <p:cNvSpPr>
            <a:spLocks noGrp="1"/>
          </p:cNvSpPr>
          <p:nvPr>
            <p:ph idx="1"/>
          </p:nvPr>
        </p:nvSpPr>
        <p:spPr/>
        <p:txBody>
          <a:bodyPr>
            <a:normAutofit/>
          </a:bodyPr>
          <a:lstStyle/>
          <a:p>
            <a:r>
              <a:rPr lang="en-US" dirty="0" smtClean="0"/>
              <a:t>Employment</a:t>
            </a:r>
          </a:p>
          <a:p>
            <a:pPr lvl="1"/>
            <a:r>
              <a:rPr lang="en-US" dirty="0" smtClean="0"/>
              <a:t>Job openings, résum</a:t>
            </a:r>
            <a:r>
              <a:rPr lang="en-US" dirty="0"/>
              <a:t>é</a:t>
            </a:r>
            <a:r>
              <a:rPr lang="en-US" dirty="0" smtClean="0"/>
              <a:t>s, and applications can be transmitted or completed 24/7, 365.</a:t>
            </a:r>
          </a:p>
          <a:p>
            <a:pPr lvl="1"/>
            <a:r>
              <a:rPr lang="en-US" dirty="0" smtClean="0"/>
              <a:t>Job seekers use the web directly (Dice or Monster), or through social media network contacts (LinkedIn).</a:t>
            </a:r>
          </a:p>
          <a:p>
            <a:pPr lvl="1"/>
            <a:r>
              <a:rPr lang="en-US" dirty="0" smtClean="0"/>
              <a:t>Online reputation of both job seeker and employer can be researched and/or built.</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38520908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Consumer (B2C) E-commerce</a:t>
            </a:r>
          </a:p>
        </p:txBody>
      </p:sp>
      <p:sp>
        <p:nvSpPr>
          <p:cNvPr id="6" name="Content Placeholder 5"/>
          <p:cNvSpPr>
            <a:spLocks noGrp="1"/>
          </p:cNvSpPr>
          <p:nvPr>
            <p:ph idx="1"/>
          </p:nvPr>
        </p:nvSpPr>
        <p:spPr/>
        <p:txBody>
          <a:bodyPr>
            <a:normAutofit/>
          </a:bodyPr>
          <a:lstStyle/>
          <a:p>
            <a:r>
              <a:rPr lang="en-US" dirty="0" smtClean="0"/>
              <a:t>Channel Conflict</a:t>
            </a:r>
          </a:p>
          <a:p>
            <a:pPr lvl="1"/>
            <a:r>
              <a:rPr lang="en-US" dirty="0" smtClean="0"/>
              <a:t>When regular wholesalers (on-ground) and retailers (on-line) circumvent direct online distributors.</a:t>
            </a:r>
          </a:p>
          <a:p>
            <a:pPr lvl="1"/>
            <a:r>
              <a:rPr lang="en-US" dirty="0" smtClean="0"/>
              <a:t>May limit B2C efforts not to sell directly.</a:t>
            </a:r>
          </a:p>
          <a:p>
            <a:pPr lvl="1"/>
            <a:r>
              <a:rPr lang="en-US" dirty="0" smtClean="0"/>
              <a:t>May force collaboration with existing distributors.</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12889007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Consumer (B2C) E-commerce</a:t>
            </a:r>
          </a:p>
        </p:txBody>
      </p:sp>
      <p:sp>
        <p:nvSpPr>
          <p:cNvPr id="6" name="Content Placeholder 5"/>
          <p:cNvSpPr>
            <a:spLocks noGrp="1"/>
          </p:cNvSpPr>
          <p:nvPr>
            <p:ph idx="1"/>
          </p:nvPr>
        </p:nvSpPr>
        <p:spPr/>
        <p:txBody>
          <a:bodyPr>
            <a:normAutofit/>
          </a:bodyPr>
          <a:lstStyle/>
          <a:p>
            <a:r>
              <a:rPr lang="en-US" dirty="0" smtClean="0"/>
              <a:t>Conflict Resolution</a:t>
            </a:r>
          </a:p>
          <a:p>
            <a:pPr lvl="1"/>
            <a:r>
              <a:rPr lang="en-US" dirty="0" smtClean="0"/>
              <a:t>Companies may separate online from traditional divisions, but this may increase expenses and reduce synergies.</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34359483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Consumer (B2C) E-commerce</a:t>
            </a:r>
          </a:p>
        </p:txBody>
      </p:sp>
      <p:sp>
        <p:nvSpPr>
          <p:cNvPr id="6" name="Content Placeholder 5"/>
          <p:cNvSpPr>
            <a:spLocks noGrp="1"/>
          </p:cNvSpPr>
          <p:nvPr>
            <p:ph idx="1"/>
          </p:nvPr>
        </p:nvSpPr>
        <p:spPr/>
        <p:txBody>
          <a:bodyPr>
            <a:normAutofit/>
          </a:bodyPr>
          <a:lstStyle/>
          <a:p>
            <a:r>
              <a:rPr lang="en-US" dirty="0" smtClean="0"/>
              <a:t>Order Fulfillment and Logistics</a:t>
            </a:r>
          </a:p>
          <a:p>
            <a:pPr lvl="1"/>
            <a:r>
              <a:rPr lang="en-US" dirty="0" smtClean="0"/>
              <a:t>Online sales force the need to design systems to accept and process huge volumes of small orders, physical delivery including labeling. </a:t>
            </a:r>
          </a:p>
          <a:p>
            <a:pPr lvl="1"/>
            <a:r>
              <a:rPr lang="en-US" i="1" dirty="0" smtClean="0"/>
              <a:t>Reverse Logistics </a:t>
            </a:r>
            <a:r>
              <a:rPr lang="en-US" dirty="0" smtClean="0"/>
              <a:t>is the return process.</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7349929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Consumer (B2C) E-commerce</a:t>
            </a:r>
          </a:p>
        </p:txBody>
      </p:sp>
      <p:sp>
        <p:nvSpPr>
          <p:cNvPr id="6" name="Content Placeholder 5"/>
          <p:cNvSpPr>
            <a:spLocks noGrp="1"/>
          </p:cNvSpPr>
          <p:nvPr>
            <p:ph idx="1"/>
          </p:nvPr>
        </p:nvSpPr>
        <p:spPr/>
        <p:txBody>
          <a:bodyPr>
            <a:normAutofit/>
          </a:bodyPr>
          <a:lstStyle/>
          <a:p>
            <a:r>
              <a:rPr lang="en-US" dirty="0" smtClean="0"/>
              <a:t>Viability </a:t>
            </a:r>
            <a:r>
              <a:rPr lang="en-US" dirty="0"/>
              <a:t>and </a:t>
            </a:r>
            <a:r>
              <a:rPr lang="en-US" dirty="0" smtClean="0"/>
              <a:t>Risk of Online Retailers</a:t>
            </a:r>
          </a:p>
          <a:p>
            <a:pPr lvl="1"/>
            <a:r>
              <a:rPr lang="en-US" dirty="0" smtClean="0"/>
              <a:t>The </a:t>
            </a:r>
            <a:r>
              <a:rPr lang="en-US" i="1" dirty="0" smtClean="0"/>
              <a:t>dot.com</a:t>
            </a:r>
            <a:r>
              <a:rPr lang="en-US" dirty="0" smtClean="0"/>
              <a:t> era bankrupted many pure online retailers due to cash flow, customer acquisition, order fulfillment, and demand forecasting problems.</a:t>
            </a:r>
          </a:p>
          <a:p>
            <a:pPr lvl="1"/>
            <a:r>
              <a:rPr lang="en-US" dirty="0" smtClean="0"/>
              <a:t>Low entry barriers intensify competition!</a:t>
            </a:r>
          </a:p>
          <a:p>
            <a:pPr lvl="2"/>
            <a:r>
              <a:rPr lang="en-US" dirty="0" smtClean="0"/>
              <a:t>How long to operate while losing money?</a:t>
            </a:r>
          </a:p>
          <a:p>
            <a:pPr lvl="2"/>
            <a:r>
              <a:rPr lang="en-US" dirty="0" smtClean="0"/>
              <a:t>How to finance operating losses?</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31613738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007905457"/>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Consumer (B2C) E-commerce</a:t>
            </a:r>
          </a:p>
        </p:txBody>
      </p:sp>
      <p:sp>
        <p:nvSpPr>
          <p:cNvPr id="6" name="Content Placeholder 5"/>
          <p:cNvSpPr>
            <a:spLocks noGrp="1"/>
          </p:cNvSpPr>
          <p:nvPr>
            <p:ph idx="1"/>
          </p:nvPr>
        </p:nvSpPr>
        <p:spPr/>
        <p:txBody>
          <a:bodyPr>
            <a:normAutofit/>
          </a:bodyPr>
          <a:lstStyle/>
          <a:p>
            <a:r>
              <a:rPr lang="en-US" dirty="0"/>
              <a:t>Identifying </a:t>
            </a:r>
            <a:r>
              <a:rPr lang="en-US" dirty="0" smtClean="0"/>
              <a:t>Appropriate Revenue Models</a:t>
            </a:r>
          </a:p>
          <a:p>
            <a:pPr lvl="1"/>
            <a:r>
              <a:rPr lang="en-US" dirty="0" smtClean="0"/>
              <a:t>Early </a:t>
            </a:r>
            <a:r>
              <a:rPr lang="en-US" i="1" dirty="0" smtClean="0"/>
              <a:t>dot.com</a:t>
            </a:r>
            <a:r>
              <a:rPr lang="en-US" dirty="0" smtClean="0"/>
              <a:t> model:</a:t>
            </a:r>
          </a:p>
          <a:p>
            <a:pPr lvl="2"/>
            <a:r>
              <a:rPr lang="en-US" dirty="0" smtClean="0"/>
              <a:t>Generate enough revenue from advertising to keep the business afloat until customer base critical mass is reached.</a:t>
            </a:r>
          </a:p>
          <a:p>
            <a:pPr lvl="2"/>
            <a:endParaRPr lang="en-US" dirty="0" smtClean="0"/>
          </a:p>
          <a:p>
            <a:pPr marL="457200" lvl="1" indent="0">
              <a:buNone/>
            </a:pPr>
            <a:r>
              <a:rPr lang="en-US" dirty="0" smtClean="0"/>
              <a:t>Too many advertising dollars went to a small number of well-known sites (AOL, MSN, or Yahoo)</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2198921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Consumer (B2C) E-commerce</a:t>
            </a:r>
          </a:p>
        </p:txBody>
      </p:sp>
      <p:sp>
        <p:nvSpPr>
          <p:cNvPr id="6" name="Content Placeholder 5"/>
          <p:cNvSpPr>
            <a:spLocks noGrp="1"/>
          </p:cNvSpPr>
          <p:nvPr>
            <p:ph idx="1"/>
          </p:nvPr>
        </p:nvSpPr>
        <p:spPr/>
        <p:txBody>
          <a:bodyPr>
            <a:normAutofit/>
          </a:bodyPr>
          <a:lstStyle/>
          <a:p>
            <a:r>
              <a:rPr lang="en-US" dirty="0" smtClean="0"/>
              <a:t>Online Business and Marketing Planning</a:t>
            </a:r>
          </a:p>
          <a:p>
            <a:pPr marL="914400" lvl="1" indent="-457200">
              <a:buFont typeface="+mj-lt"/>
              <a:buAutoNum type="arabicPeriod"/>
            </a:pPr>
            <a:r>
              <a:rPr lang="en-US" dirty="0" smtClean="0"/>
              <a:t>Build </a:t>
            </a:r>
            <a:r>
              <a:rPr lang="en-US" dirty="0"/>
              <a:t>the marketing plan around the customer, rather than on </a:t>
            </a:r>
            <a:r>
              <a:rPr lang="en-US" dirty="0" smtClean="0"/>
              <a:t>products.</a:t>
            </a:r>
          </a:p>
          <a:p>
            <a:pPr marL="914400" lvl="1" indent="-457200">
              <a:buFont typeface="+mj-lt"/>
              <a:buAutoNum type="arabicPeriod"/>
            </a:pPr>
            <a:r>
              <a:rPr lang="en-US" dirty="0" smtClean="0"/>
              <a:t>Monitor </a:t>
            </a:r>
            <a:r>
              <a:rPr lang="en-US" dirty="0"/>
              <a:t>progress toward the one-year vision for the business in order to </a:t>
            </a:r>
            <a:r>
              <a:rPr lang="en-US" dirty="0" smtClean="0"/>
              <a:t>identify when </a:t>
            </a:r>
            <a:r>
              <a:rPr lang="en-US" dirty="0"/>
              <a:t>adjustments are needed, and then be </a:t>
            </a:r>
            <a:r>
              <a:rPr lang="en-US" dirty="0" smtClean="0"/>
              <a:t>agile enough </a:t>
            </a:r>
            <a:r>
              <a:rPr lang="en-US" dirty="0"/>
              <a:t>to respond.</a:t>
            </a:r>
          </a:p>
          <a:p>
            <a:pPr marL="914400" lvl="1" indent="-457200">
              <a:buFont typeface="+mj-lt"/>
              <a:buAutoNum type="arabicPeriod"/>
            </a:pPr>
            <a:r>
              <a:rPr lang="en-US" dirty="0" smtClean="0"/>
              <a:t>Identify </a:t>
            </a:r>
            <a:r>
              <a:rPr lang="en-US" dirty="0"/>
              <a:t>all key assumptions in the marketing plan. When there is evidence </a:t>
            </a:r>
            <a:r>
              <a:rPr lang="en-US" dirty="0" smtClean="0"/>
              <a:t>that those </a:t>
            </a:r>
            <a:r>
              <a:rPr lang="en-US" dirty="0"/>
              <a:t>assumptions are wrong, identify the </a:t>
            </a:r>
            <a:r>
              <a:rPr lang="en-US" dirty="0" smtClean="0"/>
              <a:t>new assumptions </a:t>
            </a:r>
            <a:r>
              <a:rPr lang="en-US" dirty="0"/>
              <a:t>and adjust the plan.</a:t>
            </a:r>
          </a:p>
          <a:p>
            <a:pPr marL="914400" lvl="1" indent="-457200">
              <a:buFont typeface="+mj-lt"/>
              <a:buAutoNum type="arabicPeriod"/>
            </a:pPr>
            <a:r>
              <a:rPr lang="en-US" dirty="0" smtClean="0"/>
              <a:t>Make </a:t>
            </a:r>
            <a:r>
              <a:rPr lang="en-US" dirty="0"/>
              <a:t>data-driven, fact-based plans.</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6647900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Consumer (B2C) E-commerce</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Describe </a:t>
            </a:r>
            <a:r>
              <a:rPr lang="en-US" b="0" dirty="0"/>
              <a:t>how digital content and services can lead to </a:t>
            </a:r>
            <a:r>
              <a:rPr lang="en-US" b="0" dirty="0" smtClean="0"/>
              <a:t>significantly lower costs</a:t>
            </a:r>
            <a:r>
              <a:rPr lang="en-US" b="0" dirty="0"/>
              <a:t>.</a:t>
            </a:r>
          </a:p>
          <a:p>
            <a:pPr marL="457200" indent="-457200">
              <a:buClr>
                <a:srgbClr val="5A8B25"/>
              </a:buClr>
              <a:buFont typeface="+mj-lt"/>
              <a:buAutoNum type="arabicPeriod"/>
            </a:pPr>
            <a:r>
              <a:rPr lang="en-US" b="0" dirty="0" smtClean="0"/>
              <a:t>Why </a:t>
            </a:r>
            <a:r>
              <a:rPr lang="en-US" b="0" dirty="0"/>
              <a:t>does channel </a:t>
            </a:r>
            <a:r>
              <a:rPr lang="en-US" b="0" dirty="0" smtClean="0"/>
              <a:t>conflict </a:t>
            </a:r>
            <a:r>
              <a:rPr lang="en-US" b="0" dirty="0"/>
              <a:t>sometimes occur when companies sell </a:t>
            </a:r>
            <a:r>
              <a:rPr lang="en-US" b="0" dirty="0" smtClean="0"/>
              <a:t>their products </a:t>
            </a:r>
            <a:r>
              <a:rPr lang="en-US" b="0" dirty="0"/>
              <a:t>through both traditional and online channels?</a:t>
            </a:r>
          </a:p>
          <a:p>
            <a:pPr marL="457200" indent="-457200">
              <a:buClr>
                <a:srgbClr val="5A8B25"/>
              </a:buClr>
              <a:buFont typeface="+mj-lt"/>
              <a:buAutoNum type="arabicPeriod"/>
            </a:pPr>
            <a:r>
              <a:rPr lang="en-US" b="0" dirty="0" smtClean="0"/>
              <a:t>How </a:t>
            </a:r>
            <a:r>
              <a:rPr lang="en-US" b="0" dirty="0"/>
              <a:t>has Amazon maintained its competitive edge?</a:t>
            </a:r>
          </a:p>
          <a:p>
            <a:pPr marL="457200" indent="-457200">
              <a:buClr>
                <a:srgbClr val="5A8B25"/>
              </a:buClr>
              <a:buFont typeface="+mj-lt"/>
              <a:buAutoNum type="arabicPeriod"/>
            </a:pPr>
            <a:r>
              <a:rPr lang="en-US" b="0" dirty="0" smtClean="0"/>
              <a:t>How </a:t>
            </a:r>
            <a:r>
              <a:rPr lang="en-US" b="0" dirty="0"/>
              <a:t>did ING Direct attract customers to become the world’s </a:t>
            </a:r>
            <a:r>
              <a:rPr lang="en-US" b="0" dirty="0" smtClean="0"/>
              <a:t>largest online </a:t>
            </a:r>
            <a:r>
              <a:rPr lang="en-US" b="0" dirty="0"/>
              <a:t>bank?</a:t>
            </a:r>
          </a:p>
          <a:p>
            <a:pPr marL="457200" indent="-457200">
              <a:buClr>
                <a:srgbClr val="5A8B25"/>
              </a:buClr>
              <a:buFont typeface="+mj-lt"/>
              <a:buAutoNum type="arabicPeriod"/>
            </a:pPr>
            <a:r>
              <a:rPr lang="en-US" b="0" dirty="0" smtClean="0"/>
              <a:t>List </a:t>
            </a:r>
            <a:r>
              <a:rPr lang="en-US" b="0" dirty="0"/>
              <a:t>the major issues faced by mobile bankers.</a:t>
            </a:r>
          </a:p>
          <a:p>
            <a:pPr marL="457200" indent="-457200">
              <a:buClr>
                <a:srgbClr val="5A8B25"/>
              </a:buClr>
              <a:buFont typeface="+mj-lt"/>
              <a:buAutoNum type="arabicPeriod"/>
            </a:pPr>
            <a:r>
              <a:rPr lang="en-US" b="0" dirty="0" smtClean="0"/>
              <a:t>List </a:t>
            </a:r>
            <a:r>
              <a:rPr lang="en-US" b="0" dirty="0"/>
              <a:t>three online marketing </a:t>
            </a:r>
            <a:r>
              <a:rPr lang="en-US" b="0" dirty="0" smtClean="0"/>
              <a:t>planning recommendations</a:t>
            </a:r>
            <a:r>
              <a:rPr lang="en-US" b="0" dirty="0"/>
              <a:t>.</a:t>
            </a:r>
            <a:endParaRPr lang="en-US" b="0" dirty="0" smtClean="0"/>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38084058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127828433"/>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63674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Business (B2B) </a:t>
            </a:r>
            <a:r>
              <a:rPr lang="en-US" dirty="0" smtClean="0"/>
              <a:t/>
            </a:r>
            <a:br>
              <a:rPr lang="en-US" dirty="0" smtClean="0"/>
            </a:br>
            <a:r>
              <a:rPr lang="en-US" dirty="0" smtClean="0"/>
              <a:t>E-commerce </a:t>
            </a:r>
            <a:r>
              <a:rPr lang="en-US" dirty="0"/>
              <a:t>and E-procurement</a:t>
            </a:r>
          </a:p>
        </p:txBody>
      </p:sp>
      <p:sp>
        <p:nvSpPr>
          <p:cNvPr id="6" name="Content Placeholder 5"/>
          <p:cNvSpPr>
            <a:spLocks noGrp="1"/>
          </p:cNvSpPr>
          <p:nvPr>
            <p:ph idx="1"/>
          </p:nvPr>
        </p:nvSpPr>
        <p:spPr/>
        <p:txBody>
          <a:bodyPr>
            <a:normAutofit/>
          </a:bodyPr>
          <a:lstStyle/>
          <a:p>
            <a:r>
              <a:rPr lang="en-US" dirty="0" smtClean="0"/>
              <a:t>Sell-Side Marketplaces</a:t>
            </a:r>
          </a:p>
          <a:p>
            <a:pPr lvl="1"/>
            <a:r>
              <a:rPr lang="en-US" dirty="0"/>
              <a:t>Where organizations sell their products or services </a:t>
            </a:r>
            <a:r>
              <a:rPr lang="en-US" dirty="0" smtClean="0"/>
              <a:t>to other </a:t>
            </a:r>
            <a:r>
              <a:rPr lang="en-US" dirty="0"/>
              <a:t>organizations from their own private website or from a third-party site</a:t>
            </a:r>
            <a:r>
              <a:rPr lang="en-US" dirty="0" smtClean="0"/>
              <a:t>.</a:t>
            </a:r>
          </a:p>
          <a:p>
            <a:pPr lvl="1"/>
            <a:r>
              <a:rPr lang="en-US" dirty="0" smtClean="0"/>
              <a:t>Similar to B2C model, but the ‘C‘ is an organization.</a:t>
            </a:r>
          </a:p>
          <a:p>
            <a:pPr lvl="2"/>
            <a:r>
              <a:rPr lang="en-US" dirty="0" smtClean="0"/>
              <a:t>Dell Computer auctions through eBay</a:t>
            </a:r>
          </a:p>
          <a:p>
            <a:pPr lvl="2"/>
            <a:r>
              <a:rPr lang="en-US" dirty="0" smtClean="0"/>
              <a:t>Overstock.com for obsolete of excess assets</a:t>
            </a:r>
          </a:p>
          <a:p>
            <a:pPr lvl="2"/>
            <a:endParaRPr lang="en-US" dirty="0" smtClean="0"/>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7959111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Business (B2B) </a:t>
            </a:r>
            <a:br>
              <a:rPr lang="en-US" dirty="0"/>
            </a:br>
            <a:r>
              <a:rPr lang="en-US" dirty="0"/>
              <a:t>E-commerce and E-procurement</a:t>
            </a:r>
          </a:p>
        </p:txBody>
      </p:sp>
      <p:sp>
        <p:nvSpPr>
          <p:cNvPr id="6" name="Content Placeholder 5"/>
          <p:cNvSpPr>
            <a:spLocks noGrp="1"/>
          </p:cNvSpPr>
          <p:nvPr>
            <p:ph idx="1"/>
          </p:nvPr>
        </p:nvSpPr>
        <p:spPr/>
        <p:txBody>
          <a:bodyPr>
            <a:normAutofit/>
          </a:bodyPr>
          <a:lstStyle/>
          <a:p>
            <a:r>
              <a:rPr lang="en-US" dirty="0" smtClean="0"/>
              <a:t>E-Sourcing</a:t>
            </a:r>
          </a:p>
          <a:p>
            <a:pPr lvl="1"/>
            <a:r>
              <a:rPr lang="en-US" dirty="0" smtClean="0"/>
              <a:t>Different procurement methods that make use of an electronic venue for identifying, evaluating, selecting, negotiating, and collaborating with suppliers.</a:t>
            </a:r>
          </a:p>
          <a:p>
            <a:pPr lvl="1"/>
            <a:r>
              <a:rPr lang="en-US" dirty="0" smtClean="0"/>
              <a:t>Primary methods include: Online auctions, Request for Quotes (RFQ) processing, and private exchanges.</a:t>
            </a:r>
          </a:p>
          <a:p>
            <a:pPr lvl="1"/>
            <a:r>
              <a:rPr lang="en-US" dirty="0" smtClean="0"/>
              <a:t>Secondary activities include: trading partner collaboration, contract negotiation, and supplier selection.</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16865088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Business (B2B) </a:t>
            </a:r>
            <a:br>
              <a:rPr lang="en-US" dirty="0"/>
            </a:br>
            <a:r>
              <a:rPr lang="en-US" dirty="0"/>
              <a:t>E-commerce and E-procurement</a:t>
            </a:r>
          </a:p>
        </p:txBody>
      </p:sp>
      <p:sp>
        <p:nvSpPr>
          <p:cNvPr id="6" name="Content Placeholder 5"/>
          <p:cNvSpPr>
            <a:spLocks noGrp="1"/>
          </p:cNvSpPr>
          <p:nvPr>
            <p:ph idx="1"/>
          </p:nvPr>
        </p:nvSpPr>
        <p:spPr/>
        <p:txBody>
          <a:bodyPr>
            <a:normAutofit/>
          </a:bodyPr>
          <a:lstStyle/>
          <a:p>
            <a:r>
              <a:rPr lang="en-US" dirty="0" smtClean="0"/>
              <a:t>E-Procurement</a:t>
            </a:r>
          </a:p>
          <a:p>
            <a:pPr lvl="1"/>
            <a:r>
              <a:rPr lang="en-US" dirty="0" smtClean="0"/>
              <a:t>Corporate procurement (corporate purchasing): transactional elements of buying products and services for operational and functional needs.</a:t>
            </a:r>
          </a:p>
          <a:p>
            <a:pPr lvl="1"/>
            <a:r>
              <a:rPr lang="en-US" dirty="0" smtClean="0"/>
              <a:t>Direct procurement: buying materials to produce finished goods.</a:t>
            </a:r>
          </a:p>
          <a:p>
            <a:pPr lvl="1"/>
            <a:r>
              <a:rPr lang="en-US" dirty="0" smtClean="0"/>
              <a:t>Indirect procurement: buying materials for daily operations.</a:t>
            </a:r>
          </a:p>
          <a:p>
            <a:pPr lvl="1"/>
            <a:r>
              <a:rPr lang="en-US" dirty="0" smtClean="0"/>
              <a:t>E-procurement: reengineered procurement using e-business technologies and strategies.</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20565843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Business (B2B) </a:t>
            </a:r>
            <a:br>
              <a:rPr lang="en-US" dirty="0"/>
            </a:br>
            <a:r>
              <a:rPr lang="en-US" dirty="0"/>
              <a:t>E-commerce and E-procurement</a:t>
            </a:r>
          </a:p>
        </p:txBody>
      </p:sp>
      <p:sp>
        <p:nvSpPr>
          <p:cNvPr id="6" name="Content Placeholder 5"/>
          <p:cNvSpPr>
            <a:spLocks noGrp="1"/>
          </p:cNvSpPr>
          <p:nvPr>
            <p:ph idx="1"/>
          </p:nvPr>
        </p:nvSpPr>
        <p:spPr/>
        <p:txBody>
          <a:bodyPr>
            <a:normAutofit/>
          </a:bodyPr>
          <a:lstStyle/>
          <a:p>
            <a:r>
              <a:rPr lang="en-US" dirty="0" smtClean="0"/>
              <a:t>E-Procurement Goals</a:t>
            </a:r>
          </a:p>
          <a:p>
            <a:pPr lvl="1"/>
            <a:r>
              <a:rPr lang="en-US" dirty="0" smtClean="0"/>
              <a:t>Control Costs &amp; Simplify Processes (streamlining)</a:t>
            </a:r>
          </a:p>
          <a:p>
            <a:pPr marL="1371600" lvl="2" indent="-457200">
              <a:buFont typeface="+mj-lt"/>
              <a:buAutoNum type="arabicPeriod"/>
            </a:pPr>
            <a:r>
              <a:rPr lang="en-US" dirty="0"/>
              <a:t>Streamline </a:t>
            </a:r>
            <a:r>
              <a:rPr lang="en-US" dirty="0" smtClean="0"/>
              <a:t>within </a:t>
            </a:r>
            <a:r>
              <a:rPr lang="en-US" dirty="0"/>
              <a:t>an organization’s value chain</a:t>
            </a:r>
            <a:r>
              <a:rPr lang="en-US" dirty="0" smtClean="0"/>
              <a:t>.</a:t>
            </a:r>
          </a:p>
          <a:p>
            <a:pPr marL="1371600" lvl="2" indent="-457200">
              <a:buFont typeface="+mj-lt"/>
              <a:buAutoNum type="arabicPeriod"/>
            </a:pPr>
            <a:r>
              <a:rPr lang="en-US" dirty="0" smtClean="0"/>
              <a:t>Align </a:t>
            </a:r>
            <a:r>
              <a:rPr lang="en-US" dirty="0"/>
              <a:t>the organization’s procurement process with those of other trading </a:t>
            </a:r>
            <a:r>
              <a:rPr lang="en-US" dirty="0" smtClean="0"/>
              <a:t>partners, which </a:t>
            </a:r>
            <a:r>
              <a:rPr lang="en-US" dirty="0"/>
              <a:t>belong to the organization’s virtual supply chain</a:t>
            </a:r>
            <a:r>
              <a:rPr lang="en-US" dirty="0" smtClean="0"/>
              <a:t>.</a:t>
            </a:r>
          </a:p>
          <a:p>
            <a:pPr marL="1371600" lvl="2" indent="-457200">
              <a:buFont typeface="+mj-lt"/>
              <a:buAutoNum type="arabicPeriod"/>
            </a:pPr>
            <a:r>
              <a:rPr lang="en-US" dirty="0" smtClean="0"/>
              <a:t>Analyze spending </a:t>
            </a:r>
            <a:r>
              <a:rPr lang="en-US" dirty="0"/>
              <a:t>patterns in an effort to improve spending decisions and outcomes.</a:t>
            </a:r>
            <a:endParaRPr lang="en-US" dirty="0" smtClean="0"/>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4428744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Business (B2B) </a:t>
            </a:r>
            <a:br>
              <a:rPr lang="en-US" dirty="0"/>
            </a:br>
            <a:r>
              <a:rPr lang="en-US" dirty="0"/>
              <a:t>E-commerce and E-procurement</a:t>
            </a:r>
          </a:p>
        </p:txBody>
      </p:sp>
      <p:sp>
        <p:nvSpPr>
          <p:cNvPr id="6" name="Content Placeholder 5"/>
          <p:cNvSpPr>
            <a:spLocks noGrp="1"/>
          </p:cNvSpPr>
          <p:nvPr>
            <p:ph idx="1"/>
          </p:nvPr>
        </p:nvSpPr>
        <p:spPr/>
        <p:txBody>
          <a:bodyPr>
            <a:normAutofit/>
          </a:bodyPr>
          <a:lstStyle/>
          <a:p>
            <a:r>
              <a:rPr lang="en-US" dirty="0" smtClean="0"/>
              <a:t>Public and Private Exchanges</a:t>
            </a:r>
          </a:p>
          <a:p>
            <a:pPr lvl="1"/>
            <a:r>
              <a:rPr lang="en-US" dirty="0" smtClean="0"/>
              <a:t>Vertical exchanges serve one industry along the entire supply chain (automotive, chemical, manufacturing, etc.).</a:t>
            </a:r>
          </a:p>
          <a:p>
            <a:pPr lvl="1"/>
            <a:r>
              <a:rPr lang="en-US" dirty="0" smtClean="0"/>
              <a:t>Horizontal exchanges serve many industries using the same products or services (office supplies, cleaning materials, bearings, etc.).</a:t>
            </a:r>
          </a:p>
          <a:p>
            <a:pPr lvl="1"/>
            <a:r>
              <a:rPr lang="en-US" dirty="0" smtClean="0"/>
              <a:t>Functional exchanges provide temporary help on an as-needed basis (ADP, Eease.com).</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19872365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Business (B2B) </a:t>
            </a:r>
            <a:br>
              <a:rPr lang="en-US" dirty="0"/>
            </a:br>
            <a:r>
              <a:rPr lang="en-US" dirty="0"/>
              <a:t>E-commerce and E-procurement</a:t>
            </a:r>
          </a:p>
        </p:txBody>
      </p:sp>
      <p:sp>
        <p:nvSpPr>
          <p:cNvPr id="6" name="Content Placeholder 5"/>
          <p:cNvSpPr>
            <a:spLocks noGrp="1"/>
          </p:cNvSpPr>
          <p:nvPr>
            <p:ph idx="1"/>
          </p:nvPr>
        </p:nvSpPr>
        <p:spPr/>
        <p:txBody>
          <a:bodyPr>
            <a:normAutofit/>
          </a:bodyPr>
          <a:lstStyle/>
          <a:p>
            <a:r>
              <a:rPr lang="en-US" dirty="0"/>
              <a:t>Maverick </a:t>
            </a:r>
            <a:r>
              <a:rPr lang="en-US" dirty="0" smtClean="0"/>
              <a:t>Buying</a:t>
            </a:r>
          </a:p>
          <a:p>
            <a:pPr lvl="1"/>
            <a:r>
              <a:rPr lang="en-US" dirty="0" smtClean="0"/>
              <a:t>Buying outside the established system due to overly complex procurement processes.</a:t>
            </a:r>
          </a:p>
          <a:p>
            <a:pPr lvl="1"/>
            <a:r>
              <a:rPr lang="en-US" dirty="0" smtClean="0"/>
              <a:t>Can lead to higher vendor prices.</a:t>
            </a:r>
          </a:p>
          <a:p>
            <a:pPr lvl="1"/>
            <a:r>
              <a:rPr lang="en-US" dirty="0" smtClean="0"/>
              <a:t>Can reduce corporate volume discounts that trigger new discount tiers.</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8043524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Retailing Technology</a:t>
            </a:r>
          </a:p>
        </p:txBody>
      </p:sp>
      <p:sp>
        <p:nvSpPr>
          <p:cNvPr id="6" name="Content Placeholder 5"/>
          <p:cNvSpPr>
            <a:spLocks noGrp="1"/>
          </p:cNvSpPr>
          <p:nvPr>
            <p:ph idx="1"/>
          </p:nvPr>
        </p:nvSpPr>
        <p:spPr/>
        <p:txBody>
          <a:bodyPr>
            <a:normAutofit/>
          </a:bodyPr>
          <a:lstStyle/>
          <a:p>
            <a:r>
              <a:rPr lang="en-US" dirty="0" smtClean="0"/>
              <a:t>Consumer Demands and Behavior</a:t>
            </a:r>
          </a:p>
          <a:p>
            <a:pPr lvl="1"/>
            <a:r>
              <a:rPr lang="en-US" dirty="0" smtClean="0"/>
              <a:t>A dizzying array of new technologies are exciting and unproven.</a:t>
            </a:r>
          </a:p>
          <a:p>
            <a:pPr lvl="1"/>
            <a:r>
              <a:rPr lang="en-US" dirty="0" smtClean="0"/>
              <a:t>Adoption is vital, but budgets are limited.</a:t>
            </a:r>
          </a:p>
          <a:p>
            <a:pPr lvl="1"/>
            <a:r>
              <a:rPr lang="en-US" dirty="0" smtClean="0"/>
              <a:t>Consumers are demanding, price-conscious, and easily swayed by competitors.</a:t>
            </a:r>
          </a:p>
          <a:p>
            <a:pPr lvl="1"/>
            <a:r>
              <a:rPr lang="en-US" dirty="0" smtClean="0"/>
              <a:t>Overly aggressive leads to financial ruin, but risk aversion loses out to competition.</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4752166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Business (B2B) </a:t>
            </a:r>
            <a:br>
              <a:rPr lang="en-US" dirty="0"/>
            </a:br>
            <a:r>
              <a:rPr lang="en-US" dirty="0"/>
              <a:t>E-commerce and E-procurement</a:t>
            </a:r>
          </a:p>
        </p:txBody>
      </p:sp>
      <p:sp>
        <p:nvSpPr>
          <p:cNvPr id="6" name="Content Placeholder 5"/>
          <p:cNvSpPr>
            <a:spLocks noGrp="1"/>
          </p:cNvSpPr>
          <p:nvPr>
            <p:ph idx="1"/>
          </p:nvPr>
        </p:nvSpPr>
        <p:spPr/>
        <p:txBody>
          <a:bodyPr>
            <a:normAutofit/>
          </a:bodyPr>
          <a:lstStyle/>
          <a:p>
            <a:r>
              <a:rPr lang="en-US" dirty="0" smtClean="0"/>
              <a:t>Procurement Objective</a:t>
            </a:r>
          </a:p>
          <a:p>
            <a:pPr lvl="1"/>
            <a:r>
              <a:rPr lang="en-US" dirty="0" smtClean="0"/>
              <a:t>Demand management is knowing </a:t>
            </a:r>
            <a:r>
              <a:rPr lang="en-US" dirty="0"/>
              <a:t>or predicting what to buy, when, and how much</a:t>
            </a:r>
            <a:r>
              <a:rPr lang="en-US" dirty="0" smtClean="0"/>
              <a:t>.</a:t>
            </a:r>
          </a:p>
          <a:p>
            <a:pPr lvl="1"/>
            <a:r>
              <a:rPr lang="en-US" dirty="0" smtClean="0"/>
              <a:t>Best procurement cost is zero, when people are not buying what they do not need.</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27278512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to Business (B2B) </a:t>
            </a:r>
            <a:br>
              <a:rPr lang="en-US" dirty="0"/>
            </a:br>
            <a:r>
              <a:rPr lang="en-US" dirty="0"/>
              <a:t>E-commerce and E-procurement</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Briefly </a:t>
            </a:r>
            <a:r>
              <a:rPr lang="en-US" b="0" dirty="0"/>
              <a:t>differentiate between the sell-side marketplace and </a:t>
            </a:r>
            <a:r>
              <a:rPr lang="en-US" b="0" dirty="0" smtClean="0"/>
              <a:t>e-sourcing</a:t>
            </a:r>
            <a:r>
              <a:rPr lang="en-US" b="0" dirty="0"/>
              <a:t>.</a:t>
            </a:r>
          </a:p>
          <a:p>
            <a:pPr marL="457200" indent="-457200">
              <a:buClr>
                <a:srgbClr val="5A8B25"/>
              </a:buClr>
              <a:buFont typeface="+mj-lt"/>
              <a:buAutoNum type="arabicPeriod"/>
            </a:pPr>
            <a:r>
              <a:rPr lang="en-US" b="0" dirty="0" smtClean="0"/>
              <a:t>What </a:t>
            </a:r>
            <a:r>
              <a:rPr lang="en-US" b="0" dirty="0"/>
              <a:t>are the two basic goals of </a:t>
            </a:r>
            <a:r>
              <a:rPr lang="en-US" b="0" dirty="0" smtClean="0"/>
              <a:t>e-procurement? How </a:t>
            </a:r>
            <a:r>
              <a:rPr lang="en-US" b="0" dirty="0"/>
              <a:t>can those </a:t>
            </a:r>
            <a:r>
              <a:rPr lang="en-US" b="0" dirty="0" smtClean="0"/>
              <a:t>goals be </a:t>
            </a:r>
            <a:r>
              <a:rPr lang="en-US" b="0" dirty="0"/>
              <a:t>met?</a:t>
            </a:r>
          </a:p>
          <a:p>
            <a:pPr marL="457200" indent="-457200">
              <a:buClr>
                <a:srgbClr val="5A8B25"/>
              </a:buClr>
              <a:buFont typeface="+mj-lt"/>
              <a:buAutoNum type="arabicPeriod"/>
            </a:pPr>
            <a:r>
              <a:rPr lang="en-US" b="0" dirty="0" smtClean="0"/>
              <a:t>What </a:t>
            </a:r>
            <a:r>
              <a:rPr lang="en-US" b="0" dirty="0"/>
              <a:t>is the role of exchanges in B2B?</a:t>
            </a:r>
          </a:p>
          <a:p>
            <a:pPr marL="457200" indent="-457200">
              <a:buClr>
                <a:srgbClr val="5A8B25"/>
              </a:buClr>
              <a:buFont typeface="+mj-lt"/>
              <a:buAutoNum type="arabicPeriod"/>
            </a:pPr>
            <a:r>
              <a:rPr lang="en-US" b="0" dirty="0" smtClean="0"/>
              <a:t>Explain </a:t>
            </a:r>
            <a:r>
              <a:rPr lang="en-US" b="0" dirty="0"/>
              <a:t>why maverick buying might take place and its impact </a:t>
            </a:r>
            <a:r>
              <a:rPr lang="en-US" b="0" dirty="0" smtClean="0"/>
              <a:t>on procurement </a:t>
            </a:r>
            <a:r>
              <a:rPr lang="en-US" b="0" dirty="0"/>
              <a:t>costs.</a:t>
            </a:r>
            <a:endParaRPr lang="en-US" b="0" dirty="0" smtClean="0"/>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23303608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472719908"/>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0217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Mobile Commerce</a:t>
            </a:r>
            <a:endParaRPr lang="en-US" dirty="0"/>
          </a:p>
        </p:txBody>
      </p:sp>
      <p:sp>
        <p:nvSpPr>
          <p:cNvPr id="6" name="Content Placeholder 5"/>
          <p:cNvSpPr>
            <a:spLocks noGrp="1"/>
          </p:cNvSpPr>
          <p:nvPr>
            <p:ph idx="1"/>
          </p:nvPr>
        </p:nvSpPr>
        <p:spPr/>
        <p:txBody>
          <a:bodyPr>
            <a:normAutofit/>
          </a:bodyPr>
          <a:lstStyle/>
          <a:p>
            <a:r>
              <a:rPr lang="en-US" dirty="0"/>
              <a:t>Mobile </a:t>
            </a:r>
            <a:r>
              <a:rPr lang="en-US" dirty="0" smtClean="0"/>
              <a:t>Commerce</a:t>
            </a:r>
            <a:r>
              <a:rPr lang="en-US" dirty="0"/>
              <a:t>, or </a:t>
            </a:r>
            <a:r>
              <a:rPr lang="en-US" dirty="0" smtClean="0"/>
              <a:t>M-Commerce</a:t>
            </a:r>
            <a:r>
              <a:rPr lang="en-US" dirty="0"/>
              <a:t>:</a:t>
            </a:r>
            <a:endParaRPr lang="en-US" dirty="0" smtClean="0"/>
          </a:p>
          <a:p>
            <a:pPr lvl="1"/>
            <a:r>
              <a:rPr lang="en-US" dirty="0"/>
              <a:t>The buying or selling of goods and </a:t>
            </a:r>
            <a:r>
              <a:rPr lang="en-US" dirty="0" smtClean="0"/>
              <a:t>services using </a:t>
            </a:r>
            <a:r>
              <a:rPr lang="en-US" dirty="0"/>
              <a:t>a wireless, handheld device such as a cell phone or tablet (slate) computer</a:t>
            </a:r>
            <a:r>
              <a:rPr lang="en-US" dirty="0" smtClean="0"/>
              <a:t>.</a:t>
            </a:r>
          </a:p>
          <a:p>
            <a:r>
              <a:rPr lang="en-US" dirty="0"/>
              <a:t>Mobile </a:t>
            </a:r>
            <a:r>
              <a:rPr lang="en-US" dirty="0" smtClean="0"/>
              <a:t>E-Commerce</a:t>
            </a:r>
          </a:p>
          <a:p>
            <a:pPr lvl="1"/>
            <a:r>
              <a:rPr lang="en-US" dirty="0"/>
              <a:t>The use of a wireless handheld devices to order </a:t>
            </a:r>
            <a:r>
              <a:rPr lang="en-US" dirty="0" smtClean="0"/>
              <a:t>and/or pay </a:t>
            </a:r>
            <a:r>
              <a:rPr lang="en-US" dirty="0"/>
              <a:t>for goods and services from online vendors</a:t>
            </a:r>
            <a:r>
              <a:rPr lang="en-US" dirty="0" smtClean="0"/>
              <a:t>.</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13187636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Mobile Commerce</a:t>
            </a:r>
            <a:endParaRPr lang="en-US" dirty="0"/>
          </a:p>
        </p:txBody>
      </p:sp>
      <p:sp>
        <p:nvSpPr>
          <p:cNvPr id="6" name="Content Placeholder 5"/>
          <p:cNvSpPr>
            <a:spLocks noGrp="1"/>
          </p:cNvSpPr>
          <p:nvPr>
            <p:ph idx="1"/>
          </p:nvPr>
        </p:nvSpPr>
        <p:spPr/>
        <p:txBody>
          <a:bodyPr>
            <a:normAutofit/>
          </a:bodyPr>
          <a:lstStyle/>
          <a:p>
            <a:r>
              <a:rPr lang="en-US" dirty="0"/>
              <a:t>Mobile </a:t>
            </a:r>
            <a:r>
              <a:rPr lang="en-US" dirty="0" smtClean="0"/>
              <a:t>Retailing</a:t>
            </a:r>
          </a:p>
          <a:p>
            <a:pPr lvl="1"/>
            <a:r>
              <a:rPr lang="en-US" dirty="0"/>
              <a:t>The use of mobile technology to promote, enhance, and </a:t>
            </a:r>
            <a:r>
              <a:rPr lang="en-US" dirty="0" smtClean="0"/>
              <a:t>add to </a:t>
            </a:r>
            <a:r>
              <a:rPr lang="en-US" dirty="0"/>
              <a:t>value </a:t>
            </a:r>
            <a:r>
              <a:rPr lang="en-US" dirty="0" smtClean="0"/>
              <a:t>to the </a:t>
            </a:r>
            <a:r>
              <a:rPr lang="en-US" dirty="0"/>
              <a:t>in-store shopping experience. </a:t>
            </a:r>
            <a:endParaRPr lang="en-US" dirty="0" smtClean="0"/>
          </a:p>
          <a:p>
            <a:r>
              <a:rPr lang="en-US" dirty="0"/>
              <a:t>Mobile </a:t>
            </a:r>
            <a:r>
              <a:rPr lang="en-US" dirty="0" smtClean="0"/>
              <a:t>Marketing</a:t>
            </a:r>
          </a:p>
          <a:p>
            <a:pPr lvl="1"/>
            <a:r>
              <a:rPr lang="en-US" dirty="0" smtClean="0"/>
              <a:t>A </a:t>
            </a:r>
            <a:r>
              <a:rPr lang="en-US" dirty="0"/>
              <a:t>variety of activities used by organizations to </a:t>
            </a:r>
            <a:r>
              <a:rPr lang="en-US" dirty="0" smtClean="0"/>
              <a:t>engage, communicate</a:t>
            </a:r>
            <a:r>
              <a:rPr lang="en-US" dirty="0"/>
              <a:t>, and interact over Wi-Fi </a:t>
            </a:r>
            <a:r>
              <a:rPr lang="en-US" dirty="0" smtClean="0"/>
              <a:t>and telecommunications </a:t>
            </a:r>
            <a:r>
              <a:rPr lang="en-US" dirty="0"/>
              <a:t>networks </a:t>
            </a:r>
            <a:r>
              <a:rPr lang="en-US" dirty="0" smtClean="0"/>
              <a:t>with consumers using wireless</a:t>
            </a:r>
            <a:r>
              <a:rPr lang="en-US" dirty="0"/>
              <a:t>, handheld devices</a:t>
            </a:r>
            <a:r>
              <a:rPr lang="en-US" dirty="0" smtClean="0"/>
              <a:t>.</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30750576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Mobile Commerce</a:t>
            </a:r>
            <a:endParaRPr lang="en-US" dirty="0"/>
          </a:p>
        </p:txBody>
      </p:sp>
      <p:sp>
        <p:nvSpPr>
          <p:cNvPr id="6" name="Content Placeholder 5"/>
          <p:cNvSpPr>
            <a:spLocks noGrp="1"/>
          </p:cNvSpPr>
          <p:nvPr>
            <p:ph idx="1"/>
          </p:nvPr>
        </p:nvSpPr>
        <p:spPr>
          <a:xfrm>
            <a:off x="1600200" y="1600200"/>
            <a:ext cx="7086600" cy="4525963"/>
          </a:xfrm>
        </p:spPr>
        <p:txBody>
          <a:bodyPr>
            <a:normAutofit/>
          </a:bodyPr>
          <a:lstStyle/>
          <a:p>
            <a:r>
              <a:rPr lang="en-US" dirty="0" smtClean="0"/>
              <a:t>Competitive Advantage in Mobile Commerce</a:t>
            </a:r>
          </a:p>
          <a:p>
            <a:pPr lvl="1"/>
            <a:r>
              <a:rPr lang="en-US" dirty="0"/>
              <a:t>In-Store </a:t>
            </a:r>
            <a:r>
              <a:rPr lang="en-US" dirty="0" smtClean="0"/>
              <a:t>Tracking</a:t>
            </a:r>
            <a:r>
              <a:rPr lang="en-US" dirty="0"/>
              <a:t>: </a:t>
            </a:r>
            <a:r>
              <a:rPr lang="en-US" dirty="0" smtClean="0"/>
              <a:t>tracking </a:t>
            </a:r>
            <a:r>
              <a:rPr lang="en-US" dirty="0"/>
              <a:t>a customer’s movement through a retail </a:t>
            </a:r>
            <a:r>
              <a:rPr lang="en-US" dirty="0" smtClean="0"/>
              <a:t>store</a:t>
            </a:r>
            <a:r>
              <a:rPr lang="en-US" dirty="0"/>
              <a:t> through mobile technology </a:t>
            </a:r>
            <a:r>
              <a:rPr lang="en-US" dirty="0" smtClean="0"/>
              <a:t>to optimize shopping experiences. </a:t>
            </a:r>
          </a:p>
          <a:p>
            <a:pPr marL="914400" indent="-457200"/>
            <a:r>
              <a:rPr lang="en-US" dirty="0" smtClean="0"/>
              <a:t>Quick Response (QR) Codes</a:t>
            </a:r>
          </a:p>
          <a:p>
            <a:pPr marL="1371600" lvl="1" indent="-457200"/>
            <a:r>
              <a:rPr lang="en-US" dirty="0" smtClean="0"/>
              <a:t>A </a:t>
            </a:r>
            <a:r>
              <a:rPr lang="en-US" dirty="0"/>
              <a:t>variety of activities used by organizations to </a:t>
            </a:r>
            <a:r>
              <a:rPr lang="en-US" dirty="0" smtClean="0"/>
              <a:t>engage, communicate</a:t>
            </a:r>
            <a:r>
              <a:rPr lang="en-US" dirty="0"/>
              <a:t>, and interact over Wi-Fi </a:t>
            </a:r>
            <a:r>
              <a:rPr lang="en-US" dirty="0" smtClean="0"/>
              <a:t>and telecommunications </a:t>
            </a:r>
            <a:r>
              <a:rPr lang="en-US" dirty="0"/>
              <a:t>networks </a:t>
            </a:r>
            <a:r>
              <a:rPr lang="en-US" dirty="0" smtClean="0"/>
              <a:t>with consumers using wireless</a:t>
            </a:r>
            <a:r>
              <a:rPr lang="en-US" dirty="0"/>
              <a:t>, handheld devices</a:t>
            </a:r>
            <a:r>
              <a:rPr lang="en-US" dirty="0" smtClean="0"/>
              <a:t>.</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38721871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Mobile Commerce</a:t>
            </a:r>
            <a:endParaRPr lang="en-US" dirty="0"/>
          </a:p>
        </p:txBody>
      </p:sp>
      <p:sp>
        <p:nvSpPr>
          <p:cNvPr id="6" name="Content Placeholder 5"/>
          <p:cNvSpPr>
            <a:spLocks noGrp="1"/>
          </p:cNvSpPr>
          <p:nvPr>
            <p:ph idx="1"/>
          </p:nvPr>
        </p:nvSpPr>
        <p:spPr>
          <a:xfrm>
            <a:off x="1600200" y="1600200"/>
            <a:ext cx="7086600" cy="4525963"/>
          </a:xfrm>
        </p:spPr>
        <p:txBody>
          <a:bodyPr>
            <a:normAutofit/>
          </a:bodyPr>
          <a:lstStyle/>
          <a:p>
            <a:r>
              <a:rPr lang="en-US" dirty="0" smtClean="0"/>
              <a:t>Asia Bests U.S. in QR Use</a:t>
            </a:r>
          </a:p>
          <a:p>
            <a:pPr lvl="1"/>
            <a:r>
              <a:rPr lang="en-US" dirty="0" smtClean="0"/>
              <a:t>U.S. smartphone users do not know what to do with QR codes.</a:t>
            </a:r>
          </a:p>
          <a:p>
            <a:pPr lvl="1"/>
            <a:r>
              <a:rPr lang="en-US" dirty="0" smtClean="0"/>
              <a:t>QR scanning is inconvenient or users are directed to pages with nothing of interest.</a:t>
            </a:r>
          </a:p>
          <a:p>
            <a:pPr lvl="1"/>
            <a:r>
              <a:rPr lang="en-US" dirty="0" smtClean="0"/>
              <a:t>Alternatives include </a:t>
            </a:r>
            <a:r>
              <a:rPr lang="en-US" i="1" dirty="0" smtClean="0"/>
              <a:t>Mobile Visual Search</a:t>
            </a:r>
            <a:r>
              <a:rPr lang="en-US" dirty="0" smtClean="0"/>
              <a:t>: search engine that users an image instead of text.</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32938422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Mobile Commerce</a:t>
            </a:r>
            <a:endParaRPr lang="en-US" dirty="0"/>
          </a:p>
        </p:txBody>
      </p:sp>
      <p:sp>
        <p:nvSpPr>
          <p:cNvPr id="6" name="Content Placeholder 5"/>
          <p:cNvSpPr>
            <a:spLocks noGrp="1"/>
          </p:cNvSpPr>
          <p:nvPr>
            <p:ph idx="1"/>
          </p:nvPr>
        </p:nvSpPr>
        <p:spPr/>
        <p:txBody>
          <a:bodyPr>
            <a:normAutofit/>
          </a:bodyPr>
          <a:lstStyle/>
          <a:p>
            <a:r>
              <a:rPr lang="en-US" dirty="0"/>
              <a:t>Mobile </a:t>
            </a:r>
            <a:r>
              <a:rPr lang="en-US" dirty="0" smtClean="0"/>
              <a:t>Entertainment</a:t>
            </a:r>
          </a:p>
          <a:p>
            <a:pPr lvl="1"/>
            <a:r>
              <a:rPr lang="en-US" dirty="0" smtClean="0"/>
              <a:t>Most notable are music, movies, videos, games, adult entertainment, sports, and gambling apps.</a:t>
            </a:r>
          </a:p>
          <a:p>
            <a:pPr lvl="1"/>
            <a:r>
              <a:rPr lang="en-US" dirty="0" smtClean="0"/>
              <a:t>Apps can track sporting news, record workout times, record heart rates, analyze a person’s golf swing.</a:t>
            </a:r>
          </a:p>
          <a:p>
            <a:pPr lvl="1"/>
            <a:r>
              <a:rPr lang="en-US" dirty="0" smtClean="0"/>
              <a:t>Mobile device improvements are predicted to increase video clips, movie, and television use on/through mobile devices toward $20 billion.</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15453413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Mobile Commerce</a:t>
            </a:r>
            <a:endParaRPr lang="en-US" dirty="0"/>
          </a:p>
        </p:txBody>
      </p:sp>
      <p:sp>
        <p:nvSpPr>
          <p:cNvPr id="6" name="Content Placeholder 5"/>
          <p:cNvSpPr>
            <a:spLocks noGrp="1"/>
          </p:cNvSpPr>
          <p:nvPr>
            <p:ph idx="1"/>
          </p:nvPr>
        </p:nvSpPr>
        <p:spPr/>
        <p:txBody>
          <a:bodyPr>
            <a:normAutofit/>
          </a:bodyPr>
          <a:lstStyle/>
          <a:p>
            <a:r>
              <a:rPr lang="en-US" dirty="0" smtClean="0"/>
              <a:t>Hotel Services and Travel</a:t>
            </a:r>
          </a:p>
          <a:p>
            <a:pPr lvl="1"/>
            <a:r>
              <a:rPr lang="en-US" dirty="0" smtClean="0"/>
              <a:t>Airline </a:t>
            </a:r>
            <a:r>
              <a:rPr lang="en-US" dirty="0"/>
              <a:t>QR </a:t>
            </a:r>
            <a:r>
              <a:rPr lang="en-US" dirty="0" smtClean="0"/>
              <a:t>boarding passes and SMS flight updates.</a:t>
            </a:r>
          </a:p>
          <a:p>
            <a:pPr lvl="1"/>
            <a:r>
              <a:rPr lang="en-US" dirty="0" smtClean="0"/>
              <a:t>Travel planning with roadside assistance, Wi-Fi hotspots, and recommendations.</a:t>
            </a:r>
          </a:p>
          <a:p>
            <a:pPr lvl="1"/>
            <a:r>
              <a:rPr lang="en-US" dirty="0" smtClean="0"/>
              <a:t>Hotel guest reservations, bill checking, and local services.</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33020075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Mobile Commerce</a:t>
            </a:r>
            <a:endParaRPr lang="en-US" dirty="0"/>
          </a:p>
        </p:txBody>
      </p:sp>
      <p:sp>
        <p:nvSpPr>
          <p:cNvPr id="6" name="Content Placeholder 5"/>
          <p:cNvSpPr>
            <a:spLocks noGrp="1"/>
          </p:cNvSpPr>
          <p:nvPr>
            <p:ph idx="1"/>
          </p:nvPr>
        </p:nvSpPr>
        <p:spPr/>
        <p:txBody>
          <a:bodyPr>
            <a:normAutofit/>
          </a:bodyPr>
          <a:lstStyle/>
          <a:p>
            <a:r>
              <a:rPr lang="en-US" dirty="0" smtClean="0"/>
              <a:t>Mobile Social Networking</a:t>
            </a:r>
          </a:p>
          <a:p>
            <a:pPr lvl="1"/>
            <a:r>
              <a:rPr lang="en-US" dirty="0" smtClean="0"/>
              <a:t>Facebook and Twitter contribute to the 3</a:t>
            </a:r>
            <a:r>
              <a:rPr lang="en-US" baseline="30000" dirty="0" smtClean="0"/>
              <a:t>rd</a:t>
            </a:r>
            <a:r>
              <a:rPr lang="en-US" dirty="0" smtClean="0"/>
              <a:t> most popular mobile app after games and weather.</a:t>
            </a:r>
          </a:p>
          <a:p>
            <a:pPr lvl="1"/>
            <a:r>
              <a:rPr lang="en-US" dirty="0" smtClean="0"/>
              <a:t>Occurs in virtual communities, offering users to access their accounts from a smartphone or other mobile device.</a:t>
            </a:r>
          </a:p>
          <a:p>
            <a:pPr lvl="1"/>
            <a:r>
              <a:rPr lang="en-US" dirty="0" smtClean="0"/>
              <a:t>Predicted as primary contributor in the growth of the mobile market.</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3255431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Retailing Technology</a:t>
            </a:r>
          </a:p>
        </p:txBody>
      </p:sp>
      <p:sp>
        <p:nvSpPr>
          <p:cNvPr id="6" name="Content Placeholder 5"/>
          <p:cNvSpPr>
            <a:spLocks noGrp="1"/>
          </p:cNvSpPr>
          <p:nvPr>
            <p:ph idx="1"/>
          </p:nvPr>
        </p:nvSpPr>
        <p:spPr/>
        <p:txBody>
          <a:bodyPr>
            <a:normAutofit/>
          </a:bodyPr>
          <a:lstStyle/>
          <a:p>
            <a:r>
              <a:rPr lang="en-US" dirty="0" smtClean="0"/>
              <a:t>Consumer Demands and Behavior</a:t>
            </a:r>
          </a:p>
          <a:p>
            <a:pPr lvl="1"/>
            <a:r>
              <a:rPr lang="en-US" i="1" dirty="0"/>
              <a:t>Empowered Price </a:t>
            </a:r>
            <a:r>
              <a:rPr lang="en-US" i="1" dirty="0" smtClean="0"/>
              <a:t>Sensitivity</a:t>
            </a:r>
            <a:r>
              <a:rPr lang="en-US" dirty="0" smtClean="0"/>
              <a:t>: consumer empowerment to </a:t>
            </a:r>
            <a:r>
              <a:rPr lang="en-US" dirty="0"/>
              <a:t>find </a:t>
            </a:r>
            <a:r>
              <a:rPr lang="en-US" dirty="0" smtClean="0"/>
              <a:t>the lowest </a:t>
            </a:r>
            <a:r>
              <a:rPr lang="en-US" dirty="0"/>
              <a:t>price available for a </a:t>
            </a:r>
            <a:r>
              <a:rPr lang="en-US" dirty="0" smtClean="0"/>
              <a:t>product through the </a:t>
            </a:r>
            <a:r>
              <a:rPr lang="en-US" dirty="0"/>
              <a:t>Web and mobile </a:t>
            </a:r>
            <a:r>
              <a:rPr lang="en-US" dirty="0" smtClean="0"/>
              <a:t>technology.</a:t>
            </a:r>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34198620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Mobile Commerce</a:t>
            </a:r>
            <a:endParaRPr lang="en-US" dirty="0"/>
          </a:p>
        </p:txBody>
      </p:sp>
      <p:sp>
        <p:nvSpPr>
          <p:cNvPr id="6" name="Content Placeholder 5"/>
          <p:cNvSpPr>
            <a:spLocks noGrp="1"/>
          </p:cNvSpPr>
          <p:nvPr>
            <p:ph idx="1"/>
          </p:nvPr>
        </p:nvSpPr>
        <p:spPr/>
        <p:txBody>
          <a:bodyPr>
            <a:normAutofit/>
          </a:bodyPr>
          <a:lstStyle/>
          <a:p>
            <a:r>
              <a:rPr lang="en-US" dirty="0" smtClean="0"/>
              <a:t>Location-Based Marketing</a:t>
            </a:r>
          </a:p>
          <a:p>
            <a:pPr lvl="1"/>
            <a:r>
              <a:rPr lang="en-US" dirty="0" smtClean="0"/>
              <a:t>Advertising using mobile GPS systems to determine user locations.</a:t>
            </a:r>
          </a:p>
          <a:p>
            <a:pPr lvl="1"/>
            <a:r>
              <a:rPr lang="en-US" dirty="0" smtClean="0"/>
              <a:t>Structured as mobile social media games to elicit consumer information and ratings for special attention or discounts from retailers.</a:t>
            </a:r>
          </a:p>
          <a:p>
            <a:r>
              <a:rPr lang="en-US" dirty="0" smtClean="0"/>
              <a:t>Augmented Reality (AR)</a:t>
            </a:r>
            <a:endParaRPr lang="en-US" dirty="0"/>
          </a:p>
          <a:p>
            <a:pPr lvl="1"/>
            <a:r>
              <a:rPr lang="en-US" dirty="0" smtClean="0"/>
              <a:t>Apps that utilize a special technology to create computer-generated graphic superimposed images based on where/how a user points their phone or camera.</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28799818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Mobile Commerce</a:t>
            </a:r>
          </a:p>
        </p:txBody>
      </p:sp>
      <p:sp>
        <p:nvSpPr>
          <p:cNvPr id="6" name="Content Placeholder 5"/>
          <p:cNvSpPr>
            <a:spLocks noGrp="1"/>
          </p:cNvSpPr>
          <p:nvPr>
            <p:ph idx="1"/>
          </p:nvPr>
        </p:nvSpPr>
        <p:spPr/>
        <p:txBody>
          <a:bodyPr>
            <a:normAutofit fontScale="92500" lnSpcReduction="10000"/>
          </a:bodyPr>
          <a:lstStyle/>
          <a:p>
            <a:pPr marL="457200" indent="-457200">
              <a:buClr>
                <a:srgbClr val="5A8B25"/>
              </a:buClr>
              <a:buFont typeface="+mj-lt"/>
              <a:buAutoNum type="arabicPeriod"/>
            </a:pPr>
            <a:r>
              <a:rPr lang="en-US" b="0" dirty="0" smtClean="0"/>
              <a:t>Describe </a:t>
            </a:r>
            <a:r>
              <a:rPr lang="en-US" b="0" dirty="0"/>
              <a:t>some of the ways that people are using mobile devices </a:t>
            </a:r>
            <a:r>
              <a:rPr lang="en-US" b="0" dirty="0" smtClean="0"/>
              <a:t>to shop </a:t>
            </a:r>
            <a:r>
              <a:rPr lang="en-US" b="0" dirty="0"/>
              <a:t>for products and services.</a:t>
            </a:r>
          </a:p>
          <a:p>
            <a:pPr marL="457200" indent="-457200">
              <a:buClr>
                <a:srgbClr val="5A8B25"/>
              </a:buClr>
              <a:buFont typeface="+mj-lt"/>
              <a:buAutoNum type="arabicPeriod"/>
            </a:pPr>
            <a:r>
              <a:rPr lang="en-US" b="0" dirty="0" smtClean="0"/>
              <a:t>What </a:t>
            </a:r>
            <a:r>
              <a:rPr lang="en-US" b="0" dirty="0"/>
              <a:t>are some ways in which traditional brick-and-mortar </a:t>
            </a:r>
            <a:r>
              <a:rPr lang="en-US" b="0" dirty="0" smtClean="0"/>
              <a:t>retailers can </a:t>
            </a:r>
            <a:r>
              <a:rPr lang="en-US" b="0" dirty="0"/>
              <a:t>use mobile technology to enhance a customer’s in-store </a:t>
            </a:r>
            <a:r>
              <a:rPr lang="en-US" b="0" dirty="0" smtClean="0"/>
              <a:t>shopping experience</a:t>
            </a:r>
            <a:r>
              <a:rPr lang="en-US" b="0" dirty="0"/>
              <a:t>?</a:t>
            </a:r>
          </a:p>
          <a:p>
            <a:pPr marL="457200" indent="-457200">
              <a:buClr>
                <a:srgbClr val="5A8B25"/>
              </a:buClr>
              <a:buFont typeface="+mj-lt"/>
              <a:buAutoNum type="arabicPeriod"/>
            </a:pPr>
            <a:r>
              <a:rPr lang="en-US" b="0" dirty="0" smtClean="0"/>
              <a:t>List </a:t>
            </a:r>
            <a:r>
              <a:rPr lang="en-US" b="0" dirty="0"/>
              <a:t>the types of mobile entertainment available to consumers.</a:t>
            </a:r>
          </a:p>
          <a:p>
            <a:pPr marL="457200" indent="-457200">
              <a:buClr>
                <a:srgbClr val="5A8B25"/>
              </a:buClr>
              <a:buFont typeface="+mj-lt"/>
              <a:buAutoNum type="arabicPeriod"/>
            </a:pPr>
            <a:r>
              <a:rPr lang="en-US" b="0" dirty="0" smtClean="0"/>
              <a:t>List </a:t>
            </a:r>
            <a:r>
              <a:rPr lang="en-US" b="0" dirty="0"/>
              <a:t>some ways that travelers and travel-related businesses are </a:t>
            </a:r>
            <a:r>
              <a:rPr lang="en-US" b="0" dirty="0" smtClean="0"/>
              <a:t>using mobile </a:t>
            </a:r>
            <a:r>
              <a:rPr lang="en-US" b="0" dirty="0"/>
              <a:t>technology.</a:t>
            </a:r>
          </a:p>
          <a:p>
            <a:pPr marL="457200" indent="-457200">
              <a:buClr>
                <a:srgbClr val="5A8B25"/>
              </a:buClr>
              <a:buFont typeface="+mj-lt"/>
              <a:buAutoNum type="arabicPeriod"/>
            </a:pPr>
            <a:r>
              <a:rPr lang="en-US" b="0" dirty="0" smtClean="0"/>
              <a:t>How </a:t>
            </a:r>
            <a:r>
              <a:rPr lang="en-US" b="0" dirty="0"/>
              <a:t>are companies using QR codes to promote products </a:t>
            </a:r>
            <a:r>
              <a:rPr lang="en-US" b="0" dirty="0" smtClean="0"/>
              <a:t>and services to </a:t>
            </a:r>
            <a:r>
              <a:rPr lang="en-US" b="0" dirty="0"/>
              <a:t>mobile consumers? Why are QR codes </a:t>
            </a:r>
            <a:r>
              <a:rPr lang="en-US" b="0" dirty="0" smtClean="0"/>
              <a:t>not as </a:t>
            </a:r>
            <a:r>
              <a:rPr lang="en-US" b="0" dirty="0"/>
              <a:t>popular in the U.S. </a:t>
            </a:r>
            <a:r>
              <a:rPr lang="en-US" b="0" dirty="0" smtClean="0"/>
              <a:t>as they </a:t>
            </a:r>
            <a:r>
              <a:rPr lang="en-US" b="0" dirty="0"/>
              <a:t>are in Asia and other parts </a:t>
            </a:r>
            <a:r>
              <a:rPr lang="en-US" b="0" dirty="0" smtClean="0"/>
              <a:t>of the </a:t>
            </a:r>
            <a:r>
              <a:rPr lang="en-US" b="0" dirty="0"/>
              <a:t>world?</a:t>
            </a:r>
          </a:p>
          <a:p>
            <a:pPr marL="457200" indent="-457200">
              <a:buClr>
                <a:srgbClr val="5A8B25"/>
              </a:buClr>
              <a:buFont typeface="+mj-lt"/>
              <a:buAutoNum type="arabicPeriod"/>
            </a:pPr>
            <a:r>
              <a:rPr lang="en-US" b="0" dirty="0" smtClean="0"/>
              <a:t>Explain </a:t>
            </a:r>
            <a:r>
              <a:rPr lang="en-US" b="0" dirty="0"/>
              <a:t>why the mobile gaming market represents such </a:t>
            </a:r>
            <a:r>
              <a:rPr lang="en-US" b="0" dirty="0" smtClean="0"/>
              <a:t>a lucrative market </a:t>
            </a:r>
            <a:r>
              <a:rPr lang="en-US" b="0" dirty="0"/>
              <a:t>opportunity.</a:t>
            </a:r>
            <a:endParaRPr lang="en-US" b="0" dirty="0" smtClean="0"/>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42122176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107779728"/>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60342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Mobile Transactions and Financial Services</a:t>
            </a:r>
          </a:p>
        </p:txBody>
      </p:sp>
      <p:sp>
        <p:nvSpPr>
          <p:cNvPr id="6" name="Content Placeholder 5"/>
          <p:cNvSpPr>
            <a:spLocks noGrp="1"/>
          </p:cNvSpPr>
          <p:nvPr>
            <p:ph idx="1"/>
          </p:nvPr>
        </p:nvSpPr>
        <p:spPr/>
        <p:txBody>
          <a:bodyPr>
            <a:normAutofit/>
          </a:bodyPr>
          <a:lstStyle/>
          <a:p>
            <a:r>
              <a:rPr lang="en-US" dirty="0" smtClean="0"/>
              <a:t>Mobile Payment Systems</a:t>
            </a:r>
          </a:p>
          <a:p>
            <a:pPr lvl="1"/>
            <a:r>
              <a:rPr lang="en-US" dirty="0" smtClean="0"/>
              <a:t>Mobile payment for online transaction.</a:t>
            </a:r>
          </a:p>
          <a:p>
            <a:pPr lvl="1"/>
            <a:r>
              <a:rPr lang="en-US" dirty="0" smtClean="0"/>
              <a:t>Mobile payment for traditional transaction.</a:t>
            </a:r>
          </a:p>
          <a:p>
            <a:r>
              <a:rPr lang="en-US" dirty="0"/>
              <a:t>Charge to Phone Bill with SMS Confirmation</a:t>
            </a:r>
          </a:p>
          <a:p>
            <a:pPr lvl="1"/>
            <a:r>
              <a:rPr lang="en-US" dirty="0" smtClean="0"/>
              <a:t>Uses secure PIN through SMS to validate payment (like Zong.com).</a:t>
            </a:r>
          </a:p>
          <a:p>
            <a:r>
              <a:rPr lang="en-US" dirty="0"/>
              <a:t>Near-Field Communications (NFC)</a:t>
            </a:r>
          </a:p>
          <a:p>
            <a:pPr lvl="1"/>
            <a:r>
              <a:rPr lang="en-US" dirty="0" smtClean="0"/>
              <a:t>Pass or tap device to terminal to transfer payment (Citi </a:t>
            </a:r>
            <a:r>
              <a:rPr lang="en-US" dirty="0" smtClean="0"/>
              <a:t>Mastercard</a:t>
            </a:r>
            <a:r>
              <a:rPr lang="en-US" dirty="0" smtClean="0"/>
              <a:t> </a:t>
            </a:r>
            <a:r>
              <a:rPr lang="en-US" dirty="0" smtClean="0"/>
              <a:t>Paypass</a:t>
            </a:r>
            <a:r>
              <a:rPr lang="en-US" dirty="0" smtClean="0"/>
              <a:t>, Google Wallet).</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15588712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Mobile Transactions and Financial Services</a:t>
            </a:r>
          </a:p>
        </p:txBody>
      </p:sp>
      <p:sp>
        <p:nvSpPr>
          <p:cNvPr id="6" name="Content Placeholder 5"/>
          <p:cNvSpPr>
            <a:spLocks noGrp="1"/>
          </p:cNvSpPr>
          <p:nvPr>
            <p:ph idx="1"/>
          </p:nvPr>
        </p:nvSpPr>
        <p:spPr/>
        <p:txBody>
          <a:bodyPr>
            <a:normAutofit/>
          </a:bodyPr>
          <a:lstStyle/>
          <a:p>
            <a:r>
              <a:rPr lang="en-US" dirty="0"/>
              <a:t>Phone-Displayed Barcode That Retailer Scans</a:t>
            </a:r>
            <a:endParaRPr lang="en-US" dirty="0" smtClean="0"/>
          </a:p>
          <a:p>
            <a:pPr lvl="1"/>
            <a:r>
              <a:rPr lang="en-US" dirty="0" smtClean="0"/>
              <a:t>Phone generated QR code scanned by retailer.</a:t>
            </a:r>
          </a:p>
          <a:p>
            <a:r>
              <a:rPr lang="en-US" dirty="0"/>
              <a:t>Credit Card 1 </a:t>
            </a:r>
            <a:r>
              <a:rPr lang="en-US" dirty="0" smtClean="0"/>
              <a:t>Webform</a:t>
            </a:r>
            <a:endParaRPr lang="en-US" dirty="0"/>
          </a:p>
          <a:p>
            <a:pPr lvl="1"/>
            <a:r>
              <a:rPr lang="en-US" dirty="0" smtClean="0"/>
              <a:t>Mobile purchase the same as online purchase.</a:t>
            </a:r>
          </a:p>
          <a:p>
            <a:r>
              <a:rPr lang="en-US" dirty="0"/>
              <a:t>Transfer of Funds from Payment Account Using SMS</a:t>
            </a:r>
          </a:p>
          <a:p>
            <a:pPr lvl="1"/>
            <a:r>
              <a:rPr lang="en-US" dirty="0" smtClean="0"/>
              <a:t>Phone sends SMS to transfer payment through third party (Obopay.com).</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9273673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Mobile Transactions and Financial Services</a:t>
            </a:r>
          </a:p>
        </p:txBody>
      </p:sp>
      <p:sp>
        <p:nvSpPr>
          <p:cNvPr id="6" name="Content Placeholder 5"/>
          <p:cNvSpPr>
            <a:spLocks noGrp="1"/>
          </p:cNvSpPr>
          <p:nvPr>
            <p:ph idx="1"/>
          </p:nvPr>
        </p:nvSpPr>
        <p:spPr/>
        <p:txBody>
          <a:bodyPr>
            <a:normAutofit/>
          </a:bodyPr>
          <a:lstStyle/>
          <a:p>
            <a:r>
              <a:rPr lang="en-US" dirty="0" smtClean="0"/>
              <a:t>Mobile </a:t>
            </a:r>
            <a:r>
              <a:rPr lang="en-US" dirty="0"/>
              <a:t>Phone Card Reader</a:t>
            </a:r>
          </a:p>
          <a:p>
            <a:pPr lvl="1"/>
            <a:r>
              <a:rPr lang="en-US" dirty="0" smtClean="0"/>
              <a:t>Phone attached device allows credit card swipe (Square.com, Paypal.com).</a:t>
            </a:r>
          </a:p>
          <a:p>
            <a:r>
              <a:rPr lang="en-US" dirty="0"/>
              <a:t>User Scan of 2D Tags Generated by Retailer</a:t>
            </a:r>
          </a:p>
          <a:p>
            <a:pPr lvl="1"/>
            <a:r>
              <a:rPr lang="en-US" dirty="0" smtClean="0"/>
              <a:t>QR code or 2D tag to identify merchant or payee, allowing customer-merchant or person-person transfers.</a:t>
            </a:r>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13038372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Mobile Transactions and Financial Services</a:t>
            </a:r>
          </a:p>
        </p:txBody>
      </p:sp>
      <p:sp>
        <p:nvSpPr>
          <p:cNvPr id="6" name="Content Placeholder 5"/>
          <p:cNvSpPr>
            <a:spLocks noGrp="1"/>
          </p:cNvSpPr>
          <p:nvPr>
            <p:ph idx="1"/>
          </p:nvPr>
        </p:nvSpPr>
        <p:spPr/>
        <p:txBody>
          <a:bodyPr>
            <a:normAutofit/>
          </a:bodyPr>
          <a:lstStyle/>
          <a:p>
            <a:r>
              <a:rPr lang="en-US" dirty="0" smtClean="0"/>
              <a:t>Short Codes for Online Banking</a:t>
            </a:r>
          </a:p>
          <a:p>
            <a:pPr lvl="1"/>
            <a:r>
              <a:rPr lang="en-US" dirty="0" smtClean="0"/>
              <a:t>Download dedicated apps to conduct banking transactions.</a:t>
            </a:r>
          </a:p>
          <a:p>
            <a:pPr lvl="1"/>
            <a:r>
              <a:rPr lang="en-US" dirty="0" smtClean="0"/>
              <a:t>Provide service through SMS using short codes from the Common Short Code Association (CSCA).</a:t>
            </a:r>
          </a:p>
          <a:p>
            <a:pPr lvl="1"/>
            <a:r>
              <a:rPr lang="en-US" dirty="0" smtClean="0"/>
              <a:t>Used for American Idol and other award-related programs.</a:t>
            </a:r>
          </a:p>
          <a:p>
            <a:pPr lvl="2"/>
            <a:endParaRPr lang="en-US" dirty="0"/>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145011860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Mobile Transactions and Financial Services</a:t>
            </a:r>
          </a:p>
        </p:txBody>
      </p:sp>
      <p:sp>
        <p:nvSpPr>
          <p:cNvPr id="6" name="Content Placeholder 5"/>
          <p:cNvSpPr>
            <a:spLocks noGrp="1"/>
          </p:cNvSpPr>
          <p:nvPr>
            <p:ph idx="1"/>
          </p:nvPr>
        </p:nvSpPr>
        <p:spPr/>
        <p:txBody>
          <a:bodyPr>
            <a:normAutofit/>
          </a:bodyPr>
          <a:lstStyle/>
          <a:p>
            <a:r>
              <a:rPr lang="en-US" dirty="0" smtClean="0"/>
              <a:t>Security Issues</a:t>
            </a:r>
          </a:p>
          <a:p>
            <a:pPr lvl="1"/>
            <a:r>
              <a:rPr lang="en-US" dirty="0" smtClean="0"/>
              <a:t>Mobile banking benefits seem to outweigh potential security threats. </a:t>
            </a:r>
          </a:p>
          <a:p>
            <a:pPr lvl="1"/>
            <a:r>
              <a:rPr lang="en-US" dirty="0" smtClean="0"/>
              <a:t>Increasing mobile banking likely means increased targeting of mobile financial activities.</a:t>
            </a:r>
          </a:p>
          <a:p>
            <a:pPr lvl="2"/>
            <a:r>
              <a:rPr lang="en-US" dirty="0"/>
              <a:t>ESM </a:t>
            </a:r>
            <a:r>
              <a:rPr lang="en-US" dirty="0" smtClean="0"/>
              <a:t>Cloning</a:t>
            </a:r>
            <a:r>
              <a:rPr lang="en-US" dirty="0"/>
              <a:t>: </a:t>
            </a:r>
            <a:r>
              <a:rPr lang="en-US" dirty="0" smtClean="0"/>
              <a:t>allowing transactions to be monitored.</a:t>
            </a:r>
          </a:p>
          <a:p>
            <a:pPr lvl="2"/>
            <a:r>
              <a:rPr lang="en-US" dirty="0" smtClean="0"/>
              <a:t>Phishing: fraudulent communications to elicit confidential information (</a:t>
            </a:r>
            <a:r>
              <a:rPr lang="en-US" dirty="0" smtClean="0"/>
              <a:t>Smishing</a:t>
            </a:r>
            <a:r>
              <a:rPr lang="en-US" dirty="0" smtClean="0"/>
              <a:t> is over SMS, </a:t>
            </a:r>
            <a:r>
              <a:rPr lang="en-US" dirty="0" smtClean="0"/>
              <a:t>Vishing</a:t>
            </a:r>
            <a:r>
              <a:rPr lang="en-US" dirty="0" smtClean="0"/>
              <a:t> is over voice).</a:t>
            </a:r>
          </a:p>
          <a:p>
            <a:pPr lvl="2"/>
            <a:r>
              <a:rPr lang="en-US" dirty="0" smtClean="0"/>
              <a:t>Lost or stolen phone.</a:t>
            </a:r>
          </a:p>
          <a:p>
            <a:pPr lvl="2"/>
            <a:endParaRPr lang="en-US" dirty="0" smtClean="0"/>
          </a:p>
          <a:p>
            <a:pPr lvl="2"/>
            <a:endParaRPr lang="en-US" dirty="0"/>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365244929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Mobile Transactions and Financial Services</a:t>
            </a:r>
          </a:p>
        </p:txBody>
      </p:sp>
      <p:sp>
        <p:nvSpPr>
          <p:cNvPr id="6" name="Content Placeholder 5"/>
          <p:cNvSpPr>
            <a:spLocks noGrp="1"/>
          </p:cNvSpPr>
          <p:nvPr>
            <p:ph idx="1"/>
          </p:nvPr>
        </p:nvSpPr>
        <p:spPr/>
        <p:txBody>
          <a:bodyPr>
            <a:normAutofit fontScale="92500" lnSpcReduction="10000"/>
          </a:bodyPr>
          <a:lstStyle/>
          <a:p>
            <a:pPr marL="457200" indent="-457200">
              <a:buClr>
                <a:srgbClr val="5A8B25"/>
              </a:buClr>
              <a:buFont typeface="+mj-lt"/>
              <a:buAutoNum type="arabicPeriod"/>
            </a:pPr>
            <a:r>
              <a:rPr lang="en-US" b="0" dirty="0" smtClean="0"/>
              <a:t>What </a:t>
            </a:r>
            <a:r>
              <a:rPr lang="en-US" b="0" dirty="0"/>
              <a:t>are the two basic types of mobile payment transactions?</a:t>
            </a:r>
          </a:p>
          <a:p>
            <a:pPr marL="457200" indent="-457200">
              <a:buClr>
                <a:srgbClr val="5A8B25"/>
              </a:buClr>
              <a:buFont typeface="+mj-lt"/>
              <a:buAutoNum type="arabicPeriod"/>
            </a:pPr>
            <a:r>
              <a:rPr lang="en-US" b="0" dirty="0" smtClean="0"/>
              <a:t>Why </a:t>
            </a:r>
            <a:r>
              <a:rPr lang="en-US" b="0" dirty="0"/>
              <a:t>have e-wallets not been widely adopted and what will makers </a:t>
            </a:r>
            <a:r>
              <a:rPr lang="en-US" b="0" dirty="0" smtClean="0"/>
              <a:t>of e-wallets </a:t>
            </a:r>
            <a:r>
              <a:rPr lang="en-US" b="0" dirty="0"/>
              <a:t>need to do to make this payment method more attractive </a:t>
            </a:r>
            <a:r>
              <a:rPr lang="en-US" b="0" dirty="0" smtClean="0"/>
              <a:t>to consumers?</a:t>
            </a:r>
          </a:p>
          <a:p>
            <a:pPr marL="457200" indent="-457200">
              <a:buClr>
                <a:srgbClr val="5A8B25"/>
              </a:buClr>
              <a:buFont typeface="+mj-lt"/>
              <a:buAutoNum type="arabicPeriod"/>
            </a:pPr>
            <a:r>
              <a:rPr lang="en-US" b="0" dirty="0" smtClean="0"/>
              <a:t>What </a:t>
            </a:r>
            <a:r>
              <a:rPr lang="en-US" b="0" dirty="0"/>
              <a:t>are the most common types of mobile banking activities </a:t>
            </a:r>
            <a:r>
              <a:rPr lang="en-US" b="0" dirty="0" smtClean="0"/>
              <a:t>consumers perform</a:t>
            </a:r>
            <a:r>
              <a:rPr lang="en-US" b="0" dirty="0"/>
              <a:t>?</a:t>
            </a:r>
          </a:p>
          <a:p>
            <a:pPr marL="457200" indent="-457200">
              <a:buClr>
                <a:srgbClr val="5A8B25"/>
              </a:buClr>
              <a:buFont typeface="+mj-lt"/>
              <a:buAutoNum type="arabicPeriod"/>
            </a:pPr>
            <a:r>
              <a:rPr lang="en-US" b="0" dirty="0" smtClean="0"/>
              <a:t>What </a:t>
            </a:r>
            <a:r>
              <a:rPr lang="en-US" b="0" dirty="0"/>
              <a:t>are the most common security risks associated with mobile banking?</a:t>
            </a:r>
          </a:p>
          <a:p>
            <a:pPr marL="457200" indent="-457200">
              <a:buClr>
                <a:srgbClr val="5A8B25"/>
              </a:buClr>
              <a:buFont typeface="+mj-lt"/>
              <a:buAutoNum type="arabicPeriod"/>
            </a:pPr>
            <a:r>
              <a:rPr lang="en-US" b="0" dirty="0" smtClean="0"/>
              <a:t>Describe </a:t>
            </a:r>
            <a:r>
              <a:rPr lang="en-US" b="0" dirty="0"/>
              <a:t>some of the mobile payment systems currently available </a:t>
            </a:r>
            <a:r>
              <a:rPr lang="en-US" b="0" dirty="0" smtClean="0"/>
              <a:t>to merchants </a:t>
            </a:r>
            <a:r>
              <a:rPr lang="en-US" b="0" dirty="0"/>
              <a:t>and consumers.</a:t>
            </a:r>
          </a:p>
          <a:p>
            <a:pPr marL="457200" indent="-457200">
              <a:buClr>
                <a:srgbClr val="5A8B25"/>
              </a:buClr>
              <a:buFont typeface="+mj-lt"/>
              <a:buAutoNum type="arabicPeriod"/>
            </a:pPr>
            <a:r>
              <a:rPr lang="en-US" b="0" dirty="0" smtClean="0"/>
              <a:t>What </a:t>
            </a:r>
            <a:r>
              <a:rPr lang="en-US" b="0" dirty="0"/>
              <a:t>is a micropayment and why is it </a:t>
            </a:r>
            <a:r>
              <a:rPr lang="en-US" b="0" dirty="0" smtClean="0"/>
              <a:t>beneficial </a:t>
            </a:r>
            <a:r>
              <a:rPr lang="en-US" b="0" dirty="0"/>
              <a:t>to consumers </a:t>
            </a:r>
            <a:r>
              <a:rPr lang="en-US" b="0" dirty="0" smtClean="0"/>
              <a:t>and businesses </a:t>
            </a:r>
            <a:r>
              <a:rPr lang="en-US" b="0" dirty="0"/>
              <a:t>that mobile payment systems can process these types </a:t>
            </a:r>
            <a:r>
              <a:rPr lang="en-US" b="0" dirty="0" smtClean="0"/>
              <a:t>of transactions</a:t>
            </a:r>
            <a:r>
              <a:rPr lang="en-US" b="0" dirty="0"/>
              <a:t>?</a:t>
            </a:r>
            <a:endParaRPr lang="en-US" b="0" dirty="0" smtClean="0"/>
          </a:p>
        </p:txBody>
      </p:sp>
      <p:sp>
        <p:nvSpPr>
          <p:cNvPr id="7" name="Text Placeholder 6"/>
          <p:cNvSpPr>
            <a:spLocks noGrp="1"/>
          </p:cNvSpPr>
          <p:nvPr>
            <p:ph type="body" sz="quarter" idx="13"/>
          </p:nvPr>
        </p:nvSpPr>
        <p:spPr/>
        <p:txBody>
          <a:bodyPr/>
          <a:lstStyle/>
          <a:p>
            <a:r>
              <a:rPr lang="en-US" dirty="0"/>
              <a:t>Chapter 8</a:t>
            </a:r>
          </a:p>
        </p:txBody>
      </p:sp>
    </p:spTree>
    <p:extLst>
      <p:ext uri="{BB962C8B-B14F-4D97-AF65-F5344CB8AC3E}">
        <p14:creationId xmlns:p14="http://schemas.microsoft.com/office/powerpoint/2010/main" val="2371568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Retailing Technology</a:t>
            </a:r>
          </a:p>
        </p:txBody>
      </p:sp>
      <p:sp>
        <p:nvSpPr>
          <p:cNvPr id="6" name="Content Placeholder 5"/>
          <p:cNvSpPr>
            <a:spLocks noGrp="1"/>
          </p:cNvSpPr>
          <p:nvPr>
            <p:ph idx="1"/>
          </p:nvPr>
        </p:nvSpPr>
        <p:spPr/>
        <p:txBody>
          <a:bodyPr>
            <a:normAutofit/>
          </a:bodyPr>
          <a:lstStyle/>
          <a:p>
            <a:r>
              <a:rPr lang="en-US" dirty="0" smtClean="0"/>
              <a:t>Consumer Demands and Behavior</a:t>
            </a:r>
          </a:p>
          <a:p>
            <a:pPr lvl="1"/>
            <a:r>
              <a:rPr lang="en-US" i="1" dirty="0"/>
              <a:t>Nonlinear Search and Influence </a:t>
            </a:r>
            <a:r>
              <a:rPr lang="en-US" i="1" dirty="0" smtClean="0"/>
              <a:t>Patterns</a:t>
            </a:r>
            <a:r>
              <a:rPr lang="en-US" dirty="0" smtClean="0"/>
              <a:t>: consumers pursuit path through a </a:t>
            </a:r>
            <a:r>
              <a:rPr lang="en-US" dirty="0"/>
              <a:t>range of new communications channels including </a:t>
            </a:r>
            <a:r>
              <a:rPr lang="en-US" dirty="0" smtClean="0"/>
              <a:t>social media</a:t>
            </a:r>
            <a:r>
              <a:rPr lang="en-US" dirty="0"/>
              <a:t>, mobile ads, e-mail, search marketing, and other digital communications.</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23887756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Retailing Technology</a:t>
            </a:r>
          </a:p>
        </p:txBody>
      </p:sp>
      <p:sp>
        <p:nvSpPr>
          <p:cNvPr id="6" name="Content Placeholder 5"/>
          <p:cNvSpPr>
            <a:spLocks noGrp="1"/>
          </p:cNvSpPr>
          <p:nvPr>
            <p:ph idx="1"/>
          </p:nvPr>
        </p:nvSpPr>
        <p:spPr/>
        <p:txBody>
          <a:bodyPr>
            <a:normAutofit/>
          </a:bodyPr>
          <a:lstStyle/>
          <a:p>
            <a:r>
              <a:rPr lang="en-US" dirty="0" smtClean="0"/>
              <a:t>Consumer Demands and Behavior</a:t>
            </a:r>
          </a:p>
          <a:p>
            <a:pPr lvl="1"/>
            <a:r>
              <a:rPr lang="en-US" i="1" dirty="0"/>
              <a:t>Channel </a:t>
            </a:r>
            <a:r>
              <a:rPr lang="en-US" i="1" dirty="0" smtClean="0"/>
              <a:t>Hopping:</a:t>
            </a:r>
            <a:r>
              <a:rPr lang="en-US" dirty="0" smtClean="0"/>
              <a:t> increased communication channels through which consumers can </a:t>
            </a:r>
            <a:r>
              <a:rPr lang="en-US" dirty="0"/>
              <a:t>now purchase products </a:t>
            </a:r>
            <a:r>
              <a:rPr lang="en-US" dirty="0" smtClean="0"/>
              <a:t>(traditional </a:t>
            </a:r>
            <a:r>
              <a:rPr lang="en-US" dirty="0"/>
              <a:t>retailers, online, and via </a:t>
            </a:r>
            <a:r>
              <a:rPr lang="en-US" dirty="0" smtClean="0"/>
              <a:t>mobile devices </a:t>
            </a:r>
            <a:r>
              <a:rPr lang="en-US" dirty="0"/>
              <a:t>and </a:t>
            </a:r>
            <a:r>
              <a:rPr lang="en-US" dirty="0" smtClean="0"/>
              <a:t>apps) called </a:t>
            </a:r>
            <a:r>
              <a:rPr lang="en-US" b="1" dirty="0" smtClean="0"/>
              <a:t>social commerce</a:t>
            </a:r>
            <a:r>
              <a:rPr lang="en-US" dirty="0" smtClean="0"/>
              <a:t>.</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3271877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Retailing Technology</a:t>
            </a:r>
          </a:p>
        </p:txBody>
      </p:sp>
      <p:sp>
        <p:nvSpPr>
          <p:cNvPr id="6" name="Content Placeholder 5"/>
          <p:cNvSpPr>
            <a:spLocks noGrp="1"/>
          </p:cNvSpPr>
          <p:nvPr>
            <p:ph idx="1"/>
          </p:nvPr>
        </p:nvSpPr>
        <p:spPr/>
        <p:txBody>
          <a:bodyPr>
            <a:normAutofit/>
          </a:bodyPr>
          <a:lstStyle/>
          <a:p>
            <a:r>
              <a:rPr lang="en-US" dirty="0" smtClean="0"/>
              <a:t>Consumer Demands and Behavior</a:t>
            </a:r>
          </a:p>
          <a:p>
            <a:pPr lvl="1"/>
            <a:r>
              <a:rPr lang="en-US" i="1" dirty="0" smtClean="0"/>
              <a:t>Digital Immigrants:</a:t>
            </a:r>
            <a:r>
              <a:rPr lang="en-US" dirty="0" smtClean="0"/>
              <a:t> older consumers that fundamentally view retail channels as separate and distinct.</a:t>
            </a:r>
          </a:p>
          <a:p>
            <a:pPr lvl="1"/>
            <a:r>
              <a:rPr lang="en-US" i="1" dirty="0"/>
              <a:t>Digital </a:t>
            </a:r>
            <a:r>
              <a:rPr lang="en-US" i="1" dirty="0" smtClean="0"/>
              <a:t>Natives:</a:t>
            </a:r>
            <a:r>
              <a:rPr lang="en-US" dirty="0" smtClean="0"/>
              <a:t> first digital generation surrounded by digital devices and Internet connectivity. </a:t>
            </a:r>
          </a:p>
          <a:p>
            <a:pPr lvl="1"/>
            <a:r>
              <a:rPr lang="en-US" i="1" dirty="0"/>
              <a:t>Digital </a:t>
            </a:r>
            <a:r>
              <a:rPr lang="en-US" i="1" dirty="0" smtClean="0"/>
              <a:t>Dependents:</a:t>
            </a:r>
            <a:r>
              <a:rPr lang="en-US" dirty="0" smtClean="0"/>
              <a:t> emerging generation growing up in a world of broadband connections, constant connectivity that place greater demands on retailers to use technology.</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23024890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Retailing Technology</a:t>
            </a:r>
          </a:p>
        </p:txBody>
      </p:sp>
      <p:sp>
        <p:nvSpPr>
          <p:cNvPr id="6" name="Content Placeholder 5"/>
          <p:cNvSpPr>
            <a:spLocks noGrp="1"/>
          </p:cNvSpPr>
          <p:nvPr>
            <p:ph idx="1"/>
          </p:nvPr>
        </p:nvSpPr>
        <p:spPr/>
        <p:txBody>
          <a:bodyPr>
            <a:normAutofit/>
          </a:bodyPr>
          <a:lstStyle/>
          <a:p>
            <a:r>
              <a:rPr lang="en-US" dirty="0" smtClean="0"/>
              <a:t>Need for Convenience</a:t>
            </a:r>
          </a:p>
          <a:p>
            <a:pPr lvl="1"/>
            <a:r>
              <a:rPr lang="en-US" dirty="0" smtClean="0"/>
              <a:t>Economic and social factors lead to more stressful lives.</a:t>
            </a:r>
          </a:p>
          <a:p>
            <a:pPr lvl="1"/>
            <a:r>
              <a:rPr lang="en-US" dirty="0" smtClean="0"/>
              <a:t>Consumers look for products and shopping channels that reduce the impact on time and financial resources.</a:t>
            </a:r>
          </a:p>
          <a:p>
            <a:pPr lvl="1"/>
            <a:r>
              <a:rPr lang="en-US" dirty="0" smtClean="0"/>
              <a:t>An increasing demand to satisfy immediate gratification and desirable goods and services.</a:t>
            </a:r>
          </a:p>
        </p:txBody>
      </p:sp>
      <p:sp>
        <p:nvSpPr>
          <p:cNvPr id="7" name="Text Placeholder 6"/>
          <p:cNvSpPr>
            <a:spLocks noGrp="1"/>
          </p:cNvSpPr>
          <p:nvPr>
            <p:ph type="body" sz="quarter" idx="13"/>
          </p:nvPr>
        </p:nvSpPr>
        <p:spPr/>
        <p:txBody>
          <a:bodyPr/>
          <a:lstStyle/>
          <a:p>
            <a:r>
              <a:rPr lang="en-US" dirty="0"/>
              <a:t>Chapter </a:t>
            </a:r>
            <a:r>
              <a:rPr lang="en-US" dirty="0" smtClean="0"/>
              <a:t>8</a:t>
            </a:r>
            <a:endParaRPr lang="en-US" dirty="0"/>
          </a:p>
        </p:txBody>
      </p:sp>
    </p:spTree>
    <p:extLst>
      <p:ext uri="{BB962C8B-B14F-4D97-AF65-F5344CB8AC3E}">
        <p14:creationId xmlns:p14="http://schemas.microsoft.com/office/powerpoint/2010/main" val="35790445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Retailing Technology</a:t>
            </a:r>
          </a:p>
        </p:txBody>
      </p:sp>
      <p:sp>
        <p:nvSpPr>
          <p:cNvPr id="7" name="Text Placeholder 6"/>
          <p:cNvSpPr>
            <a:spLocks noGrp="1"/>
          </p:cNvSpPr>
          <p:nvPr>
            <p:ph type="body" sz="quarter" idx="13"/>
          </p:nvPr>
        </p:nvSpPr>
        <p:spPr/>
        <p:txBody>
          <a:bodyPr/>
          <a:lstStyle/>
          <a:p>
            <a:r>
              <a:rPr lang="en-US" dirty="0"/>
              <a:t>Chapter 8</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672281"/>
            <a:ext cx="6858000" cy="4118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447800" y="5943600"/>
            <a:ext cx="6705600" cy="461665"/>
          </a:xfrm>
          <a:prstGeom prst="rect">
            <a:avLst/>
          </a:prstGeom>
          <a:noFill/>
        </p:spPr>
        <p:txBody>
          <a:bodyPr wrap="square" rtlCol="0">
            <a:spAutoFit/>
          </a:bodyPr>
          <a:lstStyle/>
          <a:p>
            <a:r>
              <a:rPr lang="en-US" sz="1200" b="1" dirty="0" smtClean="0"/>
              <a:t>Figure 8.4 </a:t>
            </a:r>
            <a:r>
              <a:rPr lang="en-US" sz="1200" dirty="0" smtClean="0"/>
              <a:t>Retail strategy is evolving toward an </a:t>
            </a:r>
            <a:r>
              <a:rPr lang="en-US" sz="1200" dirty="0" smtClean="0"/>
              <a:t>omin</a:t>
            </a:r>
            <a:r>
              <a:rPr lang="en-US" sz="1200" dirty="0" smtClean="0"/>
              <a:t>-channel approach (adapted from National Retail Federation, 2011).</a:t>
            </a:r>
            <a:endParaRPr lang="en-US" sz="1200" dirty="0"/>
          </a:p>
        </p:txBody>
      </p:sp>
    </p:spTree>
    <p:extLst>
      <p:ext uri="{BB962C8B-B14F-4D97-AF65-F5344CB8AC3E}">
        <p14:creationId xmlns:p14="http://schemas.microsoft.com/office/powerpoint/2010/main" val="2103594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1575</TotalTime>
  <Words>3097</Words>
  <Application>Microsoft Office PowerPoint</Application>
  <PresentationFormat>On-screen Show (4:3)</PresentationFormat>
  <Paragraphs>402</Paragraphs>
  <Slides>48</Slides>
  <Notes>5</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turban10e_ppt_template</vt:lpstr>
      <vt:lpstr>Chapter 8</vt:lpstr>
      <vt:lpstr>PowerPoint Presentation</vt:lpstr>
      <vt:lpstr>Retailing Technology</vt:lpstr>
      <vt:lpstr>Retailing Technology</vt:lpstr>
      <vt:lpstr>Retailing Technology</vt:lpstr>
      <vt:lpstr>Retailing Technology</vt:lpstr>
      <vt:lpstr>Retailing Technology</vt:lpstr>
      <vt:lpstr>Retailing Technology</vt:lpstr>
      <vt:lpstr>Retailing Technology</vt:lpstr>
      <vt:lpstr>Retailing Technology</vt:lpstr>
      <vt:lpstr>PowerPoint Presentation</vt:lpstr>
      <vt:lpstr>Business to Consumer (B2C) E-commerce</vt:lpstr>
      <vt:lpstr>Business to Consumer (B2C) E-commerce</vt:lpstr>
      <vt:lpstr>Business to Consumer (B2C) E-commerce</vt:lpstr>
      <vt:lpstr>Business to Consumer (B2C) E-commerce</vt:lpstr>
      <vt:lpstr>Business to Consumer (B2C) E-commerce</vt:lpstr>
      <vt:lpstr>Business to Consumer (B2C) E-commerce</vt:lpstr>
      <vt:lpstr>Business to Consumer (B2C) E-commerce</vt:lpstr>
      <vt:lpstr>Business to Consumer (B2C) E-commerce</vt:lpstr>
      <vt:lpstr>Business to Consumer (B2C) E-commerce</vt:lpstr>
      <vt:lpstr>Business to Consumer (B2C) E-commerce</vt:lpstr>
      <vt:lpstr>Business to Consumer (B2C) E-commerce</vt:lpstr>
      <vt:lpstr>PowerPoint Presentation</vt:lpstr>
      <vt:lpstr>Business to Business (B2B)  E-commerce and E-procurement</vt:lpstr>
      <vt:lpstr>Business to Business (B2B)  E-commerce and E-procurement</vt:lpstr>
      <vt:lpstr>Business to Business (B2B)  E-commerce and E-procurement</vt:lpstr>
      <vt:lpstr>Business to Business (B2B)  E-commerce and E-procurement</vt:lpstr>
      <vt:lpstr>Business to Business (B2B)  E-commerce and E-procurement</vt:lpstr>
      <vt:lpstr>Business to Business (B2B)  E-commerce and E-procurement</vt:lpstr>
      <vt:lpstr>Business to Business (B2B)  E-commerce and E-procurement</vt:lpstr>
      <vt:lpstr>Business to Business (B2B)  E-commerce and E-procurement</vt:lpstr>
      <vt:lpstr>PowerPoint Presentation</vt:lpstr>
      <vt:lpstr>Mobile Commerce</vt:lpstr>
      <vt:lpstr>Mobile Commerce</vt:lpstr>
      <vt:lpstr>Mobile Commerce</vt:lpstr>
      <vt:lpstr>Mobile Commerce</vt:lpstr>
      <vt:lpstr>Mobile Commerce</vt:lpstr>
      <vt:lpstr>Mobile Commerce</vt:lpstr>
      <vt:lpstr>Mobile Commerce</vt:lpstr>
      <vt:lpstr>Mobile Commerce</vt:lpstr>
      <vt:lpstr>Mobile Commerce</vt:lpstr>
      <vt:lpstr>PowerPoint Presentation</vt:lpstr>
      <vt:lpstr>Mobile Transactions and Financial Services</vt:lpstr>
      <vt:lpstr>Mobile Transactions and Financial Services</vt:lpstr>
      <vt:lpstr>Mobile Transactions and Financial Services</vt:lpstr>
      <vt:lpstr>Mobile Transactions and Financial Services</vt:lpstr>
      <vt:lpstr>Mobile Transactions and Financial Services</vt:lpstr>
      <vt:lpstr>Mobile Transactions and Financial Services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161</cp:revision>
  <dcterms:created xsi:type="dcterms:W3CDTF">2014-10-01T13:59:16Z</dcterms:created>
  <dcterms:modified xsi:type="dcterms:W3CDTF">2014-12-08T15:19:40Z</dcterms:modified>
</cp:coreProperties>
</file>