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62" r:id="rId3"/>
    <p:sldId id="310" r:id="rId4"/>
    <p:sldId id="337" r:id="rId5"/>
    <p:sldId id="336" r:id="rId6"/>
    <p:sldId id="338" r:id="rId7"/>
    <p:sldId id="340" r:id="rId8"/>
    <p:sldId id="339" r:id="rId9"/>
    <p:sldId id="341" r:id="rId10"/>
    <p:sldId id="343" r:id="rId11"/>
    <p:sldId id="269" r:id="rId12"/>
    <p:sldId id="332" r:id="rId13"/>
    <p:sldId id="345" r:id="rId14"/>
    <p:sldId id="344" r:id="rId15"/>
    <p:sldId id="346" r:id="rId16"/>
    <p:sldId id="277" r:id="rId17"/>
    <p:sldId id="347" r:id="rId18"/>
    <p:sldId id="348" r:id="rId19"/>
    <p:sldId id="352" r:id="rId20"/>
    <p:sldId id="354" r:id="rId21"/>
    <p:sldId id="355" r:id="rId22"/>
    <p:sldId id="356" r:id="rId23"/>
    <p:sldId id="357" r:id="rId24"/>
    <p:sldId id="358" r:id="rId25"/>
    <p:sldId id="359" r:id="rId26"/>
    <p:sldId id="360" r:id="rId27"/>
    <p:sldId id="361" r:id="rId28"/>
    <p:sldId id="280" r:id="rId29"/>
    <p:sldId id="333" r:id="rId30"/>
    <p:sldId id="362" r:id="rId31"/>
    <p:sldId id="364" r:id="rId32"/>
    <p:sldId id="365" r:id="rId33"/>
    <p:sldId id="366" r:id="rId34"/>
    <p:sldId id="376" r:id="rId35"/>
    <p:sldId id="368" r:id="rId36"/>
    <p:sldId id="363" r:id="rId37"/>
    <p:sldId id="294" r:id="rId38"/>
    <p:sldId id="334" r:id="rId39"/>
    <p:sldId id="369" r:id="rId40"/>
    <p:sldId id="370" r:id="rId41"/>
    <p:sldId id="371" r:id="rId42"/>
    <p:sldId id="372" r:id="rId43"/>
    <p:sldId id="295" r:id="rId44"/>
    <p:sldId id="335" r:id="rId45"/>
    <p:sldId id="282" r:id="rId46"/>
    <p:sldId id="373" r:id="rId47"/>
    <p:sldId id="375" r:id="rId48"/>
    <p:sldId id="374" r:id="rId49"/>
    <p:sldId id="378" r:id="rId50"/>
    <p:sldId id="377" r:id="rId51"/>
    <p:sldId id="379" r:id="rId52"/>
    <p:sldId id="380" r:id="rId53"/>
    <p:sldId id="381" r:id="rId54"/>
    <p:sldId id="382" r:id="rId55"/>
    <p:sldId id="383" r:id="rId56"/>
    <p:sldId id="296"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80338" autoAdjust="0"/>
  </p:normalViewPr>
  <p:slideViewPr>
    <p:cSldViewPr>
      <p:cViewPr varScale="1">
        <p:scale>
          <a:sx n="84" d="100"/>
          <a:sy n="84" d="100"/>
        </p:scale>
        <p:origin x="-666" y="-54"/>
      </p:cViewPr>
      <p:guideLst>
        <p:guide orient="horz" pos="2160"/>
        <p:guide pos="2880"/>
      </p:guideLst>
    </p:cSldViewPr>
  </p:slideViewPr>
  <p:notesTextViewPr>
    <p:cViewPr>
      <p:scale>
        <a:sx n="1" d="1"/>
        <a:sy n="1" d="1"/>
      </p:scale>
      <p:origin x="0" y="798"/>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Cyber Risk Management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Mobile, App, and Cloud Security</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Defending against Fraud</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Compliance and Internal Control</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The Face and Future of Cyberthreats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B3B829-D40D-47A2-8A84-2543437F7589}"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8C3D1DFC-6373-4D79-A40B-B6D32536EC38}">
      <dgm:prSet phldrT="[Text]" custT="1"/>
      <dgm:spPr/>
      <dgm:t>
        <a:bodyPr/>
        <a:lstStyle/>
        <a:p>
          <a:r>
            <a:rPr lang="en-US" sz="1600" dirty="0" smtClean="0">
              <a:solidFill>
                <a:srgbClr val="FFFF00"/>
              </a:solidFill>
            </a:rPr>
            <a:t>Cybersecurity</a:t>
          </a:r>
        </a:p>
        <a:p>
          <a:r>
            <a:rPr lang="en-US" sz="1600" dirty="0" smtClean="0">
              <a:solidFill>
                <a:srgbClr val="FFFF00"/>
              </a:solidFill>
            </a:rPr>
            <a:t>Objectives</a:t>
          </a:r>
          <a:endParaRPr lang="en-US" sz="1600" dirty="0">
            <a:solidFill>
              <a:srgbClr val="FFFF00"/>
            </a:solidFill>
          </a:endParaRPr>
        </a:p>
      </dgm:t>
    </dgm:pt>
    <dgm:pt modelId="{1AA8C6AC-3252-4A66-813F-3E06C10B5394}" type="parTrans" cxnId="{BE8F0FA4-8F96-4C8E-9094-C3594AE4EA3D}">
      <dgm:prSet/>
      <dgm:spPr/>
      <dgm:t>
        <a:bodyPr/>
        <a:lstStyle/>
        <a:p>
          <a:endParaRPr lang="en-US"/>
        </a:p>
      </dgm:t>
    </dgm:pt>
    <dgm:pt modelId="{D76F7252-B35A-467B-8274-61573C258B0B}" type="sibTrans" cxnId="{BE8F0FA4-8F96-4C8E-9094-C3594AE4EA3D}">
      <dgm:prSet/>
      <dgm:spPr/>
      <dgm:t>
        <a:bodyPr/>
        <a:lstStyle/>
        <a:p>
          <a:endParaRPr lang="en-US"/>
        </a:p>
      </dgm:t>
    </dgm:pt>
    <dgm:pt modelId="{D64FE9EB-B962-424C-8CE6-CA6D6A721FE1}">
      <dgm:prSet phldrT="[Text]"/>
      <dgm:spPr/>
      <dgm:t>
        <a:bodyPr/>
        <a:lstStyle/>
        <a:p>
          <a:r>
            <a:rPr lang="en-US" dirty="0" smtClean="0"/>
            <a:t>Availability while restricting access</a:t>
          </a:r>
          <a:endParaRPr lang="en-US" dirty="0"/>
        </a:p>
      </dgm:t>
    </dgm:pt>
    <dgm:pt modelId="{2F2C0FA4-B28B-4505-BF17-CF34B1D7C428}" type="parTrans" cxnId="{28096983-326C-49EC-A07D-A1C6BADA959C}">
      <dgm:prSet/>
      <dgm:spPr/>
      <dgm:t>
        <a:bodyPr/>
        <a:lstStyle/>
        <a:p>
          <a:endParaRPr lang="en-US"/>
        </a:p>
      </dgm:t>
    </dgm:pt>
    <dgm:pt modelId="{A3F5BD69-A207-4A28-BDC0-454A80DDBE8D}" type="sibTrans" cxnId="{28096983-326C-49EC-A07D-A1C6BADA959C}">
      <dgm:prSet/>
      <dgm:spPr/>
      <dgm:t>
        <a:bodyPr/>
        <a:lstStyle/>
        <a:p>
          <a:endParaRPr lang="en-US"/>
        </a:p>
      </dgm:t>
    </dgm:pt>
    <dgm:pt modelId="{4DF896DD-A841-4325-B150-D586C5EB8E67}">
      <dgm:prSet phldrT="[Text]"/>
      <dgm:spPr/>
      <dgm:t>
        <a:bodyPr/>
        <a:lstStyle/>
        <a:p>
          <a:r>
            <a:rPr lang="en-US" dirty="0" smtClean="0"/>
            <a:t>Acceptable policies</a:t>
          </a:r>
          <a:endParaRPr lang="en-US" dirty="0"/>
        </a:p>
      </dgm:t>
    </dgm:pt>
    <dgm:pt modelId="{D21E9E0A-DBA2-4362-8B42-F07F779C823C}" type="parTrans" cxnId="{92B6221A-D4B4-44C4-A307-0E39A68EEDAC}">
      <dgm:prSet/>
      <dgm:spPr/>
      <dgm:t>
        <a:bodyPr/>
        <a:lstStyle/>
        <a:p>
          <a:endParaRPr lang="en-US"/>
        </a:p>
      </dgm:t>
    </dgm:pt>
    <dgm:pt modelId="{BD958479-EC3F-47D6-BCE6-FF8FA6C32BDD}" type="sibTrans" cxnId="{92B6221A-D4B4-44C4-A307-0E39A68EEDAC}">
      <dgm:prSet/>
      <dgm:spPr/>
      <dgm:t>
        <a:bodyPr/>
        <a:lstStyle/>
        <a:p>
          <a:endParaRPr lang="en-US"/>
        </a:p>
      </dgm:t>
    </dgm:pt>
    <dgm:pt modelId="{44B0B725-774E-4148-8556-86202D0E5AC3}">
      <dgm:prSet phldrT="[Text]"/>
      <dgm:spPr/>
      <dgm:t>
        <a:bodyPr/>
        <a:lstStyle/>
        <a:p>
          <a:r>
            <a:rPr lang="en-US" dirty="0" smtClean="0"/>
            <a:t>Secure and legal sharing</a:t>
          </a:r>
          <a:endParaRPr lang="en-US" dirty="0"/>
        </a:p>
      </dgm:t>
    </dgm:pt>
    <dgm:pt modelId="{C1CD70DE-F7FB-4B23-ADE3-84F3537BFF2A}" type="parTrans" cxnId="{1D973223-7BA0-4F1D-AB21-42FD5AC08134}">
      <dgm:prSet/>
      <dgm:spPr/>
      <dgm:t>
        <a:bodyPr/>
        <a:lstStyle/>
        <a:p>
          <a:endParaRPr lang="en-US"/>
        </a:p>
      </dgm:t>
    </dgm:pt>
    <dgm:pt modelId="{3625E983-95DD-4CCA-8997-3F798EACD388}" type="sibTrans" cxnId="{1D973223-7BA0-4F1D-AB21-42FD5AC08134}">
      <dgm:prSet/>
      <dgm:spPr/>
      <dgm:t>
        <a:bodyPr/>
        <a:lstStyle/>
        <a:p>
          <a:endParaRPr lang="en-US"/>
        </a:p>
      </dgm:t>
    </dgm:pt>
    <dgm:pt modelId="{2E88DEB4-B2C3-4B00-B325-9D7D828C478B}">
      <dgm:prSet phldrT="[Text]"/>
      <dgm:spPr/>
      <dgm:t>
        <a:bodyPr/>
        <a:lstStyle/>
        <a:p>
          <a:r>
            <a:rPr lang="en-US" dirty="0" smtClean="0"/>
            <a:t>Compliance</a:t>
          </a:r>
          <a:endParaRPr lang="en-US" dirty="0"/>
        </a:p>
      </dgm:t>
    </dgm:pt>
    <dgm:pt modelId="{FDBCF873-CD58-45AB-A92A-98EAA65961C3}" type="parTrans" cxnId="{2C4C478F-A249-48B9-A4A5-B4BBBF743735}">
      <dgm:prSet/>
      <dgm:spPr/>
      <dgm:t>
        <a:bodyPr/>
        <a:lstStyle/>
        <a:p>
          <a:endParaRPr lang="en-US"/>
        </a:p>
      </dgm:t>
    </dgm:pt>
    <dgm:pt modelId="{2D53FDC6-D74C-4E7E-B98D-408667F8F6E6}" type="sibTrans" cxnId="{2C4C478F-A249-48B9-A4A5-B4BBBF743735}">
      <dgm:prSet/>
      <dgm:spPr/>
      <dgm:t>
        <a:bodyPr/>
        <a:lstStyle/>
        <a:p>
          <a:endParaRPr lang="en-US"/>
        </a:p>
      </dgm:t>
    </dgm:pt>
    <dgm:pt modelId="{E21B622B-B696-4DC2-ADD0-B9803DD7C174}">
      <dgm:prSet phldrT="[Text]"/>
      <dgm:spPr/>
      <dgm:t>
        <a:bodyPr/>
        <a:lstStyle/>
        <a:p>
          <a:endParaRPr lang="en-US"/>
        </a:p>
      </dgm:t>
    </dgm:pt>
    <dgm:pt modelId="{697ACD15-EFCF-4E2B-B0E8-379A38B8AE62}" type="parTrans" cxnId="{2A0F3BF2-4B8B-48AF-8210-7EFF413AB9FC}">
      <dgm:prSet/>
      <dgm:spPr/>
      <dgm:t>
        <a:bodyPr/>
        <a:lstStyle/>
        <a:p>
          <a:endParaRPr lang="en-US"/>
        </a:p>
      </dgm:t>
    </dgm:pt>
    <dgm:pt modelId="{ED930C4C-6D65-4F9B-B907-F86F5FC6DD15}" type="sibTrans" cxnId="{2A0F3BF2-4B8B-48AF-8210-7EFF413AB9FC}">
      <dgm:prSet/>
      <dgm:spPr/>
      <dgm:t>
        <a:bodyPr/>
        <a:lstStyle/>
        <a:p>
          <a:endParaRPr lang="en-US"/>
        </a:p>
      </dgm:t>
    </dgm:pt>
    <dgm:pt modelId="{3DBDC0EC-7E06-4EBE-9F38-FC36F84591D4}">
      <dgm:prSet phldrT="[Text]"/>
      <dgm:spPr/>
      <dgm:t>
        <a:bodyPr/>
        <a:lstStyle/>
        <a:p>
          <a:r>
            <a:rPr lang="en-US" dirty="0" smtClean="0"/>
            <a:t>Prevent attacks</a:t>
          </a:r>
          <a:endParaRPr lang="en-US" dirty="0"/>
        </a:p>
      </dgm:t>
    </dgm:pt>
    <dgm:pt modelId="{7D8E692E-020C-412C-A6AF-D5B377DE4487}" type="parTrans" cxnId="{B99A5A6A-BDE6-47C3-AD1F-A5190155E862}">
      <dgm:prSet/>
      <dgm:spPr/>
      <dgm:t>
        <a:bodyPr/>
        <a:lstStyle/>
        <a:p>
          <a:endParaRPr lang="en-US"/>
        </a:p>
      </dgm:t>
    </dgm:pt>
    <dgm:pt modelId="{7767C5E4-8744-4346-9AAB-CD15F8A169D8}" type="sibTrans" cxnId="{B99A5A6A-BDE6-47C3-AD1F-A5190155E862}">
      <dgm:prSet/>
      <dgm:spPr/>
      <dgm:t>
        <a:bodyPr/>
        <a:lstStyle/>
        <a:p>
          <a:endParaRPr lang="en-US"/>
        </a:p>
      </dgm:t>
    </dgm:pt>
    <dgm:pt modelId="{6F990C9E-E1ED-4AC7-9B48-C906B9FDA7D4}">
      <dgm:prSet phldrT="[Text]"/>
      <dgm:spPr/>
      <dgm:t>
        <a:bodyPr/>
        <a:lstStyle/>
        <a:p>
          <a:r>
            <a:rPr lang="en-US" dirty="0" smtClean="0"/>
            <a:t>Detect, diagnose, and respond  in real time</a:t>
          </a:r>
          <a:endParaRPr lang="en-US" dirty="0"/>
        </a:p>
      </dgm:t>
    </dgm:pt>
    <dgm:pt modelId="{7252B94B-8EBE-4904-996C-78EB14B77C18}" type="parTrans" cxnId="{61045F84-E8BE-4ABA-AA2C-0C415AA60E2C}">
      <dgm:prSet/>
      <dgm:spPr/>
      <dgm:t>
        <a:bodyPr/>
        <a:lstStyle/>
        <a:p>
          <a:endParaRPr lang="en-US"/>
        </a:p>
      </dgm:t>
    </dgm:pt>
    <dgm:pt modelId="{5C78183D-9DCB-4F7B-ACB3-5364EAB155FD}" type="sibTrans" cxnId="{61045F84-E8BE-4ABA-AA2C-0C415AA60E2C}">
      <dgm:prSet/>
      <dgm:spPr/>
      <dgm:t>
        <a:bodyPr/>
        <a:lstStyle/>
        <a:p>
          <a:endParaRPr lang="en-US"/>
        </a:p>
      </dgm:t>
    </dgm:pt>
    <dgm:pt modelId="{8FA5742A-3BAF-4663-A8A2-1B961F571533}">
      <dgm:prSet phldrT="[Text]"/>
      <dgm:spPr/>
      <dgm:t>
        <a:bodyPr/>
        <a:lstStyle/>
        <a:p>
          <a:r>
            <a:rPr lang="en-US" dirty="0" smtClean="0"/>
            <a:t>Internal controls</a:t>
          </a:r>
          <a:endParaRPr lang="en-US" dirty="0"/>
        </a:p>
      </dgm:t>
    </dgm:pt>
    <dgm:pt modelId="{AFD53EC0-AA06-48B1-AC1D-F162064CE82E}" type="parTrans" cxnId="{7C5D871E-6718-4B40-BB34-AA751CFD76FD}">
      <dgm:prSet/>
      <dgm:spPr/>
      <dgm:t>
        <a:bodyPr/>
        <a:lstStyle/>
        <a:p>
          <a:endParaRPr lang="en-US"/>
        </a:p>
      </dgm:t>
    </dgm:pt>
    <dgm:pt modelId="{E05F90C8-F082-4C7B-AC10-CA1CDCF79E01}" type="sibTrans" cxnId="{7C5D871E-6718-4B40-BB34-AA751CFD76FD}">
      <dgm:prSet/>
      <dgm:spPr/>
      <dgm:t>
        <a:bodyPr/>
        <a:lstStyle/>
        <a:p>
          <a:endParaRPr lang="en-US"/>
        </a:p>
      </dgm:t>
    </dgm:pt>
    <dgm:pt modelId="{63BE506C-1C2C-4ACF-A6C1-0D332594CCC6}">
      <dgm:prSet phldrT="[Text]"/>
      <dgm:spPr/>
      <dgm:t>
        <a:bodyPr/>
        <a:lstStyle/>
        <a:p>
          <a:r>
            <a:rPr lang="en-US" dirty="0" smtClean="0"/>
            <a:t>Disaster recovery</a:t>
          </a:r>
          <a:endParaRPr lang="en-US" dirty="0"/>
        </a:p>
      </dgm:t>
    </dgm:pt>
    <dgm:pt modelId="{711E88CA-56EB-4897-A463-D5B3910C6980}" type="parTrans" cxnId="{D81F3997-9EE6-47E7-AC3A-FA00659B74E9}">
      <dgm:prSet/>
      <dgm:spPr/>
      <dgm:t>
        <a:bodyPr/>
        <a:lstStyle/>
        <a:p>
          <a:endParaRPr lang="en-US"/>
        </a:p>
      </dgm:t>
    </dgm:pt>
    <dgm:pt modelId="{7EB16020-F232-4FAD-99F2-D5F98B032860}" type="sibTrans" cxnId="{D81F3997-9EE6-47E7-AC3A-FA00659B74E9}">
      <dgm:prSet/>
      <dgm:spPr/>
      <dgm:t>
        <a:bodyPr/>
        <a:lstStyle/>
        <a:p>
          <a:endParaRPr lang="en-US"/>
        </a:p>
      </dgm:t>
    </dgm:pt>
    <dgm:pt modelId="{64CD0A00-5C9E-4792-ADEC-8F08DC932C00}" type="pres">
      <dgm:prSet presAssocID="{D1B3B829-D40D-47A2-8A84-2543437F7589}" presName="cycle" presStyleCnt="0">
        <dgm:presLayoutVars>
          <dgm:chMax val="1"/>
          <dgm:dir/>
          <dgm:animLvl val="ctr"/>
          <dgm:resizeHandles val="exact"/>
        </dgm:presLayoutVars>
      </dgm:prSet>
      <dgm:spPr/>
      <dgm:t>
        <a:bodyPr/>
        <a:lstStyle/>
        <a:p>
          <a:endParaRPr lang="en-US"/>
        </a:p>
      </dgm:t>
    </dgm:pt>
    <dgm:pt modelId="{3E981691-3547-414E-985B-DE20A050962F}" type="pres">
      <dgm:prSet presAssocID="{8C3D1DFC-6373-4D79-A40B-B6D32536EC38}" presName="centerShape" presStyleLbl="node0" presStyleIdx="0" presStyleCnt="1" custScaleX="121558" custScaleY="109714"/>
      <dgm:spPr/>
      <dgm:t>
        <a:bodyPr/>
        <a:lstStyle/>
        <a:p>
          <a:endParaRPr lang="en-US"/>
        </a:p>
      </dgm:t>
    </dgm:pt>
    <dgm:pt modelId="{6B298BA1-F480-4952-8399-E9BBBB4FBD39}" type="pres">
      <dgm:prSet presAssocID="{2F2C0FA4-B28B-4505-BF17-CF34B1D7C428}" presName="parTrans" presStyleLbl="bgSibTrans2D1" presStyleIdx="0" presStyleCnt="8"/>
      <dgm:spPr/>
      <dgm:t>
        <a:bodyPr/>
        <a:lstStyle/>
        <a:p>
          <a:endParaRPr lang="en-US"/>
        </a:p>
      </dgm:t>
    </dgm:pt>
    <dgm:pt modelId="{DF571784-3279-4447-AE99-0B1BB7BF05FA}" type="pres">
      <dgm:prSet presAssocID="{D64FE9EB-B962-424C-8CE6-CA6D6A721FE1}" presName="node" presStyleLbl="node1" presStyleIdx="0" presStyleCnt="8">
        <dgm:presLayoutVars>
          <dgm:bulletEnabled val="1"/>
        </dgm:presLayoutVars>
      </dgm:prSet>
      <dgm:spPr/>
      <dgm:t>
        <a:bodyPr/>
        <a:lstStyle/>
        <a:p>
          <a:endParaRPr lang="en-US"/>
        </a:p>
      </dgm:t>
    </dgm:pt>
    <dgm:pt modelId="{997DC1F7-649D-4C16-9736-055A5968F73E}" type="pres">
      <dgm:prSet presAssocID="{D21E9E0A-DBA2-4362-8B42-F07F779C823C}" presName="parTrans" presStyleLbl="bgSibTrans2D1" presStyleIdx="1" presStyleCnt="8"/>
      <dgm:spPr/>
      <dgm:t>
        <a:bodyPr/>
        <a:lstStyle/>
        <a:p>
          <a:endParaRPr lang="en-US"/>
        </a:p>
      </dgm:t>
    </dgm:pt>
    <dgm:pt modelId="{56D75C2A-333F-4818-9302-FD9A35A29429}" type="pres">
      <dgm:prSet presAssocID="{4DF896DD-A841-4325-B150-D586C5EB8E67}" presName="node" presStyleLbl="node1" presStyleIdx="1" presStyleCnt="8">
        <dgm:presLayoutVars>
          <dgm:bulletEnabled val="1"/>
        </dgm:presLayoutVars>
      </dgm:prSet>
      <dgm:spPr/>
      <dgm:t>
        <a:bodyPr/>
        <a:lstStyle/>
        <a:p>
          <a:endParaRPr lang="en-US"/>
        </a:p>
      </dgm:t>
    </dgm:pt>
    <dgm:pt modelId="{46430122-BE75-40D2-8E3A-F1682C1FEB72}" type="pres">
      <dgm:prSet presAssocID="{C1CD70DE-F7FB-4B23-ADE3-84F3537BFF2A}" presName="parTrans" presStyleLbl="bgSibTrans2D1" presStyleIdx="2" presStyleCnt="8"/>
      <dgm:spPr/>
      <dgm:t>
        <a:bodyPr/>
        <a:lstStyle/>
        <a:p>
          <a:endParaRPr lang="en-US"/>
        </a:p>
      </dgm:t>
    </dgm:pt>
    <dgm:pt modelId="{A1D05B27-C906-4A0E-A61F-E3505B8AC636}" type="pres">
      <dgm:prSet presAssocID="{44B0B725-774E-4148-8556-86202D0E5AC3}" presName="node" presStyleLbl="node1" presStyleIdx="2" presStyleCnt="8">
        <dgm:presLayoutVars>
          <dgm:bulletEnabled val="1"/>
        </dgm:presLayoutVars>
      </dgm:prSet>
      <dgm:spPr/>
      <dgm:t>
        <a:bodyPr/>
        <a:lstStyle/>
        <a:p>
          <a:endParaRPr lang="en-US"/>
        </a:p>
      </dgm:t>
    </dgm:pt>
    <dgm:pt modelId="{C9CF7ED4-439F-4349-BDD1-3B07240EE85A}" type="pres">
      <dgm:prSet presAssocID="{FDBCF873-CD58-45AB-A92A-98EAA65961C3}" presName="parTrans" presStyleLbl="bgSibTrans2D1" presStyleIdx="3" presStyleCnt="8"/>
      <dgm:spPr/>
      <dgm:t>
        <a:bodyPr/>
        <a:lstStyle/>
        <a:p>
          <a:endParaRPr lang="en-US"/>
        </a:p>
      </dgm:t>
    </dgm:pt>
    <dgm:pt modelId="{682E3021-5B14-4475-B65C-7654E6D23A52}" type="pres">
      <dgm:prSet presAssocID="{2E88DEB4-B2C3-4B00-B325-9D7D828C478B}" presName="node" presStyleLbl="node1" presStyleIdx="3" presStyleCnt="8">
        <dgm:presLayoutVars>
          <dgm:bulletEnabled val="1"/>
        </dgm:presLayoutVars>
      </dgm:prSet>
      <dgm:spPr/>
      <dgm:t>
        <a:bodyPr/>
        <a:lstStyle/>
        <a:p>
          <a:endParaRPr lang="en-US"/>
        </a:p>
      </dgm:t>
    </dgm:pt>
    <dgm:pt modelId="{A998DE3B-83A7-45DD-8248-293929C453F7}" type="pres">
      <dgm:prSet presAssocID="{7D8E692E-020C-412C-A6AF-D5B377DE4487}" presName="parTrans" presStyleLbl="bgSibTrans2D1" presStyleIdx="4" presStyleCnt="8"/>
      <dgm:spPr/>
      <dgm:t>
        <a:bodyPr/>
        <a:lstStyle/>
        <a:p>
          <a:endParaRPr lang="en-US"/>
        </a:p>
      </dgm:t>
    </dgm:pt>
    <dgm:pt modelId="{B35E4EA9-A3CF-424C-9419-FAC2E433A1A7}" type="pres">
      <dgm:prSet presAssocID="{3DBDC0EC-7E06-4EBE-9F38-FC36F84591D4}" presName="node" presStyleLbl="node1" presStyleIdx="4" presStyleCnt="8">
        <dgm:presLayoutVars>
          <dgm:bulletEnabled val="1"/>
        </dgm:presLayoutVars>
      </dgm:prSet>
      <dgm:spPr/>
      <dgm:t>
        <a:bodyPr/>
        <a:lstStyle/>
        <a:p>
          <a:endParaRPr lang="en-US"/>
        </a:p>
      </dgm:t>
    </dgm:pt>
    <dgm:pt modelId="{81619E12-19F7-4A83-84E7-34B6D96FDF12}" type="pres">
      <dgm:prSet presAssocID="{7252B94B-8EBE-4904-996C-78EB14B77C18}" presName="parTrans" presStyleLbl="bgSibTrans2D1" presStyleIdx="5" presStyleCnt="8"/>
      <dgm:spPr/>
      <dgm:t>
        <a:bodyPr/>
        <a:lstStyle/>
        <a:p>
          <a:endParaRPr lang="en-US"/>
        </a:p>
      </dgm:t>
    </dgm:pt>
    <dgm:pt modelId="{884D776E-842D-44CF-9B3A-5AA96B141429}" type="pres">
      <dgm:prSet presAssocID="{6F990C9E-E1ED-4AC7-9B48-C906B9FDA7D4}" presName="node" presStyleLbl="node1" presStyleIdx="5" presStyleCnt="8">
        <dgm:presLayoutVars>
          <dgm:bulletEnabled val="1"/>
        </dgm:presLayoutVars>
      </dgm:prSet>
      <dgm:spPr/>
      <dgm:t>
        <a:bodyPr/>
        <a:lstStyle/>
        <a:p>
          <a:endParaRPr lang="en-US"/>
        </a:p>
      </dgm:t>
    </dgm:pt>
    <dgm:pt modelId="{B04E79F9-28E0-4772-B447-8A573E81C0AB}" type="pres">
      <dgm:prSet presAssocID="{AFD53EC0-AA06-48B1-AC1D-F162064CE82E}" presName="parTrans" presStyleLbl="bgSibTrans2D1" presStyleIdx="6" presStyleCnt="8"/>
      <dgm:spPr/>
      <dgm:t>
        <a:bodyPr/>
        <a:lstStyle/>
        <a:p>
          <a:endParaRPr lang="en-US"/>
        </a:p>
      </dgm:t>
    </dgm:pt>
    <dgm:pt modelId="{EAEA4C51-D41C-4F27-9F8D-DCE6D2C6FCFF}" type="pres">
      <dgm:prSet presAssocID="{8FA5742A-3BAF-4663-A8A2-1B961F571533}" presName="node" presStyleLbl="node1" presStyleIdx="6" presStyleCnt="8">
        <dgm:presLayoutVars>
          <dgm:bulletEnabled val="1"/>
        </dgm:presLayoutVars>
      </dgm:prSet>
      <dgm:spPr/>
      <dgm:t>
        <a:bodyPr/>
        <a:lstStyle/>
        <a:p>
          <a:endParaRPr lang="en-US"/>
        </a:p>
      </dgm:t>
    </dgm:pt>
    <dgm:pt modelId="{A3CF6055-6ACB-48D9-89EE-90891DEAF122}" type="pres">
      <dgm:prSet presAssocID="{711E88CA-56EB-4897-A463-D5B3910C6980}" presName="parTrans" presStyleLbl="bgSibTrans2D1" presStyleIdx="7" presStyleCnt="8"/>
      <dgm:spPr/>
      <dgm:t>
        <a:bodyPr/>
        <a:lstStyle/>
        <a:p>
          <a:endParaRPr lang="en-US"/>
        </a:p>
      </dgm:t>
    </dgm:pt>
    <dgm:pt modelId="{C937796F-7B2F-44CC-8B0A-058617BCBC3B}" type="pres">
      <dgm:prSet presAssocID="{63BE506C-1C2C-4ACF-A6C1-0D332594CCC6}" presName="node" presStyleLbl="node1" presStyleIdx="7" presStyleCnt="8">
        <dgm:presLayoutVars>
          <dgm:bulletEnabled val="1"/>
        </dgm:presLayoutVars>
      </dgm:prSet>
      <dgm:spPr/>
      <dgm:t>
        <a:bodyPr/>
        <a:lstStyle/>
        <a:p>
          <a:endParaRPr lang="en-US"/>
        </a:p>
      </dgm:t>
    </dgm:pt>
  </dgm:ptLst>
  <dgm:cxnLst>
    <dgm:cxn modelId="{FF19CE85-CF07-4915-BF75-70F578D27B1D}" type="presOf" srcId="{FDBCF873-CD58-45AB-A92A-98EAA65961C3}" destId="{C9CF7ED4-439F-4349-BDD1-3B07240EE85A}" srcOrd="0" destOrd="0" presId="urn:microsoft.com/office/officeart/2005/8/layout/radial4"/>
    <dgm:cxn modelId="{AE84AC0B-398C-43F9-B773-690F004151A9}" type="presOf" srcId="{3DBDC0EC-7E06-4EBE-9F38-FC36F84591D4}" destId="{B35E4EA9-A3CF-424C-9419-FAC2E433A1A7}" srcOrd="0" destOrd="0" presId="urn:microsoft.com/office/officeart/2005/8/layout/radial4"/>
    <dgm:cxn modelId="{7EEBE56A-CF60-4949-AEF8-58639370249D}" type="presOf" srcId="{4DF896DD-A841-4325-B150-D586C5EB8E67}" destId="{56D75C2A-333F-4818-9302-FD9A35A29429}" srcOrd="0" destOrd="0" presId="urn:microsoft.com/office/officeart/2005/8/layout/radial4"/>
    <dgm:cxn modelId="{8F414152-D576-43A6-A7D8-301B890C7F91}" type="presOf" srcId="{AFD53EC0-AA06-48B1-AC1D-F162064CE82E}" destId="{B04E79F9-28E0-4772-B447-8A573E81C0AB}" srcOrd="0" destOrd="0" presId="urn:microsoft.com/office/officeart/2005/8/layout/radial4"/>
    <dgm:cxn modelId="{2A0F3BF2-4B8B-48AF-8210-7EFF413AB9FC}" srcId="{D1B3B829-D40D-47A2-8A84-2543437F7589}" destId="{E21B622B-B696-4DC2-ADD0-B9803DD7C174}" srcOrd="1" destOrd="0" parTransId="{697ACD15-EFCF-4E2B-B0E8-379A38B8AE62}" sibTransId="{ED930C4C-6D65-4F9B-B907-F86F5FC6DD15}"/>
    <dgm:cxn modelId="{CBBAC0DF-40E2-440E-840B-CA24C6502EE6}" type="presOf" srcId="{7252B94B-8EBE-4904-996C-78EB14B77C18}" destId="{81619E12-19F7-4A83-84E7-34B6D96FDF12}" srcOrd="0" destOrd="0" presId="urn:microsoft.com/office/officeart/2005/8/layout/radial4"/>
    <dgm:cxn modelId="{2C4C478F-A249-48B9-A4A5-B4BBBF743735}" srcId="{8C3D1DFC-6373-4D79-A40B-B6D32536EC38}" destId="{2E88DEB4-B2C3-4B00-B325-9D7D828C478B}" srcOrd="3" destOrd="0" parTransId="{FDBCF873-CD58-45AB-A92A-98EAA65961C3}" sibTransId="{2D53FDC6-D74C-4E7E-B98D-408667F8F6E6}"/>
    <dgm:cxn modelId="{3752B745-A647-45B1-B036-3874E08D5D32}" type="presOf" srcId="{6F990C9E-E1ED-4AC7-9B48-C906B9FDA7D4}" destId="{884D776E-842D-44CF-9B3A-5AA96B141429}" srcOrd="0" destOrd="0" presId="urn:microsoft.com/office/officeart/2005/8/layout/radial4"/>
    <dgm:cxn modelId="{8C7E2DE8-1BD3-4F28-AF5B-215B1A3B9003}" type="presOf" srcId="{711E88CA-56EB-4897-A463-D5B3910C6980}" destId="{A3CF6055-6ACB-48D9-89EE-90891DEAF122}" srcOrd="0" destOrd="0" presId="urn:microsoft.com/office/officeart/2005/8/layout/radial4"/>
    <dgm:cxn modelId="{C0480A5E-D35A-4458-90D9-C39202243A9B}" type="presOf" srcId="{2E88DEB4-B2C3-4B00-B325-9D7D828C478B}" destId="{682E3021-5B14-4475-B65C-7654E6D23A52}" srcOrd="0" destOrd="0" presId="urn:microsoft.com/office/officeart/2005/8/layout/radial4"/>
    <dgm:cxn modelId="{789EFBBE-E23B-45C2-9E96-766280FDDF6D}" type="presOf" srcId="{7D8E692E-020C-412C-A6AF-D5B377DE4487}" destId="{A998DE3B-83A7-45DD-8248-293929C453F7}" srcOrd="0" destOrd="0" presId="urn:microsoft.com/office/officeart/2005/8/layout/radial4"/>
    <dgm:cxn modelId="{7C5D871E-6718-4B40-BB34-AA751CFD76FD}" srcId="{8C3D1DFC-6373-4D79-A40B-B6D32536EC38}" destId="{8FA5742A-3BAF-4663-A8A2-1B961F571533}" srcOrd="6" destOrd="0" parTransId="{AFD53EC0-AA06-48B1-AC1D-F162064CE82E}" sibTransId="{E05F90C8-F082-4C7B-AC10-CA1CDCF79E01}"/>
    <dgm:cxn modelId="{D81F3997-9EE6-47E7-AC3A-FA00659B74E9}" srcId="{8C3D1DFC-6373-4D79-A40B-B6D32536EC38}" destId="{63BE506C-1C2C-4ACF-A6C1-0D332594CCC6}" srcOrd="7" destOrd="0" parTransId="{711E88CA-56EB-4897-A463-D5B3910C6980}" sibTransId="{7EB16020-F232-4FAD-99F2-D5F98B032860}"/>
    <dgm:cxn modelId="{4A9EF30B-5CAA-474E-B522-32C1CF550030}" type="presOf" srcId="{2F2C0FA4-B28B-4505-BF17-CF34B1D7C428}" destId="{6B298BA1-F480-4952-8399-E9BBBB4FBD39}" srcOrd="0" destOrd="0" presId="urn:microsoft.com/office/officeart/2005/8/layout/radial4"/>
    <dgm:cxn modelId="{28096983-326C-49EC-A07D-A1C6BADA959C}" srcId="{8C3D1DFC-6373-4D79-A40B-B6D32536EC38}" destId="{D64FE9EB-B962-424C-8CE6-CA6D6A721FE1}" srcOrd="0" destOrd="0" parTransId="{2F2C0FA4-B28B-4505-BF17-CF34B1D7C428}" sibTransId="{A3F5BD69-A207-4A28-BDC0-454A80DDBE8D}"/>
    <dgm:cxn modelId="{C4928A2E-0CC0-4648-BABF-876426D54C1F}" type="presOf" srcId="{C1CD70DE-F7FB-4B23-ADE3-84F3537BFF2A}" destId="{46430122-BE75-40D2-8E3A-F1682C1FEB72}" srcOrd="0" destOrd="0" presId="urn:microsoft.com/office/officeart/2005/8/layout/radial4"/>
    <dgm:cxn modelId="{3DAC426F-B37D-47DF-9435-76BED1ABA1C1}" type="presOf" srcId="{D1B3B829-D40D-47A2-8A84-2543437F7589}" destId="{64CD0A00-5C9E-4792-ADEC-8F08DC932C00}" srcOrd="0" destOrd="0" presId="urn:microsoft.com/office/officeart/2005/8/layout/radial4"/>
    <dgm:cxn modelId="{B99A5A6A-BDE6-47C3-AD1F-A5190155E862}" srcId="{8C3D1DFC-6373-4D79-A40B-B6D32536EC38}" destId="{3DBDC0EC-7E06-4EBE-9F38-FC36F84591D4}" srcOrd="4" destOrd="0" parTransId="{7D8E692E-020C-412C-A6AF-D5B377DE4487}" sibTransId="{7767C5E4-8744-4346-9AAB-CD15F8A169D8}"/>
    <dgm:cxn modelId="{CF19F317-A8E1-4054-8395-D03E9B906E0D}" type="presOf" srcId="{8C3D1DFC-6373-4D79-A40B-B6D32536EC38}" destId="{3E981691-3547-414E-985B-DE20A050962F}" srcOrd="0" destOrd="0" presId="urn:microsoft.com/office/officeart/2005/8/layout/radial4"/>
    <dgm:cxn modelId="{BE8F0FA4-8F96-4C8E-9094-C3594AE4EA3D}" srcId="{D1B3B829-D40D-47A2-8A84-2543437F7589}" destId="{8C3D1DFC-6373-4D79-A40B-B6D32536EC38}" srcOrd="0" destOrd="0" parTransId="{1AA8C6AC-3252-4A66-813F-3E06C10B5394}" sibTransId="{D76F7252-B35A-467B-8274-61573C258B0B}"/>
    <dgm:cxn modelId="{E256B46C-4E85-4783-AA97-15755598E663}" type="presOf" srcId="{D21E9E0A-DBA2-4362-8B42-F07F779C823C}" destId="{997DC1F7-649D-4C16-9736-055A5968F73E}" srcOrd="0" destOrd="0" presId="urn:microsoft.com/office/officeart/2005/8/layout/radial4"/>
    <dgm:cxn modelId="{61045F84-E8BE-4ABA-AA2C-0C415AA60E2C}" srcId="{8C3D1DFC-6373-4D79-A40B-B6D32536EC38}" destId="{6F990C9E-E1ED-4AC7-9B48-C906B9FDA7D4}" srcOrd="5" destOrd="0" parTransId="{7252B94B-8EBE-4904-996C-78EB14B77C18}" sibTransId="{5C78183D-9DCB-4F7B-ACB3-5364EAB155FD}"/>
    <dgm:cxn modelId="{1D973223-7BA0-4F1D-AB21-42FD5AC08134}" srcId="{8C3D1DFC-6373-4D79-A40B-B6D32536EC38}" destId="{44B0B725-774E-4148-8556-86202D0E5AC3}" srcOrd="2" destOrd="0" parTransId="{C1CD70DE-F7FB-4B23-ADE3-84F3537BFF2A}" sibTransId="{3625E983-95DD-4CCA-8997-3F798EACD388}"/>
    <dgm:cxn modelId="{8235DE48-A545-4E50-AB4C-48065479E592}" type="presOf" srcId="{D64FE9EB-B962-424C-8CE6-CA6D6A721FE1}" destId="{DF571784-3279-4447-AE99-0B1BB7BF05FA}" srcOrd="0" destOrd="0" presId="urn:microsoft.com/office/officeart/2005/8/layout/radial4"/>
    <dgm:cxn modelId="{FB23C784-21BD-4169-A7DA-8ADFEB823F7D}" type="presOf" srcId="{44B0B725-774E-4148-8556-86202D0E5AC3}" destId="{A1D05B27-C906-4A0E-A61F-E3505B8AC636}" srcOrd="0" destOrd="0" presId="urn:microsoft.com/office/officeart/2005/8/layout/radial4"/>
    <dgm:cxn modelId="{92B6221A-D4B4-44C4-A307-0E39A68EEDAC}" srcId="{8C3D1DFC-6373-4D79-A40B-B6D32536EC38}" destId="{4DF896DD-A841-4325-B150-D586C5EB8E67}" srcOrd="1" destOrd="0" parTransId="{D21E9E0A-DBA2-4362-8B42-F07F779C823C}" sibTransId="{BD958479-EC3F-47D6-BCE6-FF8FA6C32BDD}"/>
    <dgm:cxn modelId="{6A009B68-F070-44CC-B668-F1D54B073F7C}" type="presOf" srcId="{8FA5742A-3BAF-4663-A8A2-1B961F571533}" destId="{EAEA4C51-D41C-4F27-9F8D-DCE6D2C6FCFF}" srcOrd="0" destOrd="0" presId="urn:microsoft.com/office/officeart/2005/8/layout/radial4"/>
    <dgm:cxn modelId="{24B34056-5ABE-4147-8E58-E7AE341CB7CF}" type="presOf" srcId="{63BE506C-1C2C-4ACF-A6C1-0D332594CCC6}" destId="{C937796F-7B2F-44CC-8B0A-058617BCBC3B}" srcOrd="0" destOrd="0" presId="urn:microsoft.com/office/officeart/2005/8/layout/radial4"/>
    <dgm:cxn modelId="{399A87DB-B1F9-4431-AEF2-CB4AA14CC662}" type="presParOf" srcId="{64CD0A00-5C9E-4792-ADEC-8F08DC932C00}" destId="{3E981691-3547-414E-985B-DE20A050962F}" srcOrd="0" destOrd="0" presId="urn:microsoft.com/office/officeart/2005/8/layout/radial4"/>
    <dgm:cxn modelId="{C4FE3504-54BB-4852-82F1-2188661E37AC}" type="presParOf" srcId="{64CD0A00-5C9E-4792-ADEC-8F08DC932C00}" destId="{6B298BA1-F480-4952-8399-E9BBBB4FBD39}" srcOrd="1" destOrd="0" presId="urn:microsoft.com/office/officeart/2005/8/layout/radial4"/>
    <dgm:cxn modelId="{CE48DBB0-EED5-462E-9B5A-D2CAD0F9501E}" type="presParOf" srcId="{64CD0A00-5C9E-4792-ADEC-8F08DC932C00}" destId="{DF571784-3279-4447-AE99-0B1BB7BF05FA}" srcOrd="2" destOrd="0" presId="urn:microsoft.com/office/officeart/2005/8/layout/radial4"/>
    <dgm:cxn modelId="{33A0C9A2-0350-4FB0-B61E-010F37FB5F22}" type="presParOf" srcId="{64CD0A00-5C9E-4792-ADEC-8F08DC932C00}" destId="{997DC1F7-649D-4C16-9736-055A5968F73E}" srcOrd="3" destOrd="0" presId="urn:microsoft.com/office/officeart/2005/8/layout/radial4"/>
    <dgm:cxn modelId="{719344E0-74C0-4084-B98B-8540DEB832FF}" type="presParOf" srcId="{64CD0A00-5C9E-4792-ADEC-8F08DC932C00}" destId="{56D75C2A-333F-4818-9302-FD9A35A29429}" srcOrd="4" destOrd="0" presId="urn:microsoft.com/office/officeart/2005/8/layout/radial4"/>
    <dgm:cxn modelId="{DBB36287-74AF-4D48-954F-D27B834459EC}" type="presParOf" srcId="{64CD0A00-5C9E-4792-ADEC-8F08DC932C00}" destId="{46430122-BE75-40D2-8E3A-F1682C1FEB72}" srcOrd="5" destOrd="0" presId="urn:microsoft.com/office/officeart/2005/8/layout/radial4"/>
    <dgm:cxn modelId="{D97A1310-6402-4D87-A1FE-E78DF245A939}" type="presParOf" srcId="{64CD0A00-5C9E-4792-ADEC-8F08DC932C00}" destId="{A1D05B27-C906-4A0E-A61F-E3505B8AC636}" srcOrd="6" destOrd="0" presId="urn:microsoft.com/office/officeart/2005/8/layout/radial4"/>
    <dgm:cxn modelId="{F1C8CAE4-9351-42AE-A2CA-F9E37AD534FD}" type="presParOf" srcId="{64CD0A00-5C9E-4792-ADEC-8F08DC932C00}" destId="{C9CF7ED4-439F-4349-BDD1-3B07240EE85A}" srcOrd="7" destOrd="0" presId="urn:microsoft.com/office/officeart/2005/8/layout/radial4"/>
    <dgm:cxn modelId="{2D117621-A2C7-4B4F-A551-25679B7E2ADC}" type="presParOf" srcId="{64CD0A00-5C9E-4792-ADEC-8F08DC932C00}" destId="{682E3021-5B14-4475-B65C-7654E6D23A52}" srcOrd="8" destOrd="0" presId="urn:microsoft.com/office/officeart/2005/8/layout/radial4"/>
    <dgm:cxn modelId="{7CD67636-438C-4814-9E25-B598452654BF}" type="presParOf" srcId="{64CD0A00-5C9E-4792-ADEC-8F08DC932C00}" destId="{A998DE3B-83A7-45DD-8248-293929C453F7}" srcOrd="9" destOrd="0" presId="urn:microsoft.com/office/officeart/2005/8/layout/radial4"/>
    <dgm:cxn modelId="{984AC229-6AD1-488F-AB59-9916BCB0F2F3}" type="presParOf" srcId="{64CD0A00-5C9E-4792-ADEC-8F08DC932C00}" destId="{B35E4EA9-A3CF-424C-9419-FAC2E433A1A7}" srcOrd="10" destOrd="0" presId="urn:microsoft.com/office/officeart/2005/8/layout/radial4"/>
    <dgm:cxn modelId="{4B99E4B0-FDC8-4320-B817-2CCAAC78F373}" type="presParOf" srcId="{64CD0A00-5C9E-4792-ADEC-8F08DC932C00}" destId="{81619E12-19F7-4A83-84E7-34B6D96FDF12}" srcOrd="11" destOrd="0" presId="urn:microsoft.com/office/officeart/2005/8/layout/radial4"/>
    <dgm:cxn modelId="{D316375A-B2AD-4BDD-94E1-EFF7D955508C}" type="presParOf" srcId="{64CD0A00-5C9E-4792-ADEC-8F08DC932C00}" destId="{884D776E-842D-44CF-9B3A-5AA96B141429}" srcOrd="12" destOrd="0" presId="urn:microsoft.com/office/officeart/2005/8/layout/radial4"/>
    <dgm:cxn modelId="{BE2C6D55-B1E9-473A-A780-6DE51D73CD9A}" type="presParOf" srcId="{64CD0A00-5C9E-4792-ADEC-8F08DC932C00}" destId="{B04E79F9-28E0-4772-B447-8A573E81C0AB}" srcOrd="13" destOrd="0" presId="urn:microsoft.com/office/officeart/2005/8/layout/radial4"/>
    <dgm:cxn modelId="{3D7932F1-A5A7-4A75-8385-1D9A088FFE89}" type="presParOf" srcId="{64CD0A00-5C9E-4792-ADEC-8F08DC932C00}" destId="{EAEA4C51-D41C-4F27-9F8D-DCE6D2C6FCFF}" srcOrd="14" destOrd="0" presId="urn:microsoft.com/office/officeart/2005/8/layout/radial4"/>
    <dgm:cxn modelId="{FEC25E97-DDE3-4805-B79E-75A2236691D6}" type="presParOf" srcId="{64CD0A00-5C9E-4792-ADEC-8F08DC932C00}" destId="{A3CF6055-6ACB-48D9-89EE-90891DEAF122}" srcOrd="15" destOrd="0" presId="urn:microsoft.com/office/officeart/2005/8/layout/radial4"/>
    <dgm:cxn modelId="{ECE9EA6A-53C6-482A-90D3-FB275CABAE57}" type="presParOf" srcId="{64CD0A00-5C9E-4792-ADEC-8F08DC932C00}" destId="{C937796F-7B2F-44CC-8B0A-058617BCBC3B}" srcOrd="1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Cyber Risk Management</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Mobile, App, and Cloud Security</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Defending against Fraud</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Compliance and Internal Control</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The Face and Future of Cyberthreats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6204CCBB-5FF6-4B0A-9E31-870982DE26B5}" type="presOf" srcId="{318A7937-6144-4B1B-B27B-64760AA0F20D}" destId="{4F56F714-C9FE-4CB7-BFA6-DB8A3BCD8EED}" srcOrd="0" destOrd="0" presId="urn:microsoft.com/office/officeart/2005/8/layout/cycle1"/>
    <dgm:cxn modelId="{1D2BD4B5-5488-47E2-907A-E9B4FE34EBFF}" type="presOf" srcId="{37A83061-BB15-4DC8-987C-C41F59F2283C}" destId="{D445377C-82B8-4D46-A8DA-7A1EF300CC4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CCD0351A-37AE-4DE9-90EE-DDD650D6FE8D}" type="presOf" srcId="{D8B2400E-FCAE-419A-B761-6ED663DEC67E}" destId="{CE8778B7-9A61-4F06-A1F7-678BEE7FE664}" srcOrd="0" destOrd="0" presId="urn:microsoft.com/office/officeart/2005/8/layout/cycle1"/>
    <dgm:cxn modelId="{BA6AD5A1-DD76-45EE-B354-8CFCD00310BC}" type="presOf" srcId="{E96240FE-D269-43EC-A72D-BE6D42FBED2A}" destId="{02E85226-A9A2-493C-825C-0403A6A4CC01}"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23180AD8-E319-4F52-BF29-3451ECEA288B}" srcId="{27E1A284-FB59-4211-A2A6-296ECC7AF733}" destId="{08A3218D-962D-4B2D-AFA9-758784621306}" srcOrd="3" destOrd="0" parTransId="{179CEBED-0DBA-4E6F-9A3D-1010AE6105AF}" sibTransId="{F5AD8166-0AD2-4AC9-93DF-0F1A7E4681A8}"/>
    <dgm:cxn modelId="{3277EAAF-5A06-4689-A55B-2BF2B2D41412}" type="presOf" srcId="{BF040C06-D312-4F8C-ACB3-85D06B8E305C}" destId="{EA611E80-2D38-467A-9D70-00B07686AA2F}" srcOrd="0" destOrd="0" presId="urn:microsoft.com/office/officeart/2005/8/layout/cycle1"/>
    <dgm:cxn modelId="{3602A479-6E44-42F3-87F4-AC80B93F7E03}" type="presOf" srcId="{F5AD8166-0AD2-4AC9-93DF-0F1A7E4681A8}" destId="{D9198F7A-99DF-4591-B1DC-2620606084FF}"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54D56BCC-993A-458D-8FD3-E4DC71BE09CC}" type="presOf" srcId="{F5EA89EC-E158-4D50-96F6-DF07B08E3671}" destId="{A4AB0C58-7056-484E-BD14-C051808D0C28}" srcOrd="0" destOrd="0" presId="urn:microsoft.com/office/officeart/2005/8/layout/cycle1"/>
    <dgm:cxn modelId="{68D3E240-FFB8-4F9B-85BB-2D2A1F287062}" type="presOf" srcId="{4A5B2F96-8D0E-4C55-952A-5E74D0CE2694}" destId="{5502ED10-4163-4978-A2D8-019016FBE56E}" srcOrd="0" destOrd="0" presId="urn:microsoft.com/office/officeart/2005/8/layout/cycle1"/>
    <dgm:cxn modelId="{13A608FF-BE97-4D83-A17B-26C367E723D5}" type="presOf" srcId="{27E1A284-FB59-4211-A2A6-296ECC7AF733}" destId="{E92E50ED-2104-4C56-839A-1D58E60B6978}" srcOrd="0" destOrd="0" presId="urn:microsoft.com/office/officeart/2005/8/layout/cycle1"/>
    <dgm:cxn modelId="{3FFB32AD-0E51-49B9-8D2C-943D387BE8F1}" type="presOf" srcId="{DD36AD2A-744B-4626-9C69-4A76E3BF39B5}" destId="{A358ADC3-06B9-42DB-8FFB-235E2F6F2F98}" srcOrd="0" destOrd="0" presId="urn:microsoft.com/office/officeart/2005/8/layout/cycle1"/>
    <dgm:cxn modelId="{BEDD2594-5EA1-4ED7-8838-9E82BD9853B6}" type="presOf" srcId="{08A3218D-962D-4B2D-AFA9-758784621306}" destId="{0A5141A9-9A5E-4F9E-B8D4-E663C7220C1C}" srcOrd="0" destOrd="0" presId="urn:microsoft.com/office/officeart/2005/8/layout/cycle1"/>
    <dgm:cxn modelId="{A22FD138-87D9-4C34-9D30-DD2EBEC583BD}" type="presParOf" srcId="{E92E50ED-2104-4C56-839A-1D58E60B6978}" destId="{4A70DB3B-BC26-4C3A-A4B3-FD97B373CBF9}" srcOrd="0" destOrd="0" presId="urn:microsoft.com/office/officeart/2005/8/layout/cycle1"/>
    <dgm:cxn modelId="{25D44A28-91E0-4DD7-9942-D76649A28515}" type="presParOf" srcId="{E92E50ED-2104-4C56-839A-1D58E60B6978}" destId="{A4AB0C58-7056-484E-BD14-C051808D0C28}" srcOrd="1" destOrd="0" presId="urn:microsoft.com/office/officeart/2005/8/layout/cycle1"/>
    <dgm:cxn modelId="{434B696E-8E58-4768-9E7A-CFE87A06983E}" type="presParOf" srcId="{E92E50ED-2104-4C56-839A-1D58E60B6978}" destId="{CE8778B7-9A61-4F06-A1F7-678BEE7FE664}" srcOrd="2" destOrd="0" presId="urn:microsoft.com/office/officeart/2005/8/layout/cycle1"/>
    <dgm:cxn modelId="{5D8C4E09-71DF-4113-807B-4F57FAE03BB9}" type="presParOf" srcId="{E92E50ED-2104-4C56-839A-1D58E60B6978}" destId="{5F40BA3D-6F50-40EE-8764-161954C5089D}" srcOrd="3" destOrd="0" presId="urn:microsoft.com/office/officeart/2005/8/layout/cycle1"/>
    <dgm:cxn modelId="{37485E7F-20B5-4092-8298-1C3FCB27351A}" type="presParOf" srcId="{E92E50ED-2104-4C56-839A-1D58E60B6978}" destId="{D445377C-82B8-4D46-A8DA-7A1EF300CC48}" srcOrd="4" destOrd="0" presId="urn:microsoft.com/office/officeart/2005/8/layout/cycle1"/>
    <dgm:cxn modelId="{8839B33D-4018-44CA-9798-BCAEB2EF6E35}" type="presParOf" srcId="{E92E50ED-2104-4C56-839A-1D58E60B6978}" destId="{5502ED10-4163-4978-A2D8-019016FBE56E}" srcOrd="5" destOrd="0" presId="urn:microsoft.com/office/officeart/2005/8/layout/cycle1"/>
    <dgm:cxn modelId="{8B5B827C-B2C3-4000-AEDE-863515901328}" type="presParOf" srcId="{E92E50ED-2104-4C56-839A-1D58E60B6978}" destId="{7A587A47-9FA4-421A-8FE9-2A20CF7B81FB}" srcOrd="6" destOrd="0" presId="urn:microsoft.com/office/officeart/2005/8/layout/cycle1"/>
    <dgm:cxn modelId="{B1AFB9B4-4351-4276-A74D-E21F114A00BC}" type="presParOf" srcId="{E92E50ED-2104-4C56-839A-1D58E60B6978}" destId="{A358ADC3-06B9-42DB-8FFB-235E2F6F2F98}" srcOrd="7" destOrd="0" presId="urn:microsoft.com/office/officeart/2005/8/layout/cycle1"/>
    <dgm:cxn modelId="{0727E3FB-B649-417D-9AC3-09D9F7F95AFA}" type="presParOf" srcId="{E92E50ED-2104-4C56-839A-1D58E60B6978}" destId="{02E85226-A9A2-493C-825C-0403A6A4CC01}" srcOrd="8" destOrd="0" presId="urn:microsoft.com/office/officeart/2005/8/layout/cycle1"/>
    <dgm:cxn modelId="{7B2DB27A-EEFB-4C9A-98AC-4E962F3B9301}" type="presParOf" srcId="{E92E50ED-2104-4C56-839A-1D58E60B6978}" destId="{73D11EEB-1679-4206-A266-CE9A1AB79ACC}" srcOrd="9" destOrd="0" presId="urn:microsoft.com/office/officeart/2005/8/layout/cycle1"/>
    <dgm:cxn modelId="{72F83D2C-A287-4AF7-8BC0-791CA09C44AB}" type="presParOf" srcId="{E92E50ED-2104-4C56-839A-1D58E60B6978}" destId="{0A5141A9-9A5E-4F9E-B8D4-E663C7220C1C}" srcOrd="10" destOrd="0" presId="urn:microsoft.com/office/officeart/2005/8/layout/cycle1"/>
    <dgm:cxn modelId="{0844282F-73B0-47EB-B1A8-9F82E646494F}" type="presParOf" srcId="{E92E50ED-2104-4C56-839A-1D58E60B6978}" destId="{D9198F7A-99DF-4591-B1DC-2620606084FF}" srcOrd="11" destOrd="0" presId="urn:microsoft.com/office/officeart/2005/8/layout/cycle1"/>
    <dgm:cxn modelId="{F3609CC4-F1B1-4BA4-A57A-A6887602142B}" type="presParOf" srcId="{E92E50ED-2104-4C56-839A-1D58E60B6978}" destId="{25CA3731-1185-42A8-951C-5D21935C393B}" srcOrd="12" destOrd="0" presId="urn:microsoft.com/office/officeart/2005/8/layout/cycle1"/>
    <dgm:cxn modelId="{B380D4D7-BC26-4D79-8655-A710464CF8C4}" type="presParOf" srcId="{E92E50ED-2104-4C56-839A-1D58E60B6978}" destId="{EA611E80-2D38-467A-9D70-00B07686AA2F}" srcOrd="13" destOrd="0" presId="urn:microsoft.com/office/officeart/2005/8/layout/cycle1"/>
    <dgm:cxn modelId="{18184028-81C6-47FB-A961-6D97B591B519}"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Cyber Risk Management</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Mobile, App, and Cloud Security</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Defending against Fraud</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Compliance and Internal Control</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The Face and Future of Cyberthreats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110A784F-BE84-48F9-91FC-7F552BD65DDD}" type="presOf" srcId="{F5EA89EC-E158-4D50-96F6-DF07B08E3671}" destId="{A4AB0C58-7056-484E-BD14-C051808D0C28}"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59EBA53D-4AD5-4DA3-99CC-AB7E402A3EAE}" type="presOf" srcId="{DD36AD2A-744B-4626-9C69-4A76E3BF39B5}" destId="{A358ADC3-06B9-42DB-8FFB-235E2F6F2F98}" srcOrd="0" destOrd="0" presId="urn:microsoft.com/office/officeart/2005/8/layout/cycle1"/>
    <dgm:cxn modelId="{C3A34DA4-92F3-4AA5-9A7E-538D58238E1A}" type="presOf" srcId="{37A83061-BB15-4DC8-987C-C41F59F2283C}" destId="{D445377C-82B8-4D46-A8DA-7A1EF300CC48}" srcOrd="0" destOrd="0" presId="urn:microsoft.com/office/officeart/2005/8/layout/cycle1"/>
    <dgm:cxn modelId="{60C0F873-CD19-4E9E-BCDC-F94BCA0F2572}" type="presOf" srcId="{318A7937-6144-4B1B-B27B-64760AA0F20D}" destId="{4F56F714-C9FE-4CB7-BFA6-DB8A3BCD8EED}" srcOrd="0" destOrd="0" presId="urn:microsoft.com/office/officeart/2005/8/layout/cycle1"/>
    <dgm:cxn modelId="{EA1B3D2C-6AE2-4F03-A5B7-0F06ED4D310B}" type="presOf" srcId="{BF040C06-D312-4F8C-ACB3-85D06B8E305C}" destId="{EA611E80-2D38-467A-9D70-00B07686AA2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49D39E49-D04B-4DF1-AA8B-943666C8D9A1}" type="presOf" srcId="{F5AD8166-0AD2-4AC9-93DF-0F1A7E4681A8}" destId="{D9198F7A-99DF-4591-B1DC-2620606084FF}" srcOrd="0" destOrd="0" presId="urn:microsoft.com/office/officeart/2005/8/layout/cycle1"/>
    <dgm:cxn modelId="{B49C0BFF-893E-4F38-B08C-F6BBF70CD0A0}" type="presOf" srcId="{08A3218D-962D-4B2D-AFA9-758784621306}" destId="{0A5141A9-9A5E-4F9E-B8D4-E663C7220C1C}" srcOrd="0" destOrd="0" presId="urn:microsoft.com/office/officeart/2005/8/layout/cycle1"/>
    <dgm:cxn modelId="{C5F56352-4D5A-4977-919B-5EB46F19B238}" type="presOf" srcId="{E96240FE-D269-43EC-A72D-BE6D42FBED2A}" destId="{02E85226-A9A2-493C-825C-0403A6A4CC01}" srcOrd="0" destOrd="0" presId="urn:microsoft.com/office/officeart/2005/8/layout/cycle1"/>
    <dgm:cxn modelId="{CA7EF015-9E78-4A96-A3BE-534C08575180}" type="presOf" srcId="{4A5B2F96-8D0E-4C55-952A-5E74D0CE2694}" destId="{5502ED10-4163-4978-A2D8-019016FBE56E}"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71A0C01D-C580-4D30-AC10-D81CCEE17EB8}" type="presOf" srcId="{D8B2400E-FCAE-419A-B761-6ED663DEC67E}" destId="{CE8778B7-9A61-4F06-A1F7-678BEE7FE664}"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0C2CE20F-2096-4673-9A7E-0F34D311764A}" type="presOf" srcId="{27E1A284-FB59-4211-A2A6-296ECC7AF733}" destId="{E92E50ED-2104-4C56-839A-1D58E60B6978}" srcOrd="0" destOrd="0" presId="urn:microsoft.com/office/officeart/2005/8/layout/cycle1"/>
    <dgm:cxn modelId="{89081E99-DA5A-417E-B7E9-1648AE1431D5}" type="presParOf" srcId="{E92E50ED-2104-4C56-839A-1D58E60B6978}" destId="{4A70DB3B-BC26-4C3A-A4B3-FD97B373CBF9}" srcOrd="0" destOrd="0" presId="urn:microsoft.com/office/officeart/2005/8/layout/cycle1"/>
    <dgm:cxn modelId="{61AE6AED-4428-4698-A4B4-B7DEB35A272A}" type="presParOf" srcId="{E92E50ED-2104-4C56-839A-1D58E60B6978}" destId="{A4AB0C58-7056-484E-BD14-C051808D0C28}" srcOrd="1" destOrd="0" presId="urn:microsoft.com/office/officeart/2005/8/layout/cycle1"/>
    <dgm:cxn modelId="{2B4FE82A-E268-474B-9954-B9F1212E9B56}" type="presParOf" srcId="{E92E50ED-2104-4C56-839A-1D58E60B6978}" destId="{CE8778B7-9A61-4F06-A1F7-678BEE7FE664}" srcOrd="2" destOrd="0" presId="urn:microsoft.com/office/officeart/2005/8/layout/cycle1"/>
    <dgm:cxn modelId="{8384567A-F3DF-43F2-BD4F-E88E29052E70}" type="presParOf" srcId="{E92E50ED-2104-4C56-839A-1D58E60B6978}" destId="{5F40BA3D-6F50-40EE-8764-161954C5089D}" srcOrd="3" destOrd="0" presId="urn:microsoft.com/office/officeart/2005/8/layout/cycle1"/>
    <dgm:cxn modelId="{0A151F34-55A6-4B4B-B135-6E534BF4724B}" type="presParOf" srcId="{E92E50ED-2104-4C56-839A-1D58E60B6978}" destId="{D445377C-82B8-4D46-A8DA-7A1EF300CC48}" srcOrd="4" destOrd="0" presId="urn:microsoft.com/office/officeart/2005/8/layout/cycle1"/>
    <dgm:cxn modelId="{4F56C742-C815-4350-82A9-85E86F47C4C1}" type="presParOf" srcId="{E92E50ED-2104-4C56-839A-1D58E60B6978}" destId="{5502ED10-4163-4978-A2D8-019016FBE56E}" srcOrd="5" destOrd="0" presId="urn:microsoft.com/office/officeart/2005/8/layout/cycle1"/>
    <dgm:cxn modelId="{1BF704BA-6D4A-4955-BA4F-E69D41D4609E}" type="presParOf" srcId="{E92E50ED-2104-4C56-839A-1D58E60B6978}" destId="{7A587A47-9FA4-421A-8FE9-2A20CF7B81FB}" srcOrd="6" destOrd="0" presId="urn:microsoft.com/office/officeart/2005/8/layout/cycle1"/>
    <dgm:cxn modelId="{B2C31587-AC50-4492-B450-093759057DE4}" type="presParOf" srcId="{E92E50ED-2104-4C56-839A-1D58E60B6978}" destId="{A358ADC3-06B9-42DB-8FFB-235E2F6F2F98}" srcOrd="7" destOrd="0" presId="urn:microsoft.com/office/officeart/2005/8/layout/cycle1"/>
    <dgm:cxn modelId="{AE1E5FE3-F771-435B-ABA6-B2C6F2389253}" type="presParOf" srcId="{E92E50ED-2104-4C56-839A-1D58E60B6978}" destId="{02E85226-A9A2-493C-825C-0403A6A4CC01}" srcOrd="8" destOrd="0" presId="urn:microsoft.com/office/officeart/2005/8/layout/cycle1"/>
    <dgm:cxn modelId="{DA998A02-4CF2-4463-A2EF-ACB32C7A5AE6}" type="presParOf" srcId="{E92E50ED-2104-4C56-839A-1D58E60B6978}" destId="{73D11EEB-1679-4206-A266-CE9A1AB79ACC}" srcOrd="9" destOrd="0" presId="urn:microsoft.com/office/officeart/2005/8/layout/cycle1"/>
    <dgm:cxn modelId="{E133951D-9AB4-48A3-A2E6-BF3E1B294E3B}" type="presParOf" srcId="{E92E50ED-2104-4C56-839A-1D58E60B6978}" destId="{0A5141A9-9A5E-4F9E-B8D4-E663C7220C1C}" srcOrd="10" destOrd="0" presId="urn:microsoft.com/office/officeart/2005/8/layout/cycle1"/>
    <dgm:cxn modelId="{1F23BA1A-BAA8-4079-A249-9E117BD1FBF5}" type="presParOf" srcId="{E92E50ED-2104-4C56-839A-1D58E60B6978}" destId="{D9198F7A-99DF-4591-B1DC-2620606084FF}" srcOrd="11" destOrd="0" presId="urn:microsoft.com/office/officeart/2005/8/layout/cycle1"/>
    <dgm:cxn modelId="{A2FCF528-30CB-48B7-B6DA-629E6E51611A}" type="presParOf" srcId="{E92E50ED-2104-4C56-839A-1D58E60B6978}" destId="{25CA3731-1185-42A8-951C-5D21935C393B}" srcOrd="12" destOrd="0" presId="urn:microsoft.com/office/officeart/2005/8/layout/cycle1"/>
    <dgm:cxn modelId="{1CB225B4-8C1B-4D00-B0FC-B1703EC2DB34}" type="presParOf" srcId="{E92E50ED-2104-4C56-839A-1D58E60B6978}" destId="{EA611E80-2D38-467A-9D70-00B07686AA2F}" srcOrd="13" destOrd="0" presId="urn:microsoft.com/office/officeart/2005/8/layout/cycle1"/>
    <dgm:cxn modelId="{824C1260-095F-4C04-9949-B8E5B725B703}"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Cyber Risk Management</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Mobile, App, and Cloud Security</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Defending against Fraud</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Compliance and Internal Control</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The Face and Future of Cyberthreats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5295B3F2-1C08-4160-A46D-458EBD69EF49}" type="presOf" srcId="{37A83061-BB15-4DC8-987C-C41F59F2283C}" destId="{D445377C-82B8-4D46-A8DA-7A1EF300CC48}" srcOrd="0" destOrd="0" presId="urn:microsoft.com/office/officeart/2005/8/layout/cycle1"/>
    <dgm:cxn modelId="{79DA491F-CE82-4BC7-8605-17FEA1B9B965}" type="presOf" srcId="{F5EA89EC-E158-4D50-96F6-DF07B08E3671}" destId="{A4AB0C58-7056-484E-BD14-C051808D0C28}" srcOrd="0" destOrd="0" presId="urn:microsoft.com/office/officeart/2005/8/layout/cycle1"/>
    <dgm:cxn modelId="{60FCCCD5-9246-4B16-8B83-E198DE9770DF}" type="presOf" srcId="{27E1A284-FB59-4211-A2A6-296ECC7AF733}" destId="{E92E50ED-2104-4C56-839A-1D58E60B6978}" srcOrd="0" destOrd="0" presId="urn:microsoft.com/office/officeart/2005/8/layout/cycle1"/>
    <dgm:cxn modelId="{D66F4A1F-DAEB-460D-AE06-15A5278337D0}" type="presOf" srcId="{4A5B2F96-8D0E-4C55-952A-5E74D0CE2694}" destId="{5502ED10-4163-4978-A2D8-019016FBE56E}" srcOrd="0" destOrd="0" presId="urn:microsoft.com/office/officeart/2005/8/layout/cycle1"/>
    <dgm:cxn modelId="{416108B6-741B-455A-BC00-D59B530D46AC}" type="presOf" srcId="{D8B2400E-FCAE-419A-B761-6ED663DEC67E}" destId="{CE8778B7-9A61-4F06-A1F7-678BEE7FE664}" srcOrd="0" destOrd="0" presId="urn:microsoft.com/office/officeart/2005/8/layout/cycle1"/>
    <dgm:cxn modelId="{4904FA95-5370-40A7-88C3-E7EE393BF417}" type="presOf" srcId="{BF040C06-D312-4F8C-ACB3-85D06B8E305C}" destId="{EA611E80-2D38-467A-9D70-00B07686AA2F}"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C106C513-1404-4AAC-9762-AE5F907D8F9D}" type="presOf" srcId="{E96240FE-D269-43EC-A72D-BE6D42FBED2A}" destId="{02E85226-A9A2-493C-825C-0403A6A4CC01}"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01347EE3-9DC7-4C7A-8166-4A8927BC8702}" type="presOf" srcId="{DD36AD2A-744B-4626-9C69-4A76E3BF39B5}" destId="{A358ADC3-06B9-42DB-8FFB-235E2F6F2F9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20B91031-4065-4924-9130-835E223FBF17}" srcId="{27E1A284-FB59-4211-A2A6-296ECC7AF733}" destId="{37A83061-BB15-4DC8-987C-C41F59F2283C}" srcOrd="1" destOrd="0" parTransId="{073C6D5A-1CBF-4A97-B43C-12F7E64BDA57}" sibTransId="{4A5B2F96-8D0E-4C55-952A-5E74D0CE2694}"/>
    <dgm:cxn modelId="{5981C547-9209-4597-AF14-1683A04F8EED}" type="presOf" srcId="{318A7937-6144-4B1B-B27B-64760AA0F20D}" destId="{4F56F714-C9FE-4CB7-BFA6-DB8A3BCD8EED}" srcOrd="0" destOrd="0" presId="urn:microsoft.com/office/officeart/2005/8/layout/cycle1"/>
    <dgm:cxn modelId="{24ECACF3-8443-4230-A4BB-DC47A175BE56}" type="presOf" srcId="{F5AD8166-0AD2-4AC9-93DF-0F1A7E4681A8}" destId="{D9198F7A-99DF-4591-B1DC-2620606084FF}" srcOrd="0" destOrd="0" presId="urn:microsoft.com/office/officeart/2005/8/layout/cycle1"/>
    <dgm:cxn modelId="{C62FC9C4-F3CC-4093-BE4A-2BF317586DB6}" type="presOf" srcId="{08A3218D-962D-4B2D-AFA9-758784621306}" destId="{0A5141A9-9A5E-4F9E-B8D4-E663C7220C1C}" srcOrd="0" destOrd="0" presId="urn:microsoft.com/office/officeart/2005/8/layout/cycle1"/>
    <dgm:cxn modelId="{49B7A426-5D11-46EA-9EF9-74C2665EC706}" type="presParOf" srcId="{E92E50ED-2104-4C56-839A-1D58E60B6978}" destId="{4A70DB3B-BC26-4C3A-A4B3-FD97B373CBF9}" srcOrd="0" destOrd="0" presId="urn:microsoft.com/office/officeart/2005/8/layout/cycle1"/>
    <dgm:cxn modelId="{18D848C6-C641-49DE-9142-058BA4F039BE}" type="presParOf" srcId="{E92E50ED-2104-4C56-839A-1D58E60B6978}" destId="{A4AB0C58-7056-484E-BD14-C051808D0C28}" srcOrd="1" destOrd="0" presId="urn:microsoft.com/office/officeart/2005/8/layout/cycle1"/>
    <dgm:cxn modelId="{D6F79E3C-78BF-4628-9150-42D6C4C7A8A0}" type="presParOf" srcId="{E92E50ED-2104-4C56-839A-1D58E60B6978}" destId="{CE8778B7-9A61-4F06-A1F7-678BEE7FE664}" srcOrd="2" destOrd="0" presId="urn:microsoft.com/office/officeart/2005/8/layout/cycle1"/>
    <dgm:cxn modelId="{3D5F7513-85DD-4C7E-8FBC-72CECF2C6509}" type="presParOf" srcId="{E92E50ED-2104-4C56-839A-1D58E60B6978}" destId="{5F40BA3D-6F50-40EE-8764-161954C5089D}" srcOrd="3" destOrd="0" presId="urn:microsoft.com/office/officeart/2005/8/layout/cycle1"/>
    <dgm:cxn modelId="{D3F61A17-FF08-4725-8C72-91D8ACA263B1}" type="presParOf" srcId="{E92E50ED-2104-4C56-839A-1D58E60B6978}" destId="{D445377C-82B8-4D46-A8DA-7A1EF300CC48}" srcOrd="4" destOrd="0" presId="urn:microsoft.com/office/officeart/2005/8/layout/cycle1"/>
    <dgm:cxn modelId="{989E810B-3331-4EC8-AFEE-39E6550A8D48}" type="presParOf" srcId="{E92E50ED-2104-4C56-839A-1D58E60B6978}" destId="{5502ED10-4163-4978-A2D8-019016FBE56E}" srcOrd="5" destOrd="0" presId="urn:microsoft.com/office/officeart/2005/8/layout/cycle1"/>
    <dgm:cxn modelId="{6BA30DB0-D3BA-4FC4-9959-B31F5AE1885B}" type="presParOf" srcId="{E92E50ED-2104-4C56-839A-1D58E60B6978}" destId="{7A587A47-9FA4-421A-8FE9-2A20CF7B81FB}" srcOrd="6" destOrd="0" presId="urn:microsoft.com/office/officeart/2005/8/layout/cycle1"/>
    <dgm:cxn modelId="{05716EE7-77DD-4F9C-9E91-F188937555F0}" type="presParOf" srcId="{E92E50ED-2104-4C56-839A-1D58E60B6978}" destId="{A358ADC3-06B9-42DB-8FFB-235E2F6F2F98}" srcOrd="7" destOrd="0" presId="urn:microsoft.com/office/officeart/2005/8/layout/cycle1"/>
    <dgm:cxn modelId="{78E014E9-089F-40C1-A56C-F3AD2CB858CA}" type="presParOf" srcId="{E92E50ED-2104-4C56-839A-1D58E60B6978}" destId="{02E85226-A9A2-493C-825C-0403A6A4CC01}" srcOrd="8" destOrd="0" presId="urn:microsoft.com/office/officeart/2005/8/layout/cycle1"/>
    <dgm:cxn modelId="{CEFDAB72-8FCD-4151-9BC5-40AE87523177}" type="presParOf" srcId="{E92E50ED-2104-4C56-839A-1D58E60B6978}" destId="{73D11EEB-1679-4206-A266-CE9A1AB79ACC}" srcOrd="9" destOrd="0" presId="urn:microsoft.com/office/officeart/2005/8/layout/cycle1"/>
    <dgm:cxn modelId="{6A5500C9-015B-4015-A675-CA70C858A04D}" type="presParOf" srcId="{E92E50ED-2104-4C56-839A-1D58E60B6978}" destId="{0A5141A9-9A5E-4F9E-B8D4-E663C7220C1C}" srcOrd="10" destOrd="0" presId="urn:microsoft.com/office/officeart/2005/8/layout/cycle1"/>
    <dgm:cxn modelId="{49D45767-AE4C-49B0-B7C1-810AE754B9B4}" type="presParOf" srcId="{E92E50ED-2104-4C56-839A-1D58E60B6978}" destId="{D9198F7A-99DF-4591-B1DC-2620606084FF}" srcOrd="11" destOrd="0" presId="urn:microsoft.com/office/officeart/2005/8/layout/cycle1"/>
    <dgm:cxn modelId="{84E6DBE6-D9B6-4BD8-ADBF-F48A4E2B6D62}" type="presParOf" srcId="{E92E50ED-2104-4C56-839A-1D58E60B6978}" destId="{25CA3731-1185-42A8-951C-5D21935C393B}" srcOrd="12" destOrd="0" presId="urn:microsoft.com/office/officeart/2005/8/layout/cycle1"/>
    <dgm:cxn modelId="{572204A0-D3C0-47F6-9C78-DFD3EC51206E}" type="presParOf" srcId="{E92E50ED-2104-4C56-839A-1D58E60B6978}" destId="{EA611E80-2D38-467A-9D70-00B07686AA2F}" srcOrd="13" destOrd="0" presId="urn:microsoft.com/office/officeart/2005/8/layout/cycle1"/>
    <dgm:cxn modelId="{45582005-E3EB-4D8A-912E-CB78D15332A9}"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Cyber Risk Management</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Mobile, App, and Cloud Security</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solidFill>
                <a:schemeClr val="tx1"/>
              </a:solidFill>
            </a:rPr>
            <a:t>Defending against Fraud</a:t>
          </a:r>
          <a:endParaRPr lang="en-US" dirty="0">
            <a:solidFill>
              <a:schemeClr val="tx1"/>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Compliance and Internal Control</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The Face and Future of Cyberthreats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E1B75F8C-60DC-4C3B-8C49-80479770394E}" type="presOf" srcId="{37A83061-BB15-4DC8-987C-C41F59F2283C}" destId="{D445377C-82B8-4D46-A8DA-7A1EF300CC48}" srcOrd="0" destOrd="0" presId="urn:microsoft.com/office/officeart/2005/8/layout/cycle1"/>
    <dgm:cxn modelId="{44287E23-DD89-47C9-87A2-BCD8EE74E094}" type="presOf" srcId="{F5EA89EC-E158-4D50-96F6-DF07B08E3671}" destId="{A4AB0C58-7056-484E-BD14-C051808D0C28}"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D8E5CB11-0FA4-4A4F-A7FA-490861BC337B}" type="presOf" srcId="{F5AD8166-0AD2-4AC9-93DF-0F1A7E4681A8}" destId="{D9198F7A-99DF-4591-B1DC-2620606084FF}" srcOrd="0" destOrd="0" presId="urn:microsoft.com/office/officeart/2005/8/layout/cycle1"/>
    <dgm:cxn modelId="{968B3190-367C-4781-BABB-612E6D0844F3}" type="presOf" srcId="{4A5B2F96-8D0E-4C55-952A-5E74D0CE2694}" destId="{5502ED10-4163-4978-A2D8-019016FBE56E}" srcOrd="0" destOrd="0" presId="urn:microsoft.com/office/officeart/2005/8/layout/cycle1"/>
    <dgm:cxn modelId="{9C5318C3-A705-49C0-92C1-6DDD50BDDC68}" type="presOf" srcId="{BF040C06-D312-4F8C-ACB3-85D06B8E305C}" destId="{EA611E80-2D38-467A-9D70-00B07686AA2F}" srcOrd="0" destOrd="0" presId="urn:microsoft.com/office/officeart/2005/8/layout/cycle1"/>
    <dgm:cxn modelId="{B521D4C8-1965-4876-ABC9-AE4910FAD128}" type="presOf" srcId="{08A3218D-962D-4B2D-AFA9-758784621306}" destId="{0A5141A9-9A5E-4F9E-B8D4-E663C7220C1C}"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CC0CB5F-3E12-43D4-9CE5-07A3778B8509}" type="presOf" srcId="{27E1A284-FB59-4211-A2A6-296ECC7AF733}" destId="{E92E50ED-2104-4C56-839A-1D58E60B697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5D2C98F-FCFE-4575-957F-8D3D7237B5B3}"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1B16D442-E504-441E-8807-463FAA157EE7}" type="presOf" srcId="{DD36AD2A-744B-4626-9C69-4A76E3BF39B5}" destId="{A358ADC3-06B9-42DB-8FFB-235E2F6F2F98}" srcOrd="0" destOrd="0" presId="urn:microsoft.com/office/officeart/2005/8/layout/cycle1"/>
    <dgm:cxn modelId="{55D9D337-8CCF-4054-8547-522B1285E0A5}" type="presOf" srcId="{D8B2400E-FCAE-419A-B761-6ED663DEC67E}" destId="{CE8778B7-9A61-4F06-A1F7-678BEE7FE664}" srcOrd="0" destOrd="0" presId="urn:microsoft.com/office/officeart/2005/8/layout/cycle1"/>
    <dgm:cxn modelId="{6BBEFBA2-2FD9-4C3B-B998-816BEEF870D6}" type="presOf" srcId="{318A7937-6144-4B1B-B27B-64760AA0F20D}" destId="{4F56F714-C9FE-4CB7-BFA6-DB8A3BCD8EED}" srcOrd="0" destOrd="0" presId="urn:microsoft.com/office/officeart/2005/8/layout/cycle1"/>
    <dgm:cxn modelId="{F857476E-458C-40C1-BB56-194AD2B55B23}" type="presParOf" srcId="{E92E50ED-2104-4C56-839A-1D58E60B6978}" destId="{4A70DB3B-BC26-4C3A-A4B3-FD97B373CBF9}" srcOrd="0" destOrd="0" presId="urn:microsoft.com/office/officeart/2005/8/layout/cycle1"/>
    <dgm:cxn modelId="{F502ED5B-7719-4187-A998-564711311B55}" type="presParOf" srcId="{E92E50ED-2104-4C56-839A-1D58E60B6978}" destId="{A4AB0C58-7056-484E-BD14-C051808D0C28}" srcOrd="1" destOrd="0" presId="urn:microsoft.com/office/officeart/2005/8/layout/cycle1"/>
    <dgm:cxn modelId="{1E48C57D-590C-4E3F-9538-3B844ABC0E74}" type="presParOf" srcId="{E92E50ED-2104-4C56-839A-1D58E60B6978}" destId="{CE8778B7-9A61-4F06-A1F7-678BEE7FE664}" srcOrd="2" destOrd="0" presId="urn:microsoft.com/office/officeart/2005/8/layout/cycle1"/>
    <dgm:cxn modelId="{1FBFC984-3F24-498A-8979-4EB30453DFEC}" type="presParOf" srcId="{E92E50ED-2104-4C56-839A-1D58E60B6978}" destId="{5F40BA3D-6F50-40EE-8764-161954C5089D}" srcOrd="3" destOrd="0" presId="urn:microsoft.com/office/officeart/2005/8/layout/cycle1"/>
    <dgm:cxn modelId="{FF1355E7-FFA7-43E8-9386-751981D0F070}" type="presParOf" srcId="{E92E50ED-2104-4C56-839A-1D58E60B6978}" destId="{D445377C-82B8-4D46-A8DA-7A1EF300CC48}" srcOrd="4" destOrd="0" presId="urn:microsoft.com/office/officeart/2005/8/layout/cycle1"/>
    <dgm:cxn modelId="{603A99F9-7D0B-4E22-9202-263FAD3DE8D5}" type="presParOf" srcId="{E92E50ED-2104-4C56-839A-1D58E60B6978}" destId="{5502ED10-4163-4978-A2D8-019016FBE56E}" srcOrd="5" destOrd="0" presId="urn:microsoft.com/office/officeart/2005/8/layout/cycle1"/>
    <dgm:cxn modelId="{90286693-74B5-4D28-975F-2638BB32415A}" type="presParOf" srcId="{E92E50ED-2104-4C56-839A-1D58E60B6978}" destId="{7A587A47-9FA4-421A-8FE9-2A20CF7B81FB}" srcOrd="6" destOrd="0" presId="urn:microsoft.com/office/officeart/2005/8/layout/cycle1"/>
    <dgm:cxn modelId="{798C0D22-01C6-4EF0-B0A4-5754A2B46433}" type="presParOf" srcId="{E92E50ED-2104-4C56-839A-1D58E60B6978}" destId="{A358ADC3-06B9-42DB-8FFB-235E2F6F2F98}" srcOrd="7" destOrd="0" presId="urn:microsoft.com/office/officeart/2005/8/layout/cycle1"/>
    <dgm:cxn modelId="{380A6CB6-F7E4-4C9D-958F-5EC08941EEDB}" type="presParOf" srcId="{E92E50ED-2104-4C56-839A-1D58E60B6978}" destId="{02E85226-A9A2-493C-825C-0403A6A4CC01}" srcOrd="8" destOrd="0" presId="urn:microsoft.com/office/officeart/2005/8/layout/cycle1"/>
    <dgm:cxn modelId="{F925D2E0-7C27-4662-BC5E-E5258FC9BA13}" type="presParOf" srcId="{E92E50ED-2104-4C56-839A-1D58E60B6978}" destId="{73D11EEB-1679-4206-A266-CE9A1AB79ACC}" srcOrd="9" destOrd="0" presId="urn:microsoft.com/office/officeart/2005/8/layout/cycle1"/>
    <dgm:cxn modelId="{74742AAA-A9DF-4C95-A4F8-883376EDA723}" type="presParOf" srcId="{E92E50ED-2104-4C56-839A-1D58E60B6978}" destId="{0A5141A9-9A5E-4F9E-B8D4-E663C7220C1C}" srcOrd="10" destOrd="0" presId="urn:microsoft.com/office/officeart/2005/8/layout/cycle1"/>
    <dgm:cxn modelId="{9D990CA9-AEEC-49AF-909C-000B3DCE9751}" type="presParOf" srcId="{E92E50ED-2104-4C56-839A-1D58E60B6978}" destId="{D9198F7A-99DF-4591-B1DC-2620606084FF}" srcOrd="11" destOrd="0" presId="urn:microsoft.com/office/officeart/2005/8/layout/cycle1"/>
    <dgm:cxn modelId="{EC2F3A93-C232-4E75-920E-7A25AB143A67}" type="presParOf" srcId="{E92E50ED-2104-4C56-839A-1D58E60B6978}" destId="{25CA3731-1185-42A8-951C-5D21935C393B}" srcOrd="12" destOrd="0" presId="urn:microsoft.com/office/officeart/2005/8/layout/cycle1"/>
    <dgm:cxn modelId="{2472E061-A741-421D-870F-3BC345B8F839}" type="presParOf" srcId="{E92E50ED-2104-4C56-839A-1D58E60B6978}" destId="{EA611E80-2D38-467A-9D70-00B07686AA2F}" srcOrd="13" destOrd="0" presId="urn:microsoft.com/office/officeart/2005/8/layout/cycle1"/>
    <dgm:cxn modelId="{44781654-D24A-4C00-BBEE-0D656C003973}"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Cyber Risk Management</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Mobile, App, and Cloud Security</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Defending against Fraud</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Compliance and Internal Control</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The Face and Future of Cyberthreats</a:t>
          </a:r>
          <a:endParaRPr lang="en-US" sz="15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81691-3547-414E-985B-DE20A050962F}">
      <dsp:nvSpPr>
        <dsp:cNvPr id="0" name=""/>
        <dsp:cNvSpPr/>
      </dsp:nvSpPr>
      <dsp:spPr>
        <a:xfrm>
          <a:off x="2895595" y="2908454"/>
          <a:ext cx="2133609" cy="192572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rgbClr val="FFFF00"/>
              </a:solidFill>
            </a:rPr>
            <a:t>Cybersecurity</a:t>
          </a:r>
        </a:p>
        <a:p>
          <a:pPr lvl="0" algn="ctr" defTabSz="711200">
            <a:lnSpc>
              <a:spcPct val="90000"/>
            </a:lnSpc>
            <a:spcBef>
              <a:spcPct val="0"/>
            </a:spcBef>
            <a:spcAft>
              <a:spcPct val="35000"/>
            </a:spcAft>
          </a:pPr>
          <a:r>
            <a:rPr lang="en-US" sz="1600" kern="1200" dirty="0" smtClean="0">
              <a:solidFill>
                <a:srgbClr val="FFFF00"/>
              </a:solidFill>
            </a:rPr>
            <a:t>Objectives</a:t>
          </a:r>
          <a:endParaRPr lang="en-US" sz="1600" kern="1200" dirty="0">
            <a:solidFill>
              <a:srgbClr val="FFFF00"/>
            </a:solidFill>
          </a:endParaRPr>
        </a:p>
      </dsp:txBody>
      <dsp:txXfrm>
        <a:off x="3208055" y="3190469"/>
        <a:ext cx="1508689" cy="1361691"/>
      </dsp:txXfrm>
    </dsp:sp>
    <dsp:sp modelId="{6B298BA1-F480-4952-8399-E9BBBB4FBD39}">
      <dsp:nvSpPr>
        <dsp:cNvPr id="0" name=""/>
        <dsp:cNvSpPr/>
      </dsp:nvSpPr>
      <dsp:spPr>
        <a:xfrm rot="10800000">
          <a:off x="617507" y="3621196"/>
          <a:ext cx="2152793"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571784-3279-4447-AE99-0B1BB7BF05FA}">
      <dsp:nvSpPr>
        <dsp:cNvPr id="0" name=""/>
        <dsp:cNvSpPr/>
      </dsp:nvSpPr>
      <dsp:spPr>
        <a:xfrm>
          <a:off x="3180" y="3379853"/>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Availability while restricting access</a:t>
          </a:r>
          <a:endParaRPr lang="en-US" sz="1600" kern="1200" dirty="0"/>
        </a:p>
      </dsp:txBody>
      <dsp:txXfrm>
        <a:off x="31969" y="3408642"/>
        <a:ext cx="1171075" cy="925344"/>
      </dsp:txXfrm>
    </dsp:sp>
    <dsp:sp modelId="{997DC1F7-649D-4C16-9736-055A5968F73E}">
      <dsp:nvSpPr>
        <dsp:cNvPr id="0" name=""/>
        <dsp:cNvSpPr/>
      </dsp:nvSpPr>
      <dsp:spPr>
        <a:xfrm rot="12342857">
          <a:off x="841122" y="2641471"/>
          <a:ext cx="2173717"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6D75C2A-333F-4818-9302-FD9A35A29429}">
      <dsp:nvSpPr>
        <dsp:cNvPr id="0" name=""/>
        <dsp:cNvSpPr/>
      </dsp:nvSpPr>
      <dsp:spPr>
        <a:xfrm>
          <a:off x="334428" y="1928559"/>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Acceptable policies</a:t>
          </a:r>
          <a:endParaRPr lang="en-US" sz="1600" kern="1200" dirty="0"/>
        </a:p>
      </dsp:txBody>
      <dsp:txXfrm>
        <a:off x="363217" y="1957348"/>
        <a:ext cx="1171075" cy="925344"/>
      </dsp:txXfrm>
    </dsp:sp>
    <dsp:sp modelId="{46430122-BE75-40D2-8E3A-F1682C1FEB72}">
      <dsp:nvSpPr>
        <dsp:cNvPr id="0" name=""/>
        <dsp:cNvSpPr/>
      </dsp:nvSpPr>
      <dsp:spPr>
        <a:xfrm rot="13885714">
          <a:off x="1459654" y="1872459"/>
          <a:ext cx="2216349"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1D05B27-C906-4A0E-A61F-E3505B8AC636}">
      <dsp:nvSpPr>
        <dsp:cNvPr id="0" name=""/>
        <dsp:cNvSpPr/>
      </dsp:nvSpPr>
      <dsp:spPr>
        <a:xfrm>
          <a:off x="1262566" y="764711"/>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Secure and legal sharing</a:t>
          </a:r>
          <a:endParaRPr lang="en-US" sz="1600" kern="1200" dirty="0"/>
        </a:p>
      </dsp:txBody>
      <dsp:txXfrm>
        <a:off x="1291355" y="793500"/>
        <a:ext cx="1171075" cy="925344"/>
      </dsp:txXfrm>
    </dsp:sp>
    <dsp:sp modelId="{C9CF7ED4-439F-4349-BDD1-3B07240EE85A}">
      <dsp:nvSpPr>
        <dsp:cNvPr id="0" name=""/>
        <dsp:cNvSpPr/>
      </dsp:nvSpPr>
      <dsp:spPr>
        <a:xfrm rot="15428571">
          <a:off x="2344665" y="1455408"/>
          <a:ext cx="2246815"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82E3021-5B14-4475-B65C-7654E6D23A52}">
      <dsp:nvSpPr>
        <dsp:cNvPr id="0" name=""/>
        <dsp:cNvSpPr/>
      </dsp:nvSpPr>
      <dsp:spPr>
        <a:xfrm>
          <a:off x="2603764" y="118824"/>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Compliance</a:t>
          </a:r>
          <a:endParaRPr lang="en-US" sz="1600" kern="1200" dirty="0"/>
        </a:p>
      </dsp:txBody>
      <dsp:txXfrm>
        <a:off x="2632553" y="147613"/>
        <a:ext cx="1171075" cy="925344"/>
      </dsp:txXfrm>
    </dsp:sp>
    <dsp:sp modelId="{A998DE3B-83A7-45DD-8248-293929C453F7}">
      <dsp:nvSpPr>
        <dsp:cNvPr id="0" name=""/>
        <dsp:cNvSpPr/>
      </dsp:nvSpPr>
      <dsp:spPr>
        <a:xfrm rot="16971429">
          <a:off x="3333319" y="1455408"/>
          <a:ext cx="2246815"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35E4EA9-A3CF-424C-9419-FAC2E433A1A7}">
      <dsp:nvSpPr>
        <dsp:cNvPr id="0" name=""/>
        <dsp:cNvSpPr/>
      </dsp:nvSpPr>
      <dsp:spPr>
        <a:xfrm>
          <a:off x="4092381" y="118824"/>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Prevent attacks</a:t>
          </a:r>
          <a:endParaRPr lang="en-US" sz="1600" kern="1200" dirty="0"/>
        </a:p>
      </dsp:txBody>
      <dsp:txXfrm>
        <a:off x="4121170" y="147613"/>
        <a:ext cx="1171075" cy="925344"/>
      </dsp:txXfrm>
    </dsp:sp>
    <dsp:sp modelId="{81619E12-19F7-4A83-84E7-34B6D96FDF12}">
      <dsp:nvSpPr>
        <dsp:cNvPr id="0" name=""/>
        <dsp:cNvSpPr/>
      </dsp:nvSpPr>
      <dsp:spPr>
        <a:xfrm rot="18514286">
          <a:off x="4248796" y="1872459"/>
          <a:ext cx="2216349"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4D776E-842D-44CF-9B3A-5AA96B141429}">
      <dsp:nvSpPr>
        <dsp:cNvPr id="0" name=""/>
        <dsp:cNvSpPr/>
      </dsp:nvSpPr>
      <dsp:spPr>
        <a:xfrm>
          <a:off x="5433579" y="764711"/>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Detect, diagnose, and respond  in real time</a:t>
          </a:r>
          <a:endParaRPr lang="en-US" sz="1600" kern="1200" dirty="0"/>
        </a:p>
      </dsp:txBody>
      <dsp:txXfrm>
        <a:off x="5462368" y="793500"/>
        <a:ext cx="1171075" cy="925344"/>
      </dsp:txXfrm>
    </dsp:sp>
    <dsp:sp modelId="{B04E79F9-28E0-4772-B447-8A573E81C0AB}">
      <dsp:nvSpPr>
        <dsp:cNvPr id="0" name=""/>
        <dsp:cNvSpPr/>
      </dsp:nvSpPr>
      <dsp:spPr>
        <a:xfrm rot="20057143">
          <a:off x="4909959" y="2641471"/>
          <a:ext cx="2173717"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EA4C51-D41C-4F27-9F8D-DCE6D2C6FCFF}">
      <dsp:nvSpPr>
        <dsp:cNvPr id="0" name=""/>
        <dsp:cNvSpPr/>
      </dsp:nvSpPr>
      <dsp:spPr>
        <a:xfrm>
          <a:off x="6361717" y="1928559"/>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Internal controls</a:t>
          </a:r>
          <a:endParaRPr lang="en-US" sz="1600" kern="1200" dirty="0"/>
        </a:p>
      </dsp:txBody>
      <dsp:txXfrm>
        <a:off x="6390506" y="1957348"/>
        <a:ext cx="1171075" cy="925344"/>
      </dsp:txXfrm>
    </dsp:sp>
    <dsp:sp modelId="{A3CF6055-6ACB-48D9-89EE-90891DEAF122}">
      <dsp:nvSpPr>
        <dsp:cNvPr id="0" name=""/>
        <dsp:cNvSpPr/>
      </dsp:nvSpPr>
      <dsp:spPr>
        <a:xfrm>
          <a:off x="5154499" y="3621196"/>
          <a:ext cx="2152793" cy="50023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937796F-7B2F-44CC-8B0A-058617BCBC3B}">
      <dsp:nvSpPr>
        <dsp:cNvPr id="0" name=""/>
        <dsp:cNvSpPr/>
      </dsp:nvSpPr>
      <dsp:spPr>
        <a:xfrm>
          <a:off x="6692966" y="3379853"/>
          <a:ext cx="1228653" cy="9829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US" sz="1600" kern="1200" dirty="0" smtClean="0"/>
            <a:t>Disaster recovery</a:t>
          </a:r>
          <a:endParaRPr lang="en-US" sz="1600" kern="1200" dirty="0"/>
        </a:p>
      </dsp:txBody>
      <dsp:txXfrm>
        <a:off x="6721755" y="3408642"/>
        <a:ext cx="1171075" cy="9253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Cyber Risk Management</a:t>
          </a:r>
          <a:endParaRPr lang="en-US" sz="15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Mobile, App, and Cloud Security</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Defending against Fraud</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Compliance and Internal Control</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The Face and Future of Cyberthreats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Cyber Risk Management</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Mobile, App, and Cloud Security</a:t>
          </a:r>
          <a:endParaRPr lang="en-US" sz="15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Defending against Fraud</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Compliance and Internal Control</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The Face and Future of Cyberthreats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Cyber Risk Management</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Mobile, App, and Cloud Security</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Defending against Fraud</a:t>
          </a:r>
          <a:endParaRPr lang="en-US" sz="15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Compliance and Internal Control</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The Face and Future of Cyberthreats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Cyber Risk Management</a:t>
          </a:r>
          <a:endParaRPr lang="en-US" sz="1500" kern="1200" dirty="0">
            <a:solidFill>
              <a:schemeClr val="tx1"/>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Mobile, App, and Cloud Security</a:t>
          </a:r>
          <a:endParaRPr lang="en-US" sz="1500" kern="1200" dirty="0">
            <a:solidFill>
              <a:schemeClr val="tx1"/>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Defending against Fraud</a:t>
          </a:r>
          <a:endParaRPr lang="en-US" sz="1500" kern="1200" dirty="0">
            <a:solidFill>
              <a:schemeClr val="tx1"/>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Compliance and Internal Control</a:t>
          </a:r>
          <a:endParaRPr lang="en-US" sz="15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The Face and Future of Cyberthreats</a:t>
          </a:r>
          <a:endParaRPr lang="en-US" sz="15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88E028-C955-4C87-BEB7-103FC243DC9F}" type="datetimeFigureOut">
              <a:rPr lang="en-US" smtClean="0"/>
              <a:t>11/13/2014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EBC249-CFF6-4FA1-AF0F-6CA7CE92D557}" type="slidenum">
              <a:rPr lang="en-US" smtClean="0"/>
              <a:t>‹#›</a:t>
            </a:fld>
            <a:endParaRPr lang="en-US" dirty="0"/>
          </a:p>
        </p:txBody>
      </p:sp>
    </p:spTree>
    <p:extLst>
      <p:ext uri="{BB962C8B-B14F-4D97-AF65-F5344CB8AC3E}">
        <p14:creationId xmlns:p14="http://schemas.microsoft.com/office/powerpoint/2010/main" val="2656742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a:t>
            </a:r>
            <a:r>
              <a:rPr lang="en-US" b="1" baseline="0" dirty="0" smtClean="0"/>
              <a:t> Answers:</a:t>
            </a:r>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2013 has been dubbed the “Year of the Breach” because there were 2,164 reported data breaches that exposed an estimated 823 million records. Almost half of the 2013 breaches occurred in the United States, where the largest number of records were exposed—more than 540 million data records or 66 percent.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main cause of a data breach is hacking, but the reason hacking is so successful is negligence—management not doing enough to defend against cyber-threats. Even high-tech companies and market leaders appear to be detached from the value of the confidential data they store and the threat that highly motivated hackers will try to steal them.</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Current cybersecurity technologies and policies are simply not keeping pace with fast-evolving threats. Reasons for their success include:</a:t>
            </a:r>
          </a:p>
          <a:p>
            <a:pPr lvl="0"/>
            <a:r>
              <a:rPr lang="en-US" sz="1200" b="1" kern="1200" dirty="0" smtClean="0">
                <a:solidFill>
                  <a:schemeClr val="tx1"/>
                </a:solidFill>
                <a:effectLst/>
                <a:latin typeface="+mn-lt"/>
                <a:ea typeface="+mn-ea"/>
                <a:cs typeface="+mn-cs"/>
              </a:rPr>
              <a:t>Defending yesterday.</a:t>
            </a:r>
            <a:r>
              <a:rPr lang="en-US" sz="1200" kern="1200" dirty="0" smtClean="0">
                <a:solidFill>
                  <a:schemeClr val="tx1"/>
                </a:solidFill>
                <a:effectLst/>
                <a:latin typeface="+mn-lt"/>
                <a:ea typeface="+mn-ea"/>
                <a:cs typeface="+mn-cs"/>
              </a:rPr>
              <a:t> Relying on yesterday’s cybersecurity practices is ineffective at combating today’s threats.</a:t>
            </a:r>
          </a:p>
          <a:p>
            <a:pPr lvl="0"/>
            <a:r>
              <a:rPr lang="en-US" sz="1200" b="1" kern="1200" dirty="0" smtClean="0">
                <a:solidFill>
                  <a:schemeClr val="tx1"/>
                </a:solidFill>
                <a:effectLst/>
                <a:latin typeface="+mn-lt"/>
                <a:ea typeface="+mn-ea"/>
                <a:cs typeface="+mn-cs"/>
              </a:rPr>
              <a:t>Bigger attack surface.</a:t>
            </a:r>
            <a:r>
              <a:rPr lang="en-US" sz="1200" kern="1200" dirty="0" smtClean="0">
                <a:solidFill>
                  <a:schemeClr val="tx1"/>
                </a:solidFill>
                <a:effectLst/>
                <a:latin typeface="+mn-lt"/>
                <a:ea typeface="+mn-ea"/>
                <a:cs typeface="+mn-cs"/>
              </a:rPr>
              <a:t> The attack surface—consisting of business partners, suppliers, customers, and others—has expanded due to larger volumes of data flowing through multiple channels.</a:t>
            </a:r>
          </a:p>
          <a:p>
            <a:pPr lvl="0"/>
            <a:r>
              <a:rPr lang="en-US" sz="1200" b="1" kern="1200" dirty="0" smtClean="0">
                <a:solidFill>
                  <a:schemeClr val="tx1"/>
                </a:solidFill>
                <a:effectLst/>
                <a:latin typeface="+mn-lt"/>
                <a:ea typeface="+mn-ea"/>
                <a:cs typeface="+mn-cs"/>
              </a:rPr>
              <a:t>Implementing before securing.</a:t>
            </a:r>
            <a:r>
              <a:rPr lang="en-US" sz="1200" kern="1200" dirty="0" smtClean="0">
                <a:solidFill>
                  <a:schemeClr val="tx1"/>
                </a:solidFill>
                <a:effectLst/>
                <a:latin typeface="+mn-lt"/>
                <a:ea typeface="+mn-ea"/>
                <a:cs typeface="+mn-cs"/>
              </a:rPr>
              <a:t> Popular technologies like cloud computing, mobile, and BYOD (bring your own device) are implemented before they are secured.</a:t>
            </a:r>
          </a:p>
          <a:p>
            <a:pPr lvl="0"/>
            <a:r>
              <a:rPr lang="en-US" sz="1200" b="1" kern="1200" dirty="0" smtClean="0">
                <a:solidFill>
                  <a:schemeClr val="tx1"/>
                </a:solidFill>
                <a:effectLst/>
                <a:latin typeface="+mn-lt"/>
                <a:ea typeface="+mn-ea"/>
                <a:cs typeface="+mn-cs"/>
              </a:rPr>
              <a:t>Not ready for next-generation cyberthreats.</a:t>
            </a:r>
            <a:r>
              <a:rPr lang="en-US" sz="1200" kern="1200" dirty="0" smtClean="0">
                <a:solidFill>
                  <a:schemeClr val="tx1"/>
                </a:solidFill>
                <a:effectLst/>
                <a:latin typeface="+mn-lt"/>
                <a:ea typeface="+mn-ea"/>
                <a:cs typeface="+mn-cs"/>
              </a:rPr>
              <a:t> Few organizations are prepared to manage future threats. According to Gary Loveland, a principal in PwC’s security practice, “What’s needed is a new model of information security, one that is driven by knowledge of threats, assets, and the motives and targets of potential adversaries” (PWC, 2014).</a:t>
            </a:r>
          </a:p>
          <a:p>
            <a:pPr lvl="0"/>
            <a:r>
              <a:rPr lang="en-US" sz="1200" b="1" kern="1200" dirty="0" smtClean="0">
                <a:solidFill>
                  <a:schemeClr val="tx1"/>
                </a:solidFill>
                <a:effectLst/>
                <a:latin typeface="+mn-lt"/>
                <a:ea typeface="+mn-ea"/>
                <a:cs typeface="+mn-cs"/>
              </a:rPr>
              <a:t>Unsafe cloud.</a:t>
            </a:r>
            <a:r>
              <a:rPr lang="en-US" sz="1200" kern="1200" dirty="0" smtClean="0">
                <a:solidFill>
                  <a:schemeClr val="tx1"/>
                </a:solidFill>
                <a:effectLst/>
                <a:latin typeface="+mn-lt"/>
                <a:ea typeface="+mn-ea"/>
                <a:cs typeface="+mn-cs"/>
              </a:rPr>
              <a:t> While 47 percent of respondents use cloud computing, only 18 percent include provisions for cloud in their security policy.</a:t>
            </a:r>
          </a:p>
          <a:p>
            <a:pPr lvl="0"/>
            <a:r>
              <a:rPr lang="en-US" sz="1200" b="1" kern="1200" dirty="0" smtClean="0">
                <a:solidFill>
                  <a:schemeClr val="tx1"/>
                </a:solidFill>
                <a:effectLst/>
                <a:latin typeface="+mn-lt"/>
                <a:ea typeface="+mn-ea"/>
                <a:cs typeface="+mn-cs"/>
              </a:rPr>
              <a:t>Unprepared for advanced persistent threats (APT).</a:t>
            </a:r>
            <a:r>
              <a:rPr lang="en-US" sz="1200" kern="1200" dirty="0" smtClean="0">
                <a:solidFill>
                  <a:schemeClr val="tx1"/>
                </a:solidFill>
                <a:effectLst/>
                <a:latin typeface="+mn-lt"/>
                <a:ea typeface="+mn-ea"/>
                <a:cs typeface="+mn-cs"/>
              </a:rPr>
              <a:t> APTs require a new information-protection model that focuses on continuous monitoring of network activity and high-value information. Most U.S organizations lack these capabilities.</a:t>
            </a:r>
          </a:p>
          <a:p>
            <a:pPr lvl="0"/>
            <a:r>
              <a:rPr lang="en-US" sz="1200" b="1" kern="1200" dirty="0" smtClean="0">
                <a:solidFill>
                  <a:schemeClr val="tx1"/>
                </a:solidFill>
                <a:effectLst/>
                <a:latin typeface="+mn-lt"/>
                <a:ea typeface="+mn-ea"/>
                <a:cs typeface="+mn-cs"/>
              </a:rPr>
              <a:t>Social engineering.</a:t>
            </a:r>
            <a:r>
              <a:rPr lang="en-US" sz="1200" kern="1200" dirty="0" smtClean="0">
                <a:solidFill>
                  <a:schemeClr val="tx1"/>
                </a:solidFill>
                <a:effectLst/>
                <a:latin typeface="+mn-lt"/>
                <a:ea typeface="+mn-ea"/>
                <a:cs typeface="+mn-cs"/>
              </a:rPr>
              <a:t> Powerful IT security systems cannot defend against what appears to be authorized access. Robust data security is not the responsibility of IT alone, but the ongoing duty of everyone in an organization.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In October 2013 a data breach at Adobe exposed the account information of up to 152 million users—the largest data breach in history.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 textbook answer of “A distributed denial-of-service (DDoS) attack bombards a network or website with traffic (i.e., requests for service) to crash it and leave it vulnerable to other threats.” actually describes any DoS attack. The difference between a DoS attack and a DDoS attack is the word, distributed – the attack originates from multiple sources.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Critical infrastructure is defined as “systems and assets, whether physical or virtual, so vital to the United States that the incapacity or destruction of such systems and assets would have a debilitating impact on security, national economic security, national public health or safety, or any combination of those matters.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 examples are commercial facilities; defense industrial base; transportation systems; national monuments and icons; banking and finance; and agriculture and food.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A hacktivist is someone who does hacking as a way to protest for a cause.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Hacking is the number one cause of data loss.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Social engineering, also known as human hacking, is tricking users into revealing their credentials and then using those credentials to gain access to networks or accounts. It is a hacker’s clever use of deception or manipulation of people’s tendency to trust, be helpful, or simply follow their curiosity. Powerful IT security systems cannot defend against what appears to be authorized access. Humans are easily hacked, making them and their social media posts high-risk attack vectors. For instance, it is often easy to get users to infect their corporate network or mobiles by tricking them into downloading and installing malicious apps or backdoors.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10. </a:t>
            </a:r>
            <a:r>
              <a:rPr lang="en-US" sz="1200" kern="1200" dirty="0" smtClean="0">
                <a:solidFill>
                  <a:schemeClr val="tx1"/>
                </a:solidFill>
                <a:effectLst/>
                <a:latin typeface="+mn-lt"/>
                <a:ea typeface="+mn-ea"/>
                <a:cs typeface="+mn-cs"/>
              </a:rPr>
              <a:t>The user-owned device may become infected due to personal use, at home or mobile.</a:t>
            </a:r>
          </a:p>
          <a:p>
            <a:r>
              <a:rPr lang="en-US" sz="1200" kern="1200" dirty="0" smtClean="0">
                <a:solidFill>
                  <a:schemeClr val="tx1"/>
                </a:solidFill>
                <a:effectLst/>
                <a:latin typeface="+mn-lt"/>
                <a:ea typeface="+mn-ea"/>
                <a:cs typeface="+mn-cs"/>
              </a:rPr>
              <a:t>If an employee’s device is lost, the company can suffer a data breach if the device is not encrypted.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11. </a:t>
            </a:r>
            <a:r>
              <a:rPr lang="en-US" sz="1200" kern="1200" dirty="0" smtClean="0">
                <a:solidFill>
                  <a:schemeClr val="tx1"/>
                </a:solidFill>
                <a:effectLst/>
                <a:latin typeface="+mn-lt"/>
                <a:ea typeface="+mn-ea"/>
                <a:cs typeface="+mn-cs"/>
              </a:rPr>
              <a:t>APT is a stealth network attack in which an unauthorized person gains access to a network and remains undetected for a long time. Skilled hackers launch APT attacks to steal data continuously (e.g., daily) over months or year—rather than to cause damage that would reveal their presence. APTs require a new information-protection model that focuses on continuous monitoring of network activity and high-value information. Most U.S organizations lack these capabilities.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12. </a:t>
            </a:r>
            <a:r>
              <a:rPr lang="en-US" sz="1200" kern="1200" dirty="0" smtClean="0">
                <a:solidFill>
                  <a:schemeClr val="tx1"/>
                </a:solidFill>
                <a:effectLst/>
                <a:latin typeface="+mn-lt"/>
                <a:ea typeface="+mn-ea"/>
                <a:cs typeface="+mn-cs"/>
              </a:rPr>
              <a:t>The objectives of cybersecurity are to:</a:t>
            </a:r>
          </a:p>
          <a:p>
            <a:pPr lvl="0"/>
            <a:r>
              <a:rPr lang="en-US" sz="1200" kern="1200" dirty="0" smtClean="0">
                <a:solidFill>
                  <a:schemeClr val="tx1"/>
                </a:solidFill>
                <a:effectLst/>
                <a:latin typeface="+mn-lt"/>
                <a:ea typeface="+mn-ea"/>
                <a:cs typeface="+mn-cs"/>
              </a:rPr>
              <a:t>Make data and documents available and accessible 24/7 while simultaneously restricting access.</a:t>
            </a:r>
          </a:p>
          <a:p>
            <a:pPr lvl="0"/>
            <a:r>
              <a:rPr lang="en-US" sz="1200" kern="1200" dirty="0" smtClean="0">
                <a:solidFill>
                  <a:schemeClr val="tx1"/>
                </a:solidFill>
                <a:effectLst/>
                <a:latin typeface="+mn-lt"/>
                <a:ea typeface="+mn-ea"/>
                <a:cs typeface="+mn-cs"/>
              </a:rPr>
              <a:t>Implement and enforce procedures and acceptable use policies (AUPs) for data, networks, hardware, and software that are company- or employee-owned, as discussed in the opening case.</a:t>
            </a:r>
          </a:p>
          <a:p>
            <a:pPr lvl="0"/>
            <a:r>
              <a:rPr lang="en-US" sz="1200" kern="1200" dirty="0" smtClean="0">
                <a:solidFill>
                  <a:schemeClr val="tx1"/>
                </a:solidFill>
                <a:effectLst/>
                <a:latin typeface="+mn-lt"/>
                <a:ea typeface="+mn-ea"/>
                <a:cs typeface="+mn-cs"/>
              </a:rPr>
              <a:t>Promote secure and legal sharing of information among authorized persons and partners.</a:t>
            </a:r>
          </a:p>
          <a:p>
            <a:pPr lvl="0"/>
            <a:r>
              <a:rPr lang="en-US" sz="1200" kern="1200" dirty="0" smtClean="0">
                <a:solidFill>
                  <a:schemeClr val="tx1"/>
                </a:solidFill>
                <a:effectLst/>
                <a:latin typeface="+mn-lt"/>
                <a:ea typeface="+mn-ea"/>
                <a:cs typeface="+mn-cs"/>
              </a:rPr>
              <a:t>Ensure compliance with government regulations and laws.</a:t>
            </a:r>
          </a:p>
          <a:p>
            <a:pPr lvl="0"/>
            <a:r>
              <a:rPr lang="en-US" sz="1200" kern="1200" dirty="0" smtClean="0">
                <a:solidFill>
                  <a:schemeClr val="tx1"/>
                </a:solidFill>
                <a:effectLst/>
                <a:latin typeface="+mn-lt"/>
                <a:ea typeface="+mn-ea"/>
                <a:cs typeface="+mn-cs"/>
              </a:rPr>
              <a:t>Prevent attacks by having network intrusion defenses in place.</a:t>
            </a:r>
          </a:p>
          <a:p>
            <a:pPr lvl="0"/>
            <a:r>
              <a:rPr lang="en-US" sz="1200" kern="1200" dirty="0" smtClean="0">
                <a:solidFill>
                  <a:schemeClr val="tx1"/>
                </a:solidFill>
                <a:effectLst/>
                <a:latin typeface="+mn-lt"/>
                <a:ea typeface="+mn-ea"/>
                <a:cs typeface="+mn-cs"/>
              </a:rPr>
              <a:t>Detect, diagnose, and respond to incidents and attacks in real time.</a:t>
            </a:r>
          </a:p>
          <a:p>
            <a:pPr lvl="0"/>
            <a:r>
              <a:rPr lang="en-US" sz="1200" kern="1200" dirty="0" smtClean="0">
                <a:solidFill>
                  <a:schemeClr val="tx1"/>
                </a:solidFill>
                <a:effectLst/>
                <a:latin typeface="+mn-lt"/>
                <a:ea typeface="+mn-ea"/>
                <a:cs typeface="+mn-cs"/>
              </a:rPr>
              <a:t>Maintain internal controls to prevent unauthorized alteration of data and records.</a:t>
            </a:r>
          </a:p>
          <a:p>
            <a:pPr lvl="0"/>
            <a:r>
              <a:rPr lang="en-US" sz="1200" kern="1200" dirty="0" smtClean="0">
                <a:solidFill>
                  <a:schemeClr val="tx1"/>
                </a:solidFill>
                <a:effectLst/>
                <a:latin typeface="+mn-lt"/>
                <a:ea typeface="+mn-ea"/>
                <a:cs typeface="+mn-cs"/>
              </a:rPr>
              <a:t>Recover from business disasters and disruptions quickly.</a:t>
            </a:r>
          </a:p>
          <a:p>
            <a:endParaRPr lang="en-US" b="1" dirty="0"/>
          </a:p>
        </p:txBody>
      </p:sp>
      <p:sp>
        <p:nvSpPr>
          <p:cNvPr id="4" name="Slide Number Placeholder 3"/>
          <p:cNvSpPr>
            <a:spLocks noGrp="1"/>
          </p:cNvSpPr>
          <p:nvPr>
            <p:ph type="sldNum" sz="quarter" idx="10"/>
          </p:nvPr>
        </p:nvSpPr>
        <p:spPr/>
        <p:txBody>
          <a:bodyPr/>
          <a:lstStyle/>
          <a:p>
            <a:fld id="{F5EBC249-CFF6-4FA1-AF0F-6CA7CE92D557}" type="slidenum">
              <a:rPr lang="en-US" smtClean="0"/>
              <a:t>11</a:t>
            </a:fld>
            <a:endParaRPr lang="en-US" dirty="0"/>
          </a:p>
        </p:txBody>
      </p:sp>
    </p:spTree>
    <p:extLst>
      <p:ext uri="{BB962C8B-B14F-4D97-AF65-F5344CB8AC3E}">
        <p14:creationId xmlns:p14="http://schemas.microsoft.com/office/powerpoint/2010/main" val="4048629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Threat: Someone or something that can cause loss, damage, or destruction.</a:t>
            </a:r>
          </a:p>
          <a:p>
            <a:r>
              <a:rPr lang="en-US" sz="1200" kern="1200" dirty="0" smtClean="0">
                <a:solidFill>
                  <a:schemeClr val="tx1"/>
                </a:solidFill>
                <a:effectLst/>
                <a:latin typeface="+mn-lt"/>
                <a:ea typeface="+mn-ea"/>
                <a:cs typeface="+mn-cs"/>
              </a:rPr>
              <a:t>Vulnerability: Weakness or flaw in a system that allows an attack to be successful.</a:t>
            </a:r>
          </a:p>
          <a:p>
            <a:r>
              <a:rPr lang="en-US" sz="1200" kern="1200" dirty="0" smtClean="0">
                <a:solidFill>
                  <a:schemeClr val="tx1"/>
                </a:solidFill>
                <a:effectLst/>
                <a:latin typeface="+mn-lt"/>
                <a:ea typeface="+mn-ea"/>
                <a:cs typeface="+mn-cs"/>
              </a:rPr>
              <a:t>Risk: Probability of a threat exploiting a vulnerability and the resulting cost of the loss, damage, disruption, or destruction. Risk = f (Threat, Vulnerability, Cost of the impact)</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CIA triad consists of three key cybersecurity principles: confidentiality, integrity, availability.</a:t>
            </a:r>
          </a:p>
          <a:p>
            <a:pPr lvl="0"/>
            <a:r>
              <a:rPr lang="en-US" sz="1200" b="1" kern="1200" dirty="0" smtClean="0">
                <a:solidFill>
                  <a:schemeClr val="tx1"/>
                </a:solidFill>
                <a:effectLst/>
                <a:latin typeface="+mn-lt"/>
                <a:ea typeface="+mn-ea"/>
                <a:cs typeface="+mn-cs"/>
              </a:rPr>
              <a:t>Confidentiality</a:t>
            </a:r>
            <a:r>
              <a:rPr lang="en-US" sz="1200" kern="1200" dirty="0" smtClean="0">
                <a:solidFill>
                  <a:schemeClr val="tx1"/>
                </a:solidFill>
                <a:effectLst/>
                <a:latin typeface="+mn-lt"/>
                <a:ea typeface="+mn-ea"/>
                <a:cs typeface="+mn-cs"/>
              </a:rPr>
              <a:t>: No unauthorized data disclosure.</a:t>
            </a:r>
          </a:p>
          <a:p>
            <a:pPr lvl="0"/>
            <a:r>
              <a:rPr lang="en-US" sz="1200" b="1" kern="1200" dirty="0" smtClean="0">
                <a:solidFill>
                  <a:schemeClr val="tx1"/>
                </a:solidFill>
                <a:effectLst/>
                <a:latin typeface="+mn-lt"/>
                <a:ea typeface="+mn-ea"/>
                <a:cs typeface="+mn-cs"/>
              </a:rPr>
              <a:t>Integrity</a:t>
            </a:r>
            <a:r>
              <a:rPr lang="en-US" sz="1200" kern="1200" dirty="0" smtClean="0">
                <a:solidFill>
                  <a:schemeClr val="tx1"/>
                </a:solidFill>
                <a:effectLst/>
                <a:latin typeface="+mn-lt"/>
                <a:ea typeface="+mn-ea"/>
                <a:cs typeface="+mn-cs"/>
              </a:rPr>
              <a:t>: Data, documents, messages, and other files have not been altered in any unauthorized way.</a:t>
            </a:r>
          </a:p>
          <a:p>
            <a:pPr lvl="0"/>
            <a:r>
              <a:rPr lang="en-US" sz="1200" b="1" kern="1200" dirty="0" smtClean="0">
                <a:solidFill>
                  <a:schemeClr val="tx1"/>
                </a:solidFill>
                <a:effectLst/>
                <a:latin typeface="+mn-lt"/>
                <a:ea typeface="+mn-ea"/>
                <a:cs typeface="+mn-cs"/>
              </a:rPr>
              <a:t>Availability</a:t>
            </a:r>
            <a:r>
              <a:rPr lang="en-US" sz="1200" kern="1200" dirty="0" smtClean="0">
                <a:solidFill>
                  <a:schemeClr val="tx1"/>
                </a:solidFill>
                <a:effectLst/>
                <a:latin typeface="+mn-lt"/>
                <a:ea typeface="+mn-ea"/>
                <a:cs typeface="+mn-cs"/>
              </a:rPr>
              <a:t>: Data is accessible when needed by those authorized to do so.</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Attack vectors are entry points for malware, hackers, hacktivists, and organized crime.</a:t>
            </a: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An example is anyone’s improperly secured mobile device.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term exploit has more than one meaning. An exploit is a hacker tool or software program used to break into a system, database, or device. An attack or action that takes advantage of a vulnerability is also called an exploit.</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An example of the first is BlackPOS. An example of the second is a DDoS.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A contract hacker is a hacker available for hire and may supply complete hack attacks and 24/7 support through hacking help desks.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Some examples are: “1234546”, “password”, “mypassword”.</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Weak passwords are easily guessable, short, common, or a word in the dictionary. </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They should contain some combination of upper- and lowercase letters, numbers, and/or punctuation marks, and be at least eight characters long.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Phishing is a deceptive method of stealing confidential information by pretending to be a legitimate organization, such as PayPal, a bank, credit card company, or other trusted source. Phishing messages include a link to a fraudulent phish website that looks like the real one. When the user clicks the link to the phish site, he or she is asked for a credit card number, social security number, account number, or password. Successful attacks depend on untrained or unaware users responding to phishing scams.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The four steps are:</a:t>
            </a:r>
          </a:p>
          <a:p>
            <a:r>
              <a:rPr lang="en-US" sz="1200" kern="1200" dirty="0" smtClean="0">
                <a:solidFill>
                  <a:schemeClr val="tx1"/>
                </a:solidFill>
                <a:effectLst/>
                <a:latin typeface="+mn-lt"/>
                <a:ea typeface="+mn-ea"/>
                <a:cs typeface="+mn-cs"/>
              </a:rPr>
              <a:t>Step 1: Senior management commitment and support.</a:t>
            </a:r>
          </a:p>
          <a:p>
            <a:r>
              <a:rPr lang="en-US" sz="1200" kern="1200" dirty="0" smtClean="0">
                <a:solidFill>
                  <a:schemeClr val="tx1"/>
                </a:solidFill>
                <a:effectLst/>
                <a:latin typeface="+mn-lt"/>
                <a:ea typeface="+mn-ea"/>
                <a:cs typeface="+mn-cs"/>
              </a:rPr>
              <a:t>Step 2: Acceptable use policies and IT security training.</a:t>
            </a:r>
          </a:p>
          <a:p>
            <a:r>
              <a:rPr lang="en-US" sz="1200" kern="1200" dirty="0" smtClean="0">
                <a:solidFill>
                  <a:schemeClr val="tx1"/>
                </a:solidFill>
                <a:effectLst/>
                <a:latin typeface="+mn-lt"/>
                <a:ea typeface="+mn-ea"/>
                <a:cs typeface="+mn-cs"/>
              </a:rPr>
              <a:t>Step 3: IT security procedures and enforcement.</a:t>
            </a:r>
          </a:p>
          <a:p>
            <a:r>
              <a:rPr lang="en-US" sz="1200" kern="1200" dirty="0" smtClean="0">
                <a:solidFill>
                  <a:schemeClr val="tx1"/>
                </a:solidFill>
                <a:effectLst/>
                <a:latin typeface="+mn-lt"/>
                <a:ea typeface="+mn-ea"/>
                <a:cs typeface="+mn-cs"/>
              </a:rPr>
              <a:t>Step 4: Hardware and software.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Unintentional threats fall into three major categories: human error, environmental hazards, and computer system failures.</a:t>
            </a:r>
          </a:p>
          <a:p>
            <a:r>
              <a:rPr lang="en-US" sz="1200" kern="1200" dirty="0" smtClean="0">
                <a:solidFill>
                  <a:schemeClr val="tx1"/>
                </a:solidFill>
                <a:effectLst/>
                <a:latin typeface="+mn-lt"/>
                <a:ea typeface="+mn-ea"/>
                <a:cs typeface="+mn-cs"/>
              </a:rPr>
              <a:t>Examples: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Human err</a:t>
            </a:r>
            <a:r>
              <a:rPr lang="en-US" sz="1200" kern="1200" dirty="0" smtClean="0">
                <a:solidFill>
                  <a:schemeClr val="tx1"/>
                </a:solidFill>
                <a:effectLst/>
                <a:latin typeface="+mn-lt"/>
                <a:ea typeface="+mn-ea"/>
                <a:cs typeface="+mn-cs"/>
              </a:rPr>
              <a:t>or can occur in the design of the hardware or information system. It can also occur during programming, testing, or data entry. Not changing default passwords on a firewall or failing to manage patches creates security holes. Human errors also include untrained or unaware users responding to phishing scams or ignoring security procedures. </a:t>
            </a:r>
          </a:p>
          <a:p>
            <a:pPr lvl="0"/>
            <a:r>
              <a:rPr lang="en-US" sz="1200" b="1" kern="1200" dirty="0" smtClean="0">
                <a:solidFill>
                  <a:schemeClr val="tx1"/>
                </a:solidFill>
                <a:effectLst/>
                <a:latin typeface="+mn-lt"/>
                <a:ea typeface="+mn-ea"/>
                <a:cs typeface="+mn-cs"/>
              </a:rPr>
              <a:t>Environmental hazards</a:t>
            </a:r>
            <a:r>
              <a:rPr lang="en-US" sz="1200" kern="1200" dirty="0" smtClean="0">
                <a:solidFill>
                  <a:schemeClr val="tx1"/>
                </a:solidFill>
                <a:effectLst/>
                <a:latin typeface="+mn-lt"/>
                <a:ea typeface="+mn-ea"/>
                <a:cs typeface="+mn-cs"/>
              </a:rPr>
              <a:t> include volcanoes, earthquakes, blizzards, floods, power failures or strong fluctuations, fires (the most common hazard), defective air conditioning, explosions, radioactive fallout, and water-cooling system failures. In addition to the primary damage, computer resources can be damaged by side effects, such as smoke and water. Such hazards may disrupt normal computer operations and result in long waiting periods and exorbitant costs while computer programs and data files are recreated.</a:t>
            </a:r>
          </a:p>
          <a:p>
            <a:pPr lvl="0"/>
            <a:r>
              <a:rPr lang="en-US" sz="1200" b="1" kern="1200" dirty="0" smtClean="0">
                <a:solidFill>
                  <a:schemeClr val="tx1"/>
                </a:solidFill>
                <a:effectLst/>
                <a:latin typeface="+mn-lt"/>
                <a:ea typeface="+mn-ea"/>
                <a:cs typeface="+mn-cs"/>
              </a:rPr>
              <a:t>Computer systems failures</a:t>
            </a:r>
            <a:r>
              <a:rPr lang="en-US" sz="1200" kern="1200" dirty="0" smtClean="0">
                <a:solidFill>
                  <a:schemeClr val="tx1"/>
                </a:solidFill>
                <a:effectLst/>
                <a:latin typeface="+mn-lt"/>
                <a:ea typeface="+mn-ea"/>
                <a:cs typeface="+mn-cs"/>
              </a:rPr>
              <a:t> can occur as the result of poor manufacturing, defective materials, and outdated or poorly maintained networks. Unintentional malfunctions can also happen for other reasons, ranging from lack of experience to inadequate testing.</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10. </a:t>
            </a:r>
            <a:r>
              <a:rPr lang="en-US" sz="1200" kern="1200" dirty="0" smtClean="0">
                <a:solidFill>
                  <a:schemeClr val="tx1"/>
                </a:solidFill>
                <a:effectLst/>
                <a:latin typeface="+mn-lt"/>
                <a:ea typeface="+mn-ea"/>
                <a:cs typeface="+mn-cs"/>
              </a:rPr>
              <a:t>Intentional threats are those where the individual(s) have intention to do harm or some illegal activity.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Examples of intentional threats include data theft; inappropriate use of data (e.g., manipulating inputs); theft of mainframe computer time; theft of equipment and/or programs; deliberate manipulation in handling, entering, processing, transferring, or programming data; labor strikes, riots, or sabotage; malicious damage to computer resources; destruction from viruses and similar attacks; and miscellaneous computer abuses and Internet fraud.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11.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Viruses, worms, trojans, rootkits, backdoors, botnets, and keyloggers are types of malware.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Most viruses, trojans, and worms are activated when an attachment is opened or a link is clicked.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Remote access trojans, or RATS, create an unprotected backdoor into a system through which a hacker can remotely control that system.</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12. </a:t>
            </a:r>
            <a:r>
              <a:rPr lang="en-US" sz="1200" i="1" kern="1200" dirty="0" smtClean="0">
                <a:solidFill>
                  <a:schemeClr val="tx1"/>
                </a:solidFill>
                <a:effectLst/>
                <a:latin typeface="+mn-lt"/>
                <a:ea typeface="+mn-ea"/>
                <a:cs typeface="+mn-cs"/>
              </a:rPr>
              <a:t>Answers may vary.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Data tampering refers to an attack during which someone enters false or fraudulent data into a computer, or changes or deletes existing data. Data tampering is extremely serious because it may not be detected. This introduces dirty data with all of its inherent issues.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13. </a:t>
            </a:r>
            <a:r>
              <a:rPr lang="en-US" sz="1200" kern="1200" dirty="0" smtClean="0">
                <a:solidFill>
                  <a:schemeClr val="tx1"/>
                </a:solidFill>
                <a:effectLst/>
                <a:latin typeface="+mn-lt"/>
                <a:ea typeface="+mn-ea"/>
                <a:cs typeface="+mn-cs"/>
              </a:rPr>
              <a:t>A botnet is a collection of bots, which are malware-infected computers. Infected computers, called zombies, can be controlled and organized into a network of zombies on the command of a remote botmaster. Embedding a botnet agent within thousands or even millions of computers increases processing power of the attack to that of a supercomputer. Zombies can be commanded to monitor and steal personal or financial data—acting as spyware. Botnets are used to send spam and phishing e-mails and launch DDoS attacks. Botnets are extremely dangerous because they scan for and compromise other computers, and then can be used for every type of crime and attack against computers, servers, and networks.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14. </a:t>
            </a:r>
            <a:r>
              <a:rPr lang="en-US" sz="1200" kern="1200" dirty="0" smtClean="0">
                <a:solidFill>
                  <a:schemeClr val="tx1"/>
                </a:solidFill>
                <a:effectLst/>
                <a:latin typeface="+mn-lt"/>
                <a:ea typeface="+mn-ea"/>
                <a:cs typeface="+mn-cs"/>
              </a:rPr>
              <a:t>Spear phishers often target select groups of people with something in common—they work at the same company, bank at the same financial institution, or attend the same university. The scam e-mails appear to be sent from organizations or people the potential victims normally receive e-mails from, making them even more deceptive.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Spear phish creators gather information about people’s companies and jobs from social media or steal it from computers and mobile devices, and then use that same information to customize messages that trick users into opening an infected e-mail. They then send e-mails that look like the real thing to targeted victims, offering all sorts of urgent and legitimate-sounding explanations as to why they need your personal data. Finally, the victims are asked to click on a link inside the e-mail that takes them to a phony but realistic-looking website, where they are asked to provide passwords, account numbers, user IDs, access codes, PINs, and so 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15. </a:t>
            </a:r>
            <a:r>
              <a:rPr lang="en-US" sz="1200" kern="1200" dirty="0" smtClean="0">
                <a:solidFill>
                  <a:schemeClr val="tx1"/>
                </a:solidFill>
                <a:effectLst/>
                <a:latin typeface="+mn-lt"/>
                <a:ea typeface="+mn-ea"/>
                <a:cs typeface="+mn-cs"/>
              </a:rPr>
              <a:t>An Intrusion Detection System (IDS) scans for unusual or suspicious traffic. An IDS can identify the start of a DoS attack by the traffic pattern, alerting the network administrator to take defensive action, such as switching to another IP address and diverting critical servers from the path of the attack.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 Intrusion Prevention System (IPS) is designed to take immediate action—such as blocking specific IP addresses—whenever a traffic-flow anomaly is detected. An application-specific integrated circuit–based (ASIC) IPS has the power and analysis capabilities to detect and block DDoS attacks, functioning somewhat like an automated circuit breaker.</a:t>
            </a:r>
          </a:p>
          <a:p>
            <a:endParaRPr lang="en-US" b="1" dirty="0"/>
          </a:p>
        </p:txBody>
      </p:sp>
      <p:sp>
        <p:nvSpPr>
          <p:cNvPr id="4" name="Slide Number Placeholder 3"/>
          <p:cNvSpPr>
            <a:spLocks noGrp="1"/>
          </p:cNvSpPr>
          <p:nvPr>
            <p:ph type="sldNum" sz="quarter" idx="10"/>
          </p:nvPr>
        </p:nvSpPr>
        <p:spPr/>
        <p:txBody>
          <a:bodyPr/>
          <a:lstStyle/>
          <a:p>
            <a:fld id="{F5EBC249-CFF6-4FA1-AF0F-6CA7CE92D557}" type="slidenum">
              <a:rPr lang="en-US" smtClean="0"/>
              <a:t>28</a:t>
            </a:fld>
            <a:endParaRPr lang="en-US" dirty="0"/>
          </a:p>
        </p:txBody>
      </p:sp>
    </p:spTree>
    <p:extLst>
      <p:ext uri="{BB962C8B-B14F-4D97-AF65-F5344CB8AC3E}">
        <p14:creationId xmlns:p14="http://schemas.microsoft.com/office/powerpoint/2010/main" val="1822150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Social networks and cloud computing increase vulnerabilities by providing a single point of failure and attack for organized criminal networks. Critical, sensitive, and private information is at risk, and like previous IT trends, such as wireless networks, the goal is connectivity, often with little concern for security.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They are needed to keep software up to date and protected as fully as possible. When new vulnerabilities are found in operating systems, applications, or wired and wireless networks, patches are released by the vendor or security organization. Patches, sometimes called service packs, are software programs that users download and install to fix a vulnerability.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Consumerization of information technology (COIT) is a trend where users are obtaining for personal use an increasing amount of information technology (e.g., personal mobile devices, such as smartphones and tablets, and powerful home PCs and laptops) which often is mobile, unsecured, and in some cases, better than that provided by their employer.</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BYOD raises serious and legitimate areas of concern. Hackers break into employees’ mobile devices and leapfrog into employers’ networks—stealing secrets without a trace. New vulnerabilities are created when personal and business data and communications are mixed together. All cybersecurity controls—authentication, access control, data confidentiality, and intrusion detection—implemented on corporate-owned resources can be rendered useless by an employee-owned device. Also, the corporation’s mobile infrastructure may not be able to support the increase in mobile network traffic and data processing, causing unacceptable delays or requiring additional investments.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Two types of biometrics which can be implemented on mobile devices are voice and fingerprint.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Rogue app monitoring is a type of defense to detect and destroy malicious apps in the wild. Several vendors offer 24/7 monitoring and detection services to monitor major app stores and shut down rogue apps to minimize exposure and damage.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A mobile kill switch or remote wipe capability is needed in the event of loss or theft of a device.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The purposes of do-not-carry rules are to prevent compromise, not only of the device but of the company and/or government network, as a response to mobile security threats. Travelers can bring only “clean” devices and are forbidden from connecting to the government’s network while abroad.</a:t>
            </a:r>
          </a:p>
          <a:p>
            <a:r>
              <a:rPr lang="en-US" sz="1200" kern="1200" dirty="0" smtClean="0">
                <a:solidFill>
                  <a:schemeClr val="tx1"/>
                </a:solidFill>
                <a:effectLst/>
                <a:latin typeface="+mn-lt"/>
                <a:ea typeface="+mn-ea"/>
                <a:cs typeface="+mn-cs"/>
              </a:rPr>
              <a:t> </a:t>
            </a:r>
          </a:p>
          <a:p>
            <a:endParaRPr lang="en-US" b="1" dirty="0"/>
          </a:p>
        </p:txBody>
      </p:sp>
      <p:sp>
        <p:nvSpPr>
          <p:cNvPr id="4" name="Slide Number Placeholder 3"/>
          <p:cNvSpPr>
            <a:spLocks noGrp="1"/>
          </p:cNvSpPr>
          <p:nvPr>
            <p:ph type="sldNum" sz="quarter" idx="10"/>
          </p:nvPr>
        </p:nvSpPr>
        <p:spPr/>
        <p:txBody>
          <a:bodyPr/>
          <a:lstStyle/>
          <a:p>
            <a:fld id="{F5EBC249-CFF6-4FA1-AF0F-6CA7CE92D557}" type="slidenum">
              <a:rPr lang="en-US" smtClean="0"/>
              <a:t>37</a:t>
            </a:fld>
            <a:endParaRPr lang="en-US" dirty="0"/>
          </a:p>
        </p:txBody>
      </p:sp>
    </p:spTree>
    <p:extLst>
      <p:ext uri="{BB962C8B-B14F-4D97-AF65-F5344CB8AC3E}">
        <p14:creationId xmlns:p14="http://schemas.microsoft.com/office/powerpoint/2010/main" val="2633833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Crime can be divided into two categories depending on the tactics used to carry out the crime: violent and nonviolent.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Fraud is nonviolent crime because fraudsters use deception, confidence, and trickery. Fraudsters carry out their crime by abusing the power of their position or by taking advantage of the trust, ignorance, or laziness of others.</a:t>
            </a:r>
          </a:p>
          <a:p>
            <a:r>
              <a:rPr lang="en-US" sz="1200" kern="1200" dirty="0" smtClean="0">
                <a:solidFill>
                  <a:schemeClr val="tx1"/>
                </a:solidFill>
                <a:effectLst/>
                <a:latin typeface="+mn-lt"/>
                <a:ea typeface="+mn-ea"/>
                <a:cs typeface="+mn-cs"/>
              </a:rPr>
              <a:t>Occupational fraud refers to the deliberate misuse of the assets of one’s employer for personal gain.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single-most effective fraud prevention tactic is making employees know that fraud will be detected by IT monitoring systems and punished, with the fraudster possibly turned over to the police or FBI. The fear of being caught and prosecuted is a strong deterrent. IT must play a visible and major role in detecting fraud.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Internal fraud may be indicated by anomalous patterns, such as excessive hours worked, deviations in patterns of behavior, copying huge amounts of data, attempts to override controls, unusual transactions, and inadequate documentation about a transaction.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Encryption is a part of a defense-in-depth approach to information security. The basic principle is that when one defense layer fails, another layer provides protection. For example, if a wireless network’s security was compromised, then having encrypted data would still protect the data, provided that the thieves could not decrypt it.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Criminals have always obtained information about other people—by stealing wallets or dumpster digging. But widespread electronic sharing and databases have made the crime worse. A variety of cybercrime, including the use of botnets, have been used to steal identities.</a:t>
            </a:r>
          </a:p>
          <a:p>
            <a:endParaRPr lang="en-US" b="1" dirty="0"/>
          </a:p>
        </p:txBody>
      </p:sp>
      <p:sp>
        <p:nvSpPr>
          <p:cNvPr id="4" name="Slide Number Placeholder 3"/>
          <p:cNvSpPr>
            <a:spLocks noGrp="1"/>
          </p:cNvSpPr>
          <p:nvPr>
            <p:ph type="sldNum" sz="quarter" idx="10"/>
          </p:nvPr>
        </p:nvSpPr>
        <p:spPr/>
        <p:txBody>
          <a:bodyPr/>
          <a:lstStyle/>
          <a:p>
            <a:fld id="{F5EBC249-CFF6-4FA1-AF0F-6CA7CE92D557}" type="slidenum">
              <a:rPr lang="en-US" smtClean="0"/>
              <a:t>43</a:t>
            </a:fld>
            <a:endParaRPr lang="en-US" dirty="0"/>
          </a:p>
        </p:txBody>
      </p:sp>
    </p:spTree>
    <p:extLst>
      <p:ext uri="{BB962C8B-B14F-4D97-AF65-F5344CB8AC3E}">
        <p14:creationId xmlns:p14="http://schemas.microsoft.com/office/powerpoint/2010/main" val="1169950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internal control environment is the work atmosphere that a company sets for its employees. Internal control (IC) is a process designed to achieve:</a:t>
            </a:r>
          </a:p>
          <a:p>
            <a:pPr lvl="0"/>
            <a:r>
              <a:rPr lang="en-US" sz="1200" kern="1200" dirty="0" smtClean="0">
                <a:solidFill>
                  <a:schemeClr val="tx1"/>
                </a:solidFill>
                <a:effectLst/>
                <a:latin typeface="+mn-lt"/>
                <a:ea typeface="+mn-ea"/>
                <a:cs typeface="+mn-cs"/>
              </a:rPr>
              <a:t>Reliability of financial reporting, to protect investors</a:t>
            </a:r>
          </a:p>
          <a:p>
            <a:pPr lvl="0"/>
            <a:r>
              <a:rPr lang="en-US" sz="1200" kern="1200" dirty="0" smtClean="0">
                <a:solidFill>
                  <a:schemeClr val="tx1"/>
                </a:solidFill>
                <a:effectLst/>
                <a:latin typeface="+mn-lt"/>
                <a:ea typeface="+mn-ea"/>
                <a:cs typeface="+mn-cs"/>
              </a:rPr>
              <a:t>Operational efficiency</a:t>
            </a:r>
          </a:p>
          <a:p>
            <a:pPr lvl="0"/>
            <a:r>
              <a:rPr lang="en-US" sz="1200" kern="1200" dirty="0" smtClean="0">
                <a:solidFill>
                  <a:schemeClr val="tx1"/>
                </a:solidFill>
                <a:effectLst/>
                <a:latin typeface="+mn-lt"/>
                <a:ea typeface="+mn-ea"/>
                <a:cs typeface="+mn-cs"/>
              </a:rPr>
              <a:t>Compliance with laws</a:t>
            </a:r>
          </a:p>
          <a:p>
            <a:pPr lvl="0"/>
            <a:r>
              <a:rPr lang="en-US" sz="1200" kern="1200" dirty="0" smtClean="0">
                <a:solidFill>
                  <a:schemeClr val="tx1"/>
                </a:solidFill>
                <a:effectLst/>
                <a:latin typeface="+mn-lt"/>
                <a:ea typeface="+mn-ea"/>
                <a:cs typeface="+mn-cs"/>
              </a:rPr>
              <a:t>Regulations and policies</a:t>
            </a:r>
          </a:p>
          <a:p>
            <a:pPr lvl="0"/>
            <a:r>
              <a:rPr lang="en-US" sz="1200" kern="1200" dirty="0" smtClean="0">
                <a:solidFill>
                  <a:schemeClr val="tx1"/>
                </a:solidFill>
                <a:effectLst/>
                <a:latin typeface="+mn-lt"/>
                <a:ea typeface="+mn-ea"/>
                <a:cs typeface="+mn-cs"/>
              </a:rPr>
              <a:t>Safeguarding of assets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Sarbanes-Oxley Act (SOX) requires companies to set up comprehensive internal controls.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SEC and FTC impose huge fines for data breaches to deter companies from underinvesting in data protection.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The major categories of general controls are physical controls, access controls, data security controls, communication network controls, and administrative controls.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Authentication, also called user identification, is proving that the user is who he claims to be and is a part of access control.</a:t>
            </a: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Authentication methods include:</a:t>
            </a:r>
          </a:p>
          <a:p>
            <a:pPr lvl="0"/>
            <a:r>
              <a:rPr lang="en-US" sz="1200" kern="1200" dirty="0" smtClean="0">
                <a:solidFill>
                  <a:schemeClr val="tx1"/>
                </a:solidFill>
                <a:effectLst/>
                <a:latin typeface="+mn-lt"/>
                <a:ea typeface="+mn-ea"/>
                <a:cs typeface="+mn-cs"/>
              </a:rPr>
              <a:t>Something only the user knows, such as a password</a:t>
            </a:r>
          </a:p>
          <a:p>
            <a:pPr lvl="0"/>
            <a:r>
              <a:rPr lang="en-US" sz="1200" kern="1200" dirty="0" smtClean="0">
                <a:solidFill>
                  <a:schemeClr val="tx1"/>
                </a:solidFill>
                <a:effectLst/>
                <a:latin typeface="+mn-lt"/>
                <a:ea typeface="+mn-ea"/>
                <a:cs typeface="+mn-cs"/>
              </a:rPr>
              <a:t>Something only the user has, for example, a smart card or a token</a:t>
            </a:r>
          </a:p>
          <a:p>
            <a:pPr lvl="0"/>
            <a:r>
              <a:rPr lang="en-US" sz="1200" kern="1200" dirty="0" smtClean="0">
                <a:solidFill>
                  <a:schemeClr val="tx1"/>
                </a:solidFill>
                <a:effectLst/>
                <a:latin typeface="+mn-lt"/>
                <a:ea typeface="+mn-ea"/>
                <a:cs typeface="+mn-cs"/>
              </a:rPr>
              <a:t>Something only the user is, such as a signature, voice, fingerprint, or retinal (eye) scan; implemented via biometric controls, which can be physical or behavioral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A biometric control is an automated method of verifying the identity of a person, based on physical or behavioral characteristics. Most biometric systems match some personal characteristic against a stored profile. </a:t>
            </a: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The most common biometrics are a thumbprint or fingerprint, voice print, retinal scan, and signature.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Organizations need a business continuity plan to maintain or quickly restore business functions when there is a major disruption. The plan covers business processes, assets, human resources, business partners, and more. Fires, earthquakes, floods, power outages, malicious attacks, and other types of disasters hit data centers. Like insurance, it is a cost without a return on the investment unless and until a disaster happens.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Auditing a website is a good preventive measure to manage the legal risk. Legal risk is important in any IT system, but in Web systems it is even more important due to the content of the site, which may offend people or be in violation of copyright laws or other regulations (e.g., privacy protection).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Expected loss is calculated as:</a:t>
            </a:r>
          </a:p>
          <a:p>
            <a:r>
              <a:rPr lang="en-US" sz="1200" kern="1200" dirty="0" smtClean="0">
                <a:solidFill>
                  <a:schemeClr val="tx1"/>
                </a:solidFill>
                <a:effectLst/>
                <a:latin typeface="+mn-lt"/>
                <a:ea typeface="+mn-ea"/>
                <a:cs typeface="+mn-cs"/>
              </a:rPr>
              <a:t>Expected loss = P1 x P2 x L</a:t>
            </a:r>
          </a:p>
          <a:p>
            <a:r>
              <a:rPr lang="en-US" sz="1200" kern="1200" dirty="0" smtClean="0">
                <a:solidFill>
                  <a:schemeClr val="tx1"/>
                </a:solidFill>
                <a:effectLst/>
                <a:latin typeface="+mn-lt"/>
                <a:ea typeface="+mn-ea"/>
                <a:cs typeface="+mn-cs"/>
              </a:rPr>
              <a:t>where</a:t>
            </a:r>
          </a:p>
          <a:p>
            <a:r>
              <a:rPr lang="en-US" sz="1200" kern="1200" dirty="0" smtClean="0">
                <a:solidFill>
                  <a:schemeClr val="tx1"/>
                </a:solidFill>
                <a:effectLst/>
                <a:latin typeface="+mn-lt"/>
                <a:ea typeface="+mn-ea"/>
                <a:cs typeface="+mn-cs"/>
              </a:rPr>
              <a:t>P1 = probability of attack (estimate, based on judgment)</a:t>
            </a:r>
          </a:p>
          <a:p>
            <a:r>
              <a:rPr lang="en-US" sz="1200" kern="1200" dirty="0" smtClean="0">
                <a:solidFill>
                  <a:schemeClr val="tx1"/>
                </a:solidFill>
                <a:effectLst/>
                <a:latin typeface="+mn-lt"/>
                <a:ea typeface="+mn-ea"/>
                <a:cs typeface="+mn-cs"/>
              </a:rPr>
              <a:t>P2 = probability of attack being successful (estimate, based on judgment)</a:t>
            </a:r>
          </a:p>
          <a:p>
            <a:r>
              <a:rPr lang="en-US" sz="1200" kern="1200" dirty="0" smtClean="0">
                <a:solidFill>
                  <a:schemeClr val="tx1"/>
                </a:solidFill>
                <a:effectLst/>
                <a:latin typeface="+mn-lt"/>
                <a:ea typeface="+mn-ea"/>
                <a:cs typeface="+mn-cs"/>
              </a:rPr>
              <a:t>L = loss occurring if attack is successful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10. </a:t>
            </a:r>
            <a:r>
              <a:rPr lang="en-US" sz="1200" kern="1200" dirty="0" smtClean="0">
                <a:solidFill>
                  <a:schemeClr val="tx1"/>
                </a:solidFill>
                <a:effectLst/>
                <a:latin typeface="+mn-lt"/>
                <a:ea typeface="+mn-ea"/>
                <a:cs typeface="+mn-cs"/>
              </a:rPr>
              <a:t>A business impact analysis (BIA) estimates the consequences of disruption of a business function and collects data to develop recovery strategies. The BIA identifies both operational and financial impacts resulting from a disruption. Several examples of impacts to consider include (Ready.gov, 2014):</a:t>
            </a:r>
          </a:p>
          <a:p>
            <a:pPr lvl="0"/>
            <a:r>
              <a:rPr lang="en-US" sz="1200" kern="1200" dirty="0" smtClean="0">
                <a:solidFill>
                  <a:schemeClr val="tx1"/>
                </a:solidFill>
                <a:effectLst/>
                <a:latin typeface="+mn-lt"/>
                <a:ea typeface="+mn-ea"/>
                <a:cs typeface="+mn-cs"/>
              </a:rPr>
              <a:t>Lost sales and income</a:t>
            </a:r>
          </a:p>
          <a:p>
            <a:pPr lvl="0"/>
            <a:r>
              <a:rPr lang="en-US" sz="1200" kern="1200" dirty="0" smtClean="0">
                <a:solidFill>
                  <a:schemeClr val="tx1"/>
                </a:solidFill>
                <a:effectLst/>
                <a:latin typeface="+mn-lt"/>
                <a:ea typeface="+mn-ea"/>
                <a:cs typeface="+mn-cs"/>
              </a:rPr>
              <a:t>Delayed sales or income</a:t>
            </a:r>
          </a:p>
          <a:p>
            <a:pPr lvl="0"/>
            <a:r>
              <a:rPr lang="en-US" sz="1200" kern="1200" dirty="0" smtClean="0">
                <a:solidFill>
                  <a:schemeClr val="tx1"/>
                </a:solidFill>
                <a:effectLst/>
                <a:latin typeface="+mn-lt"/>
                <a:ea typeface="+mn-ea"/>
                <a:cs typeface="+mn-cs"/>
              </a:rPr>
              <a:t>Increased expenses (e.g., overtime labor, outsourcing, expediting costs, etc.)</a:t>
            </a:r>
          </a:p>
          <a:p>
            <a:pPr lvl="0"/>
            <a:r>
              <a:rPr lang="en-US" sz="1200" kern="1200" dirty="0" smtClean="0">
                <a:solidFill>
                  <a:schemeClr val="tx1"/>
                </a:solidFill>
                <a:effectLst/>
                <a:latin typeface="+mn-lt"/>
                <a:ea typeface="+mn-ea"/>
                <a:cs typeface="+mn-cs"/>
              </a:rPr>
              <a:t>Regulatory fines</a:t>
            </a:r>
          </a:p>
          <a:p>
            <a:pPr lvl="0"/>
            <a:r>
              <a:rPr lang="en-US" sz="1200" kern="1200" dirty="0" smtClean="0">
                <a:solidFill>
                  <a:schemeClr val="tx1"/>
                </a:solidFill>
                <a:effectLst/>
                <a:latin typeface="+mn-lt"/>
                <a:ea typeface="+mn-ea"/>
                <a:cs typeface="+mn-cs"/>
              </a:rPr>
              <a:t>Contractual penalties or loss of contractual bonuses</a:t>
            </a:r>
          </a:p>
          <a:p>
            <a:pPr lvl="0"/>
            <a:r>
              <a:rPr lang="en-US" sz="1200" kern="1200" dirty="0" smtClean="0">
                <a:solidFill>
                  <a:schemeClr val="tx1"/>
                </a:solidFill>
                <a:effectLst/>
                <a:latin typeface="+mn-lt"/>
                <a:ea typeface="+mn-ea"/>
                <a:cs typeface="+mn-cs"/>
              </a:rPr>
              <a:t>Customer dissatisfaction or defection</a:t>
            </a:r>
          </a:p>
          <a:p>
            <a:pPr lvl="0"/>
            <a:r>
              <a:rPr lang="en-US" sz="1200" kern="1200" dirty="0" smtClean="0">
                <a:solidFill>
                  <a:schemeClr val="tx1"/>
                </a:solidFill>
                <a:effectLst/>
                <a:latin typeface="+mn-lt"/>
                <a:ea typeface="+mn-ea"/>
                <a:cs typeface="+mn-cs"/>
              </a:rPr>
              <a:t>Delay of new business plans</a:t>
            </a:r>
          </a:p>
          <a:p>
            <a:r>
              <a:rPr lang="en-US" sz="1200" kern="1200" dirty="0" smtClean="0">
                <a:solidFill>
                  <a:schemeClr val="tx1"/>
                </a:solidFill>
                <a:effectLst/>
                <a:latin typeface="+mn-lt"/>
                <a:ea typeface="+mn-ea"/>
                <a:cs typeface="+mn-cs"/>
              </a:rPr>
              <a:t>These costs and losses should be compared with the costs for possible recovery strategies. The BIA report should prioritize the order of events for restoration of the business, with processes having the greatest operational and financial impacts being restored first.</a:t>
            </a:r>
          </a:p>
          <a:p>
            <a:endParaRPr lang="en-US" b="1" dirty="0"/>
          </a:p>
        </p:txBody>
      </p:sp>
      <p:sp>
        <p:nvSpPr>
          <p:cNvPr id="4" name="Slide Number Placeholder 3"/>
          <p:cNvSpPr>
            <a:spLocks noGrp="1"/>
          </p:cNvSpPr>
          <p:nvPr>
            <p:ph type="sldNum" sz="quarter" idx="10"/>
          </p:nvPr>
        </p:nvSpPr>
        <p:spPr/>
        <p:txBody>
          <a:bodyPr/>
          <a:lstStyle/>
          <a:p>
            <a:fld id="{F5EBC249-CFF6-4FA1-AF0F-6CA7CE92D557}" type="slidenum">
              <a:rPr lang="en-US" smtClean="0"/>
              <a:t>56</a:t>
            </a:fld>
            <a:endParaRPr lang="en-US" dirty="0"/>
          </a:p>
        </p:txBody>
      </p:sp>
    </p:spTree>
    <p:extLst>
      <p:ext uri="{BB962C8B-B14F-4D97-AF65-F5344CB8AC3E}">
        <p14:creationId xmlns:p14="http://schemas.microsoft.com/office/powerpoint/2010/main" val="11393761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wmf"/><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5</a:t>
            </a:r>
            <a:endParaRPr lang="en-US" dirty="0"/>
          </a:p>
        </p:txBody>
      </p:sp>
      <p:sp>
        <p:nvSpPr>
          <p:cNvPr id="3" name="Subtitle 2"/>
          <p:cNvSpPr>
            <a:spLocks noGrp="1"/>
          </p:cNvSpPr>
          <p:nvPr>
            <p:ph type="subTitle" idx="1"/>
          </p:nvPr>
        </p:nvSpPr>
        <p:spPr/>
        <p:txBody>
          <a:bodyPr/>
          <a:lstStyle/>
          <a:p>
            <a:r>
              <a:rPr lang="en-US" dirty="0" smtClean="0"/>
              <a:t>Cybersecurity and Risk Management</a:t>
            </a:r>
            <a:endParaRPr lang="en-US" dirty="0"/>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7" name="Text Placeholder 6"/>
          <p:cNvSpPr>
            <a:spLocks noGrp="1"/>
          </p:cNvSpPr>
          <p:nvPr>
            <p:ph type="body" sz="quarter" idx="13"/>
          </p:nvPr>
        </p:nvSpPr>
        <p:spPr/>
        <p:txBody>
          <a:bodyPr/>
          <a:lstStyle/>
          <a:p>
            <a:r>
              <a:rPr lang="en-US" dirty="0"/>
              <a:t>Chapter 5</a:t>
            </a:r>
          </a:p>
        </p:txBody>
      </p:sp>
      <p:graphicFrame>
        <p:nvGraphicFramePr>
          <p:cNvPr id="3" name="Diagram 2"/>
          <p:cNvGraphicFramePr/>
          <p:nvPr>
            <p:extLst>
              <p:ext uri="{D42A27DB-BD31-4B8C-83A1-F6EECF244321}">
                <p14:modId xmlns:p14="http://schemas.microsoft.com/office/powerpoint/2010/main" val="1018036466"/>
              </p:ext>
            </p:extLst>
          </p:nvPr>
        </p:nvGraphicFramePr>
        <p:xfrm>
          <a:off x="838200" y="1447800"/>
          <a:ext cx="79248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4231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fontScale="85000" lnSpcReduction="20000"/>
          </a:bodyPr>
          <a:lstStyle/>
          <a:p>
            <a:pPr marL="457200" indent="-457200">
              <a:buClr>
                <a:srgbClr val="5A8B25"/>
              </a:buClr>
              <a:buFont typeface="+mj-lt"/>
              <a:buAutoNum type="arabicPeriod"/>
            </a:pPr>
            <a:r>
              <a:rPr lang="en-US" b="0" dirty="0" smtClean="0"/>
              <a:t>Why </a:t>
            </a:r>
            <a:r>
              <a:rPr lang="en-US" b="0" dirty="0"/>
              <a:t>was 2013 dubbed the “Year of the Breach”?</a:t>
            </a:r>
          </a:p>
          <a:p>
            <a:pPr marL="457200" indent="-457200">
              <a:buClr>
                <a:srgbClr val="5A8B25"/>
              </a:buClr>
              <a:buFont typeface="+mj-lt"/>
              <a:buAutoNum type="arabicPeriod"/>
            </a:pPr>
            <a:r>
              <a:rPr lang="en-US" b="0" dirty="0" smtClean="0"/>
              <a:t>What </a:t>
            </a:r>
            <a:r>
              <a:rPr lang="en-US" b="0" dirty="0"/>
              <a:t>causes or contributes to data breaches?</a:t>
            </a:r>
          </a:p>
          <a:p>
            <a:pPr marL="457200" indent="-457200">
              <a:buClr>
                <a:srgbClr val="5A8B25"/>
              </a:buClr>
              <a:buFont typeface="+mj-lt"/>
              <a:buAutoNum type="arabicPeriod"/>
            </a:pPr>
            <a:r>
              <a:rPr lang="en-US" b="0" dirty="0" smtClean="0"/>
              <a:t>Why </a:t>
            </a:r>
            <a:r>
              <a:rPr lang="en-US" b="0" dirty="0"/>
              <a:t>are cybercriminals so successful?</a:t>
            </a:r>
          </a:p>
          <a:p>
            <a:pPr marL="457200" indent="-457200">
              <a:buClr>
                <a:srgbClr val="5A8B25"/>
              </a:buClr>
              <a:buFont typeface="+mj-lt"/>
              <a:buAutoNum type="arabicPeriod"/>
            </a:pPr>
            <a:r>
              <a:rPr lang="en-US" b="0" dirty="0" smtClean="0"/>
              <a:t>What </a:t>
            </a:r>
            <a:r>
              <a:rPr lang="en-US" b="0" dirty="0"/>
              <a:t>was the biggest data breach in history?</a:t>
            </a:r>
          </a:p>
          <a:p>
            <a:pPr marL="457200" indent="-457200">
              <a:buClr>
                <a:srgbClr val="5A8B25"/>
              </a:buClr>
              <a:buFont typeface="+mj-lt"/>
              <a:buAutoNum type="arabicPeriod"/>
            </a:pPr>
            <a:r>
              <a:rPr lang="en-US" b="0" dirty="0" smtClean="0"/>
              <a:t>Describe </a:t>
            </a:r>
            <a:r>
              <a:rPr lang="en-US" b="0" dirty="0"/>
              <a:t>the basic method of a distributed denial-of-service (</a:t>
            </a:r>
            <a:r>
              <a:rPr lang="en-US" b="0" dirty="0" smtClean="0"/>
              <a:t>DDoS) attack</a:t>
            </a:r>
            <a:r>
              <a:rPr lang="en-US" b="0" dirty="0"/>
              <a:t>.</a:t>
            </a:r>
          </a:p>
          <a:p>
            <a:pPr marL="457200" indent="-457200">
              <a:buClr>
                <a:srgbClr val="5A8B25"/>
              </a:buClr>
              <a:buFont typeface="+mj-lt"/>
              <a:buAutoNum type="arabicPeriod"/>
            </a:pPr>
            <a:r>
              <a:rPr lang="en-US" b="0" dirty="0" smtClean="0"/>
              <a:t>What </a:t>
            </a:r>
            <a:r>
              <a:rPr lang="en-US" b="0" dirty="0"/>
              <a:t>is a critical infrastructure? List three types of </a:t>
            </a:r>
            <a:r>
              <a:rPr lang="en-US" b="0" dirty="0" smtClean="0"/>
              <a:t>critical infrastructures</a:t>
            </a:r>
            <a:r>
              <a:rPr lang="en-US" b="0" dirty="0"/>
              <a:t>.</a:t>
            </a:r>
          </a:p>
          <a:p>
            <a:pPr marL="457200" indent="-457200">
              <a:buClr>
                <a:srgbClr val="5A8B25"/>
              </a:buClr>
              <a:buFont typeface="+mj-lt"/>
              <a:buAutoNum type="arabicPeriod"/>
            </a:pPr>
            <a:r>
              <a:rPr lang="en-US" b="0" dirty="0" smtClean="0"/>
              <a:t>What </a:t>
            </a:r>
            <a:r>
              <a:rPr lang="en-US" b="0" dirty="0"/>
              <a:t>are the motives of </a:t>
            </a:r>
            <a:r>
              <a:rPr lang="en-US" b="0" dirty="0" smtClean="0"/>
              <a:t>hacktivists?</a:t>
            </a:r>
            <a:endParaRPr lang="en-US" b="0" dirty="0"/>
          </a:p>
          <a:p>
            <a:pPr marL="457200" indent="-457200">
              <a:buClr>
                <a:srgbClr val="5A8B25"/>
              </a:buClr>
              <a:buFont typeface="+mj-lt"/>
              <a:buAutoNum type="arabicPeriod"/>
            </a:pPr>
            <a:r>
              <a:rPr lang="en-US" b="0" dirty="0" smtClean="0"/>
              <a:t>What </a:t>
            </a:r>
            <a:r>
              <a:rPr lang="en-US" b="0" dirty="0"/>
              <a:t>is the number one cause of data loss or breaches?</a:t>
            </a:r>
          </a:p>
          <a:p>
            <a:pPr marL="457200" indent="-457200">
              <a:buClr>
                <a:srgbClr val="5A8B25"/>
              </a:buClr>
              <a:buFont typeface="+mj-lt"/>
              <a:buAutoNum type="arabicPeriod"/>
            </a:pPr>
            <a:r>
              <a:rPr lang="en-US" b="0" dirty="0" smtClean="0"/>
              <a:t>Why </a:t>
            </a:r>
            <a:r>
              <a:rPr lang="en-US" b="0" dirty="0"/>
              <a:t>is social engineering a technique used by hackers </a:t>
            </a:r>
            <a:r>
              <a:rPr lang="en-US" b="0" dirty="0" smtClean="0"/>
              <a:t>to gain access to </a:t>
            </a:r>
            <a:r>
              <a:rPr lang="en-US" b="0" dirty="0"/>
              <a:t>a network?</a:t>
            </a:r>
          </a:p>
          <a:p>
            <a:pPr marL="457200" indent="-457200">
              <a:buClr>
                <a:srgbClr val="5A8B25"/>
              </a:buClr>
              <a:buFont typeface="+mj-lt"/>
              <a:buAutoNum type="arabicPeriod"/>
            </a:pPr>
            <a:r>
              <a:rPr lang="en-US" b="0" dirty="0" smtClean="0"/>
              <a:t>What </a:t>
            </a:r>
            <a:r>
              <a:rPr lang="en-US" b="0" dirty="0"/>
              <a:t>are two BYOD security risks?</a:t>
            </a:r>
          </a:p>
          <a:p>
            <a:pPr marL="457200" indent="-457200">
              <a:buClr>
                <a:srgbClr val="5A8B25"/>
              </a:buClr>
              <a:buFont typeface="+mj-lt"/>
              <a:buAutoNum type="arabicPeriod"/>
            </a:pPr>
            <a:r>
              <a:rPr lang="en-US" b="0" dirty="0" smtClean="0"/>
              <a:t>Explain </a:t>
            </a:r>
            <a:r>
              <a:rPr lang="en-US" b="0" dirty="0"/>
              <a:t>why APT attacks are </a:t>
            </a:r>
            <a:r>
              <a:rPr lang="en-US" b="0" dirty="0" smtClean="0"/>
              <a:t>difficult </a:t>
            </a:r>
            <a:r>
              <a:rPr lang="en-US" b="0" dirty="0"/>
              <a:t>to detect.</a:t>
            </a:r>
          </a:p>
          <a:p>
            <a:pPr marL="457200" indent="-457200">
              <a:buClr>
                <a:srgbClr val="5A8B25"/>
              </a:buClr>
              <a:buFont typeface="+mj-lt"/>
              <a:buAutoNum type="arabicPeriod"/>
            </a:pPr>
            <a:r>
              <a:rPr lang="en-US" b="0" dirty="0" smtClean="0"/>
              <a:t>What </a:t>
            </a:r>
            <a:r>
              <a:rPr lang="en-US" b="0" dirty="0"/>
              <a:t>are the objectives of cybersecurity?</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870087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802018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2752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7" name="Text Placeholder 6"/>
          <p:cNvSpPr>
            <a:spLocks noGrp="1"/>
          </p:cNvSpPr>
          <p:nvPr>
            <p:ph type="body" sz="quarter" idx="13"/>
          </p:nvPr>
        </p:nvSpPr>
        <p:spPr/>
        <p:txBody>
          <a:bodyPr/>
          <a:lstStyle/>
          <a:p>
            <a:r>
              <a:rPr lang="en-US" dirty="0"/>
              <a:t>Chapter 5</a:t>
            </a:r>
          </a:p>
        </p:txBody>
      </p:sp>
      <p:sp>
        <p:nvSpPr>
          <p:cNvPr id="12" name="TextBox 11"/>
          <p:cNvSpPr txBox="1"/>
          <p:nvPr/>
        </p:nvSpPr>
        <p:spPr>
          <a:xfrm>
            <a:off x="1295400" y="5883744"/>
            <a:ext cx="6934200" cy="307777"/>
          </a:xfrm>
          <a:prstGeom prst="rect">
            <a:avLst/>
          </a:prstGeom>
          <a:noFill/>
        </p:spPr>
        <p:txBody>
          <a:bodyPr wrap="square" rtlCol="0">
            <a:spAutoFit/>
          </a:bodyPr>
          <a:lstStyle/>
          <a:p>
            <a:pPr algn="ctr"/>
            <a:r>
              <a:rPr lang="en-US" sz="1400" dirty="0" smtClean="0"/>
              <a:t>Three objectives of data and information systems security.</a:t>
            </a:r>
            <a:endParaRPr lang="en-US" sz="1400" dirty="0"/>
          </a:p>
        </p:txBody>
      </p:sp>
      <p:sp>
        <p:nvSpPr>
          <p:cNvPr id="3" name="Rectangle 2"/>
          <p:cNvSpPr/>
          <p:nvPr/>
        </p:nvSpPr>
        <p:spPr>
          <a:xfrm rot="5400000">
            <a:off x="-689425" y="3137838"/>
            <a:ext cx="3313729" cy="1200329"/>
          </a:xfrm>
          <a:prstGeom prst="rect">
            <a:avLst/>
          </a:prstGeom>
          <a:noFill/>
        </p:spPr>
        <p:txBody>
          <a:bodyPr wrap="none" lIns="91440" tIns="45720" rIns="91440" bIns="45720">
            <a:spAutoFit/>
          </a:bodyPr>
          <a:lstStyle/>
          <a:p>
            <a:pPr algn="ctr"/>
            <a:r>
              <a:rPr lang="en-US" sz="7200"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Threats</a:t>
            </a:r>
            <a:endParaRPr lang="en-US" sz="7200"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4099" name="Picture 3" descr="C:\Users\sedlack\AppData\Local\Microsoft\Windows\Temporary Internet Files\Content.IE5\MAIDFFV6\MC90029365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8592" y="3000285"/>
            <a:ext cx="2648555" cy="1475432"/>
          </a:xfrm>
          <a:prstGeom prst="rect">
            <a:avLst/>
          </a:prstGeom>
          <a:noFill/>
          <a:extLst>
            <a:ext uri="{909E8E84-426E-40DD-AFC4-6F175D3DCCD1}">
              <a14:hiddenFill xmlns:a14="http://schemas.microsoft.com/office/drawing/2010/main">
                <a:solidFill>
                  <a:srgbClr val="FFFFFF"/>
                </a:solidFill>
              </a14:hiddenFill>
            </a:ext>
          </a:extLst>
        </p:spPr>
      </p:pic>
      <p:sp>
        <p:nvSpPr>
          <p:cNvPr id="6" name="Line Callout 2 (Accent Bar) 5"/>
          <p:cNvSpPr/>
          <p:nvPr/>
        </p:nvSpPr>
        <p:spPr>
          <a:xfrm>
            <a:off x="6477000" y="2720113"/>
            <a:ext cx="2514600" cy="1153360"/>
          </a:xfrm>
          <a:prstGeom prst="accentCallout2">
            <a:avLst>
              <a:gd name="adj1" fmla="val 18750"/>
              <a:gd name="adj2" fmla="val -8333"/>
              <a:gd name="adj3" fmla="val 18750"/>
              <a:gd name="adj4" fmla="val -16667"/>
              <a:gd name="adj5" fmla="val 106969"/>
              <a:gd name="adj6" fmla="val -390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Data and </a:t>
            </a:r>
          </a:p>
          <a:p>
            <a:pPr algn="ctr"/>
            <a:r>
              <a:rPr lang="en-US" dirty="0"/>
              <a:t>Information Systems </a:t>
            </a:r>
          </a:p>
          <a:p>
            <a:pPr algn="ctr"/>
            <a:r>
              <a:rPr lang="en-US" dirty="0" smtClean="0"/>
              <a:t>Security</a:t>
            </a:r>
            <a:endParaRPr lang="en-US" dirty="0"/>
          </a:p>
        </p:txBody>
      </p:sp>
      <p:cxnSp>
        <p:nvCxnSpPr>
          <p:cNvPr id="14" name="Straight Arrow Connector 13"/>
          <p:cNvCxnSpPr/>
          <p:nvPr/>
        </p:nvCxnSpPr>
        <p:spPr>
          <a:xfrm>
            <a:off x="1393686" y="2531025"/>
            <a:ext cx="1501914" cy="640080"/>
          </a:xfrm>
          <a:prstGeom prst="straightConnector1">
            <a:avLst/>
          </a:prstGeom>
          <a:ln>
            <a:tailEnd type="arrow"/>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393686" y="2978129"/>
            <a:ext cx="1501914" cy="385953"/>
          </a:xfrm>
          <a:prstGeom prst="straightConnector1">
            <a:avLst/>
          </a:prstGeom>
          <a:ln>
            <a:tailEnd type="arrow"/>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393686" y="3429000"/>
            <a:ext cx="1501914" cy="132206"/>
          </a:xfrm>
          <a:prstGeom prst="straightConnector1">
            <a:avLst/>
          </a:prstGeom>
          <a:ln>
            <a:tailEnd type="arrow"/>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1393686" y="3873473"/>
            <a:ext cx="1501914" cy="165127"/>
          </a:xfrm>
          <a:prstGeom prst="straightConnector1">
            <a:avLst/>
          </a:prstGeom>
          <a:ln>
            <a:tailEnd type="arrow"/>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1393686" y="4038600"/>
            <a:ext cx="1501914" cy="396359"/>
          </a:xfrm>
          <a:prstGeom prst="straightConnector1">
            <a:avLst/>
          </a:prstGeom>
          <a:ln>
            <a:tailEnd type="arrow"/>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1393686" y="4236779"/>
            <a:ext cx="1501914" cy="540544"/>
          </a:xfrm>
          <a:prstGeom prst="straightConnector1">
            <a:avLst/>
          </a:prstGeom>
          <a:ln>
            <a:tailEnd type="arrow"/>
          </a:ln>
          <a:effectLst>
            <a:glow rad="1397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7" name="Pie 36"/>
          <p:cNvSpPr/>
          <p:nvPr/>
        </p:nvSpPr>
        <p:spPr>
          <a:xfrm rot="3910177">
            <a:off x="2900641" y="2941174"/>
            <a:ext cx="1379994" cy="1396907"/>
          </a:xfrm>
          <a:prstGeom prst="pie">
            <a:avLst>
              <a:gd name="adj1" fmla="val 21550370"/>
              <a:gd name="adj2" fmla="val 14048352"/>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blipFill>
                <a:blip r:embed="rId3"/>
                <a:tile tx="0" ty="0" sx="100000" sy="100000" flip="none" algn="tl"/>
              </a:blipFill>
            </a:endParaRPr>
          </a:p>
        </p:txBody>
      </p:sp>
      <p:sp>
        <p:nvSpPr>
          <p:cNvPr id="41" name="Rectangle 40"/>
          <p:cNvSpPr/>
          <p:nvPr/>
        </p:nvSpPr>
        <p:spPr>
          <a:xfrm>
            <a:off x="3802967" y="3037986"/>
            <a:ext cx="284693" cy="523220"/>
          </a:xfrm>
          <a:prstGeom prst="rect">
            <a:avLst/>
          </a:prstGeom>
          <a:noFill/>
        </p:spPr>
        <p:txBody>
          <a:bodyPr wrap="square" lIns="91440" tIns="45720" rIns="91440" bIns="45720">
            <a:spAutoFit/>
          </a:bodyPr>
          <a:lstStyle/>
          <a:p>
            <a:pPr algn="ctr"/>
            <a:r>
              <a:rPr lang="en-US" sz="2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1</a:t>
            </a:r>
          </a:p>
        </p:txBody>
      </p:sp>
      <p:sp>
        <p:nvSpPr>
          <p:cNvPr id="46" name="Rectangle 45"/>
          <p:cNvSpPr/>
          <p:nvPr/>
        </p:nvSpPr>
        <p:spPr>
          <a:xfrm>
            <a:off x="3614999" y="3350253"/>
            <a:ext cx="284693" cy="523220"/>
          </a:xfrm>
          <a:prstGeom prst="rect">
            <a:avLst/>
          </a:prstGeom>
          <a:noFill/>
        </p:spPr>
        <p:txBody>
          <a:bodyPr wrap="square" lIns="91440" tIns="45720" rIns="91440" bIns="45720">
            <a:spAutoFit/>
          </a:bodyPr>
          <a:lstStyle/>
          <a:p>
            <a:pPr algn="ctr"/>
            <a:r>
              <a:rPr lang="en-US" sz="2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2</a:t>
            </a:r>
          </a:p>
        </p:txBody>
      </p:sp>
      <p:sp>
        <p:nvSpPr>
          <p:cNvPr id="47" name="Rectangle 46"/>
          <p:cNvSpPr/>
          <p:nvPr/>
        </p:nvSpPr>
        <p:spPr>
          <a:xfrm>
            <a:off x="3802968" y="3656145"/>
            <a:ext cx="284693" cy="523220"/>
          </a:xfrm>
          <a:prstGeom prst="rect">
            <a:avLst/>
          </a:prstGeom>
          <a:noFill/>
        </p:spPr>
        <p:txBody>
          <a:bodyPr wrap="square" lIns="91440" tIns="45720" rIns="91440" bIns="45720">
            <a:spAutoFit/>
          </a:bodyPr>
          <a:lstStyle/>
          <a:p>
            <a:pPr algn="ctr"/>
            <a:r>
              <a:rPr lang="en-US" sz="2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3</a:t>
            </a:r>
          </a:p>
        </p:txBody>
      </p:sp>
      <p:sp>
        <p:nvSpPr>
          <p:cNvPr id="42" name="TextBox 41"/>
          <p:cNvSpPr txBox="1"/>
          <p:nvPr/>
        </p:nvSpPr>
        <p:spPr>
          <a:xfrm>
            <a:off x="3782146" y="4648200"/>
            <a:ext cx="4828453" cy="923330"/>
          </a:xfrm>
          <a:prstGeom prst="rect">
            <a:avLst/>
          </a:prstGeom>
          <a:noFill/>
        </p:spPr>
        <p:txBody>
          <a:bodyPr wrap="square" rtlCol="0">
            <a:spAutoFit/>
          </a:bodyPr>
          <a:lstStyle/>
          <a:p>
            <a:r>
              <a:rPr lang="en-US" dirty="0" smtClean="0"/>
              <a:t>1: Confidentiality</a:t>
            </a:r>
          </a:p>
          <a:p>
            <a:r>
              <a:rPr lang="en-US" dirty="0" smtClean="0"/>
              <a:t>2: Integrity</a:t>
            </a:r>
          </a:p>
          <a:p>
            <a:r>
              <a:rPr lang="en-US" dirty="0" smtClean="0"/>
              <a:t>3: Availability</a:t>
            </a:r>
            <a:endParaRPr lang="en-US" dirty="0"/>
          </a:p>
        </p:txBody>
      </p:sp>
      <p:sp>
        <p:nvSpPr>
          <p:cNvPr id="45" name="Rectangle 44"/>
          <p:cNvSpPr/>
          <p:nvPr/>
        </p:nvSpPr>
        <p:spPr>
          <a:xfrm rot="1436211">
            <a:off x="1605181" y="2411252"/>
            <a:ext cx="1181735"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Exploits</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1" name="Rectangle 50"/>
          <p:cNvSpPr/>
          <p:nvPr/>
        </p:nvSpPr>
        <p:spPr>
          <a:xfrm rot="20384141">
            <a:off x="1213116" y="4491146"/>
            <a:ext cx="1965859"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Attack Vectors</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2" name="Rectangle 51"/>
          <p:cNvSpPr/>
          <p:nvPr/>
        </p:nvSpPr>
        <p:spPr>
          <a:xfrm>
            <a:off x="1524000" y="3495103"/>
            <a:ext cx="869149" cy="40011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Risks</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8" name="Rectangle 47"/>
          <p:cNvSpPr/>
          <p:nvPr/>
        </p:nvSpPr>
        <p:spPr>
          <a:xfrm rot="16200000">
            <a:off x="3252756" y="2399034"/>
            <a:ext cx="2387306" cy="2481186"/>
          </a:xfrm>
          <a:prstGeom prst="rect">
            <a:avLst/>
          </a:prstGeom>
          <a:noFill/>
        </p:spPr>
        <p:txBody>
          <a:bodyPr wrap="none" lIns="91440" tIns="45720" rIns="91440" bIns="45720">
            <a:prstTxWarp prst="textArchUp">
              <a:avLst>
                <a:gd name="adj" fmla="val 10342525"/>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Vulnerabilities</a:t>
            </a:r>
            <a:endParaRPr lang="en-US"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1459707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7" name="Text Placeholder 6"/>
          <p:cNvSpPr>
            <a:spLocks noGrp="1"/>
          </p:cNvSpPr>
          <p:nvPr>
            <p:ph type="body" sz="quarter" idx="13"/>
          </p:nvPr>
        </p:nvSpPr>
        <p:spPr/>
        <p:txBody>
          <a:bodyPr/>
          <a:lstStyle/>
          <a:p>
            <a:r>
              <a:rPr lang="en-US" dirty="0"/>
              <a:t>Chapter 5</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600200"/>
            <a:ext cx="564516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600200" y="5883744"/>
            <a:ext cx="6934200" cy="307777"/>
          </a:xfrm>
          <a:prstGeom prst="rect">
            <a:avLst/>
          </a:prstGeom>
          <a:noFill/>
        </p:spPr>
        <p:txBody>
          <a:bodyPr wrap="square" rtlCol="0">
            <a:spAutoFit/>
          </a:bodyPr>
          <a:lstStyle/>
          <a:p>
            <a:pPr algn="ctr"/>
            <a:r>
              <a:rPr lang="en-US" sz="1400" b="1" dirty="0"/>
              <a:t>Figure </a:t>
            </a:r>
            <a:r>
              <a:rPr lang="en-US" sz="1400" b="1" dirty="0" smtClean="0"/>
              <a:t>5.6 </a:t>
            </a:r>
            <a:r>
              <a:rPr lang="en-US" sz="1400" dirty="0"/>
              <a:t>B</a:t>
            </a:r>
            <a:r>
              <a:rPr lang="en-US" sz="1400" dirty="0" smtClean="0"/>
              <a:t>asic IT security concepts.</a:t>
            </a:r>
            <a:endParaRPr lang="en-US" sz="1400" dirty="0"/>
          </a:p>
        </p:txBody>
      </p:sp>
    </p:spTree>
    <p:extLst>
      <p:ext uri="{BB962C8B-B14F-4D97-AF65-F5344CB8AC3E}">
        <p14:creationId xmlns:p14="http://schemas.microsoft.com/office/powerpoint/2010/main" val="33480630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fontScale="92500" lnSpcReduction="20000"/>
          </a:bodyPr>
          <a:lstStyle/>
          <a:p>
            <a:r>
              <a:rPr lang="en-US" dirty="0" smtClean="0"/>
              <a:t>Attack Vectors</a:t>
            </a:r>
          </a:p>
          <a:p>
            <a:pPr lvl="1"/>
            <a:r>
              <a:rPr lang="en-US" dirty="0" smtClean="0"/>
              <a:t>Entry points for malware, hackers, hacktivists, and organized crime including gaps, holes, weaknesses, flaws that expose an organization to intrusions or other attacks in:</a:t>
            </a:r>
          </a:p>
          <a:p>
            <a:pPr lvl="2"/>
            <a:r>
              <a:rPr lang="en-US" dirty="0" smtClean="0"/>
              <a:t>Corporate networks</a:t>
            </a:r>
          </a:p>
          <a:p>
            <a:pPr lvl="2"/>
            <a:r>
              <a:rPr lang="en-US" dirty="0" smtClean="0"/>
              <a:t>IT security defenses</a:t>
            </a:r>
            <a:endParaRPr lang="en-US" dirty="0"/>
          </a:p>
          <a:p>
            <a:pPr lvl="2"/>
            <a:r>
              <a:rPr lang="en-US" dirty="0" smtClean="0"/>
              <a:t>User training</a:t>
            </a:r>
          </a:p>
          <a:p>
            <a:pPr lvl="2"/>
            <a:r>
              <a:rPr lang="en-US" dirty="0" smtClean="0"/>
              <a:t>Policy enforcement</a:t>
            </a:r>
          </a:p>
          <a:p>
            <a:pPr lvl="2"/>
            <a:r>
              <a:rPr lang="en-US" dirty="0" smtClean="0"/>
              <a:t>Data storage</a:t>
            </a:r>
          </a:p>
          <a:p>
            <a:pPr lvl="2"/>
            <a:r>
              <a:rPr lang="en-US" dirty="0" smtClean="0"/>
              <a:t>Software</a:t>
            </a:r>
          </a:p>
          <a:p>
            <a:pPr lvl="2"/>
            <a:r>
              <a:rPr lang="en-US" dirty="0" smtClean="0"/>
              <a:t>Operating systems</a:t>
            </a:r>
          </a:p>
          <a:p>
            <a:pPr lvl="2"/>
            <a:r>
              <a:rPr lang="en-US" dirty="0" smtClean="0"/>
              <a:t>Applications</a:t>
            </a:r>
          </a:p>
          <a:p>
            <a:pPr lvl="2"/>
            <a:r>
              <a:rPr lang="en-US" dirty="0" smtClean="0"/>
              <a:t>Mobile devices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5856972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Contract Hacker</a:t>
            </a:r>
          </a:p>
          <a:p>
            <a:pPr lvl="1"/>
            <a:r>
              <a:rPr lang="en-US" dirty="0" smtClean="0"/>
              <a:t>Industrialized method of committing cybercrime:</a:t>
            </a:r>
          </a:p>
          <a:p>
            <a:pPr lvl="2"/>
            <a:r>
              <a:rPr lang="en-US" dirty="0" smtClean="0"/>
              <a:t>Operations</a:t>
            </a:r>
          </a:p>
          <a:p>
            <a:pPr lvl="2"/>
            <a:r>
              <a:rPr lang="en-US" dirty="0" smtClean="0"/>
              <a:t>Workforces</a:t>
            </a:r>
          </a:p>
          <a:p>
            <a:pPr lvl="2"/>
            <a:r>
              <a:rPr lang="en-US" dirty="0" smtClean="0"/>
              <a:t>Support services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4314043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Password Vulnerabilities</a:t>
            </a:r>
          </a:p>
          <a:p>
            <a:pPr lvl="1"/>
            <a:r>
              <a:rPr lang="en-US" dirty="0" smtClean="0"/>
              <a:t>Weak passwords are guessable, short, common, proper nouns or names, or a word in the dictionary:</a:t>
            </a:r>
          </a:p>
          <a:p>
            <a:pPr lvl="2"/>
            <a:r>
              <a:rPr lang="en-US" dirty="0" smtClean="0"/>
              <a:t>123456</a:t>
            </a:r>
          </a:p>
          <a:p>
            <a:pPr lvl="2"/>
            <a:r>
              <a:rPr lang="en-US" dirty="0" smtClean="0"/>
              <a:t>password</a:t>
            </a:r>
          </a:p>
          <a:p>
            <a:pPr lvl="1"/>
            <a:r>
              <a:rPr lang="en-US" dirty="0" smtClean="0"/>
              <a:t>Strong </a:t>
            </a:r>
            <a:r>
              <a:rPr lang="en-US" dirty="0"/>
              <a:t>passwords </a:t>
            </a:r>
            <a:r>
              <a:rPr lang="en-US" dirty="0" smtClean="0"/>
              <a:t>contain upper- and lowercase letter, numbers, and extended characters (!@#$%^...) </a:t>
            </a:r>
            <a:r>
              <a:rPr lang="en-US" sz="2800" b="1" dirty="0" smtClean="0"/>
              <a:t>and </a:t>
            </a:r>
            <a:r>
              <a:rPr lang="en-US" dirty="0" smtClean="0"/>
              <a:t>are at least 8 characters long:</a:t>
            </a:r>
            <a:endParaRPr lang="en-US" dirty="0"/>
          </a:p>
          <a:p>
            <a:pPr lvl="2"/>
            <a:r>
              <a:rPr lang="en-US" dirty="0" smtClean="0"/>
              <a:t>Ur_x&amp;e-w.5h</a:t>
            </a:r>
            <a:endParaRPr lang="en-US" dirty="0"/>
          </a:p>
          <a:p>
            <a:pPr lvl="2"/>
            <a:r>
              <a:rPr lang="en-US" dirty="0" smtClean="0"/>
              <a:t>=p9M4&amp;x!f26&amp;zR</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6276891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Password Vulnerabilities</a:t>
            </a:r>
          </a:p>
          <a:p>
            <a:pPr lvl="1"/>
            <a:r>
              <a:rPr lang="en-US" dirty="0" smtClean="0"/>
              <a:t>It is hard to remember randomly formatted strong passwords, so passphrases may help:</a:t>
            </a:r>
          </a:p>
          <a:p>
            <a:pPr marL="914400" lvl="2" indent="0">
              <a:buNone/>
            </a:pPr>
            <a:endParaRPr lang="en-US" dirty="0" smtClean="0"/>
          </a:p>
          <a:p>
            <a:pPr marL="914400" lvl="2" indent="0">
              <a:buNone/>
            </a:pPr>
            <a:r>
              <a:rPr lang="en-US" dirty="0" smtClean="0"/>
              <a:t>I have worked on [system] at IBM since [date]</a:t>
            </a:r>
          </a:p>
          <a:p>
            <a:pPr marL="914400" lvl="2" indent="0">
              <a:buNone/>
            </a:pPr>
            <a:r>
              <a:rPr lang="en-US" dirty="0"/>
              <a:t>	</a:t>
            </a:r>
            <a:r>
              <a:rPr lang="en-US" i="1" dirty="0" smtClean="0"/>
              <a:t>converts into</a:t>
            </a:r>
          </a:p>
          <a:p>
            <a:pPr marL="914400" lvl="2" indent="0">
              <a:buNone/>
            </a:pPr>
            <a:r>
              <a:rPr lang="en-US" dirty="0" smtClean="0"/>
              <a:t>IhWo_OS2_aIBMs2008!</a:t>
            </a:r>
          </a:p>
          <a:p>
            <a:pPr marL="914400" lvl="2" indent="0">
              <a:buNone/>
            </a:pPr>
            <a:endParaRPr lang="en-US" dirty="0" smtClean="0"/>
          </a:p>
          <a:p>
            <a:pPr lvl="1"/>
            <a:r>
              <a:rPr lang="en-US" dirty="0" smtClean="0"/>
              <a:t>The system and date are variable adding complexity to an otherwise simple phrase that someone can actually remember.</a:t>
            </a:r>
            <a:endParaRPr lang="en-US" dirty="0"/>
          </a:p>
          <a:p>
            <a:pPr marL="914400" lvl="2" indent="0">
              <a:buNone/>
            </a:pPr>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2075034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Phishing</a:t>
            </a:r>
          </a:p>
          <a:p>
            <a:pPr lvl="1"/>
            <a:r>
              <a:rPr lang="en-US" dirty="0" smtClean="0"/>
              <a:t>Deceptive method of stealing confidential information by pretending to be a legitimate organization or trusted source, like John Wiley &amp; Sons, Inc.</a:t>
            </a:r>
          </a:p>
          <a:p>
            <a:pPr lvl="1"/>
            <a:r>
              <a:rPr lang="en-US" dirty="0" smtClean="0"/>
              <a:t>Messages include links to fraudulent phish websites that looks like the real one.</a:t>
            </a:r>
          </a:p>
          <a:p>
            <a:pPr lvl="1"/>
            <a:r>
              <a:rPr lang="en-US" dirty="0" smtClean="0"/>
              <a:t>When the user clicks the link to the phish site, or a link on the phish site, they are prompted for confidential information like credit card numbers, social security numbers, account numbers, or passwords.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979776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997328392"/>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7" name="Text Placeholder 6"/>
          <p:cNvSpPr>
            <a:spLocks noGrp="1"/>
          </p:cNvSpPr>
          <p:nvPr>
            <p:ph type="body" sz="quarter" idx="13"/>
          </p:nvPr>
        </p:nvSpPr>
        <p:spPr/>
        <p:txBody>
          <a:bodyPr/>
          <a:lstStyle/>
          <a:p>
            <a:r>
              <a:rPr lang="en-US" dirty="0"/>
              <a:t>Chapter 5</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799" y="2514600"/>
            <a:ext cx="5781675"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252537" y="5421564"/>
            <a:ext cx="6934200" cy="307777"/>
          </a:xfrm>
          <a:prstGeom prst="rect">
            <a:avLst/>
          </a:prstGeom>
          <a:noFill/>
        </p:spPr>
        <p:txBody>
          <a:bodyPr wrap="square" rtlCol="0">
            <a:spAutoFit/>
          </a:bodyPr>
          <a:lstStyle/>
          <a:p>
            <a:pPr algn="ctr"/>
            <a:r>
              <a:rPr lang="en-US" sz="1400" b="1" dirty="0"/>
              <a:t>Figure </a:t>
            </a:r>
            <a:r>
              <a:rPr lang="en-US" sz="1400" b="1" dirty="0" smtClean="0"/>
              <a:t>5.8 </a:t>
            </a:r>
            <a:r>
              <a:rPr lang="en-US" sz="1400" dirty="0" smtClean="0"/>
              <a:t>IT security defense-in-depth model.</a:t>
            </a:r>
            <a:endParaRPr lang="en-US" sz="1400" dirty="0"/>
          </a:p>
        </p:txBody>
      </p:sp>
      <p:sp>
        <p:nvSpPr>
          <p:cNvPr id="9" name="Content Placeholder 5"/>
          <p:cNvSpPr>
            <a:spLocks noGrp="1"/>
          </p:cNvSpPr>
          <p:nvPr>
            <p:ph idx="1"/>
          </p:nvPr>
        </p:nvSpPr>
        <p:spPr>
          <a:xfrm>
            <a:off x="1600200" y="1600200"/>
            <a:ext cx="7086600" cy="4525963"/>
          </a:xfrm>
        </p:spPr>
        <p:txBody>
          <a:bodyPr>
            <a:normAutofit/>
          </a:bodyPr>
          <a:lstStyle/>
          <a:p>
            <a:pPr marL="0" indent="0" algn="ctr">
              <a:buNone/>
            </a:pPr>
            <a:r>
              <a:rPr lang="en-US" sz="3200" dirty="0" smtClean="0"/>
              <a:t>Defense-in-Depth</a:t>
            </a:r>
          </a:p>
        </p:txBody>
      </p:sp>
    </p:spTree>
    <p:extLst>
      <p:ext uri="{BB962C8B-B14F-4D97-AF65-F5344CB8AC3E}">
        <p14:creationId xmlns:p14="http://schemas.microsoft.com/office/powerpoint/2010/main" val="17799088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fontScale="92500" lnSpcReduction="10000"/>
          </a:bodyPr>
          <a:lstStyle/>
          <a:p>
            <a:r>
              <a:rPr lang="en-US" dirty="0" smtClean="0"/>
              <a:t>Threat Modeling</a:t>
            </a:r>
          </a:p>
          <a:p>
            <a:pPr lvl="1"/>
            <a:r>
              <a:rPr lang="en-US" dirty="0" smtClean="0"/>
              <a:t>Unintentional threats:</a:t>
            </a:r>
          </a:p>
          <a:p>
            <a:pPr lvl="2"/>
            <a:r>
              <a:rPr lang="en-US" dirty="0" smtClean="0"/>
              <a:t>Human Error</a:t>
            </a:r>
          </a:p>
          <a:p>
            <a:pPr lvl="2"/>
            <a:r>
              <a:rPr lang="en-US" dirty="0" smtClean="0"/>
              <a:t>Environmental Hazards</a:t>
            </a:r>
          </a:p>
          <a:p>
            <a:pPr lvl="2"/>
            <a:r>
              <a:rPr lang="en-US" dirty="0" smtClean="0"/>
              <a:t>Computer System Failures</a:t>
            </a:r>
          </a:p>
          <a:p>
            <a:pPr lvl="1"/>
            <a:r>
              <a:rPr lang="en-US" dirty="0"/>
              <a:t>I</a:t>
            </a:r>
            <a:r>
              <a:rPr lang="en-US" dirty="0" smtClean="0"/>
              <a:t>ntentional </a:t>
            </a:r>
            <a:r>
              <a:rPr lang="en-US" dirty="0"/>
              <a:t>threats:</a:t>
            </a:r>
          </a:p>
          <a:p>
            <a:pPr lvl="2"/>
            <a:r>
              <a:rPr lang="en-US" dirty="0" smtClean="0"/>
              <a:t>Theft</a:t>
            </a:r>
          </a:p>
          <a:p>
            <a:pPr lvl="2"/>
            <a:r>
              <a:rPr lang="en-US" dirty="0" smtClean="0"/>
              <a:t>Inappropriate Use</a:t>
            </a:r>
          </a:p>
          <a:p>
            <a:pPr lvl="2"/>
            <a:r>
              <a:rPr lang="en-US" dirty="0" smtClean="0"/>
              <a:t>Deliberate Manipulation</a:t>
            </a:r>
            <a:endParaRPr lang="en-US" dirty="0"/>
          </a:p>
          <a:p>
            <a:pPr lvl="2"/>
            <a:r>
              <a:rPr lang="en-US" dirty="0" smtClean="0"/>
              <a:t>Strikes, Riots, or Sabotage</a:t>
            </a:r>
          </a:p>
          <a:p>
            <a:pPr lvl="2"/>
            <a:r>
              <a:rPr lang="en-US" dirty="0" smtClean="0"/>
              <a:t>Malicious Damage,</a:t>
            </a:r>
          </a:p>
          <a:p>
            <a:pPr lvl="2"/>
            <a:r>
              <a:rPr lang="en-US" dirty="0" smtClean="0"/>
              <a:t>Destruction</a:t>
            </a:r>
          </a:p>
          <a:p>
            <a:pPr lvl="2"/>
            <a:r>
              <a:rPr lang="en-US" dirty="0" smtClean="0"/>
              <a:t>Miscellaneous </a:t>
            </a:r>
            <a:r>
              <a:rPr lang="en-US" dirty="0"/>
              <a:t>A</a:t>
            </a:r>
            <a:r>
              <a:rPr lang="en-US" dirty="0" smtClean="0"/>
              <a:t>buses</a:t>
            </a:r>
          </a:p>
          <a:p>
            <a:pPr lvl="2"/>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762074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Malware</a:t>
            </a:r>
          </a:p>
          <a:p>
            <a:pPr lvl="1"/>
            <a:r>
              <a:rPr lang="en-US" dirty="0" smtClean="0"/>
              <a:t>A </a:t>
            </a:r>
            <a:r>
              <a:rPr lang="en-US" dirty="0"/>
              <a:t>computer program or code that can infect </a:t>
            </a:r>
            <a:r>
              <a:rPr lang="en-US" dirty="0" smtClean="0"/>
              <a:t>anything attached </a:t>
            </a:r>
            <a:r>
              <a:rPr lang="en-US" dirty="0"/>
              <a:t>to the Internet and is able to process </a:t>
            </a:r>
            <a:r>
              <a:rPr lang="en-US" dirty="0" smtClean="0"/>
              <a:t>the </a:t>
            </a:r>
            <a:r>
              <a:rPr lang="en-US" dirty="0"/>
              <a:t>code that </a:t>
            </a:r>
            <a:r>
              <a:rPr lang="en-US" dirty="0" smtClean="0"/>
              <a:t>can propagate</a:t>
            </a:r>
            <a:r>
              <a:rPr lang="en-US" dirty="0"/>
              <a:t>, or spread, to </a:t>
            </a:r>
            <a:r>
              <a:rPr lang="en-US" dirty="0" smtClean="0"/>
              <a:t>other machines </a:t>
            </a:r>
            <a:r>
              <a:rPr lang="en-US" dirty="0"/>
              <a:t>or </a:t>
            </a:r>
            <a:r>
              <a:rPr lang="en-US" dirty="0" smtClean="0"/>
              <a:t>devices, or replicate</a:t>
            </a:r>
            <a:r>
              <a:rPr lang="en-US" dirty="0"/>
              <a:t>, or make copies of itself.</a:t>
            </a:r>
            <a:endParaRPr lang="en-US" dirty="0" smtClean="0"/>
          </a:p>
        </p:txBody>
      </p:sp>
      <p:sp>
        <p:nvSpPr>
          <p:cNvPr id="7" name="Text Placeholder 6"/>
          <p:cNvSpPr>
            <a:spLocks noGrp="1"/>
          </p:cNvSpPr>
          <p:nvPr>
            <p:ph type="body" sz="quarter" idx="13"/>
          </p:nvPr>
        </p:nvSpPr>
        <p:spPr/>
        <p:txBody>
          <a:bodyPr/>
          <a:lstStyle/>
          <a:p>
            <a:r>
              <a:rPr lang="en-US" dirty="0"/>
              <a:t>Chapter 5</a:t>
            </a:r>
          </a:p>
        </p:txBody>
      </p:sp>
      <p:sp>
        <p:nvSpPr>
          <p:cNvPr id="2" name="TextBox 1"/>
          <p:cNvSpPr txBox="1"/>
          <p:nvPr/>
        </p:nvSpPr>
        <p:spPr>
          <a:xfrm>
            <a:off x="2566473" y="4622733"/>
            <a:ext cx="1371600" cy="369332"/>
          </a:xfrm>
          <a:prstGeom prst="rect">
            <a:avLst/>
          </a:prstGeom>
          <a:noFill/>
        </p:spPr>
        <p:txBody>
          <a:bodyPr wrap="square" rtlCol="0">
            <a:spAutoFit/>
          </a:bodyPr>
          <a:lstStyle/>
          <a:p>
            <a:pPr algn="ctr"/>
            <a:r>
              <a:rPr lang="en-US" cap="all" dirty="0" smtClean="0">
                <a:solidFill>
                  <a:schemeClr val="accent6">
                    <a:lumMod val="75000"/>
                  </a:schemeClr>
                </a:solidFill>
              </a:rPr>
              <a:t>Viruses</a:t>
            </a:r>
            <a:endParaRPr lang="en-US" cap="all" dirty="0">
              <a:solidFill>
                <a:schemeClr val="accent6">
                  <a:lumMod val="75000"/>
                </a:schemeClr>
              </a:solidFill>
            </a:endParaRPr>
          </a:p>
        </p:txBody>
      </p:sp>
      <p:sp>
        <p:nvSpPr>
          <p:cNvPr id="10" name="TextBox 9"/>
          <p:cNvSpPr txBox="1"/>
          <p:nvPr/>
        </p:nvSpPr>
        <p:spPr>
          <a:xfrm>
            <a:off x="798183" y="3810000"/>
            <a:ext cx="1371600" cy="369332"/>
          </a:xfrm>
          <a:prstGeom prst="rect">
            <a:avLst/>
          </a:prstGeom>
          <a:noFill/>
        </p:spPr>
        <p:txBody>
          <a:bodyPr wrap="square" rtlCol="0">
            <a:spAutoFit/>
          </a:bodyPr>
          <a:lstStyle/>
          <a:p>
            <a:pPr algn="ctr"/>
            <a:r>
              <a:rPr lang="en-US" cap="all" dirty="0" smtClean="0">
                <a:solidFill>
                  <a:schemeClr val="accent6">
                    <a:lumMod val="75000"/>
                  </a:schemeClr>
                </a:solidFill>
              </a:rPr>
              <a:t>Worms</a:t>
            </a:r>
            <a:endParaRPr lang="en-US" cap="all" dirty="0">
              <a:solidFill>
                <a:schemeClr val="accent6">
                  <a:lumMod val="75000"/>
                </a:schemeClr>
              </a:solidFill>
            </a:endParaRPr>
          </a:p>
        </p:txBody>
      </p:sp>
      <p:sp>
        <p:nvSpPr>
          <p:cNvPr id="12" name="TextBox 11"/>
          <p:cNvSpPr txBox="1"/>
          <p:nvPr/>
        </p:nvSpPr>
        <p:spPr>
          <a:xfrm>
            <a:off x="1196501" y="5205743"/>
            <a:ext cx="1371600" cy="369332"/>
          </a:xfrm>
          <a:prstGeom prst="rect">
            <a:avLst/>
          </a:prstGeom>
          <a:noFill/>
        </p:spPr>
        <p:txBody>
          <a:bodyPr wrap="square" rtlCol="0">
            <a:spAutoFit/>
          </a:bodyPr>
          <a:lstStyle/>
          <a:p>
            <a:pPr algn="ctr"/>
            <a:r>
              <a:rPr lang="en-US" cap="all" dirty="0" smtClean="0">
                <a:solidFill>
                  <a:schemeClr val="accent6">
                    <a:lumMod val="75000"/>
                  </a:schemeClr>
                </a:solidFill>
              </a:rPr>
              <a:t>Trojans</a:t>
            </a:r>
            <a:endParaRPr lang="en-US" cap="all" dirty="0">
              <a:solidFill>
                <a:schemeClr val="accent6">
                  <a:lumMod val="75000"/>
                </a:schemeClr>
              </a:solidFill>
            </a:endParaRPr>
          </a:p>
        </p:txBody>
      </p:sp>
      <p:sp>
        <p:nvSpPr>
          <p:cNvPr id="15" name="TextBox 14"/>
          <p:cNvSpPr txBox="1"/>
          <p:nvPr/>
        </p:nvSpPr>
        <p:spPr>
          <a:xfrm>
            <a:off x="5565365" y="4432555"/>
            <a:ext cx="1371600" cy="369332"/>
          </a:xfrm>
          <a:prstGeom prst="rect">
            <a:avLst/>
          </a:prstGeom>
          <a:noFill/>
        </p:spPr>
        <p:txBody>
          <a:bodyPr wrap="square" rtlCol="0">
            <a:spAutoFit/>
          </a:bodyPr>
          <a:lstStyle/>
          <a:p>
            <a:pPr algn="ctr"/>
            <a:r>
              <a:rPr lang="en-US" cap="all" dirty="0" smtClean="0">
                <a:solidFill>
                  <a:schemeClr val="accent6">
                    <a:lumMod val="75000"/>
                  </a:schemeClr>
                </a:solidFill>
              </a:rPr>
              <a:t>Rootkits</a:t>
            </a:r>
            <a:endParaRPr lang="en-US" cap="all" dirty="0">
              <a:solidFill>
                <a:schemeClr val="accent6">
                  <a:lumMod val="75000"/>
                </a:schemeClr>
              </a:solidFill>
            </a:endParaRPr>
          </a:p>
        </p:txBody>
      </p:sp>
      <p:sp>
        <p:nvSpPr>
          <p:cNvPr id="8" name="Rectangle 7"/>
          <p:cNvSpPr/>
          <p:nvPr/>
        </p:nvSpPr>
        <p:spPr>
          <a:xfrm>
            <a:off x="6919607" y="5224728"/>
            <a:ext cx="1432443" cy="369332"/>
          </a:xfrm>
          <a:prstGeom prst="rect">
            <a:avLst/>
          </a:prstGeom>
        </p:spPr>
        <p:txBody>
          <a:bodyPr wrap="none">
            <a:spAutoFit/>
          </a:bodyPr>
          <a:lstStyle/>
          <a:p>
            <a:pPr algn="ctr"/>
            <a:r>
              <a:rPr lang="en-US" cap="all" dirty="0">
                <a:solidFill>
                  <a:schemeClr val="accent6">
                    <a:lumMod val="75000"/>
                  </a:schemeClr>
                </a:solidFill>
              </a:rPr>
              <a:t>Backdoors</a:t>
            </a:r>
          </a:p>
        </p:txBody>
      </p:sp>
      <p:sp>
        <p:nvSpPr>
          <p:cNvPr id="23" name="Rectangle 22"/>
          <p:cNvSpPr/>
          <p:nvPr/>
        </p:nvSpPr>
        <p:spPr>
          <a:xfrm>
            <a:off x="7703438" y="3848503"/>
            <a:ext cx="1097929" cy="369332"/>
          </a:xfrm>
          <a:prstGeom prst="rect">
            <a:avLst/>
          </a:prstGeom>
        </p:spPr>
        <p:txBody>
          <a:bodyPr wrap="none">
            <a:spAutoFit/>
          </a:bodyPr>
          <a:lstStyle/>
          <a:p>
            <a:pPr algn="ctr"/>
            <a:r>
              <a:rPr lang="en-US" cap="all" dirty="0" smtClean="0">
                <a:solidFill>
                  <a:schemeClr val="accent6">
                    <a:lumMod val="75000"/>
                  </a:schemeClr>
                </a:solidFill>
              </a:rPr>
              <a:t>Botnets</a:t>
            </a:r>
            <a:endParaRPr lang="en-US" cap="all" dirty="0">
              <a:solidFill>
                <a:schemeClr val="accent6">
                  <a:lumMod val="75000"/>
                </a:schemeClr>
              </a:solidFill>
            </a:endParaRPr>
          </a:p>
        </p:txBody>
      </p:sp>
      <p:sp>
        <p:nvSpPr>
          <p:cNvPr id="28" name="TextBox 27"/>
          <p:cNvSpPr txBox="1"/>
          <p:nvPr/>
        </p:nvSpPr>
        <p:spPr>
          <a:xfrm>
            <a:off x="3972708" y="5291790"/>
            <a:ext cx="1666091" cy="369332"/>
          </a:xfrm>
          <a:prstGeom prst="rect">
            <a:avLst/>
          </a:prstGeom>
          <a:noFill/>
        </p:spPr>
        <p:txBody>
          <a:bodyPr wrap="square" rtlCol="0">
            <a:spAutoFit/>
          </a:bodyPr>
          <a:lstStyle/>
          <a:p>
            <a:pPr algn="ctr"/>
            <a:r>
              <a:rPr lang="en-US" cap="all" dirty="0" smtClean="0">
                <a:solidFill>
                  <a:schemeClr val="accent6">
                    <a:lumMod val="75000"/>
                  </a:schemeClr>
                </a:solidFill>
              </a:rPr>
              <a:t>Keyloggers</a:t>
            </a:r>
            <a:endParaRPr lang="en-US" cap="all" dirty="0">
              <a:solidFill>
                <a:schemeClr val="accent6">
                  <a:lumMod val="75000"/>
                </a:schemeClr>
              </a:solidFill>
            </a:endParaRPr>
          </a:p>
        </p:txBody>
      </p:sp>
    </p:spTree>
    <p:extLst>
      <p:ext uri="{BB962C8B-B14F-4D97-AF65-F5344CB8AC3E}">
        <p14:creationId xmlns:p14="http://schemas.microsoft.com/office/powerpoint/2010/main" val="26259839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a:t>Malware Reinfection, Signatures, Mutations, and </a:t>
            </a:r>
            <a:r>
              <a:rPr lang="en-US" dirty="0" smtClean="0"/>
              <a:t>Variants</a:t>
            </a:r>
          </a:p>
          <a:p>
            <a:pPr marL="914400" lvl="1" indent="-457200">
              <a:buFont typeface="+mj-lt"/>
              <a:buAutoNum type="arabicPeriod"/>
            </a:pPr>
            <a:r>
              <a:rPr lang="en-US" dirty="0"/>
              <a:t>Malware is captured in backups or archives. Restoring the infected backup </a:t>
            </a:r>
            <a:r>
              <a:rPr lang="en-US" dirty="0" smtClean="0"/>
              <a:t>or archive </a:t>
            </a:r>
            <a:r>
              <a:rPr lang="en-US" dirty="0"/>
              <a:t>also restores the malware.</a:t>
            </a:r>
          </a:p>
          <a:p>
            <a:pPr marL="914400" lvl="1" indent="-457200">
              <a:buFont typeface="+mj-lt"/>
              <a:buAutoNum type="arabicPeriod"/>
            </a:pPr>
            <a:r>
              <a:rPr lang="en-US" dirty="0" smtClean="0"/>
              <a:t>Malware </a:t>
            </a:r>
            <a:r>
              <a:rPr lang="en-US" dirty="0"/>
              <a:t>infects removable </a:t>
            </a:r>
            <a:r>
              <a:rPr lang="en-US" dirty="0" smtClean="0"/>
              <a:t>media.</a:t>
            </a:r>
          </a:p>
          <a:p>
            <a:pPr marL="914400" lvl="1" indent="-457200">
              <a:buFont typeface="+mj-lt"/>
              <a:buAutoNum type="arabicPeriod"/>
            </a:pPr>
            <a:r>
              <a:rPr lang="en-US" dirty="0"/>
              <a:t>Most antivirus (AV) software relies on signatures to identify and then </a:t>
            </a:r>
            <a:r>
              <a:rPr lang="en-US" dirty="0" smtClean="0"/>
              <a:t>block malware</a:t>
            </a:r>
            <a:r>
              <a:rPr lang="en-US" dirty="0"/>
              <a:t>.</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8473764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a:t>Data </a:t>
            </a:r>
            <a:r>
              <a:rPr lang="en-US" dirty="0" smtClean="0"/>
              <a:t>tampering</a:t>
            </a:r>
          </a:p>
          <a:p>
            <a:pPr lvl="1"/>
            <a:r>
              <a:rPr lang="en-US" dirty="0" smtClean="0"/>
              <a:t>A </a:t>
            </a:r>
            <a:r>
              <a:rPr lang="en-US" dirty="0"/>
              <a:t>common means of attack that is overshadowed by </a:t>
            </a:r>
            <a:r>
              <a:rPr lang="en-US" dirty="0" smtClean="0"/>
              <a:t>other types </a:t>
            </a:r>
            <a:r>
              <a:rPr lang="en-US" dirty="0"/>
              <a:t>of attacks. </a:t>
            </a:r>
            <a:endParaRPr lang="en-US" dirty="0" smtClean="0"/>
          </a:p>
          <a:p>
            <a:pPr lvl="1"/>
            <a:r>
              <a:rPr lang="en-US" dirty="0" smtClean="0"/>
              <a:t>Refers </a:t>
            </a:r>
            <a:r>
              <a:rPr lang="en-US" dirty="0"/>
              <a:t>to an attack during which someone enters false or </a:t>
            </a:r>
            <a:r>
              <a:rPr lang="en-US" dirty="0" smtClean="0"/>
              <a:t>fraudulent data </a:t>
            </a:r>
            <a:r>
              <a:rPr lang="en-US" dirty="0"/>
              <a:t>into a computer, or changes or deletes existing data. </a:t>
            </a:r>
            <a:endParaRPr lang="en-US" dirty="0" smtClean="0"/>
          </a:p>
          <a:p>
            <a:pPr lvl="1"/>
            <a:r>
              <a:rPr lang="en-US" dirty="0" smtClean="0"/>
              <a:t>Data </a:t>
            </a:r>
            <a:r>
              <a:rPr lang="en-US" dirty="0"/>
              <a:t>tampering </a:t>
            </a:r>
            <a:r>
              <a:rPr lang="en-US" dirty="0" smtClean="0"/>
              <a:t>is extremely </a:t>
            </a:r>
            <a:r>
              <a:rPr lang="en-US" dirty="0"/>
              <a:t>serious because it may not be </a:t>
            </a:r>
            <a:r>
              <a:rPr lang="en-US" dirty="0" smtClean="0"/>
              <a:t>detected; the </a:t>
            </a:r>
            <a:r>
              <a:rPr lang="en-US" dirty="0"/>
              <a:t>method often used </a:t>
            </a:r>
            <a:r>
              <a:rPr lang="en-US" dirty="0" smtClean="0"/>
              <a:t>by insiders </a:t>
            </a:r>
            <a:r>
              <a:rPr lang="en-US" dirty="0"/>
              <a:t>and </a:t>
            </a:r>
            <a:r>
              <a:rPr lang="en-US" dirty="0" smtClean="0"/>
              <a:t>fraudsters.</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9053684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Botnets</a:t>
            </a:r>
          </a:p>
          <a:p>
            <a:pPr lvl="1"/>
            <a:r>
              <a:rPr lang="en-US" dirty="0"/>
              <a:t>A botnet is a collection of bots, which are malware-infected computers</a:t>
            </a:r>
            <a:r>
              <a:rPr lang="en-US" dirty="0" smtClean="0"/>
              <a:t>.</a:t>
            </a:r>
          </a:p>
          <a:p>
            <a:pPr lvl="1"/>
            <a:r>
              <a:rPr lang="en-US" dirty="0" smtClean="0"/>
              <a:t>Those infected </a:t>
            </a:r>
            <a:r>
              <a:rPr lang="en-US" dirty="0"/>
              <a:t>computers, called zombies, can be controlled and organized into a </a:t>
            </a:r>
            <a:r>
              <a:rPr lang="en-US" dirty="0" smtClean="0"/>
              <a:t>network of </a:t>
            </a:r>
            <a:r>
              <a:rPr lang="en-US" dirty="0"/>
              <a:t>zombies on the command of a remote </a:t>
            </a:r>
            <a:r>
              <a:rPr lang="en-US" dirty="0" smtClean="0"/>
              <a:t>botmaster (also </a:t>
            </a:r>
            <a:r>
              <a:rPr lang="en-US" dirty="0"/>
              <a:t>called bot herder).</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5114376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Spear Phishing</a:t>
            </a:r>
          </a:p>
          <a:p>
            <a:pPr lvl="1"/>
            <a:r>
              <a:rPr lang="en-US" dirty="0" smtClean="0"/>
              <a:t>Spear </a:t>
            </a:r>
            <a:r>
              <a:rPr lang="en-US" dirty="0"/>
              <a:t>phishers often target select groups of people with something in </a:t>
            </a:r>
            <a:r>
              <a:rPr lang="en-US" dirty="0" smtClean="0"/>
              <a:t>common.</a:t>
            </a:r>
          </a:p>
          <a:p>
            <a:pPr lvl="1"/>
            <a:r>
              <a:rPr lang="en-US" dirty="0" smtClean="0"/>
              <a:t>Tricks </a:t>
            </a:r>
            <a:r>
              <a:rPr lang="en-US" dirty="0"/>
              <a:t>users into opening </a:t>
            </a:r>
            <a:r>
              <a:rPr lang="en-US" dirty="0" smtClean="0"/>
              <a:t>an infected </a:t>
            </a:r>
            <a:r>
              <a:rPr lang="en-US" dirty="0"/>
              <a:t>e-mail</a:t>
            </a:r>
            <a:r>
              <a:rPr lang="en-US" dirty="0" smtClean="0"/>
              <a:t>.</a:t>
            </a:r>
          </a:p>
          <a:p>
            <a:pPr lvl="1"/>
            <a:r>
              <a:rPr lang="en-US" dirty="0" smtClean="0"/>
              <a:t>E-mails sent </a:t>
            </a:r>
            <a:r>
              <a:rPr lang="en-US" dirty="0"/>
              <a:t>that look like the real </a:t>
            </a:r>
            <a:r>
              <a:rPr lang="en-US" dirty="0" smtClean="0"/>
              <a:t>thing.</a:t>
            </a:r>
          </a:p>
          <a:p>
            <a:pPr lvl="1"/>
            <a:r>
              <a:rPr lang="en-US" dirty="0" smtClean="0"/>
              <a:t>Confidential information extracted</a:t>
            </a:r>
          </a:p>
          <a:p>
            <a:pPr marL="457200" lvl="1" indent="0">
              <a:buNone/>
            </a:pPr>
            <a:r>
              <a:rPr lang="en-US" dirty="0" smtClean="0"/>
              <a:t>through seemingly legitimate Website</a:t>
            </a:r>
          </a:p>
          <a:p>
            <a:pPr marL="457200" lvl="1" indent="0">
              <a:buNone/>
            </a:pPr>
            <a:r>
              <a:rPr lang="en-US" dirty="0" smtClean="0"/>
              <a:t>requests for passwords, user IDs,</a:t>
            </a:r>
          </a:p>
          <a:p>
            <a:pPr marL="457200" lvl="1" indent="0">
              <a:buNone/>
            </a:pPr>
            <a:r>
              <a:rPr lang="en-US" dirty="0" smtClean="0"/>
              <a:t>PINs, account numbers, and so on.</a:t>
            </a:r>
            <a:endParaRPr lang="en-US" dirty="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554146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a:bodyPr>
          <a:lstStyle/>
          <a:p>
            <a:r>
              <a:rPr lang="en-US" dirty="0" smtClean="0"/>
              <a:t>IT Defenses</a:t>
            </a:r>
          </a:p>
          <a:p>
            <a:pPr lvl="1"/>
            <a:r>
              <a:rPr lang="en-US" dirty="0"/>
              <a:t>Antivirus Software: designed to detect malicious </a:t>
            </a:r>
            <a:r>
              <a:rPr lang="en-US" dirty="0" smtClean="0"/>
              <a:t>codes and </a:t>
            </a:r>
            <a:r>
              <a:rPr lang="en-US" dirty="0"/>
              <a:t>prevent users from downloading </a:t>
            </a:r>
            <a:r>
              <a:rPr lang="en-US" dirty="0" smtClean="0"/>
              <a:t>them.</a:t>
            </a:r>
          </a:p>
          <a:p>
            <a:pPr lvl="1"/>
            <a:r>
              <a:rPr lang="en-US" dirty="0"/>
              <a:t>Intrusion Detection Systems (IDSs): As the name implies, an IDS scans for </a:t>
            </a:r>
            <a:r>
              <a:rPr lang="en-US" dirty="0" smtClean="0"/>
              <a:t>unusual or </a:t>
            </a:r>
            <a:r>
              <a:rPr lang="en-US" dirty="0"/>
              <a:t>suspicious </a:t>
            </a:r>
            <a:r>
              <a:rPr lang="en-US" dirty="0" smtClean="0"/>
              <a:t>traffic (</a:t>
            </a:r>
            <a:r>
              <a:rPr lang="en-US" b="1" i="1" dirty="0" smtClean="0"/>
              <a:t>passive defense</a:t>
            </a:r>
            <a:r>
              <a:rPr lang="en-US" dirty="0" smtClean="0"/>
              <a:t>).</a:t>
            </a:r>
          </a:p>
          <a:p>
            <a:pPr lvl="1"/>
            <a:r>
              <a:rPr lang="en-US" dirty="0"/>
              <a:t>Intrusion Prevention Systems (IPSs): An IPS is designed to take immediate </a:t>
            </a:r>
            <a:r>
              <a:rPr lang="en-US" dirty="0" smtClean="0"/>
              <a:t>action—such as blocking specific IP addresses—whenever a traffic-flow anomaly is detected (</a:t>
            </a:r>
            <a:r>
              <a:rPr lang="en-US" b="1" i="1" dirty="0" smtClean="0"/>
              <a:t>active defense</a:t>
            </a:r>
            <a:r>
              <a:rPr lang="en-US" dirty="0" smtClean="0"/>
              <a:t>).</a:t>
            </a:r>
            <a:endParaRPr lang="en-US" dirty="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8506209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Cyber Risk Management</a:t>
            </a:r>
          </a:p>
        </p:txBody>
      </p:sp>
      <p:sp>
        <p:nvSpPr>
          <p:cNvPr id="6" name="Content Placeholder 5"/>
          <p:cNvSpPr>
            <a:spLocks noGrp="1"/>
          </p:cNvSpPr>
          <p:nvPr>
            <p:ph idx="1"/>
          </p:nvPr>
        </p:nvSpPr>
        <p:spPr/>
        <p:txBody>
          <a:bodyPr>
            <a:normAutofit fontScale="77500" lnSpcReduction="20000"/>
          </a:bodyPr>
          <a:lstStyle/>
          <a:p>
            <a:pPr marL="457200" indent="-457200">
              <a:buClr>
                <a:srgbClr val="5A8B25"/>
              </a:buClr>
              <a:buFont typeface="+mj-lt"/>
              <a:buAutoNum type="arabicPeriod"/>
            </a:pPr>
            <a:r>
              <a:rPr lang="en-US" b="0" dirty="0" smtClean="0"/>
              <a:t>What </a:t>
            </a:r>
            <a:r>
              <a:rPr lang="en-US" b="0" dirty="0"/>
              <a:t>are threats, vulnerabilities, and risk?</a:t>
            </a:r>
          </a:p>
          <a:p>
            <a:pPr marL="457200" indent="-457200">
              <a:buClr>
                <a:srgbClr val="5A8B25"/>
              </a:buClr>
              <a:buFont typeface="+mj-lt"/>
              <a:buAutoNum type="arabicPeriod"/>
            </a:pPr>
            <a:r>
              <a:rPr lang="en-US" b="0" dirty="0" smtClean="0"/>
              <a:t>Explain </a:t>
            </a:r>
            <a:r>
              <a:rPr lang="en-US" b="0" dirty="0"/>
              <a:t>the three components of the CIA triad.</a:t>
            </a:r>
          </a:p>
          <a:p>
            <a:pPr marL="457200" indent="-457200">
              <a:buClr>
                <a:srgbClr val="5A8B25"/>
              </a:buClr>
              <a:buFont typeface="+mj-lt"/>
              <a:buAutoNum type="arabicPeriod"/>
            </a:pPr>
            <a:r>
              <a:rPr lang="en-US" b="0" dirty="0" smtClean="0"/>
              <a:t>What </a:t>
            </a:r>
            <a:r>
              <a:rPr lang="en-US" b="0" dirty="0"/>
              <a:t>is an attack vector? Give an example.</a:t>
            </a:r>
          </a:p>
          <a:p>
            <a:pPr marL="457200" indent="-457200">
              <a:buClr>
                <a:srgbClr val="5A8B25"/>
              </a:buClr>
              <a:buFont typeface="+mj-lt"/>
              <a:buAutoNum type="arabicPeriod"/>
            </a:pPr>
            <a:r>
              <a:rPr lang="en-US" b="0" dirty="0" smtClean="0"/>
              <a:t>What </a:t>
            </a:r>
            <a:r>
              <a:rPr lang="en-US" b="0" dirty="0"/>
              <a:t>is an exploit? Give an example.</a:t>
            </a:r>
          </a:p>
          <a:p>
            <a:pPr marL="457200" indent="-457200">
              <a:buClr>
                <a:srgbClr val="5A8B25"/>
              </a:buClr>
              <a:buFont typeface="+mj-lt"/>
              <a:buAutoNum type="arabicPeriod"/>
            </a:pPr>
            <a:r>
              <a:rPr lang="en-US" b="0" dirty="0" smtClean="0"/>
              <a:t>What </a:t>
            </a:r>
            <a:r>
              <a:rPr lang="en-US" b="0" dirty="0"/>
              <a:t>is a contract hacker?</a:t>
            </a:r>
          </a:p>
          <a:p>
            <a:pPr marL="457200" indent="-457200">
              <a:buClr>
                <a:srgbClr val="5A8B25"/>
              </a:buClr>
              <a:buFont typeface="+mj-lt"/>
              <a:buAutoNum type="arabicPeriod"/>
            </a:pPr>
            <a:r>
              <a:rPr lang="en-US" b="0" dirty="0" smtClean="0"/>
              <a:t>Give </a:t>
            </a:r>
            <a:r>
              <a:rPr lang="en-US" b="0" dirty="0"/>
              <a:t>an example of a weak password and a strong password.</a:t>
            </a:r>
          </a:p>
          <a:p>
            <a:pPr marL="457200" indent="-457200">
              <a:buClr>
                <a:srgbClr val="5A8B25"/>
              </a:buClr>
              <a:buFont typeface="+mj-lt"/>
              <a:buAutoNum type="arabicPeriod"/>
            </a:pPr>
            <a:r>
              <a:rPr lang="en-US" b="0" dirty="0" smtClean="0"/>
              <a:t>How </a:t>
            </a:r>
            <a:r>
              <a:rPr lang="en-US" b="0" dirty="0"/>
              <a:t>are phishing attacks done?</a:t>
            </a:r>
          </a:p>
          <a:p>
            <a:pPr marL="457200" indent="-457200">
              <a:buClr>
                <a:srgbClr val="5A8B25"/>
              </a:buClr>
              <a:buFont typeface="+mj-lt"/>
              <a:buAutoNum type="arabicPeriod"/>
            </a:pPr>
            <a:r>
              <a:rPr lang="en-US" b="0" dirty="0" smtClean="0"/>
              <a:t>What </a:t>
            </a:r>
            <a:r>
              <a:rPr lang="en-US" b="0" dirty="0"/>
              <a:t>are the four steps in the defense-in-depth IT security model?</a:t>
            </a:r>
          </a:p>
          <a:p>
            <a:pPr marL="457200" indent="-457200">
              <a:buClr>
                <a:srgbClr val="5A8B25"/>
              </a:buClr>
              <a:buFont typeface="+mj-lt"/>
              <a:buAutoNum type="arabicPeriod"/>
            </a:pPr>
            <a:r>
              <a:rPr lang="en-US" b="0" dirty="0" smtClean="0"/>
              <a:t>Define </a:t>
            </a:r>
            <a:r>
              <a:rPr lang="en-US" b="0" dirty="0"/>
              <a:t>and give an example of an unintentional threat.</a:t>
            </a:r>
          </a:p>
          <a:p>
            <a:pPr marL="457200" indent="-457200">
              <a:buClr>
                <a:srgbClr val="5A8B25"/>
              </a:buClr>
              <a:buFont typeface="+mj-lt"/>
              <a:buAutoNum type="arabicPeriod"/>
            </a:pPr>
            <a:r>
              <a:rPr lang="en-US" b="0" dirty="0" smtClean="0"/>
              <a:t>Define </a:t>
            </a:r>
            <a:r>
              <a:rPr lang="en-US" b="0" dirty="0"/>
              <a:t>and give an example of an intentional threat.</a:t>
            </a:r>
          </a:p>
          <a:p>
            <a:pPr marL="457200" indent="-457200">
              <a:buClr>
                <a:srgbClr val="5A8B25"/>
              </a:buClr>
              <a:buFont typeface="+mj-lt"/>
              <a:buAutoNum type="arabicPeriod"/>
            </a:pPr>
            <a:r>
              <a:rPr lang="en-US" b="0" dirty="0" smtClean="0"/>
              <a:t>List </a:t>
            </a:r>
            <a:r>
              <a:rPr lang="en-US" b="0" dirty="0"/>
              <a:t>and </a:t>
            </a:r>
            <a:r>
              <a:rPr lang="en-US" b="0" dirty="0" smtClean="0"/>
              <a:t>define </a:t>
            </a:r>
            <a:r>
              <a:rPr lang="en-US" b="0" dirty="0"/>
              <a:t>three types of malware.</a:t>
            </a:r>
          </a:p>
          <a:p>
            <a:pPr marL="457200" indent="-457200">
              <a:buClr>
                <a:srgbClr val="5A8B25"/>
              </a:buClr>
              <a:buFont typeface="+mj-lt"/>
              <a:buAutoNum type="arabicPeriod"/>
            </a:pPr>
            <a:r>
              <a:rPr lang="en-US" b="0" dirty="0" smtClean="0"/>
              <a:t>What </a:t>
            </a:r>
            <a:r>
              <a:rPr lang="en-US" b="0" dirty="0"/>
              <a:t>are the risks caused by data tampering?</a:t>
            </a:r>
          </a:p>
          <a:p>
            <a:pPr marL="457200" indent="-457200">
              <a:buClr>
                <a:srgbClr val="5A8B25"/>
              </a:buClr>
              <a:buFont typeface="+mj-lt"/>
              <a:buAutoNum type="arabicPeriod"/>
            </a:pPr>
            <a:r>
              <a:rPr lang="en-US" b="0" dirty="0" smtClean="0"/>
              <a:t>Define </a:t>
            </a:r>
            <a:r>
              <a:rPr lang="en-US" b="0" dirty="0"/>
              <a:t>botnet and explain its risk.</a:t>
            </a:r>
          </a:p>
          <a:p>
            <a:pPr marL="457200" indent="-457200">
              <a:buClr>
                <a:srgbClr val="5A8B25"/>
              </a:buClr>
              <a:buFont typeface="+mj-lt"/>
              <a:buAutoNum type="arabicPeriod"/>
            </a:pPr>
            <a:r>
              <a:rPr lang="en-US" b="0" dirty="0" smtClean="0"/>
              <a:t>Explain </a:t>
            </a:r>
            <a:r>
              <a:rPr lang="en-US" b="0" dirty="0"/>
              <a:t>spear phishing.</a:t>
            </a:r>
          </a:p>
          <a:p>
            <a:pPr marL="457200" indent="-457200">
              <a:buClr>
                <a:srgbClr val="5A8B25"/>
              </a:buClr>
              <a:buFont typeface="+mj-lt"/>
              <a:buAutoNum type="arabicPeriod"/>
            </a:pPr>
            <a:r>
              <a:rPr lang="en-US" b="0" dirty="0" smtClean="0"/>
              <a:t>What </a:t>
            </a:r>
            <a:r>
              <a:rPr lang="en-US" b="0" dirty="0"/>
              <a:t>are the functions of an IDS and IPS?</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7033100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00636405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1225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7" name="Text Placeholder 6"/>
          <p:cNvSpPr>
            <a:spLocks noGrp="1"/>
          </p:cNvSpPr>
          <p:nvPr>
            <p:ph type="body" sz="quarter" idx="13"/>
          </p:nvPr>
        </p:nvSpPr>
        <p:spPr/>
        <p:txBody>
          <a:bodyPr/>
          <a:lstStyle/>
          <a:p>
            <a:r>
              <a:rPr lang="en-US" dirty="0"/>
              <a:t>Chapter 5</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828800"/>
            <a:ext cx="6076950" cy="3676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600200" y="5715000"/>
            <a:ext cx="6934200" cy="307777"/>
          </a:xfrm>
          <a:prstGeom prst="rect">
            <a:avLst/>
          </a:prstGeom>
          <a:noFill/>
        </p:spPr>
        <p:txBody>
          <a:bodyPr wrap="square" rtlCol="0">
            <a:spAutoFit/>
          </a:bodyPr>
          <a:lstStyle/>
          <a:p>
            <a:r>
              <a:rPr lang="en-US" sz="1400" b="1" dirty="0"/>
              <a:t>Figure </a:t>
            </a:r>
            <a:r>
              <a:rPr lang="en-US" sz="1400" b="1" dirty="0" smtClean="0"/>
              <a:t>5.3 </a:t>
            </a:r>
            <a:r>
              <a:rPr lang="en-US" sz="1400" dirty="0"/>
              <a:t>N</a:t>
            </a:r>
            <a:r>
              <a:rPr lang="en-US" sz="1400" dirty="0" smtClean="0"/>
              <a:t>umber of reported data records breaches worldwide, 2009-2013.</a:t>
            </a:r>
            <a:endParaRPr lang="en-US" sz="1400" dirty="0"/>
          </a:p>
        </p:txBody>
      </p:sp>
    </p:spTree>
    <p:extLst>
      <p:ext uri="{BB962C8B-B14F-4D97-AF65-F5344CB8AC3E}">
        <p14:creationId xmlns:p14="http://schemas.microsoft.com/office/powerpoint/2010/main" val="10842272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Mobile, App, and Cloud Security</a:t>
            </a:r>
          </a:p>
        </p:txBody>
      </p:sp>
      <p:sp>
        <p:nvSpPr>
          <p:cNvPr id="6" name="Content Placeholder 5"/>
          <p:cNvSpPr>
            <a:spLocks noGrp="1"/>
          </p:cNvSpPr>
          <p:nvPr>
            <p:ph idx="1"/>
          </p:nvPr>
        </p:nvSpPr>
        <p:spPr/>
        <p:txBody>
          <a:bodyPr>
            <a:normAutofit/>
          </a:bodyPr>
          <a:lstStyle/>
          <a:p>
            <a:r>
              <a:rPr lang="en-US" dirty="0"/>
              <a:t>CLOUD </a:t>
            </a:r>
            <a:r>
              <a:rPr lang="en-US" dirty="0" smtClean="0"/>
              <a:t>COMPUTING AND </a:t>
            </a:r>
            <a:r>
              <a:rPr lang="en-US" dirty="0"/>
              <a:t>SOCIAL </a:t>
            </a:r>
            <a:r>
              <a:rPr lang="en-US" dirty="0" smtClean="0"/>
              <a:t>NETWORK RISKS</a:t>
            </a:r>
          </a:p>
          <a:p>
            <a:pPr lvl="1"/>
            <a:r>
              <a:rPr lang="en-US" dirty="0" smtClean="0"/>
              <a:t>Provide </a:t>
            </a:r>
            <a:r>
              <a:rPr lang="en-US" dirty="0"/>
              <a:t>a </a:t>
            </a:r>
            <a:r>
              <a:rPr lang="en-US" dirty="0" smtClean="0"/>
              <a:t>single point </a:t>
            </a:r>
            <a:r>
              <a:rPr lang="en-US" dirty="0"/>
              <a:t>of failure and attack for organized criminal </a:t>
            </a:r>
            <a:r>
              <a:rPr lang="en-US" dirty="0" smtClean="0"/>
              <a:t>networks.</a:t>
            </a:r>
          </a:p>
          <a:p>
            <a:pPr lvl="1"/>
            <a:r>
              <a:rPr lang="en-US" dirty="0"/>
              <a:t>Critical, sensitive, </a:t>
            </a:r>
            <a:r>
              <a:rPr lang="en-US" dirty="0" smtClean="0"/>
              <a:t>and private </a:t>
            </a:r>
            <a:r>
              <a:rPr lang="en-US" dirty="0"/>
              <a:t>information is at risk, and like previous IT trends, such as wireless networks</a:t>
            </a:r>
            <a:r>
              <a:rPr lang="en-US" dirty="0" smtClean="0"/>
              <a:t>, the </a:t>
            </a:r>
            <a:r>
              <a:rPr lang="en-US" dirty="0"/>
              <a:t>goal is connectivity, often with little concern for security</a:t>
            </a:r>
            <a:r>
              <a:rPr lang="en-US" dirty="0" smtClean="0"/>
              <a:t>.</a:t>
            </a:r>
          </a:p>
          <a:p>
            <a:pPr lvl="1"/>
            <a:r>
              <a:rPr lang="en-US" dirty="0"/>
              <a:t>As social </a:t>
            </a:r>
            <a:r>
              <a:rPr lang="en-US" dirty="0" smtClean="0"/>
              <a:t>networks increase </a:t>
            </a:r>
            <a:r>
              <a:rPr lang="en-US" dirty="0"/>
              <a:t>their services, the gap between services and information security </a:t>
            </a:r>
            <a:r>
              <a:rPr lang="en-US" dirty="0" smtClean="0"/>
              <a:t>also increases.</a:t>
            </a:r>
            <a:endParaRPr lang="en-US" dirty="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Mobile, App, and Cloud Security</a:t>
            </a:r>
          </a:p>
        </p:txBody>
      </p:sp>
      <p:sp>
        <p:nvSpPr>
          <p:cNvPr id="6" name="Content Placeholder 5"/>
          <p:cNvSpPr>
            <a:spLocks noGrp="1"/>
          </p:cNvSpPr>
          <p:nvPr>
            <p:ph idx="1"/>
          </p:nvPr>
        </p:nvSpPr>
        <p:spPr/>
        <p:txBody>
          <a:bodyPr>
            <a:normAutofit/>
          </a:bodyPr>
          <a:lstStyle/>
          <a:p>
            <a:r>
              <a:rPr lang="en-US" dirty="0" smtClean="0"/>
              <a:t>Patches and Service Packs</a:t>
            </a:r>
          </a:p>
          <a:p>
            <a:pPr lvl="1"/>
            <a:r>
              <a:rPr lang="en-US" dirty="0"/>
              <a:t>When new vulnerabilities are found in operating systems, applications, or </a:t>
            </a:r>
            <a:r>
              <a:rPr lang="en-US" dirty="0" smtClean="0"/>
              <a:t>wired and </a:t>
            </a:r>
            <a:r>
              <a:rPr lang="en-US" dirty="0"/>
              <a:t>wireless networks, </a:t>
            </a:r>
            <a:r>
              <a:rPr lang="en-US" b="1" dirty="0"/>
              <a:t>patches</a:t>
            </a:r>
            <a:r>
              <a:rPr lang="en-US" dirty="0"/>
              <a:t> are released by the vendor or security organization</a:t>
            </a:r>
            <a:r>
              <a:rPr lang="en-US" dirty="0" smtClean="0"/>
              <a:t>.</a:t>
            </a:r>
          </a:p>
          <a:p>
            <a:pPr lvl="1"/>
            <a:r>
              <a:rPr lang="en-US" b="1" dirty="0" smtClean="0"/>
              <a:t>Service </a:t>
            </a:r>
            <a:r>
              <a:rPr lang="en-US" b="1" dirty="0"/>
              <a:t>packs </a:t>
            </a:r>
            <a:r>
              <a:rPr lang="en-US" dirty="0" smtClean="0"/>
              <a:t>are used to </a:t>
            </a:r>
            <a:r>
              <a:rPr lang="en-US" dirty="0"/>
              <a:t>update and </a:t>
            </a:r>
            <a:r>
              <a:rPr lang="en-US" dirty="0" smtClean="0"/>
              <a:t>fix vulnerabilities </a:t>
            </a:r>
            <a:r>
              <a:rPr lang="en-US" dirty="0"/>
              <a:t>in its operating </a:t>
            </a:r>
            <a:r>
              <a:rPr lang="en-US" dirty="0" smtClean="0"/>
              <a:t>systems.</a:t>
            </a:r>
            <a:endParaRPr lang="en-US" dirty="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29733407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Mobile, App, and Cloud Security</a:t>
            </a:r>
          </a:p>
        </p:txBody>
      </p:sp>
      <p:sp>
        <p:nvSpPr>
          <p:cNvPr id="6" name="Content Placeholder 5"/>
          <p:cNvSpPr>
            <a:spLocks noGrp="1"/>
          </p:cNvSpPr>
          <p:nvPr>
            <p:ph idx="1"/>
          </p:nvPr>
        </p:nvSpPr>
        <p:spPr/>
        <p:txBody>
          <a:bodyPr>
            <a:normAutofit/>
          </a:bodyPr>
          <a:lstStyle/>
          <a:p>
            <a:r>
              <a:rPr lang="en-US" dirty="0" smtClean="0"/>
              <a:t>Consumerization of Information Technology </a:t>
            </a:r>
            <a:r>
              <a:rPr lang="en-US" dirty="0"/>
              <a:t>(COIT</a:t>
            </a:r>
            <a:r>
              <a:rPr lang="en-US" dirty="0" smtClean="0"/>
              <a:t>)</a:t>
            </a:r>
          </a:p>
          <a:p>
            <a:pPr lvl="1"/>
            <a:r>
              <a:rPr lang="en-US" dirty="0"/>
              <a:t>P</a:t>
            </a:r>
            <a:r>
              <a:rPr lang="en-US" dirty="0" smtClean="0"/>
              <a:t>ractices </a:t>
            </a:r>
            <a:r>
              <a:rPr lang="en-US" dirty="0"/>
              <a:t>that move enterprise data and IT assets </a:t>
            </a:r>
            <a:r>
              <a:rPr lang="en-US" dirty="0" smtClean="0"/>
              <a:t>to employees</a:t>
            </a:r>
            <a:r>
              <a:rPr lang="en-US" dirty="0"/>
              <a:t>’ mobiles and the cloud, creating a new set of tough IT security challenges</a:t>
            </a:r>
            <a:r>
              <a:rPr lang="en-US" dirty="0" smtClean="0"/>
              <a:t>.</a:t>
            </a:r>
          </a:p>
          <a:p>
            <a:pPr lvl="1"/>
            <a:r>
              <a:rPr lang="en-US" dirty="0"/>
              <a:t>Widely used apps </a:t>
            </a:r>
            <a:r>
              <a:rPr lang="en-US" dirty="0" smtClean="0"/>
              <a:t>sometimes operate outside </a:t>
            </a:r>
            <a:r>
              <a:rPr lang="en-US" dirty="0"/>
              <a:t>of the </a:t>
            </a:r>
            <a:r>
              <a:rPr lang="en-US" dirty="0" smtClean="0"/>
              <a:t>organization’s firewall.</a:t>
            </a:r>
          </a:p>
          <a:p>
            <a:pPr lvl="1"/>
            <a:r>
              <a:rPr lang="en-US" dirty="0"/>
              <a:t>Enterprises take risks with BYOD practices that they never would </a:t>
            </a:r>
            <a:r>
              <a:rPr lang="en-US" dirty="0" smtClean="0"/>
              <a:t>consider taking </a:t>
            </a:r>
            <a:r>
              <a:rPr lang="en-US" dirty="0"/>
              <a:t>with conventional computing </a:t>
            </a:r>
            <a:r>
              <a:rPr lang="en-US" dirty="0" smtClean="0"/>
              <a:t>devices.</a:t>
            </a:r>
            <a:endParaRPr lang="en-US" dirty="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0239309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Mobile, App, and Cloud Security</a:t>
            </a:r>
          </a:p>
        </p:txBody>
      </p:sp>
      <p:sp>
        <p:nvSpPr>
          <p:cNvPr id="6" name="Content Placeholder 5"/>
          <p:cNvSpPr>
            <a:spLocks noGrp="1"/>
          </p:cNvSpPr>
          <p:nvPr>
            <p:ph idx="1"/>
          </p:nvPr>
        </p:nvSpPr>
        <p:spPr/>
        <p:txBody>
          <a:bodyPr>
            <a:normAutofit/>
          </a:bodyPr>
          <a:lstStyle/>
          <a:p>
            <a:r>
              <a:rPr lang="en-US" dirty="0" smtClean="0"/>
              <a:t>New Attack Vectors</a:t>
            </a:r>
          </a:p>
          <a:p>
            <a:pPr lvl="1"/>
            <a:r>
              <a:rPr lang="en-US" dirty="0" smtClean="0"/>
              <a:t>BYOD: Hackers steal secrets from employees</a:t>
            </a:r>
            <a:r>
              <a:rPr lang="en-US" dirty="0"/>
              <a:t>’ mobile </a:t>
            </a:r>
            <a:r>
              <a:rPr lang="en-US" dirty="0" smtClean="0"/>
              <a:t>devices without </a:t>
            </a:r>
            <a:r>
              <a:rPr lang="en-US" dirty="0"/>
              <a:t>a </a:t>
            </a:r>
            <a:r>
              <a:rPr lang="en-US" dirty="0" smtClean="0"/>
              <a:t>trace.</a:t>
            </a:r>
          </a:p>
          <a:p>
            <a:pPr lvl="1"/>
            <a:r>
              <a:rPr lang="en-US" dirty="0" smtClean="0"/>
              <a:t>New </a:t>
            </a:r>
            <a:r>
              <a:rPr lang="en-US" dirty="0"/>
              <a:t>vulnerabilities are created when personal and business </a:t>
            </a:r>
            <a:r>
              <a:rPr lang="en-US" dirty="0" smtClean="0"/>
              <a:t>data and </a:t>
            </a:r>
            <a:r>
              <a:rPr lang="en-US" dirty="0"/>
              <a:t>communications are mixed together. </a:t>
            </a:r>
            <a:endParaRPr lang="en-US" dirty="0" smtClean="0"/>
          </a:p>
          <a:p>
            <a:pPr lvl="1"/>
            <a:r>
              <a:rPr lang="en-US" dirty="0" smtClean="0"/>
              <a:t>All </a:t>
            </a:r>
            <a:r>
              <a:rPr lang="en-US" dirty="0"/>
              <a:t>cybersecurity </a:t>
            </a:r>
            <a:r>
              <a:rPr lang="en-US" dirty="0" smtClean="0"/>
              <a:t>controls can </a:t>
            </a:r>
            <a:r>
              <a:rPr lang="en-US" dirty="0"/>
              <a:t>be rendered useless by an employee-owned device.</a:t>
            </a:r>
          </a:p>
          <a:p>
            <a:pPr lvl="1"/>
            <a:r>
              <a:rPr lang="en-US" dirty="0"/>
              <a:t>U</a:t>
            </a:r>
            <a:r>
              <a:rPr lang="en-US" dirty="0" smtClean="0"/>
              <a:t>nacceptable delays or additional investments may be caused by unsupported devices.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4434363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Mobile, App, and Cloud Security</a:t>
            </a:r>
          </a:p>
        </p:txBody>
      </p:sp>
      <p:sp>
        <p:nvSpPr>
          <p:cNvPr id="6" name="Content Placeholder 5"/>
          <p:cNvSpPr>
            <a:spLocks noGrp="1"/>
          </p:cNvSpPr>
          <p:nvPr>
            <p:ph idx="1"/>
          </p:nvPr>
        </p:nvSpPr>
        <p:spPr/>
        <p:txBody>
          <a:bodyPr>
            <a:normAutofit/>
          </a:bodyPr>
          <a:lstStyle/>
          <a:p>
            <a:r>
              <a:rPr lang="en-US" dirty="0" smtClean="0"/>
              <a:t>Mobile Biometrics</a:t>
            </a:r>
          </a:p>
          <a:p>
            <a:pPr lvl="1"/>
            <a:r>
              <a:rPr lang="en-US" dirty="0" smtClean="0"/>
              <a:t>Voice </a:t>
            </a:r>
            <a:r>
              <a:rPr lang="en-US" dirty="0" smtClean="0"/>
              <a:t>Patterns</a:t>
            </a:r>
            <a:endParaRPr lang="en-US" dirty="0" smtClean="0"/>
          </a:p>
          <a:p>
            <a:pPr lvl="1"/>
            <a:r>
              <a:rPr lang="en-US" dirty="0" smtClean="0"/>
              <a:t>Fingerprint Analysis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6746226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a:bodyPr>
          <a:lstStyle/>
          <a:p>
            <a:r>
              <a:rPr lang="en-US" dirty="0" smtClean="0"/>
              <a:t>Mobile Computing Responses</a:t>
            </a:r>
          </a:p>
          <a:p>
            <a:pPr lvl="1"/>
            <a:r>
              <a:rPr lang="en-US" dirty="0" smtClean="0"/>
              <a:t>Detecting and destroying malicious apps “in the wild” is </a:t>
            </a:r>
            <a:r>
              <a:rPr lang="en-US" b="1" dirty="0" smtClean="0"/>
              <a:t>rogue app monitoring</a:t>
            </a:r>
            <a:r>
              <a:rPr lang="en-US" dirty="0"/>
              <a:t> </a:t>
            </a:r>
            <a:r>
              <a:rPr lang="en-US" dirty="0" smtClean="0"/>
              <a:t>that may include major app stores.</a:t>
            </a:r>
          </a:p>
          <a:p>
            <a:pPr lvl="1"/>
            <a:r>
              <a:rPr lang="en-US" dirty="0" smtClean="0"/>
              <a:t>If infected, lost, or stolen, mobile devices can be equipped with a “kill switch”, a means of erasing their memory remotely called </a:t>
            </a:r>
            <a:r>
              <a:rPr lang="en-US" b="1" dirty="0" smtClean="0"/>
              <a:t>remote wipe capability</a:t>
            </a:r>
            <a:r>
              <a:rPr lang="en-US" dirty="0" smtClean="0"/>
              <a:t>.</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5809434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a:bodyPr>
          <a:lstStyle/>
          <a:p>
            <a:r>
              <a:rPr lang="en-US" dirty="0" smtClean="0"/>
              <a:t>Do-Not-Carry!</a:t>
            </a:r>
          </a:p>
          <a:p>
            <a:pPr lvl="1"/>
            <a:r>
              <a:rPr lang="en-US" dirty="0" smtClean="0"/>
              <a:t>U.S. companies, government agencies, and organizations may impose rules that assume mobile technologies will inevitably be compromised:</a:t>
            </a:r>
          </a:p>
          <a:p>
            <a:pPr lvl="2"/>
            <a:r>
              <a:rPr lang="en-US" dirty="0" smtClean="0"/>
              <a:t>Only “clean” devices are allowed to be brought inside</a:t>
            </a:r>
          </a:p>
          <a:p>
            <a:pPr lvl="2"/>
            <a:r>
              <a:rPr lang="en-US" dirty="0" smtClean="0"/>
              <a:t>Devices are forbidden from connecting while abroad</a:t>
            </a:r>
          </a:p>
          <a:p>
            <a:pPr lvl="2"/>
            <a:r>
              <a:rPr lang="en-US" dirty="0" smtClean="0"/>
              <a:t>Some individuals carry no electronics on trips for compliance</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27631802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How </a:t>
            </a:r>
            <a:r>
              <a:rPr lang="en-US" b="0" dirty="0"/>
              <a:t>do social networks and cloud computing increase vulnerability?</a:t>
            </a:r>
          </a:p>
          <a:p>
            <a:pPr marL="457200" indent="-457200">
              <a:buClr>
                <a:srgbClr val="5A8B25"/>
              </a:buClr>
              <a:buFont typeface="+mj-lt"/>
              <a:buAutoNum type="arabicPeriod"/>
            </a:pPr>
            <a:r>
              <a:rPr lang="en-US" b="0" dirty="0" smtClean="0"/>
              <a:t>Why </a:t>
            </a:r>
            <a:r>
              <a:rPr lang="en-US" b="0" dirty="0"/>
              <a:t>are patches and service packs needed?</a:t>
            </a:r>
          </a:p>
          <a:p>
            <a:pPr marL="457200" indent="-457200">
              <a:buClr>
                <a:srgbClr val="5A8B25"/>
              </a:buClr>
              <a:buFont typeface="+mj-lt"/>
              <a:buAutoNum type="arabicPeriod"/>
            </a:pPr>
            <a:r>
              <a:rPr lang="en-US" b="0" dirty="0" smtClean="0"/>
              <a:t>What </a:t>
            </a:r>
            <a:r>
              <a:rPr lang="en-US" b="0" dirty="0"/>
              <a:t>is consumerization of information technology (COIT)?</a:t>
            </a:r>
          </a:p>
          <a:p>
            <a:pPr marL="457200" indent="-457200">
              <a:buClr>
                <a:srgbClr val="5A8B25"/>
              </a:buClr>
              <a:buFont typeface="+mj-lt"/>
              <a:buAutoNum type="arabicPeriod"/>
            </a:pPr>
            <a:r>
              <a:rPr lang="en-US" b="0" dirty="0" smtClean="0"/>
              <a:t>Why </a:t>
            </a:r>
            <a:r>
              <a:rPr lang="en-US" b="0" dirty="0"/>
              <a:t>does BYOD raise serious and legitimate areas of concern?</a:t>
            </a:r>
          </a:p>
          <a:p>
            <a:pPr marL="457200" indent="-457200">
              <a:buClr>
                <a:srgbClr val="5A8B25"/>
              </a:buClr>
              <a:buFont typeface="+mj-lt"/>
              <a:buAutoNum type="arabicPeriod"/>
            </a:pPr>
            <a:r>
              <a:rPr lang="en-US" b="0" dirty="0" smtClean="0"/>
              <a:t>What </a:t>
            </a:r>
            <a:r>
              <a:rPr lang="en-US" b="0" dirty="0"/>
              <a:t>are two types of mobile biometrics?</a:t>
            </a:r>
          </a:p>
          <a:p>
            <a:pPr marL="457200" indent="-457200">
              <a:buClr>
                <a:srgbClr val="5A8B25"/>
              </a:buClr>
              <a:buFont typeface="+mj-lt"/>
              <a:buAutoNum type="arabicPeriod"/>
            </a:pPr>
            <a:r>
              <a:rPr lang="en-US" b="0" dirty="0" smtClean="0"/>
              <a:t>Explain </a:t>
            </a:r>
            <a:r>
              <a:rPr lang="en-US" b="0" dirty="0"/>
              <a:t>rogue app monitoring.</a:t>
            </a:r>
          </a:p>
          <a:p>
            <a:pPr marL="457200" indent="-457200">
              <a:buClr>
                <a:srgbClr val="5A8B25"/>
              </a:buClr>
              <a:buFont typeface="+mj-lt"/>
              <a:buAutoNum type="arabicPeriod"/>
            </a:pPr>
            <a:r>
              <a:rPr lang="en-US" b="0" dirty="0" smtClean="0"/>
              <a:t>Why </a:t>
            </a:r>
            <a:r>
              <a:rPr lang="en-US" b="0" dirty="0"/>
              <a:t>is a mobile kill switch or remote wipe capability important?</a:t>
            </a:r>
          </a:p>
          <a:p>
            <a:pPr marL="457200" indent="-457200">
              <a:buClr>
                <a:srgbClr val="5A8B25"/>
              </a:buClr>
              <a:buFont typeface="+mj-lt"/>
              <a:buAutoNum type="arabicPeriod"/>
            </a:pPr>
            <a:r>
              <a:rPr lang="en-US" b="0" dirty="0" smtClean="0"/>
              <a:t>What </a:t>
            </a:r>
            <a:r>
              <a:rPr lang="en-US" b="0" dirty="0"/>
              <a:t>are the purposes of do-not-carry rules?</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77968933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38966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Defending against Fraud</a:t>
            </a:r>
          </a:p>
        </p:txBody>
      </p:sp>
      <p:sp>
        <p:nvSpPr>
          <p:cNvPr id="6" name="Content Placeholder 5"/>
          <p:cNvSpPr>
            <a:spLocks noGrp="1"/>
          </p:cNvSpPr>
          <p:nvPr>
            <p:ph idx="1"/>
          </p:nvPr>
        </p:nvSpPr>
        <p:spPr/>
        <p:txBody>
          <a:bodyPr>
            <a:normAutofit/>
          </a:bodyPr>
          <a:lstStyle/>
          <a:p>
            <a:r>
              <a:rPr lang="en-US" dirty="0" smtClean="0"/>
              <a:t>CRIME</a:t>
            </a:r>
          </a:p>
          <a:p>
            <a:pPr lvl="1"/>
            <a:r>
              <a:rPr lang="en-US" dirty="0" smtClean="0"/>
              <a:t>Violent Crime involves physical threat or harm.</a:t>
            </a:r>
          </a:p>
          <a:p>
            <a:pPr lvl="1"/>
            <a:r>
              <a:rPr lang="en-US" dirty="0" smtClean="0"/>
              <a:t>Nonviolent Crime uses </a:t>
            </a:r>
            <a:r>
              <a:rPr lang="en-US" dirty="0"/>
              <a:t>deception, confidence, and trickery by abusing the power of their position or by taking advantage of </a:t>
            </a:r>
            <a:r>
              <a:rPr lang="en-US" dirty="0" smtClean="0"/>
              <a:t>the trust</a:t>
            </a:r>
            <a:r>
              <a:rPr lang="en-US" dirty="0"/>
              <a:t>, ignorance, or laziness of </a:t>
            </a:r>
            <a:r>
              <a:rPr lang="en-US" dirty="0" smtClean="0"/>
              <a:t>others, otherwise known as </a:t>
            </a:r>
            <a:r>
              <a:rPr lang="en-US" b="1" dirty="0" smtClean="0"/>
              <a:t>Fraud</a:t>
            </a:r>
            <a:r>
              <a:rPr lang="en-US" dirty="0" smtClean="0"/>
              <a:t>.</a:t>
            </a:r>
          </a:p>
          <a:p>
            <a:r>
              <a:rPr lang="en-US" dirty="0" smtClean="0"/>
              <a:t>FRAUD</a:t>
            </a:r>
          </a:p>
          <a:p>
            <a:pPr lvl="1"/>
            <a:r>
              <a:rPr lang="en-US" dirty="0"/>
              <a:t>Occupational fraud refers to the deliberate misuse of the assets of </a:t>
            </a:r>
            <a:r>
              <a:rPr lang="en-US" dirty="0" smtClean="0"/>
              <a:t>one’s employer </a:t>
            </a:r>
            <a:r>
              <a:rPr lang="en-US" dirty="0"/>
              <a:t>for personal gain.</a:t>
            </a:r>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075057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a:bodyPr>
          <a:lstStyle/>
          <a:p>
            <a:r>
              <a:rPr lang="en-US" dirty="0" smtClean="0"/>
              <a:t>Understanding the Scope of Breaches</a:t>
            </a:r>
          </a:p>
          <a:p>
            <a:pPr lvl="1"/>
            <a:r>
              <a:rPr lang="en-US" dirty="0"/>
              <a:t>Adobe: </a:t>
            </a:r>
            <a:r>
              <a:rPr lang="en-US" b="1" dirty="0"/>
              <a:t>152 </a:t>
            </a:r>
            <a:r>
              <a:rPr lang="en-US" b="1" dirty="0" smtClean="0"/>
              <a:t>million</a:t>
            </a:r>
            <a:r>
              <a:rPr lang="en-US" dirty="0" smtClean="0"/>
              <a:t> users account information</a:t>
            </a:r>
            <a:endParaRPr lang="en-US" dirty="0"/>
          </a:p>
          <a:p>
            <a:pPr lvl="1"/>
            <a:r>
              <a:rPr lang="en-US" dirty="0" smtClean="0"/>
              <a:t>eBay: up to </a:t>
            </a:r>
            <a:r>
              <a:rPr lang="en-US" b="1" dirty="0" smtClean="0"/>
              <a:t>145 million</a:t>
            </a:r>
            <a:r>
              <a:rPr lang="en-US" dirty="0" smtClean="0"/>
              <a:t> records</a:t>
            </a:r>
          </a:p>
          <a:p>
            <a:pPr lvl="1"/>
            <a:r>
              <a:rPr lang="en-US" dirty="0" smtClean="0"/>
              <a:t>Michaels: </a:t>
            </a:r>
            <a:r>
              <a:rPr lang="en-US" b="1" dirty="0" smtClean="0"/>
              <a:t>2.6 million</a:t>
            </a:r>
            <a:r>
              <a:rPr lang="en-US" dirty="0" smtClean="0"/>
              <a:t> payment card numbers and expiration dates</a:t>
            </a:r>
          </a:p>
          <a:p>
            <a:pPr lvl="1"/>
            <a:r>
              <a:rPr lang="en-US" dirty="0" smtClean="0"/>
              <a:t>Target: </a:t>
            </a:r>
            <a:r>
              <a:rPr lang="en-US" b="1" dirty="0" smtClean="0"/>
              <a:t>110 million</a:t>
            </a:r>
            <a:r>
              <a:rPr lang="en-US" dirty="0" smtClean="0"/>
              <a:t> records</a:t>
            </a:r>
          </a:p>
          <a:p>
            <a:pPr lvl="1"/>
            <a:r>
              <a:rPr lang="en-US" dirty="0" smtClean="0"/>
              <a:t>Ubisoft</a:t>
            </a:r>
            <a:r>
              <a:rPr lang="en-US" dirty="0" smtClean="0"/>
              <a:t>: </a:t>
            </a:r>
            <a:r>
              <a:rPr lang="en-US" b="1" dirty="0" smtClean="0"/>
              <a:t>58 million</a:t>
            </a:r>
            <a:r>
              <a:rPr lang="en-US" dirty="0" smtClean="0"/>
              <a:t> records</a:t>
            </a:r>
          </a:p>
          <a:p>
            <a:pPr lvl="1"/>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4752166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Defending against Fraud</a:t>
            </a:r>
          </a:p>
        </p:txBody>
      </p:sp>
      <p:sp>
        <p:nvSpPr>
          <p:cNvPr id="7" name="Text Placeholder 6"/>
          <p:cNvSpPr>
            <a:spLocks noGrp="1"/>
          </p:cNvSpPr>
          <p:nvPr>
            <p:ph type="body" sz="quarter" idx="13"/>
          </p:nvPr>
        </p:nvSpPr>
        <p:spPr/>
        <p:txBody>
          <a:bodyPr/>
          <a:lstStyle/>
          <a:p>
            <a:r>
              <a:rPr lang="en-US" dirty="0"/>
              <a:t>Chapter 5</a:t>
            </a:r>
          </a:p>
        </p:txBody>
      </p:sp>
      <p:sp>
        <p:nvSpPr>
          <p:cNvPr id="3" name="Rectangle 2"/>
          <p:cNvSpPr/>
          <p:nvPr/>
        </p:nvSpPr>
        <p:spPr>
          <a:xfrm rot="5400000">
            <a:off x="3561031" y="3525569"/>
            <a:ext cx="264046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FRAUD</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5257800" y="3602816"/>
            <a:ext cx="2743200" cy="523220"/>
          </a:xfrm>
          <a:prstGeom prst="rect">
            <a:avLst/>
          </a:prstGeom>
          <a:noFill/>
        </p:spPr>
        <p:txBody>
          <a:bodyPr wrap="square" rtlCol="0">
            <a:spAutoFit/>
          </a:bodyPr>
          <a:lstStyle/>
          <a:p>
            <a:pPr algn="ctr"/>
            <a:r>
              <a:rPr lang="en-US" sz="2800" dirty="0" smtClean="0"/>
              <a:t>Internal Audit</a:t>
            </a:r>
            <a:endParaRPr lang="en-US" sz="2800" dirty="0"/>
          </a:p>
        </p:txBody>
      </p:sp>
      <p:sp>
        <p:nvSpPr>
          <p:cNvPr id="10" name="TextBox 9"/>
          <p:cNvSpPr txBox="1"/>
          <p:nvPr/>
        </p:nvSpPr>
        <p:spPr>
          <a:xfrm>
            <a:off x="1504948" y="3581400"/>
            <a:ext cx="2819400" cy="523220"/>
          </a:xfrm>
          <a:prstGeom prst="rect">
            <a:avLst/>
          </a:prstGeom>
          <a:noFill/>
        </p:spPr>
        <p:txBody>
          <a:bodyPr wrap="square" rtlCol="0">
            <a:spAutoFit/>
          </a:bodyPr>
          <a:lstStyle/>
          <a:p>
            <a:pPr algn="ctr"/>
            <a:r>
              <a:rPr lang="en-US" sz="2800" dirty="0" smtClean="0"/>
              <a:t>Internal Controls</a:t>
            </a:r>
            <a:endParaRPr lang="en-US" sz="2800" dirty="0"/>
          </a:p>
        </p:txBody>
      </p:sp>
      <p:sp>
        <p:nvSpPr>
          <p:cNvPr id="11" name="Rectangle 10"/>
          <p:cNvSpPr/>
          <p:nvPr/>
        </p:nvSpPr>
        <p:spPr>
          <a:xfrm rot="19568397">
            <a:off x="1001304" y="2330117"/>
            <a:ext cx="3826689" cy="3314235"/>
          </a:xfrm>
          <a:prstGeom prst="rect">
            <a:avLst/>
          </a:prstGeom>
          <a:noFill/>
        </p:spPr>
        <p:txBody>
          <a:bodyPr wrap="none" lIns="91440" tIns="45720" rIns="91440" bIns="45720">
            <a:prstTxWarp prst="textArchUp">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00B0F0"/>
                </a:solidFill>
                <a:effectLst>
                  <a:outerShdw blurRad="76200" dist="50800" dir="5400000" algn="tl" rotWithShape="0">
                    <a:srgbClr val="000000">
                      <a:alpha val="65000"/>
                    </a:srgbClr>
                  </a:outerShdw>
                </a:effectLst>
              </a:rPr>
              <a:t>Prevention</a:t>
            </a:r>
            <a:endParaRPr lang="en-US" sz="5400" b="1" cap="none" spc="50" dirty="0">
              <a:ln w="11430"/>
              <a:solidFill>
                <a:srgbClr val="00B0F0"/>
              </a:solidFill>
              <a:effectLst>
                <a:outerShdw blurRad="76200" dist="50800" dir="5400000" algn="tl" rotWithShape="0">
                  <a:srgbClr val="000000">
                    <a:alpha val="65000"/>
                  </a:srgbClr>
                </a:outerShdw>
              </a:effectLst>
            </a:endParaRPr>
          </a:p>
        </p:txBody>
      </p:sp>
      <p:sp>
        <p:nvSpPr>
          <p:cNvPr id="12" name="Rectangle 11"/>
          <p:cNvSpPr/>
          <p:nvPr/>
        </p:nvSpPr>
        <p:spPr>
          <a:xfrm rot="2665442">
            <a:off x="5135153" y="2330117"/>
            <a:ext cx="3826689" cy="3314235"/>
          </a:xfrm>
          <a:prstGeom prst="rect">
            <a:avLst/>
          </a:prstGeom>
          <a:noFill/>
        </p:spPr>
        <p:txBody>
          <a:bodyPr wrap="none" lIns="91440" tIns="45720" rIns="91440" bIns="45720">
            <a:prstTxWarp prst="textArchUp">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solidFill>
                  <a:srgbClr val="00B0F0"/>
                </a:solidFill>
                <a:effectLst>
                  <a:outerShdw blurRad="76200" dist="50800" dir="5400000" algn="tl" rotWithShape="0">
                    <a:srgbClr val="000000">
                      <a:alpha val="65000"/>
                    </a:srgbClr>
                  </a:outerShdw>
                </a:effectLst>
              </a:rPr>
              <a:t>Detection</a:t>
            </a:r>
            <a:endParaRPr lang="en-US" sz="5400" b="1" cap="none" spc="50" dirty="0">
              <a:ln w="11430"/>
              <a:solidFill>
                <a:srgbClr val="00B0F0"/>
              </a:soli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1122117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Defending against Fraud</a:t>
            </a:r>
          </a:p>
        </p:txBody>
      </p:sp>
      <p:sp>
        <p:nvSpPr>
          <p:cNvPr id="6" name="Content Placeholder 5"/>
          <p:cNvSpPr>
            <a:spLocks noGrp="1"/>
          </p:cNvSpPr>
          <p:nvPr>
            <p:ph idx="1"/>
          </p:nvPr>
        </p:nvSpPr>
        <p:spPr/>
        <p:txBody>
          <a:bodyPr>
            <a:normAutofit/>
          </a:bodyPr>
          <a:lstStyle/>
          <a:p>
            <a:r>
              <a:rPr lang="en-US" dirty="0"/>
              <a:t>Intelligent </a:t>
            </a:r>
            <a:r>
              <a:rPr lang="en-US" dirty="0" smtClean="0"/>
              <a:t>Analysis</a:t>
            </a:r>
          </a:p>
          <a:p>
            <a:pPr lvl="1"/>
            <a:r>
              <a:rPr lang="en-US" dirty="0" smtClean="0"/>
              <a:t>Forms insider profiling to find wider patterns of criminal networks.</a:t>
            </a:r>
          </a:p>
          <a:p>
            <a:r>
              <a:rPr lang="en-US" dirty="0" smtClean="0"/>
              <a:t>Anomaly Detection</a:t>
            </a:r>
          </a:p>
          <a:p>
            <a:pPr lvl="1"/>
            <a:r>
              <a:rPr lang="en-US" dirty="0" smtClean="0"/>
              <a:t>Audit trails </a:t>
            </a:r>
            <a:r>
              <a:rPr lang="en-US" dirty="0"/>
              <a:t>from key systems and personnel records used to </a:t>
            </a:r>
            <a:r>
              <a:rPr lang="en-US" dirty="0" smtClean="0"/>
              <a:t>detect anomalous </a:t>
            </a:r>
            <a:r>
              <a:rPr lang="en-US" dirty="0"/>
              <a:t>patterns, such as excessive hours worked, deviations in patterns </a:t>
            </a:r>
            <a:r>
              <a:rPr lang="en-US" dirty="0" smtClean="0"/>
              <a:t>of behavior</a:t>
            </a:r>
            <a:r>
              <a:rPr lang="en-US" dirty="0"/>
              <a:t>, copying huge amounts of data, attempts to override controls, </a:t>
            </a:r>
            <a:r>
              <a:rPr lang="en-US" dirty="0" smtClean="0"/>
              <a:t>unusual transactions</a:t>
            </a:r>
            <a:r>
              <a:rPr lang="en-US" dirty="0"/>
              <a:t>, and inadequate documentation about a transaction.</a:t>
            </a:r>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4319140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Defending against Fraud</a:t>
            </a:r>
          </a:p>
        </p:txBody>
      </p:sp>
      <p:sp>
        <p:nvSpPr>
          <p:cNvPr id="6" name="Content Placeholder 5"/>
          <p:cNvSpPr>
            <a:spLocks noGrp="1"/>
          </p:cNvSpPr>
          <p:nvPr>
            <p:ph idx="1"/>
          </p:nvPr>
        </p:nvSpPr>
        <p:spPr/>
        <p:txBody>
          <a:bodyPr>
            <a:normAutofit/>
          </a:bodyPr>
          <a:lstStyle/>
          <a:p>
            <a:r>
              <a:rPr lang="en-US" dirty="0" smtClean="0"/>
              <a:t>Identity Theft</a:t>
            </a:r>
          </a:p>
          <a:p>
            <a:pPr lvl="1"/>
            <a:r>
              <a:rPr lang="en-US" dirty="0"/>
              <a:t>Social Security and credit card numbers are stolen and used by </a:t>
            </a:r>
            <a:r>
              <a:rPr lang="en-US" dirty="0" smtClean="0"/>
              <a:t>thieves</a:t>
            </a:r>
            <a:r>
              <a:rPr lang="en-US" dirty="0"/>
              <a:t> </a:t>
            </a:r>
            <a:r>
              <a:rPr lang="en-US" dirty="0" smtClean="0"/>
              <a:t>by:</a:t>
            </a:r>
          </a:p>
          <a:p>
            <a:pPr lvl="2"/>
            <a:r>
              <a:rPr lang="en-US" dirty="0" smtClean="0"/>
              <a:t>Stealing wallets</a:t>
            </a:r>
          </a:p>
          <a:p>
            <a:pPr lvl="2"/>
            <a:r>
              <a:rPr lang="en-US" dirty="0" smtClean="0"/>
              <a:t>Dumpster digging</a:t>
            </a:r>
          </a:p>
          <a:p>
            <a:pPr lvl="2"/>
            <a:r>
              <a:rPr lang="en-US" dirty="0" smtClean="0"/>
              <a:t>Bribery</a:t>
            </a:r>
          </a:p>
          <a:p>
            <a:pPr lvl="2"/>
            <a:r>
              <a:rPr lang="en-US" dirty="0"/>
              <a:t>Employee </a:t>
            </a:r>
            <a:r>
              <a:rPr lang="en-US" dirty="0" smtClean="0"/>
              <a:t>theft</a:t>
            </a:r>
          </a:p>
          <a:p>
            <a:pPr lvl="2"/>
            <a:r>
              <a:rPr lang="en-US" dirty="0" smtClean="0"/>
              <a:t>Data Breaches</a:t>
            </a:r>
          </a:p>
          <a:p>
            <a:pPr lvl="2"/>
            <a:r>
              <a:rPr lang="en-US" dirty="0" smtClean="0"/>
              <a:t>Ignorance or purposeful irresponsibility</a:t>
            </a:r>
            <a:endParaRPr lang="en-US" dirty="0"/>
          </a:p>
          <a:p>
            <a:pPr lvl="1"/>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40242909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Defending against Fraud</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the two categories of crime?</a:t>
            </a:r>
          </a:p>
          <a:p>
            <a:pPr marL="457200" indent="-457200">
              <a:buClr>
                <a:srgbClr val="5A8B25"/>
              </a:buClr>
              <a:buFont typeface="+mj-lt"/>
              <a:buAutoNum type="arabicPeriod"/>
            </a:pPr>
            <a:r>
              <a:rPr lang="en-US" b="0" dirty="0" smtClean="0"/>
              <a:t>Explain </a:t>
            </a:r>
            <a:r>
              <a:rPr lang="en-US" b="0" dirty="0"/>
              <a:t>fraud and occupational fraud.</a:t>
            </a:r>
          </a:p>
          <a:p>
            <a:pPr marL="457200" indent="-457200">
              <a:buClr>
                <a:srgbClr val="5A8B25"/>
              </a:buClr>
              <a:buFont typeface="+mj-lt"/>
              <a:buAutoNum type="arabicPeriod"/>
            </a:pPr>
            <a:r>
              <a:rPr lang="en-US" b="0" dirty="0" smtClean="0"/>
              <a:t>What </a:t>
            </a:r>
            <a:r>
              <a:rPr lang="en-US" b="0" dirty="0"/>
              <a:t>defenses help prevent internal fraud?</a:t>
            </a:r>
          </a:p>
          <a:p>
            <a:pPr marL="457200" indent="-457200">
              <a:buClr>
                <a:srgbClr val="5A8B25"/>
              </a:buClr>
              <a:buFont typeface="+mj-lt"/>
              <a:buAutoNum type="arabicPeriod"/>
            </a:pPr>
            <a:r>
              <a:rPr lang="en-US" b="0" dirty="0" smtClean="0"/>
              <a:t>What </a:t>
            </a:r>
            <a:r>
              <a:rPr lang="en-US" b="0" dirty="0"/>
              <a:t>are two red </a:t>
            </a:r>
            <a:r>
              <a:rPr lang="en-US" b="0" dirty="0" smtClean="0"/>
              <a:t>flags </a:t>
            </a:r>
            <a:r>
              <a:rPr lang="en-US" b="0" dirty="0"/>
              <a:t>of internal fraud?</a:t>
            </a:r>
          </a:p>
          <a:p>
            <a:pPr marL="457200" indent="-457200">
              <a:buClr>
                <a:srgbClr val="5A8B25"/>
              </a:buClr>
              <a:buFont typeface="+mj-lt"/>
              <a:buAutoNum type="arabicPeriod"/>
            </a:pPr>
            <a:r>
              <a:rPr lang="en-US" b="0" dirty="0" smtClean="0"/>
              <a:t>Explain </a:t>
            </a:r>
            <a:r>
              <a:rPr lang="en-US" b="0" dirty="0"/>
              <a:t>why data on laptops and computers need to be encrypted.</a:t>
            </a:r>
          </a:p>
          <a:p>
            <a:pPr marL="457200" indent="-457200">
              <a:buClr>
                <a:srgbClr val="5A8B25"/>
              </a:buClr>
              <a:buFont typeface="+mj-lt"/>
              <a:buAutoNum type="arabicPeriod"/>
            </a:pPr>
            <a:r>
              <a:rPr lang="en-US" b="0" dirty="0" smtClean="0"/>
              <a:t>Explain </a:t>
            </a:r>
            <a:r>
              <a:rPr lang="en-US" b="0" dirty="0"/>
              <a:t>how identity theft can occur.</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7398481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99293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Internal Controls (IC)</a:t>
            </a:r>
          </a:p>
          <a:p>
            <a:pPr lvl="1"/>
            <a:r>
              <a:rPr lang="en-US" dirty="0" smtClean="0"/>
              <a:t>A </a:t>
            </a:r>
            <a:r>
              <a:rPr lang="en-US" dirty="0"/>
              <a:t>process to ensure that sensitive data </a:t>
            </a:r>
            <a:r>
              <a:rPr lang="en-US" dirty="0" smtClean="0"/>
              <a:t>are protected </a:t>
            </a:r>
            <a:r>
              <a:rPr lang="en-US" dirty="0"/>
              <a:t>and </a:t>
            </a:r>
            <a:r>
              <a:rPr lang="en-US" dirty="0" smtClean="0"/>
              <a:t>accurate designed to achieve:</a:t>
            </a:r>
          </a:p>
          <a:p>
            <a:pPr lvl="2"/>
            <a:r>
              <a:rPr lang="en-US" dirty="0" smtClean="0"/>
              <a:t>Reliability </a:t>
            </a:r>
            <a:r>
              <a:rPr lang="en-US" dirty="0"/>
              <a:t>of financial reporting, to protect investors</a:t>
            </a:r>
          </a:p>
          <a:p>
            <a:pPr lvl="2"/>
            <a:r>
              <a:rPr lang="en-US" dirty="0" smtClean="0"/>
              <a:t>Operational </a:t>
            </a:r>
            <a:r>
              <a:rPr lang="en-US" dirty="0"/>
              <a:t>efficiency</a:t>
            </a:r>
          </a:p>
          <a:p>
            <a:pPr lvl="2"/>
            <a:r>
              <a:rPr lang="en-US" dirty="0" smtClean="0"/>
              <a:t>Compliance </a:t>
            </a:r>
            <a:r>
              <a:rPr lang="en-US" dirty="0"/>
              <a:t>with laws</a:t>
            </a:r>
          </a:p>
          <a:p>
            <a:pPr lvl="2"/>
            <a:r>
              <a:rPr lang="en-US" dirty="0" smtClean="0"/>
              <a:t>Regulations </a:t>
            </a:r>
            <a:r>
              <a:rPr lang="en-US" dirty="0"/>
              <a:t>and policies</a:t>
            </a:r>
          </a:p>
          <a:p>
            <a:pPr lvl="2"/>
            <a:r>
              <a:rPr lang="en-US" dirty="0" smtClean="0"/>
              <a:t>Safeguarding </a:t>
            </a:r>
            <a:r>
              <a:rPr lang="en-US" dirty="0"/>
              <a:t>of </a:t>
            </a:r>
            <a:r>
              <a:rPr lang="en-US" dirty="0" smtClean="0"/>
              <a:t>assets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Regulatory Complications</a:t>
            </a:r>
          </a:p>
          <a:p>
            <a:pPr lvl="1"/>
            <a:r>
              <a:rPr lang="en-US" dirty="0"/>
              <a:t>Sarbanes-Oxley Act (SOX), Gramm-Leach-Bliley Act (GLBA), Federal Information Security Management </a:t>
            </a:r>
            <a:r>
              <a:rPr lang="en-US" dirty="0" smtClean="0"/>
              <a:t>Act (FISMA), USA PATRIOT Act, and many others depending on industry, corporate filing, and operating location. </a:t>
            </a:r>
            <a:endParaRPr lang="en-US" dirty="0"/>
          </a:p>
          <a:p>
            <a:pPr lvl="1"/>
            <a:r>
              <a:rPr lang="en-US" dirty="0" smtClean="0"/>
              <a:t>Frameworks to address compliance:</a:t>
            </a:r>
          </a:p>
          <a:p>
            <a:pPr lvl="2"/>
            <a:r>
              <a:rPr lang="en-US" dirty="0" smtClean="0"/>
              <a:t>Enterprise Risk Management </a:t>
            </a:r>
            <a:r>
              <a:rPr lang="en-US" dirty="0"/>
              <a:t>(ERM)</a:t>
            </a:r>
          </a:p>
          <a:p>
            <a:pPr lvl="2"/>
            <a:r>
              <a:rPr lang="en-US" dirty="0" smtClean="0"/>
              <a:t>Control </a:t>
            </a:r>
            <a:r>
              <a:rPr lang="en-US" dirty="0"/>
              <a:t>Objectives for Information and Related Technology (COBIT</a:t>
            </a:r>
            <a:r>
              <a:rPr lang="en-US" dirty="0" smtClean="0"/>
              <a:t>)</a:t>
            </a:r>
          </a:p>
          <a:p>
            <a:pPr lvl="2"/>
            <a:r>
              <a:rPr lang="en-US" dirty="0"/>
              <a:t>Payment Card </a:t>
            </a:r>
            <a:r>
              <a:rPr lang="en-US" dirty="0" smtClean="0"/>
              <a:t>Industry Data </a:t>
            </a:r>
            <a:r>
              <a:rPr lang="en-US" dirty="0"/>
              <a:t>Security Standard (PCI DSS)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3038372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Controls are Regulated Because…</a:t>
            </a:r>
          </a:p>
          <a:p>
            <a:pPr lvl="1"/>
            <a:r>
              <a:rPr lang="en-US" dirty="0"/>
              <a:t>Approximately 85 percent of occupational fraud could have been prevented </a:t>
            </a:r>
            <a:r>
              <a:rPr lang="en-US" dirty="0" smtClean="0"/>
              <a:t>if proper </a:t>
            </a:r>
            <a:r>
              <a:rPr lang="en-US" dirty="0"/>
              <a:t>IT-based internal controls had been designed, implemented, and followed</a:t>
            </a:r>
            <a:r>
              <a:rPr lang="en-US" dirty="0" smtClean="0"/>
              <a:t>.</a:t>
            </a:r>
          </a:p>
          <a:p>
            <a:pPr lvl="1"/>
            <a:r>
              <a:rPr lang="en-US" dirty="0" smtClean="0"/>
              <a:t>Prosecution reduces the </a:t>
            </a:r>
            <a:r>
              <a:rPr lang="en-US" dirty="0"/>
              <a:t>likelihood of any employee adopting an “</a:t>
            </a:r>
            <a:r>
              <a:rPr lang="en-US" i="1" dirty="0"/>
              <a:t>I can </a:t>
            </a:r>
            <a:r>
              <a:rPr lang="en-US" i="1" dirty="0" smtClean="0"/>
              <a:t>get away </a:t>
            </a:r>
            <a:r>
              <a:rPr lang="en-US" i="1" dirty="0"/>
              <a:t>with it</a:t>
            </a:r>
            <a:r>
              <a:rPr lang="en-US" dirty="0"/>
              <a:t>” </a:t>
            </a:r>
            <a:r>
              <a:rPr lang="en-US" dirty="0" smtClean="0"/>
              <a:t>attitude.</a:t>
            </a:r>
            <a:endParaRPr lang="en-US" dirty="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65244929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Defense Strategies</a:t>
            </a:r>
          </a:p>
          <a:p>
            <a:pPr marL="914400" lvl="1" indent="-457200">
              <a:buFont typeface="+mj-lt"/>
              <a:buAutoNum type="arabicPeriod"/>
            </a:pPr>
            <a:r>
              <a:rPr lang="en-US" dirty="0"/>
              <a:t>Prevention and </a:t>
            </a:r>
            <a:r>
              <a:rPr lang="en-US" dirty="0" smtClean="0"/>
              <a:t>deterrence</a:t>
            </a:r>
          </a:p>
          <a:p>
            <a:pPr marL="914400" lvl="1" indent="-457200">
              <a:buFont typeface="+mj-lt"/>
              <a:buAutoNum type="arabicPeriod"/>
            </a:pPr>
            <a:r>
              <a:rPr lang="en-US" dirty="0" smtClean="0"/>
              <a:t>Detection</a:t>
            </a:r>
          </a:p>
          <a:p>
            <a:pPr marL="914400" lvl="1" indent="-457200">
              <a:buFont typeface="+mj-lt"/>
              <a:buAutoNum type="arabicPeriod"/>
            </a:pPr>
            <a:r>
              <a:rPr lang="en-US" dirty="0"/>
              <a:t>Contain the </a:t>
            </a:r>
            <a:r>
              <a:rPr lang="en-US" dirty="0" smtClean="0"/>
              <a:t>damage</a:t>
            </a:r>
          </a:p>
          <a:p>
            <a:pPr marL="914400" lvl="1" indent="-457200">
              <a:buFont typeface="+mj-lt"/>
              <a:buAutoNum type="arabicPeriod"/>
            </a:pPr>
            <a:r>
              <a:rPr lang="en-US" dirty="0" smtClean="0"/>
              <a:t>Recovery</a:t>
            </a:r>
          </a:p>
          <a:p>
            <a:pPr marL="914400" lvl="1" indent="-457200">
              <a:buFont typeface="+mj-lt"/>
              <a:buAutoNum type="arabicPeriod"/>
            </a:pPr>
            <a:r>
              <a:rPr lang="en-US" dirty="0" smtClean="0"/>
              <a:t>Correction</a:t>
            </a:r>
          </a:p>
          <a:p>
            <a:pPr marL="914400" lvl="1" indent="-457200">
              <a:buFont typeface="+mj-lt"/>
              <a:buAutoNum type="arabicPeriod"/>
            </a:pPr>
            <a:r>
              <a:rPr lang="en-US" dirty="0" smtClean="0"/>
              <a:t>Awareness and compliance</a:t>
            </a:r>
          </a:p>
          <a:p>
            <a:pPr marL="514350" indent="-457200"/>
            <a:r>
              <a:rPr lang="en-US" dirty="0"/>
              <a:t>Defense </a:t>
            </a:r>
            <a:r>
              <a:rPr lang="en-US" dirty="0" smtClean="0"/>
              <a:t>Strategy Controls</a:t>
            </a:r>
          </a:p>
          <a:p>
            <a:pPr marL="914400" lvl="1" indent="-457200"/>
            <a:r>
              <a:rPr lang="en-US" dirty="0" smtClean="0"/>
              <a:t>General controls &amp; Application controls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4420793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Authentication</a:t>
            </a:r>
          </a:p>
          <a:p>
            <a:pPr lvl="1"/>
            <a:r>
              <a:rPr lang="en-US" dirty="0" smtClean="0"/>
              <a:t>Provides a means of ensuring that </a:t>
            </a:r>
            <a:r>
              <a:rPr lang="en-US" dirty="0"/>
              <a:t>the user is who </a:t>
            </a:r>
            <a:r>
              <a:rPr lang="en-US" dirty="0" smtClean="0"/>
              <a:t>s/he </a:t>
            </a:r>
            <a:r>
              <a:rPr lang="en-US" dirty="0"/>
              <a:t>claims to </a:t>
            </a:r>
            <a:r>
              <a:rPr lang="en-US" dirty="0" smtClean="0"/>
              <a:t>be.</a:t>
            </a:r>
          </a:p>
          <a:p>
            <a:r>
              <a:rPr lang="en-US" dirty="0" smtClean="0"/>
              <a:t>Biometrics</a:t>
            </a:r>
            <a:endParaRPr lang="en-US" dirty="0"/>
          </a:p>
          <a:p>
            <a:pPr lvl="1"/>
            <a:r>
              <a:rPr lang="en-US" dirty="0" smtClean="0"/>
              <a:t>An </a:t>
            </a:r>
            <a:r>
              <a:rPr lang="en-US" dirty="0"/>
              <a:t>automated method of verifying the identity of a </a:t>
            </a:r>
            <a:r>
              <a:rPr lang="en-US" dirty="0" smtClean="0"/>
              <a:t>person, based </a:t>
            </a:r>
            <a:r>
              <a:rPr lang="en-US" dirty="0"/>
              <a:t>on physical or </a:t>
            </a:r>
            <a:r>
              <a:rPr lang="en-US" dirty="0" smtClean="0"/>
              <a:t>behavioral characteristics</a:t>
            </a:r>
            <a:r>
              <a:rPr lang="en-US" dirty="0"/>
              <a:t> using systems that </a:t>
            </a:r>
            <a:r>
              <a:rPr lang="en-US" dirty="0" smtClean="0"/>
              <a:t>match the characteristic </a:t>
            </a:r>
            <a:r>
              <a:rPr lang="en-US" dirty="0"/>
              <a:t>against a stored profile.</a:t>
            </a:r>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294909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fontScale="92500"/>
          </a:bodyPr>
          <a:lstStyle/>
          <a:p>
            <a:r>
              <a:rPr lang="en-US" dirty="0" smtClean="0"/>
              <a:t>Negligence</a:t>
            </a:r>
          </a:p>
          <a:p>
            <a:pPr lvl="1"/>
            <a:r>
              <a:rPr lang="en-US" dirty="0" smtClean="0"/>
              <a:t>Management not doing enough to defend against cyberthreats</a:t>
            </a:r>
            <a:r>
              <a:rPr lang="en-US" dirty="0"/>
              <a:t> </a:t>
            </a:r>
            <a:r>
              <a:rPr lang="en-US" dirty="0" smtClean="0"/>
              <a:t>and appear detached from the value of confidential data (even high-tech companies).</a:t>
            </a:r>
          </a:p>
          <a:p>
            <a:pPr lvl="1"/>
            <a:r>
              <a:rPr lang="en-US" dirty="0" smtClean="0"/>
              <a:t>The CIA and FBI have been hacked – nobody is safe.</a:t>
            </a:r>
          </a:p>
          <a:p>
            <a:pPr lvl="1"/>
            <a:r>
              <a:rPr lang="en-US" i="1" dirty="0" smtClean="0"/>
              <a:t>Critical Infrastructure </a:t>
            </a:r>
            <a:r>
              <a:rPr lang="en-US" dirty="0" smtClean="0"/>
              <a:t>increasingly under attack: commercial facilities, defense industrial base, transportation systems, national monuments and icons, banking and finance, and agriculture and food.</a:t>
            </a:r>
          </a:p>
          <a:p>
            <a:pPr marL="457200" lvl="1" indent="0">
              <a:buNone/>
            </a:pPr>
            <a:endParaRPr lang="en-US" dirty="0" smtClean="0"/>
          </a:p>
          <a:p>
            <a:pPr marL="57150" indent="0">
              <a:buNone/>
            </a:pPr>
            <a:r>
              <a:rPr lang="en-US" b="0" dirty="0" smtClean="0"/>
              <a:t>Critical infrastructure are systems and assets so vital to government that their incapacity or destruction would have a debilitating effect.</a:t>
            </a:r>
          </a:p>
          <a:p>
            <a:pPr lvl="1"/>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2657232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Biometrics – Authentication Factors</a:t>
            </a:r>
          </a:p>
          <a:p>
            <a:pPr lvl="1"/>
            <a:endParaRPr lang="en-US" dirty="0" smtClean="0"/>
          </a:p>
          <a:p>
            <a:pPr lvl="1"/>
            <a:r>
              <a:rPr lang="en-US" dirty="0" smtClean="0"/>
              <a:t>Something you </a:t>
            </a:r>
            <a:r>
              <a:rPr lang="en-US" dirty="0" smtClean="0"/>
              <a:t>are saying, seeing, touching…</a:t>
            </a:r>
            <a:endParaRPr lang="en-US" dirty="0" smtClean="0"/>
          </a:p>
          <a:p>
            <a:pPr lvl="1"/>
            <a:endParaRPr lang="en-US" dirty="0"/>
          </a:p>
          <a:p>
            <a:pPr lvl="1"/>
            <a:endParaRPr lang="en-US" dirty="0" smtClean="0"/>
          </a:p>
          <a:p>
            <a:pPr lvl="1"/>
            <a:r>
              <a:rPr lang="en-US" dirty="0" smtClean="0"/>
              <a:t>Something you know…</a:t>
            </a:r>
          </a:p>
          <a:p>
            <a:pPr lvl="1"/>
            <a:endParaRPr lang="en-US" dirty="0"/>
          </a:p>
          <a:p>
            <a:pPr lvl="1"/>
            <a:endParaRPr lang="en-US" dirty="0" smtClean="0"/>
          </a:p>
          <a:p>
            <a:pPr lvl="1"/>
            <a:r>
              <a:rPr lang="en-US" dirty="0" smtClean="0"/>
              <a:t>Something you have…</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22591069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Disaster Recover v. Business Continuity</a:t>
            </a:r>
          </a:p>
          <a:p>
            <a:pPr lvl="1"/>
            <a:r>
              <a:rPr lang="en-US" dirty="0" smtClean="0"/>
              <a:t>DR is a backup plan that ensures a business can recover after a major disruption, but over an extended timeline.</a:t>
            </a:r>
          </a:p>
          <a:p>
            <a:pPr lvl="1"/>
            <a:r>
              <a:rPr lang="en-US" dirty="0" smtClean="0"/>
              <a:t>BC refers to maintaining business functions or restoring them quickly after a major disruption.</a:t>
            </a:r>
          </a:p>
          <a:p>
            <a:pPr marL="457200" lvl="1" indent="0">
              <a:buNone/>
            </a:pPr>
            <a:r>
              <a:rPr lang="en-US" dirty="0" smtClean="0"/>
              <a:t>Fires, earthquakes</a:t>
            </a:r>
            <a:r>
              <a:rPr lang="en-US" dirty="0"/>
              <a:t>, floods, power outages, malicious attacks, and other types of </a:t>
            </a:r>
            <a:r>
              <a:rPr lang="en-US" dirty="0" smtClean="0"/>
              <a:t>disasters are reasons businesses should have a business continuity plan.</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1909815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Auditing Web Sites</a:t>
            </a:r>
          </a:p>
          <a:p>
            <a:pPr lvl="1"/>
            <a:r>
              <a:rPr lang="en-US" dirty="0" smtClean="0"/>
              <a:t>A </a:t>
            </a:r>
            <a:r>
              <a:rPr lang="en-US" dirty="0"/>
              <a:t>good preventive measure to manage the legal </a:t>
            </a:r>
            <a:r>
              <a:rPr lang="en-US" dirty="0" smtClean="0"/>
              <a:t>risk by </a:t>
            </a:r>
            <a:r>
              <a:rPr lang="en-US" dirty="0"/>
              <a:t>reviewing content </a:t>
            </a:r>
            <a:r>
              <a:rPr lang="en-US" dirty="0" smtClean="0"/>
              <a:t>of </a:t>
            </a:r>
            <a:r>
              <a:rPr lang="en-US" dirty="0"/>
              <a:t>the site, which may offend people or be in violation of </a:t>
            </a:r>
            <a:r>
              <a:rPr lang="en-US" dirty="0" smtClean="0"/>
              <a:t>copyright laws </a:t>
            </a:r>
            <a:r>
              <a:rPr lang="en-US" dirty="0"/>
              <a:t>or other regulations (e.g., privacy protection).</a:t>
            </a:r>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073519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lnSpcReduction="10000"/>
          </a:bodyPr>
          <a:lstStyle/>
          <a:p>
            <a:r>
              <a:rPr lang="en-US" dirty="0" smtClean="0"/>
              <a:t>Cost-Benefit Analysis</a:t>
            </a:r>
          </a:p>
          <a:p>
            <a:pPr lvl="1"/>
            <a:r>
              <a:rPr lang="en-US" dirty="0" smtClean="0"/>
              <a:t>Measuring expect losses is critical in understanding the business impact of a disruption. Expected </a:t>
            </a:r>
            <a:r>
              <a:rPr lang="en-US" dirty="0"/>
              <a:t>loss </a:t>
            </a:r>
            <a:r>
              <a:rPr lang="en-US" dirty="0" smtClean="0"/>
              <a:t>can be calculated as:</a:t>
            </a:r>
          </a:p>
          <a:p>
            <a:pPr lvl="1"/>
            <a:endParaRPr lang="en-US" dirty="0" smtClean="0"/>
          </a:p>
          <a:p>
            <a:pPr marL="457200" lvl="1" indent="0" algn="ctr">
              <a:buNone/>
            </a:pPr>
            <a:r>
              <a:rPr lang="en-US" dirty="0" smtClean="0"/>
              <a:t>Expected Loss = </a:t>
            </a:r>
            <a:r>
              <a:rPr lang="en-US" dirty="0" smtClean="0">
                <a:solidFill>
                  <a:srgbClr val="0070C0"/>
                </a:solidFill>
              </a:rPr>
              <a:t>P</a:t>
            </a:r>
            <a:r>
              <a:rPr lang="en-US" baseline="-25000" dirty="0" smtClean="0">
                <a:solidFill>
                  <a:srgbClr val="0070C0"/>
                </a:solidFill>
              </a:rPr>
              <a:t>1</a:t>
            </a:r>
            <a:r>
              <a:rPr lang="en-US" dirty="0" smtClean="0"/>
              <a:t> * </a:t>
            </a:r>
            <a:r>
              <a:rPr lang="en-US" dirty="0" smtClean="0">
                <a:solidFill>
                  <a:srgbClr val="00B050"/>
                </a:solidFill>
              </a:rPr>
              <a:t>P</a:t>
            </a:r>
            <a:r>
              <a:rPr lang="en-US" baseline="-25000" dirty="0">
                <a:solidFill>
                  <a:srgbClr val="00B050"/>
                </a:solidFill>
              </a:rPr>
              <a:t>2</a:t>
            </a:r>
            <a:r>
              <a:rPr lang="en-US" dirty="0" smtClean="0"/>
              <a:t> * </a:t>
            </a:r>
            <a:r>
              <a:rPr lang="en-US" dirty="0" smtClean="0">
                <a:solidFill>
                  <a:srgbClr val="FF0000"/>
                </a:solidFill>
              </a:rPr>
              <a:t>L</a:t>
            </a:r>
            <a:endParaRPr lang="en-US" dirty="0">
              <a:solidFill>
                <a:srgbClr val="FF0000"/>
              </a:solidFill>
            </a:endParaRPr>
          </a:p>
          <a:p>
            <a:pPr marL="457200" lvl="1" indent="0">
              <a:buNone/>
            </a:pPr>
            <a:r>
              <a:rPr lang="en-US" dirty="0" smtClean="0"/>
              <a:t>where</a:t>
            </a:r>
            <a:endParaRPr lang="en-US" dirty="0"/>
          </a:p>
          <a:p>
            <a:pPr lvl="1"/>
            <a:r>
              <a:rPr lang="en-US" dirty="0" smtClean="0"/>
              <a:t> </a:t>
            </a:r>
            <a:r>
              <a:rPr lang="en-US" dirty="0" smtClean="0">
                <a:solidFill>
                  <a:srgbClr val="0070C0"/>
                </a:solidFill>
              </a:rPr>
              <a:t>P</a:t>
            </a:r>
            <a:r>
              <a:rPr lang="en-US" baseline="-25000" dirty="0" smtClean="0">
                <a:solidFill>
                  <a:srgbClr val="0070C0"/>
                </a:solidFill>
              </a:rPr>
              <a:t>1</a:t>
            </a:r>
            <a:r>
              <a:rPr lang="en-US" dirty="0" smtClean="0"/>
              <a:t> = </a:t>
            </a:r>
            <a:r>
              <a:rPr lang="en-US" dirty="0"/>
              <a:t>probability of attack (estimate, based on judgment)</a:t>
            </a:r>
          </a:p>
          <a:p>
            <a:pPr lvl="1"/>
            <a:r>
              <a:rPr lang="en-US" dirty="0" smtClean="0"/>
              <a:t> </a:t>
            </a:r>
            <a:r>
              <a:rPr lang="en-US" dirty="0" smtClean="0">
                <a:solidFill>
                  <a:srgbClr val="00B050"/>
                </a:solidFill>
              </a:rPr>
              <a:t>P</a:t>
            </a:r>
            <a:r>
              <a:rPr lang="en-US" baseline="-25000" dirty="0" smtClean="0">
                <a:solidFill>
                  <a:srgbClr val="00B050"/>
                </a:solidFill>
              </a:rPr>
              <a:t>2</a:t>
            </a:r>
            <a:r>
              <a:rPr lang="en-US" dirty="0" smtClean="0"/>
              <a:t> = </a:t>
            </a:r>
            <a:r>
              <a:rPr lang="en-US" dirty="0"/>
              <a:t>probability of attack being successful (estimate, based on judgment)</a:t>
            </a:r>
          </a:p>
          <a:p>
            <a:pPr lvl="1"/>
            <a:r>
              <a:rPr lang="en-US" dirty="0" smtClean="0"/>
              <a:t> </a:t>
            </a:r>
            <a:r>
              <a:rPr lang="en-US" dirty="0">
                <a:solidFill>
                  <a:srgbClr val="FF0000"/>
                </a:solidFill>
              </a:rPr>
              <a:t>L</a:t>
            </a:r>
            <a:r>
              <a:rPr lang="en-US" dirty="0" smtClean="0"/>
              <a:t> = </a:t>
            </a:r>
            <a:r>
              <a:rPr lang="en-US" dirty="0"/>
              <a:t>loss occurring if attack is successful</a:t>
            </a:r>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1281411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Cost-Benefit Analysis</a:t>
            </a:r>
          </a:p>
          <a:p>
            <a:pPr marL="457200" lvl="1" indent="0">
              <a:buNone/>
            </a:pPr>
            <a:r>
              <a:rPr lang="en-US" dirty="0" smtClean="0"/>
              <a:t>Example:</a:t>
            </a:r>
          </a:p>
          <a:p>
            <a:pPr lvl="1"/>
            <a:endParaRPr lang="en-US" dirty="0" smtClean="0"/>
          </a:p>
          <a:p>
            <a:pPr marL="457200" lvl="1" indent="0" algn="ctr">
              <a:buNone/>
            </a:pPr>
            <a:r>
              <a:rPr lang="en-US" dirty="0" smtClean="0">
                <a:solidFill>
                  <a:srgbClr val="0070C0"/>
                </a:solidFill>
              </a:rPr>
              <a:t>P</a:t>
            </a:r>
            <a:r>
              <a:rPr lang="en-US" baseline="-25000" dirty="0" smtClean="0">
                <a:solidFill>
                  <a:srgbClr val="0070C0"/>
                </a:solidFill>
              </a:rPr>
              <a:t>1 </a:t>
            </a:r>
            <a:r>
              <a:rPr lang="en-US" dirty="0">
                <a:solidFill>
                  <a:srgbClr val="0070C0"/>
                </a:solidFill>
              </a:rPr>
              <a:t>(.02)</a:t>
            </a:r>
            <a:r>
              <a:rPr lang="en-US" dirty="0" smtClean="0"/>
              <a:t> * </a:t>
            </a:r>
            <a:r>
              <a:rPr lang="en-US" dirty="0" smtClean="0">
                <a:solidFill>
                  <a:srgbClr val="00B050"/>
                </a:solidFill>
              </a:rPr>
              <a:t>P</a:t>
            </a:r>
            <a:r>
              <a:rPr lang="en-US" baseline="-25000" dirty="0" smtClean="0">
                <a:solidFill>
                  <a:srgbClr val="00B050"/>
                </a:solidFill>
              </a:rPr>
              <a:t>2 </a:t>
            </a:r>
            <a:r>
              <a:rPr lang="en-US" dirty="0">
                <a:solidFill>
                  <a:srgbClr val="00B050"/>
                </a:solidFill>
              </a:rPr>
              <a:t>(.10)</a:t>
            </a:r>
            <a:r>
              <a:rPr lang="en-US" dirty="0" smtClean="0"/>
              <a:t> * </a:t>
            </a:r>
            <a:r>
              <a:rPr lang="en-US" dirty="0" smtClean="0">
                <a:solidFill>
                  <a:srgbClr val="FF0000"/>
                </a:solidFill>
              </a:rPr>
              <a:t>L ($1,000,000)</a:t>
            </a:r>
            <a:r>
              <a:rPr lang="en-US" dirty="0" smtClean="0"/>
              <a:t> </a:t>
            </a:r>
            <a:endParaRPr lang="en-US" dirty="0"/>
          </a:p>
          <a:p>
            <a:pPr marL="457200" lvl="1" indent="0">
              <a:buNone/>
            </a:pPr>
            <a:endParaRPr lang="en-US" dirty="0" smtClean="0"/>
          </a:p>
          <a:p>
            <a:pPr marL="457200" lvl="1" indent="0">
              <a:buNone/>
            </a:pPr>
            <a:r>
              <a:rPr lang="en-US" dirty="0" smtClean="0"/>
              <a:t>Expected loss from this occurrence is</a:t>
            </a:r>
          </a:p>
          <a:p>
            <a:pPr marL="457200" lvl="1" indent="0">
              <a:buNone/>
            </a:pPr>
            <a:endParaRPr lang="en-US" dirty="0" smtClean="0"/>
          </a:p>
          <a:p>
            <a:pPr marL="457200" lvl="1" indent="0" algn="ctr">
              <a:buNone/>
            </a:pPr>
            <a:r>
              <a:rPr lang="en-US" dirty="0" smtClean="0"/>
              <a:t>(.02) * (.10) = .002 * 1,000,000 = $2,000</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2963521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a:bodyPr>
          <a:lstStyle/>
          <a:p>
            <a:r>
              <a:rPr lang="en-US" dirty="0" smtClean="0"/>
              <a:t>Business Impact Analysis (BIA)</a:t>
            </a:r>
          </a:p>
          <a:p>
            <a:pPr lvl="1"/>
            <a:r>
              <a:rPr lang="en-US" dirty="0" smtClean="0"/>
              <a:t>Estimates </a:t>
            </a:r>
            <a:r>
              <a:rPr lang="en-US" dirty="0"/>
              <a:t>the consequences of disruption of </a:t>
            </a:r>
            <a:r>
              <a:rPr lang="en-US" dirty="0" smtClean="0"/>
              <a:t>a business </a:t>
            </a:r>
            <a:r>
              <a:rPr lang="en-US" dirty="0"/>
              <a:t>function and collects data to develop recovery </a:t>
            </a:r>
            <a:r>
              <a:rPr lang="en-US" dirty="0" smtClean="0"/>
              <a:t>strategies with potential loss scenarios first identified during the risk assessment.</a:t>
            </a:r>
          </a:p>
          <a:p>
            <a:pPr lvl="1"/>
            <a:r>
              <a:rPr lang="en-US" dirty="0" smtClean="0"/>
              <a:t>Some examples:</a:t>
            </a:r>
          </a:p>
          <a:p>
            <a:pPr lvl="2"/>
            <a:r>
              <a:rPr lang="en-US" dirty="0"/>
              <a:t>Lost sales and </a:t>
            </a:r>
            <a:r>
              <a:rPr lang="en-US" dirty="0" smtClean="0"/>
              <a:t>income</a:t>
            </a:r>
          </a:p>
          <a:p>
            <a:pPr lvl="2"/>
            <a:r>
              <a:rPr lang="en-US" dirty="0" smtClean="0"/>
              <a:t>Delayed </a:t>
            </a:r>
            <a:r>
              <a:rPr lang="en-US" dirty="0"/>
              <a:t>sales or </a:t>
            </a:r>
            <a:r>
              <a:rPr lang="en-US" dirty="0" smtClean="0"/>
              <a:t>income</a:t>
            </a:r>
          </a:p>
          <a:p>
            <a:pPr lvl="2"/>
            <a:r>
              <a:rPr lang="en-US" dirty="0" smtClean="0"/>
              <a:t>Increased </a:t>
            </a:r>
            <a:r>
              <a:rPr lang="en-US" dirty="0"/>
              <a:t>expenses (e.g., overtime labor, outsourcing, expediting costs, </a:t>
            </a:r>
            <a:r>
              <a:rPr lang="en-US" dirty="0" smtClean="0"/>
              <a:t>etc.)</a:t>
            </a:r>
          </a:p>
          <a:p>
            <a:pPr lvl="2"/>
            <a:r>
              <a:rPr lang="en-US" dirty="0" smtClean="0"/>
              <a:t>Regulatory </a:t>
            </a:r>
            <a:r>
              <a:rPr lang="en-US" dirty="0"/>
              <a:t>fines</a:t>
            </a:r>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53564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Compliance and Internal Control</a:t>
            </a:r>
          </a:p>
        </p:txBody>
      </p:sp>
      <p:sp>
        <p:nvSpPr>
          <p:cNvPr id="6" name="Content Placeholder 5"/>
          <p:cNvSpPr>
            <a:spLocks noGrp="1"/>
          </p:cNvSpPr>
          <p:nvPr>
            <p:ph idx="1"/>
          </p:nvPr>
        </p:nvSpPr>
        <p:spPr/>
        <p:txBody>
          <a:bodyPr>
            <a:normAutofit fontScale="92500"/>
          </a:bodyPr>
          <a:lstStyle/>
          <a:p>
            <a:pPr marL="457200" indent="-457200">
              <a:buClr>
                <a:srgbClr val="5A8B25"/>
              </a:buClr>
              <a:buFont typeface="+mj-lt"/>
              <a:buAutoNum type="arabicPeriod"/>
            </a:pPr>
            <a:r>
              <a:rPr lang="en-US" b="0" dirty="0" smtClean="0"/>
              <a:t>Why </a:t>
            </a:r>
            <a:r>
              <a:rPr lang="en-US" b="0" dirty="0"/>
              <a:t>are internal controls needed?</a:t>
            </a:r>
          </a:p>
          <a:p>
            <a:pPr marL="457200" indent="-457200">
              <a:buClr>
                <a:srgbClr val="5A8B25"/>
              </a:buClr>
              <a:buFont typeface="+mj-lt"/>
              <a:buAutoNum type="arabicPeriod"/>
            </a:pPr>
            <a:r>
              <a:rPr lang="en-US" b="0" dirty="0" smtClean="0"/>
              <a:t>What </a:t>
            </a:r>
            <a:r>
              <a:rPr lang="en-US" b="0" dirty="0"/>
              <a:t>federal law requires effective internal controls?</a:t>
            </a:r>
          </a:p>
          <a:p>
            <a:pPr marL="457200" indent="-457200">
              <a:buClr>
                <a:srgbClr val="5A8B25"/>
              </a:buClr>
              <a:buFont typeface="+mj-lt"/>
              <a:buAutoNum type="arabicPeriod"/>
            </a:pPr>
            <a:r>
              <a:rPr lang="en-US" b="0" dirty="0" smtClean="0"/>
              <a:t>Why </a:t>
            </a:r>
            <a:r>
              <a:rPr lang="en-US" b="0" dirty="0"/>
              <a:t>do the SEC and FTC impose huge </a:t>
            </a:r>
            <a:r>
              <a:rPr lang="en-US" b="0" dirty="0" smtClean="0"/>
              <a:t>fines </a:t>
            </a:r>
            <a:r>
              <a:rPr lang="en-US" b="0" dirty="0"/>
              <a:t>for data breaches?</a:t>
            </a:r>
          </a:p>
          <a:p>
            <a:pPr marL="457200" indent="-457200">
              <a:buClr>
                <a:srgbClr val="5A8B25"/>
              </a:buClr>
              <a:buFont typeface="+mj-lt"/>
              <a:buAutoNum type="arabicPeriod"/>
            </a:pPr>
            <a:r>
              <a:rPr lang="en-US" b="0" dirty="0" smtClean="0"/>
              <a:t>What </a:t>
            </a:r>
            <a:r>
              <a:rPr lang="en-US" b="0" dirty="0"/>
              <a:t>are the two types of controls in a defense strategy?</a:t>
            </a:r>
          </a:p>
          <a:p>
            <a:pPr marL="457200" indent="-457200">
              <a:buClr>
                <a:srgbClr val="5A8B25"/>
              </a:buClr>
              <a:buFont typeface="+mj-lt"/>
              <a:buAutoNum type="arabicPeriod"/>
            </a:pPr>
            <a:r>
              <a:rPr lang="en-US" b="0" dirty="0" smtClean="0"/>
              <a:t>Explain </a:t>
            </a:r>
            <a:r>
              <a:rPr lang="en-US" b="0" dirty="0"/>
              <a:t>authentication and two methods of authentication.</a:t>
            </a:r>
          </a:p>
          <a:p>
            <a:pPr marL="457200" indent="-457200">
              <a:buClr>
                <a:srgbClr val="5A8B25"/>
              </a:buClr>
              <a:buFont typeface="+mj-lt"/>
              <a:buAutoNum type="arabicPeriod"/>
            </a:pPr>
            <a:r>
              <a:rPr lang="en-US" b="0" dirty="0" smtClean="0"/>
              <a:t>What </a:t>
            </a:r>
            <a:r>
              <a:rPr lang="en-US" b="0" dirty="0"/>
              <a:t>are biometric controls? Give an example.</a:t>
            </a:r>
          </a:p>
          <a:p>
            <a:pPr marL="457200" indent="-457200">
              <a:buClr>
                <a:srgbClr val="5A8B25"/>
              </a:buClr>
              <a:buFont typeface="+mj-lt"/>
              <a:buAutoNum type="arabicPeriod"/>
            </a:pPr>
            <a:r>
              <a:rPr lang="en-US" b="0" dirty="0" smtClean="0"/>
              <a:t>Why </a:t>
            </a:r>
            <a:r>
              <a:rPr lang="en-US" b="0" dirty="0"/>
              <a:t>do organizations need a business continuity plan?</a:t>
            </a:r>
          </a:p>
          <a:p>
            <a:pPr marL="457200" indent="-457200">
              <a:buClr>
                <a:srgbClr val="5A8B25"/>
              </a:buClr>
              <a:buFont typeface="+mj-lt"/>
              <a:buAutoNum type="arabicPeriod"/>
            </a:pPr>
            <a:r>
              <a:rPr lang="en-US" b="0" dirty="0" smtClean="0"/>
              <a:t>Why </a:t>
            </a:r>
            <a:r>
              <a:rPr lang="en-US" b="0" dirty="0"/>
              <a:t>should websites be audited?</a:t>
            </a:r>
          </a:p>
          <a:p>
            <a:pPr marL="457200" indent="-457200">
              <a:buClr>
                <a:srgbClr val="5A8B25"/>
              </a:buClr>
              <a:buFont typeface="+mj-lt"/>
              <a:buAutoNum type="arabicPeriod"/>
            </a:pPr>
            <a:r>
              <a:rPr lang="en-US" b="0" dirty="0" smtClean="0"/>
              <a:t>How </a:t>
            </a:r>
            <a:r>
              <a:rPr lang="en-US" b="0" dirty="0"/>
              <a:t>is expected loss calculated?</a:t>
            </a:r>
          </a:p>
          <a:p>
            <a:pPr marL="457200" indent="-457200">
              <a:buClr>
                <a:srgbClr val="5A8B25"/>
              </a:buClr>
              <a:buFont typeface="+mj-lt"/>
              <a:buAutoNum type="arabicPeriod"/>
            </a:pPr>
            <a:r>
              <a:rPr lang="en-US" b="0" dirty="0" smtClean="0"/>
              <a:t>Explain </a:t>
            </a:r>
            <a:r>
              <a:rPr lang="en-US" b="0" dirty="0"/>
              <a:t>business impact analysis.</a:t>
            </a:r>
            <a:endParaRPr lang="en-US" b="0"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a:bodyPr>
          <a:lstStyle/>
          <a:p>
            <a:r>
              <a:rPr lang="en-US" dirty="0" smtClean="0"/>
              <a:t>Battling Cyberthreats</a:t>
            </a:r>
          </a:p>
          <a:p>
            <a:pPr lvl="1"/>
            <a:r>
              <a:rPr lang="en-US" dirty="0" smtClean="0"/>
              <a:t>Distributed Denial-of-Service (DDoS) attacks use remote machines (thousands or millions) to request service that keep organizations from providing a service over the Internet or </a:t>
            </a:r>
            <a:r>
              <a:rPr lang="en-US" dirty="0"/>
              <a:t>crash a network or </a:t>
            </a:r>
            <a:r>
              <a:rPr lang="en-US" dirty="0" smtClean="0"/>
              <a:t>website.</a:t>
            </a:r>
          </a:p>
          <a:p>
            <a:pPr lvl="1"/>
            <a:r>
              <a:rPr lang="en-US" dirty="0" smtClean="0">
                <a:solidFill>
                  <a:srgbClr val="0070C0"/>
                </a:solidFill>
              </a:rPr>
              <a:t>Hackers, crime syndicates, militant groups, industrial spies, disgruntled employees, and hostile governments </a:t>
            </a:r>
            <a:r>
              <a:rPr lang="en-US" dirty="0" smtClean="0"/>
              <a:t>are some groups actively trying to </a:t>
            </a:r>
            <a:r>
              <a:rPr lang="en-US" dirty="0" smtClean="0">
                <a:solidFill>
                  <a:srgbClr val="5A8B25"/>
                </a:solidFill>
              </a:rPr>
              <a:t>gain profit, fame, revenge, promote ideology, wage warfare, terrorize, or disable targets.</a:t>
            </a:r>
          </a:p>
          <a:p>
            <a:pPr lvl="1"/>
            <a:endParaRPr lang="en-US" dirty="0" smtClean="0"/>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945603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7" name="Text Placeholder 6"/>
          <p:cNvSpPr>
            <a:spLocks noGrp="1"/>
          </p:cNvSpPr>
          <p:nvPr>
            <p:ph type="body" sz="quarter" idx="13"/>
          </p:nvPr>
        </p:nvSpPr>
        <p:spPr/>
        <p:txBody>
          <a:bodyPr/>
          <a:lstStyle/>
          <a:p>
            <a:r>
              <a:rPr lang="en-US" dirty="0"/>
              <a:t>Chapter 5</a:t>
            </a:r>
          </a:p>
        </p:txBody>
      </p:sp>
      <p:pic>
        <p:nvPicPr>
          <p:cNvPr id="2050"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60952" y="3162300"/>
            <a:ext cx="678171" cy="6096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sedlack\AppData\Local\Microsoft\Windows\Temporary Internet Files\Content.IE5\R148HD67\MP90044230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881" y="1752600"/>
            <a:ext cx="1028700" cy="685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sedlack\AppData\Local\Microsoft\Windows\Temporary Internet Files\Content.IE5\B9PUY0OT\MP90042780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3962400"/>
            <a:ext cx="1580098" cy="100607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Program Files\Microsoft Office\MEDIA\CAGCAT10\j0195384.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5318" y="3962400"/>
            <a:ext cx="974141" cy="99447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sedlack\AppData\Local\Microsoft\Windows\Temporary Internet Files\Content.IE5\E2KOI2Z0\MP900446464[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65341" y="1636568"/>
            <a:ext cx="1039091" cy="84166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sedlack\AppData\Local\Microsoft\Windows\Temporary Internet Files\Content.IE5\TH7ZZYU7\MP900409629[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31790" y="1752600"/>
            <a:ext cx="2280419"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2510025"/>
            <a:ext cx="678171" cy="6096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0941" y="5095009"/>
            <a:ext cx="678171" cy="6096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0984" y="5898573"/>
            <a:ext cx="678171" cy="6096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6232" y="2552700"/>
            <a:ext cx="678171" cy="6096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5346" y="3162300"/>
            <a:ext cx="678171" cy="6096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2114" y="5866289"/>
            <a:ext cx="678171" cy="6096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sedlack\AppData\Local\Microsoft\Windows\Temporary Internet Files\Content.IE5\9L9737C8\MP9004021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36231" y="5123339"/>
            <a:ext cx="678171" cy="609600"/>
          </a:xfrm>
          <a:prstGeom prst="rect">
            <a:avLst/>
          </a:prstGeom>
          <a:noFill/>
          <a:extLst>
            <a:ext uri="{909E8E84-426E-40DD-AFC4-6F175D3DCCD1}">
              <a14:hiddenFill xmlns:a14="http://schemas.microsoft.com/office/drawing/2010/main">
                <a:solidFill>
                  <a:srgbClr val="FFFFFF"/>
                </a:solidFill>
              </a14:hiddenFill>
            </a:ext>
          </a:extLst>
        </p:spPr>
      </p:pic>
      <p:sp>
        <p:nvSpPr>
          <p:cNvPr id="4" name="&quot;No&quot; Symbol 3"/>
          <p:cNvSpPr/>
          <p:nvPr/>
        </p:nvSpPr>
        <p:spPr>
          <a:xfrm>
            <a:off x="2382982" y="1905000"/>
            <a:ext cx="457200" cy="3810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quot;No&quot; Symbol 24"/>
          <p:cNvSpPr/>
          <p:nvPr/>
        </p:nvSpPr>
        <p:spPr>
          <a:xfrm>
            <a:off x="2432870" y="4191000"/>
            <a:ext cx="457200" cy="3810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8" name="&quot;No&quot; Symbol 27"/>
          <p:cNvSpPr/>
          <p:nvPr/>
        </p:nvSpPr>
        <p:spPr>
          <a:xfrm>
            <a:off x="6049670" y="2095500"/>
            <a:ext cx="457200" cy="3810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29" name="Straight Arrow Connector 28"/>
          <p:cNvCxnSpPr/>
          <p:nvPr/>
        </p:nvCxnSpPr>
        <p:spPr>
          <a:xfrm>
            <a:off x="5791200" y="2286000"/>
            <a:ext cx="974141" cy="0"/>
          </a:xfrm>
          <a:prstGeom prst="straightConnector1">
            <a:avLst/>
          </a:prstGeom>
          <a:ln w="25400" cap="rnd">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866041" y="2095500"/>
            <a:ext cx="1486759" cy="33525"/>
          </a:xfrm>
          <a:prstGeom prst="straightConnector1">
            <a:avLst/>
          </a:prstGeom>
          <a:ln w="25400" cap="rnd">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139124" y="4381500"/>
            <a:ext cx="1213676" cy="0"/>
          </a:xfrm>
          <a:prstGeom prst="straightConnector1">
            <a:avLst/>
          </a:prstGeom>
          <a:ln w="25400" cap="rnd">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5791200" y="4378036"/>
            <a:ext cx="1126540" cy="3464"/>
          </a:xfrm>
          <a:prstGeom prst="straightConnector1">
            <a:avLst/>
          </a:prstGeom>
          <a:ln w="25400" cap="rnd">
            <a:headEnd type="arrow"/>
            <a:tailEnd type="arrow"/>
          </a:ln>
        </p:spPr>
        <p:style>
          <a:lnRef idx="1">
            <a:schemeClr val="accent1"/>
          </a:lnRef>
          <a:fillRef idx="0">
            <a:schemeClr val="accent1"/>
          </a:fillRef>
          <a:effectRef idx="0">
            <a:schemeClr val="accent1"/>
          </a:effectRef>
          <a:fontRef idx="minor">
            <a:schemeClr val="tx1"/>
          </a:fontRef>
        </p:style>
      </p:cxnSp>
      <p:sp>
        <p:nvSpPr>
          <p:cNvPr id="39" name="&quot;No&quot; Symbol 38"/>
          <p:cNvSpPr/>
          <p:nvPr/>
        </p:nvSpPr>
        <p:spPr>
          <a:xfrm>
            <a:off x="6206485" y="4191000"/>
            <a:ext cx="457200" cy="3810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30" name="Straight Arrow Connector 29"/>
          <p:cNvCxnSpPr>
            <a:stCxn id="13" idx="3"/>
          </p:cNvCxnSpPr>
          <p:nvPr/>
        </p:nvCxnSpPr>
        <p:spPr>
          <a:xfrm flipV="1">
            <a:off x="1211571" y="2476500"/>
            <a:ext cx="2141229" cy="3383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13" idx="3"/>
          </p:cNvCxnSpPr>
          <p:nvPr/>
        </p:nvCxnSpPr>
        <p:spPr>
          <a:xfrm>
            <a:off x="1211571" y="2814825"/>
            <a:ext cx="21412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3" idx="3"/>
          </p:cNvCxnSpPr>
          <p:nvPr/>
        </p:nvCxnSpPr>
        <p:spPr>
          <a:xfrm>
            <a:off x="1211571" y="2814825"/>
            <a:ext cx="2141229"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2050" idx="3"/>
          </p:cNvCxnSpPr>
          <p:nvPr/>
        </p:nvCxnSpPr>
        <p:spPr>
          <a:xfrm flipV="1">
            <a:off x="2139123" y="3319275"/>
            <a:ext cx="1213677" cy="147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2132197" y="3471675"/>
            <a:ext cx="1220603"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2050" idx="3"/>
          </p:cNvCxnSpPr>
          <p:nvPr/>
        </p:nvCxnSpPr>
        <p:spPr>
          <a:xfrm>
            <a:off x="2139123" y="3467100"/>
            <a:ext cx="1213677"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4" idx="3"/>
          </p:cNvCxnSpPr>
          <p:nvPr/>
        </p:nvCxnSpPr>
        <p:spPr>
          <a:xfrm flipV="1">
            <a:off x="2289112" y="4724400"/>
            <a:ext cx="1063688" cy="6754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4" idx="3"/>
          </p:cNvCxnSpPr>
          <p:nvPr/>
        </p:nvCxnSpPr>
        <p:spPr>
          <a:xfrm flipV="1">
            <a:off x="2289112" y="4956877"/>
            <a:ext cx="1063688" cy="4429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4" idx="3"/>
          </p:cNvCxnSpPr>
          <p:nvPr/>
        </p:nvCxnSpPr>
        <p:spPr>
          <a:xfrm flipV="1">
            <a:off x="2289112" y="5178343"/>
            <a:ext cx="1063688" cy="2214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V="1">
            <a:off x="3048000" y="5289077"/>
            <a:ext cx="383790" cy="6094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3124200" y="5289077"/>
            <a:ext cx="533400" cy="6094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3200400" y="5289077"/>
            <a:ext cx="685800" cy="577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H="1" flipV="1">
            <a:off x="5105400" y="5289077"/>
            <a:ext cx="457200" cy="6094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H="1" flipV="1">
            <a:off x="5452114" y="5289076"/>
            <a:ext cx="110486" cy="6094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V="1">
            <a:off x="5562600" y="5289077"/>
            <a:ext cx="97158" cy="5772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19" idx="1"/>
          </p:cNvCxnSpPr>
          <p:nvPr/>
        </p:nvCxnSpPr>
        <p:spPr>
          <a:xfrm flipH="1" flipV="1">
            <a:off x="5712209" y="5181600"/>
            <a:ext cx="824022" cy="2465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19" idx="1"/>
          </p:cNvCxnSpPr>
          <p:nvPr/>
        </p:nvCxnSpPr>
        <p:spPr>
          <a:xfrm flipH="1" flipV="1">
            <a:off x="5791200" y="4968478"/>
            <a:ext cx="745031" cy="4596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19" idx="1"/>
          </p:cNvCxnSpPr>
          <p:nvPr/>
        </p:nvCxnSpPr>
        <p:spPr>
          <a:xfrm flipH="1" flipV="1">
            <a:off x="5791199" y="4724400"/>
            <a:ext cx="745032" cy="7037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H="1" flipV="1">
            <a:off x="5791201" y="2645662"/>
            <a:ext cx="745031" cy="169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stCxn id="16" idx="1"/>
          </p:cNvCxnSpPr>
          <p:nvPr/>
        </p:nvCxnSpPr>
        <p:spPr>
          <a:xfrm flipH="1">
            <a:off x="5791201" y="2857500"/>
            <a:ext cx="74503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stCxn id="16" idx="1"/>
          </p:cNvCxnSpPr>
          <p:nvPr/>
        </p:nvCxnSpPr>
        <p:spPr>
          <a:xfrm flipH="1">
            <a:off x="5791201" y="2857500"/>
            <a:ext cx="745031" cy="2621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17" idx="1"/>
          </p:cNvCxnSpPr>
          <p:nvPr/>
        </p:nvCxnSpPr>
        <p:spPr>
          <a:xfrm flipH="1" flipV="1">
            <a:off x="5791199" y="3319275"/>
            <a:ext cx="1674147" cy="147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a:stCxn id="17" idx="1"/>
          </p:cNvCxnSpPr>
          <p:nvPr/>
        </p:nvCxnSpPr>
        <p:spPr>
          <a:xfrm flipH="1">
            <a:off x="5791201" y="3467100"/>
            <a:ext cx="1674145" cy="45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flipH="1">
            <a:off x="5791201" y="3471676"/>
            <a:ext cx="1571187" cy="3002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9172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a:bodyPr>
          <a:lstStyle/>
          <a:p>
            <a:r>
              <a:rPr lang="en-US" dirty="0" smtClean="0"/>
              <a:t>Vulnerabilities</a:t>
            </a:r>
          </a:p>
          <a:p>
            <a:pPr lvl="1"/>
            <a:r>
              <a:rPr lang="en-US" dirty="0" smtClean="0"/>
              <a:t>Social Engineering (human hacking): tricking users or abusing human social norms into gaining advantage to a system or asset illicitly or legally, such as gaining access to networks or accounts.</a:t>
            </a:r>
          </a:p>
          <a:p>
            <a:pPr lvl="1"/>
            <a:r>
              <a:rPr lang="en-US" dirty="0" smtClean="0"/>
              <a:t>Bring Your Own Device (BYOD): employees providing their own devices (mobile devices) for business purposes to reduce expenses through cut purchase and maintenance costs.</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3086600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Face and Future of Cyberthreats</a:t>
            </a:r>
          </a:p>
        </p:txBody>
      </p:sp>
      <p:sp>
        <p:nvSpPr>
          <p:cNvPr id="6" name="Content Placeholder 5"/>
          <p:cNvSpPr>
            <a:spLocks noGrp="1"/>
          </p:cNvSpPr>
          <p:nvPr>
            <p:ph idx="1"/>
          </p:nvPr>
        </p:nvSpPr>
        <p:spPr/>
        <p:txBody>
          <a:bodyPr>
            <a:normAutofit/>
          </a:bodyPr>
          <a:lstStyle/>
          <a:p>
            <a:r>
              <a:rPr lang="en-US" dirty="0" smtClean="0"/>
              <a:t>Advanced Persistent Threats (APT)</a:t>
            </a:r>
          </a:p>
          <a:p>
            <a:pPr lvl="1"/>
            <a:r>
              <a:rPr lang="en-US" dirty="0" smtClean="0"/>
              <a:t>Profit-motivated cybercriminals often operate in stealth mode to continue long-term activities.</a:t>
            </a:r>
          </a:p>
          <a:p>
            <a:pPr lvl="1"/>
            <a:r>
              <a:rPr lang="en-US" dirty="0" smtClean="0"/>
              <a:t>Hackers and hacktivists, commonly with personal agendas, carry out high-profile attacks to further their cause.</a:t>
            </a:r>
          </a:p>
          <a:p>
            <a:pPr lvl="1"/>
            <a:r>
              <a:rPr lang="en-US" dirty="0" smtClean="0"/>
              <a:t>LulzSec, Anonymous, Combined Systems, Inc., and CIA find poorly secured websites, steal information, and may post it online. </a:t>
            </a:r>
          </a:p>
        </p:txBody>
      </p:sp>
      <p:sp>
        <p:nvSpPr>
          <p:cNvPr id="7" name="Text Placeholder 6"/>
          <p:cNvSpPr>
            <a:spLocks noGrp="1"/>
          </p:cNvSpPr>
          <p:nvPr>
            <p:ph type="body" sz="quarter" idx="13"/>
          </p:nvPr>
        </p:nvSpPr>
        <p:spPr/>
        <p:txBody>
          <a:bodyPr/>
          <a:lstStyle/>
          <a:p>
            <a:r>
              <a:rPr lang="en-US" dirty="0"/>
              <a:t>Chapter 5</a:t>
            </a:r>
          </a:p>
        </p:txBody>
      </p:sp>
    </p:spTree>
    <p:extLst>
      <p:ext uri="{BB962C8B-B14F-4D97-AF65-F5344CB8AC3E}">
        <p14:creationId xmlns:p14="http://schemas.microsoft.com/office/powerpoint/2010/main" val="1058648996"/>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1035</TotalTime>
  <Words>3246</Words>
  <Application>Microsoft Office PowerPoint</Application>
  <PresentationFormat>On-screen Show (4:3)</PresentationFormat>
  <Paragraphs>608</Paragraphs>
  <Slides>56</Slides>
  <Notes>5</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turban10e_ppt_template</vt:lpstr>
      <vt:lpstr>Chapter 5</vt:lpstr>
      <vt:lpstr>PowerPoint Presentation</vt:lpstr>
      <vt:lpstr>The Face and Future of Cyberthreats</vt:lpstr>
      <vt:lpstr>The Face and Future of Cyberthreats</vt:lpstr>
      <vt:lpstr>The Face and Future of Cyberthreats</vt:lpstr>
      <vt:lpstr>The Face and Future of Cyberthreats</vt:lpstr>
      <vt:lpstr>The Face and Future of Cyberthreats</vt:lpstr>
      <vt:lpstr>The Face and Future of Cyberthreats</vt:lpstr>
      <vt:lpstr>The Face and Future of Cyberthreats</vt:lpstr>
      <vt:lpstr>The Face and Future of Cyberthreats</vt:lpstr>
      <vt:lpstr>The Face and Future of Cyberthreats</vt:lpstr>
      <vt:lpstr>PowerPoint Presentation</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Cyber Risk Management</vt:lpstr>
      <vt:lpstr>PowerPoint Presentation</vt:lpstr>
      <vt:lpstr>Mobile, App, and Cloud Security</vt:lpstr>
      <vt:lpstr>Mobile, App, and Cloud Security</vt:lpstr>
      <vt:lpstr>Mobile, App, and Cloud Security</vt:lpstr>
      <vt:lpstr>Mobile, App, and Cloud Security</vt:lpstr>
      <vt:lpstr>Mobile, App, and Cloud Security</vt:lpstr>
      <vt:lpstr>The Face and Future of Cyberthreats</vt:lpstr>
      <vt:lpstr>The Face and Future of Cyberthreats</vt:lpstr>
      <vt:lpstr>Business Process Management and Improvement</vt:lpstr>
      <vt:lpstr>PowerPoint Presentation</vt:lpstr>
      <vt:lpstr>Defending against Fraud</vt:lpstr>
      <vt:lpstr>Defending against Fraud</vt:lpstr>
      <vt:lpstr>Defending against Fraud</vt:lpstr>
      <vt:lpstr>Defending against Fraud</vt:lpstr>
      <vt:lpstr>Defending against Fraud</vt:lpstr>
      <vt:lpstr>PowerPoint Presentation</vt:lpstr>
      <vt:lpstr>Compliance and Internal Control</vt:lpstr>
      <vt:lpstr>Compliance and Internal Control</vt:lpstr>
      <vt:lpstr>Compliance and Internal Control</vt:lpstr>
      <vt:lpstr>Compliance and Internal Control</vt:lpstr>
      <vt:lpstr>Compliance and Internal Control</vt:lpstr>
      <vt:lpstr>Compliance and Internal Control</vt:lpstr>
      <vt:lpstr>Compliance and Internal Control</vt:lpstr>
      <vt:lpstr>Compliance and Internal Control</vt:lpstr>
      <vt:lpstr>Compliance and Internal Control</vt:lpstr>
      <vt:lpstr>Compliance and Internal Control</vt:lpstr>
      <vt:lpstr>Compliance and Internal Control</vt:lpstr>
      <vt:lpstr>Compliance and Internal Control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100</cp:revision>
  <dcterms:created xsi:type="dcterms:W3CDTF">2014-10-01T13:59:16Z</dcterms:created>
  <dcterms:modified xsi:type="dcterms:W3CDTF">2014-11-13T20:49:46Z</dcterms:modified>
</cp:coreProperties>
</file>