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62" r:id="rId3"/>
    <p:sldId id="308" r:id="rId4"/>
    <p:sldId id="338" r:id="rId5"/>
    <p:sldId id="335" r:id="rId6"/>
    <p:sldId id="337" r:id="rId7"/>
    <p:sldId id="336" r:id="rId8"/>
    <p:sldId id="339" r:id="rId9"/>
    <p:sldId id="340" r:id="rId10"/>
    <p:sldId id="341" r:id="rId11"/>
    <p:sldId id="342" r:id="rId12"/>
    <p:sldId id="343" r:id="rId13"/>
    <p:sldId id="269" r:id="rId14"/>
    <p:sldId id="332" r:id="rId15"/>
    <p:sldId id="344" r:id="rId16"/>
    <p:sldId id="346" r:id="rId17"/>
    <p:sldId id="347" r:id="rId18"/>
    <p:sldId id="348" r:id="rId19"/>
    <p:sldId id="345" r:id="rId20"/>
    <p:sldId id="333" r:id="rId21"/>
    <p:sldId id="349" r:id="rId22"/>
    <p:sldId id="352" r:id="rId23"/>
    <p:sldId id="351" r:id="rId24"/>
    <p:sldId id="353" r:id="rId25"/>
    <p:sldId id="350" r:id="rId26"/>
    <p:sldId id="334" r:id="rId27"/>
    <p:sldId id="354" r:id="rId28"/>
    <p:sldId id="310" r:id="rId29"/>
    <p:sldId id="315" r:id="rId30"/>
    <p:sldId id="309" r:id="rId31"/>
    <p:sldId id="268" r:id="rId32"/>
    <p:sldId id="324" r:id="rId33"/>
    <p:sldId id="355"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217" autoAdjust="0"/>
  </p:normalViewPr>
  <p:slideViewPr>
    <p:cSldViewPr>
      <p:cViewPr varScale="1">
        <p:scale>
          <a:sx n="84" d="100"/>
          <a:sy n="84" d="100"/>
        </p:scale>
        <p:origin x="-66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Wireless Networks and Mobile Infrastructure</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Collaboration and Communication Technologies</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Sustainability and Ethical Issues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b="1" dirty="0" smtClean="0">
              <a:solidFill>
                <a:srgbClr val="5A8B25"/>
              </a:solidFill>
            </a:rPr>
            <a:t>Data Networks, IP Addresses, and APIs</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005CC5EC-17B2-4E47-BFBF-584D8E40FD42}" type="presParOf" srcId="{E92E50ED-2104-4C56-839A-1D58E60B6978}" destId="{25CA3731-1185-42A8-951C-5D21935C393B}" srcOrd="9" destOrd="0" presId="urn:microsoft.com/office/officeart/2005/8/layout/cycle1"/>
    <dgm:cxn modelId="{408B39E9-E709-428A-A5B8-8EA1A4DD3677}" type="presParOf" srcId="{E92E50ED-2104-4C56-839A-1D58E60B6978}" destId="{EA611E80-2D38-467A-9D70-00B07686AA2F}" srcOrd="10" destOrd="0" presId="urn:microsoft.com/office/officeart/2005/8/layout/cycle1"/>
    <dgm:cxn modelId="{EC38143D-7E58-4281-94A8-F6D594F39134}"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Wireless Networks and Mobile Infrastructure</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Collaboration and Communication Technologies</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Sustainability and Ethical Issues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solidFill>
                <a:schemeClr val="tx1"/>
              </a:solidFill>
            </a:rPr>
            <a:t>Data Networks, IP Addresses, and APIs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28646ED9-3BD4-4FD9-BCDE-F2EDC8D884DE}" type="presOf" srcId="{318A7937-6144-4B1B-B27B-64760AA0F20D}" destId="{4F56F714-C9FE-4CB7-BFA6-DB8A3BCD8EED}" srcOrd="0" destOrd="0" presId="urn:microsoft.com/office/officeart/2005/8/layout/cycle1"/>
    <dgm:cxn modelId="{11AD4F32-30E6-49FE-A2D4-9969BFF82AB3}" type="presOf" srcId="{D8B2400E-FCAE-419A-B761-6ED663DEC67E}" destId="{CE8778B7-9A61-4F06-A1F7-678BEE7FE664}" srcOrd="0" destOrd="0" presId="urn:microsoft.com/office/officeart/2005/8/layout/cycle1"/>
    <dgm:cxn modelId="{20773F70-6CA2-4851-BF6D-FF02A89AFECA}" type="presOf" srcId="{F5EA89EC-E158-4D50-96F6-DF07B08E3671}" destId="{A4AB0C58-7056-484E-BD14-C051808D0C28}" srcOrd="0" destOrd="0" presId="urn:microsoft.com/office/officeart/2005/8/layout/cycle1"/>
    <dgm:cxn modelId="{AFBF750E-ED4E-46B0-AAA1-2194CA4380F7}" type="presOf" srcId="{E96240FE-D269-43EC-A72D-BE6D42FBED2A}" destId="{02E85226-A9A2-493C-825C-0403A6A4CC01}"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11A10D19-CA78-487D-9692-889A245E09F3}" type="presOf" srcId="{37A83061-BB15-4DC8-987C-C41F59F2283C}" destId="{D445377C-82B8-4D46-A8DA-7A1EF300CC48}"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3" destOrd="0" parTransId="{84092373-21E7-4902-B2D0-ED59AFBACE39}" sibTransId="{318A7937-6144-4B1B-B27B-64760AA0F20D}"/>
    <dgm:cxn modelId="{C026C84A-7C2E-4E54-96D8-FD36ADAC10D1}" type="presOf" srcId="{BF040C06-D312-4F8C-ACB3-85D06B8E305C}" destId="{EA611E80-2D38-467A-9D70-00B07686AA2F}"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9DC30E5C-88EC-43B0-89FC-A16E03EEAACB}" type="presOf" srcId="{27E1A284-FB59-4211-A2A6-296ECC7AF733}" destId="{E92E50ED-2104-4C56-839A-1D58E60B6978}" srcOrd="0" destOrd="0" presId="urn:microsoft.com/office/officeart/2005/8/layout/cycle1"/>
    <dgm:cxn modelId="{9F6DC55D-468E-41B7-9866-EA574F0A4F4B}" type="presOf" srcId="{DD36AD2A-744B-4626-9C69-4A76E3BF39B5}" destId="{A358ADC3-06B9-42DB-8FFB-235E2F6F2F98}" srcOrd="0" destOrd="0" presId="urn:microsoft.com/office/officeart/2005/8/layout/cycle1"/>
    <dgm:cxn modelId="{D931F729-6263-4457-88B7-81F26CE99B5F}" type="presOf" srcId="{4A5B2F96-8D0E-4C55-952A-5E74D0CE2694}" destId="{5502ED10-4163-4978-A2D8-019016FBE56E}" srcOrd="0" destOrd="0" presId="urn:microsoft.com/office/officeart/2005/8/layout/cycle1"/>
    <dgm:cxn modelId="{D3C7E573-64F7-4C7C-8376-A9201DFAD3B2}" type="presParOf" srcId="{E92E50ED-2104-4C56-839A-1D58E60B6978}" destId="{4A70DB3B-BC26-4C3A-A4B3-FD97B373CBF9}" srcOrd="0" destOrd="0" presId="urn:microsoft.com/office/officeart/2005/8/layout/cycle1"/>
    <dgm:cxn modelId="{DE126AAC-6D72-45F1-BEB9-C177FABE5E09}" type="presParOf" srcId="{E92E50ED-2104-4C56-839A-1D58E60B6978}" destId="{A4AB0C58-7056-484E-BD14-C051808D0C28}" srcOrd="1" destOrd="0" presId="urn:microsoft.com/office/officeart/2005/8/layout/cycle1"/>
    <dgm:cxn modelId="{C657D2FB-7E3A-4A7F-9C86-3AC6983EF2F2}" type="presParOf" srcId="{E92E50ED-2104-4C56-839A-1D58E60B6978}" destId="{CE8778B7-9A61-4F06-A1F7-678BEE7FE664}" srcOrd="2" destOrd="0" presId="urn:microsoft.com/office/officeart/2005/8/layout/cycle1"/>
    <dgm:cxn modelId="{2BC9E266-55F6-4551-AF71-51F7882F2AD7}" type="presParOf" srcId="{E92E50ED-2104-4C56-839A-1D58E60B6978}" destId="{5F40BA3D-6F50-40EE-8764-161954C5089D}" srcOrd="3" destOrd="0" presId="urn:microsoft.com/office/officeart/2005/8/layout/cycle1"/>
    <dgm:cxn modelId="{D559D4B0-9F8A-45A2-93B2-56108A6F56C2}" type="presParOf" srcId="{E92E50ED-2104-4C56-839A-1D58E60B6978}" destId="{D445377C-82B8-4D46-A8DA-7A1EF300CC48}" srcOrd="4" destOrd="0" presId="urn:microsoft.com/office/officeart/2005/8/layout/cycle1"/>
    <dgm:cxn modelId="{9FAC8045-4805-41EA-8543-14AFFF350275}" type="presParOf" srcId="{E92E50ED-2104-4C56-839A-1D58E60B6978}" destId="{5502ED10-4163-4978-A2D8-019016FBE56E}" srcOrd="5" destOrd="0" presId="urn:microsoft.com/office/officeart/2005/8/layout/cycle1"/>
    <dgm:cxn modelId="{621E0462-6C57-494D-9202-D8E030134154}" type="presParOf" srcId="{E92E50ED-2104-4C56-839A-1D58E60B6978}" destId="{7A587A47-9FA4-421A-8FE9-2A20CF7B81FB}" srcOrd="6" destOrd="0" presId="urn:microsoft.com/office/officeart/2005/8/layout/cycle1"/>
    <dgm:cxn modelId="{5C6D61E2-4CE0-4787-9B70-4FB0CE3824EF}" type="presParOf" srcId="{E92E50ED-2104-4C56-839A-1D58E60B6978}" destId="{A358ADC3-06B9-42DB-8FFB-235E2F6F2F98}" srcOrd="7" destOrd="0" presId="urn:microsoft.com/office/officeart/2005/8/layout/cycle1"/>
    <dgm:cxn modelId="{8EAE2D93-7495-4921-A8D1-8DCDE9303C0D}" type="presParOf" srcId="{E92E50ED-2104-4C56-839A-1D58E60B6978}" destId="{02E85226-A9A2-493C-825C-0403A6A4CC01}" srcOrd="8" destOrd="0" presId="urn:microsoft.com/office/officeart/2005/8/layout/cycle1"/>
    <dgm:cxn modelId="{129D3FA1-BC61-4B78-8865-725A2483F635}" type="presParOf" srcId="{E92E50ED-2104-4C56-839A-1D58E60B6978}" destId="{25CA3731-1185-42A8-951C-5D21935C393B}" srcOrd="9" destOrd="0" presId="urn:microsoft.com/office/officeart/2005/8/layout/cycle1"/>
    <dgm:cxn modelId="{9066F871-C32F-4979-AF87-AD32ABE5BBAD}" type="presParOf" srcId="{E92E50ED-2104-4C56-839A-1D58E60B6978}" destId="{EA611E80-2D38-467A-9D70-00B07686AA2F}" srcOrd="10" destOrd="0" presId="urn:microsoft.com/office/officeart/2005/8/layout/cycle1"/>
    <dgm:cxn modelId="{06E542E6-37A3-422E-975D-D21BB9AC3281}"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Wireless Networks and Mobile Infrastructure</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Collaboration and Communication Technologies</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Sustainability and Ethical Issues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solidFill>
                <a:schemeClr val="tx1"/>
              </a:solidFill>
            </a:rPr>
            <a:t>Data Networks, IP Addresses, and APIs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9338D480-0E71-4469-B300-A10F90C284C8}" type="presOf" srcId="{D8B2400E-FCAE-419A-B761-6ED663DEC67E}" destId="{CE8778B7-9A61-4F06-A1F7-678BEE7FE664}" srcOrd="0" destOrd="0" presId="urn:microsoft.com/office/officeart/2005/8/layout/cycle1"/>
    <dgm:cxn modelId="{F65F044E-8972-4971-A5A2-4CC3B2B358D8}" type="presOf" srcId="{27E1A284-FB59-4211-A2A6-296ECC7AF733}" destId="{E92E50ED-2104-4C56-839A-1D58E60B6978}" srcOrd="0" destOrd="0" presId="urn:microsoft.com/office/officeart/2005/8/layout/cycle1"/>
    <dgm:cxn modelId="{63CC96FB-D8A0-401F-86AF-ECA010F325D6}" type="presOf" srcId="{318A7937-6144-4B1B-B27B-64760AA0F20D}" destId="{4F56F714-C9FE-4CB7-BFA6-DB8A3BCD8EED}"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3" destOrd="0" parTransId="{84092373-21E7-4902-B2D0-ED59AFBACE39}" sibTransId="{318A7937-6144-4B1B-B27B-64760AA0F20D}"/>
    <dgm:cxn modelId="{D278ECCA-59D1-469C-9B53-2A1842366EAD}" type="presOf" srcId="{BF040C06-D312-4F8C-ACB3-85D06B8E305C}" destId="{EA611E80-2D38-467A-9D70-00B07686AA2F}" srcOrd="0" destOrd="0" presId="urn:microsoft.com/office/officeart/2005/8/layout/cycle1"/>
    <dgm:cxn modelId="{8A13CBB2-D35A-4E9E-B5BB-CE7AE546C91D}" type="presOf" srcId="{4A5B2F96-8D0E-4C55-952A-5E74D0CE2694}" destId="{5502ED10-4163-4978-A2D8-019016FBE56E}" srcOrd="0" destOrd="0" presId="urn:microsoft.com/office/officeart/2005/8/layout/cycle1"/>
    <dgm:cxn modelId="{982B7484-D861-4CD5-9915-19343103E5FD}" type="presOf" srcId="{DD36AD2A-744B-4626-9C69-4A76E3BF39B5}" destId="{A358ADC3-06B9-42DB-8FFB-235E2F6F2F9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B34019B5-FAC3-4E88-9E07-62E3EB6EBE6D}" type="presOf" srcId="{E96240FE-D269-43EC-A72D-BE6D42FBED2A}" destId="{02E85226-A9A2-493C-825C-0403A6A4CC01}" srcOrd="0" destOrd="0" presId="urn:microsoft.com/office/officeart/2005/8/layout/cycle1"/>
    <dgm:cxn modelId="{8AEAA2D5-F2BD-4174-820E-9DF5C094A77C}" type="presOf" srcId="{F5EA89EC-E158-4D50-96F6-DF07B08E3671}" destId="{A4AB0C58-7056-484E-BD14-C051808D0C28}" srcOrd="0" destOrd="0" presId="urn:microsoft.com/office/officeart/2005/8/layout/cycle1"/>
    <dgm:cxn modelId="{1A440551-610F-410E-8BD8-E01EDEFA3525}" type="presOf" srcId="{37A83061-BB15-4DC8-987C-C41F59F2283C}" destId="{D445377C-82B8-4D46-A8DA-7A1EF300CC48}" srcOrd="0" destOrd="0" presId="urn:microsoft.com/office/officeart/2005/8/layout/cycle1"/>
    <dgm:cxn modelId="{EE70298A-CE01-4E01-9697-A401F28AAED7}" type="presParOf" srcId="{E92E50ED-2104-4C56-839A-1D58E60B6978}" destId="{4A70DB3B-BC26-4C3A-A4B3-FD97B373CBF9}" srcOrd="0" destOrd="0" presId="urn:microsoft.com/office/officeart/2005/8/layout/cycle1"/>
    <dgm:cxn modelId="{32F90FE1-0956-4945-A01F-0969F8D85451}" type="presParOf" srcId="{E92E50ED-2104-4C56-839A-1D58E60B6978}" destId="{A4AB0C58-7056-484E-BD14-C051808D0C28}" srcOrd="1" destOrd="0" presId="urn:microsoft.com/office/officeart/2005/8/layout/cycle1"/>
    <dgm:cxn modelId="{BF108999-6CCB-4AF9-B1B1-F4DDBDFCABE9}" type="presParOf" srcId="{E92E50ED-2104-4C56-839A-1D58E60B6978}" destId="{CE8778B7-9A61-4F06-A1F7-678BEE7FE664}" srcOrd="2" destOrd="0" presId="urn:microsoft.com/office/officeart/2005/8/layout/cycle1"/>
    <dgm:cxn modelId="{99E3FA17-7E37-403A-9B84-4465563E128C}" type="presParOf" srcId="{E92E50ED-2104-4C56-839A-1D58E60B6978}" destId="{5F40BA3D-6F50-40EE-8764-161954C5089D}" srcOrd="3" destOrd="0" presId="urn:microsoft.com/office/officeart/2005/8/layout/cycle1"/>
    <dgm:cxn modelId="{AE151FBB-27B5-4FEE-8966-935C70A82A1A}" type="presParOf" srcId="{E92E50ED-2104-4C56-839A-1D58E60B6978}" destId="{D445377C-82B8-4D46-A8DA-7A1EF300CC48}" srcOrd="4" destOrd="0" presId="urn:microsoft.com/office/officeart/2005/8/layout/cycle1"/>
    <dgm:cxn modelId="{0FB6B539-CFEB-48DB-B215-25CB71ECFEB0}" type="presParOf" srcId="{E92E50ED-2104-4C56-839A-1D58E60B6978}" destId="{5502ED10-4163-4978-A2D8-019016FBE56E}" srcOrd="5" destOrd="0" presId="urn:microsoft.com/office/officeart/2005/8/layout/cycle1"/>
    <dgm:cxn modelId="{6031492C-7C08-4F14-AD7B-F93CEFC9DCCE}" type="presParOf" srcId="{E92E50ED-2104-4C56-839A-1D58E60B6978}" destId="{7A587A47-9FA4-421A-8FE9-2A20CF7B81FB}" srcOrd="6" destOrd="0" presId="urn:microsoft.com/office/officeart/2005/8/layout/cycle1"/>
    <dgm:cxn modelId="{3FA16916-8B75-4713-89EB-192996FFB810}" type="presParOf" srcId="{E92E50ED-2104-4C56-839A-1D58E60B6978}" destId="{A358ADC3-06B9-42DB-8FFB-235E2F6F2F98}" srcOrd="7" destOrd="0" presId="urn:microsoft.com/office/officeart/2005/8/layout/cycle1"/>
    <dgm:cxn modelId="{46F5B4D8-DCE1-4E99-918C-51F99BF4009D}" type="presParOf" srcId="{E92E50ED-2104-4C56-839A-1D58E60B6978}" destId="{02E85226-A9A2-493C-825C-0403A6A4CC01}" srcOrd="8" destOrd="0" presId="urn:microsoft.com/office/officeart/2005/8/layout/cycle1"/>
    <dgm:cxn modelId="{B4737BE7-8134-43AD-BEEE-F0E63DCFD2CD}" type="presParOf" srcId="{E92E50ED-2104-4C56-839A-1D58E60B6978}" destId="{25CA3731-1185-42A8-951C-5D21935C393B}" srcOrd="9" destOrd="0" presId="urn:microsoft.com/office/officeart/2005/8/layout/cycle1"/>
    <dgm:cxn modelId="{ED116597-7924-409B-B349-BBDF8FB9F54B}" type="presParOf" srcId="{E92E50ED-2104-4C56-839A-1D58E60B6978}" destId="{EA611E80-2D38-467A-9D70-00B07686AA2F}" srcOrd="10" destOrd="0" presId="urn:microsoft.com/office/officeart/2005/8/layout/cycle1"/>
    <dgm:cxn modelId="{9EF727F1-A594-4F2E-862D-988573C3536A}"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Wireless Networks and Mobile Infrastructure</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Collaboration and Communication Technologies</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Sustainability and Ethical Issues</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solidFill>
                <a:schemeClr val="tx1"/>
              </a:solidFill>
            </a:rPr>
            <a:t>Data Networks, IP Addresses, and APIs</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5758DD92-8086-4B9F-9DED-7B80F46535AC}" type="presOf" srcId="{BF040C06-D312-4F8C-ACB3-85D06B8E305C}" destId="{EA611E80-2D38-467A-9D70-00B07686AA2F}" srcOrd="0" destOrd="0" presId="urn:microsoft.com/office/officeart/2005/8/layout/cycle1"/>
    <dgm:cxn modelId="{8AC43B3D-1BF0-4581-A728-38E876F75769}" type="presOf" srcId="{4A5B2F96-8D0E-4C55-952A-5E74D0CE2694}" destId="{5502ED10-4163-4978-A2D8-019016FBE56E}" srcOrd="0" destOrd="0" presId="urn:microsoft.com/office/officeart/2005/8/layout/cycle1"/>
    <dgm:cxn modelId="{0ACFABFF-34A0-43BF-8C60-316C50A3DCDF}" type="presOf" srcId="{318A7937-6144-4B1B-B27B-64760AA0F20D}" destId="{4F56F714-C9FE-4CB7-BFA6-DB8A3BCD8EED}" srcOrd="0" destOrd="0" presId="urn:microsoft.com/office/officeart/2005/8/layout/cycle1"/>
    <dgm:cxn modelId="{23735990-670D-452D-B57E-E13C56985FE7}"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B2CEF85A-0B69-490A-8E29-D7480AD55FAA}" type="presOf" srcId="{27E1A284-FB59-4211-A2A6-296ECC7AF733}" destId="{E92E50ED-2104-4C56-839A-1D58E60B6978}" srcOrd="0" destOrd="0" presId="urn:microsoft.com/office/officeart/2005/8/layout/cycle1"/>
    <dgm:cxn modelId="{CDA72F94-A1E3-4F2A-A092-B02F72E6869D}" type="presOf" srcId="{37A83061-BB15-4DC8-987C-C41F59F2283C}" destId="{D445377C-82B8-4D46-A8DA-7A1EF300CC48}"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20B91031-4065-4924-9130-835E223FBF17}" srcId="{27E1A284-FB59-4211-A2A6-296ECC7AF733}" destId="{37A83061-BB15-4DC8-987C-C41F59F2283C}" srcOrd="1" destOrd="0" parTransId="{073C6D5A-1CBF-4A97-B43C-12F7E64BDA57}" sibTransId="{4A5B2F96-8D0E-4C55-952A-5E74D0CE2694}"/>
    <dgm:cxn modelId="{706CF24C-E7CC-4536-81DE-450D8AD7AAED}" type="presOf" srcId="{F5EA89EC-E158-4D50-96F6-DF07B08E3671}" destId="{A4AB0C58-7056-484E-BD14-C051808D0C28}" srcOrd="0" destOrd="0" presId="urn:microsoft.com/office/officeart/2005/8/layout/cycle1"/>
    <dgm:cxn modelId="{D9B407CE-4518-4819-BCD7-D06EB0C5D869}" type="presOf" srcId="{DD36AD2A-744B-4626-9C69-4A76E3BF39B5}" destId="{A358ADC3-06B9-42DB-8FFB-235E2F6F2F98}" srcOrd="0" destOrd="0" presId="urn:microsoft.com/office/officeart/2005/8/layout/cycle1"/>
    <dgm:cxn modelId="{287F9160-19F7-4DDC-A046-FEA34B9951EB}" type="presOf" srcId="{E96240FE-D269-43EC-A72D-BE6D42FBED2A}" destId="{02E85226-A9A2-493C-825C-0403A6A4CC01}" srcOrd="0" destOrd="0" presId="urn:microsoft.com/office/officeart/2005/8/layout/cycle1"/>
    <dgm:cxn modelId="{424DE288-EFB3-41EF-B4D7-AD196D7BE3C0}" type="presParOf" srcId="{E92E50ED-2104-4C56-839A-1D58E60B6978}" destId="{4A70DB3B-BC26-4C3A-A4B3-FD97B373CBF9}" srcOrd="0" destOrd="0" presId="urn:microsoft.com/office/officeart/2005/8/layout/cycle1"/>
    <dgm:cxn modelId="{0FC29B27-A609-4D98-9B01-6A1B680D27E5}" type="presParOf" srcId="{E92E50ED-2104-4C56-839A-1D58E60B6978}" destId="{A4AB0C58-7056-484E-BD14-C051808D0C28}" srcOrd="1" destOrd="0" presId="urn:microsoft.com/office/officeart/2005/8/layout/cycle1"/>
    <dgm:cxn modelId="{71E4FC0A-28A3-4D02-A129-A86D934A6661}" type="presParOf" srcId="{E92E50ED-2104-4C56-839A-1D58E60B6978}" destId="{CE8778B7-9A61-4F06-A1F7-678BEE7FE664}" srcOrd="2" destOrd="0" presId="urn:microsoft.com/office/officeart/2005/8/layout/cycle1"/>
    <dgm:cxn modelId="{A20090EA-846E-4502-AE4F-6B83C61091DF}" type="presParOf" srcId="{E92E50ED-2104-4C56-839A-1D58E60B6978}" destId="{5F40BA3D-6F50-40EE-8764-161954C5089D}" srcOrd="3" destOrd="0" presId="urn:microsoft.com/office/officeart/2005/8/layout/cycle1"/>
    <dgm:cxn modelId="{AA1570EE-0C93-4F7A-958D-934C6268A158}" type="presParOf" srcId="{E92E50ED-2104-4C56-839A-1D58E60B6978}" destId="{D445377C-82B8-4D46-A8DA-7A1EF300CC48}" srcOrd="4" destOrd="0" presId="urn:microsoft.com/office/officeart/2005/8/layout/cycle1"/>
    <dgm:cxn modelId="{403B41FA-CC60-4FE8-8E15-A44919691ABB}" type="presParOf" srcId="{E92E50ED-2104-4C56-839A-1D58E60B6978}" destId="{5502ED10-4163-4978-A2D8-019016FBE56E}" srcOrd="5" destOrd="0" presId="urn:microsoft.com/office/officeart/2005/8/layout/cycle1"/>
    <dgm:cxn modelId="{F0DD6AB8-B094-4BBB-ACD3-178FBD4B265F}" type="presParOf" srcId="{E92E50ED-2104-4C56-839A-1D58E60B6978}" destId="{7A587A47-9FA4-421A-8FE9-2A20CF7B81FB}" srcOrd="6" destOrd="0" presId="urn:microsoft.com/office/officeart/2005/8/layout/cycle1"/>
    <dgm:cxn modelId="{CEC96235-4D4E-4004-BBEB-F2CA6AC8F036}" type="presParOf" srcId="{E92E50ED-2104-4C56-839A-1D58E60B6978}" destId="{A358ADC3-06B9-42DB-8FFB-235E2F6F2F98}" srcOrd="7" destOrd="0" presId="urn:microsoft.com/office/officeart/2005/8/layout/cycle1"/>
    <dgm:cxn modelId="{2FE2969A-BAE2-4D99-BA12-0F47C820D3B0}" type="presParOf" srcId="{E92E50ED-2104-4C56-839A-1D58E60B6978}" destId="{02E85226-A9A2-493C-825C-0403A6A4CC01}" srcOrd="8" destOrd="0" presId="urn:microsoft.com/office/officeart/2005/8/layout/cycle1"/>
    <dgm:cxn modelId="{2DA709F0-050D-4FE5-9E26-92FEC39E0B35}" type="presParOf" srcId="{E92E50ED-2104-4C56-839A-1D58E60B6978}" destId="{25CA3731-1185-42A8-951C-5D21935C393B}" srcOrd="9" destOrd="0" presId="urn:microsoft.com/office/officeart/2005/8/layout/cycle1"/>
    <dgm:cxn modelId="{DCE870EE-FE61-4F37-9CEC-9D164A428912}" type="presParOf" srcId="{E92E50ED-2104-4C56-839A-1D58E60B6978}" destId="{EA611E80-2D38-467A-9D70-00B07686AA2F}" srcOrd="10" destOrd="0" presId="urn:microsoft.com/office/officeart/2005/8/layout/cycle1"/>
    <dgm:cxn modelId="{06AD7C51-131C-403D-8209-A12EA2FD778A}"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AD0D3CA-20AC-4BC1-96B0-477406185C9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C5290132-958E-4735-8FAB-1BD7B2C313E0}">
      <dgm:prSet phldrT="[Text]" custT="1"/>
      <dgm:spPr/>
      <dgm:t>
        <a:bodyPr/>
        <a:lstStyle/>
        <a:p>
          <a:pPr algn="ctr"/>
          <a:r>
            <a:rPr lang="en-US" sz="2200" b="1" dirty="0" smtClean="0"/>
            <a:t>Global, mobile workforce</a:t>
          </a:r>
        </a:p>
        <a:p>
          <a:pPr algn="l"/>
          <a:r>
            <a:rPr lang="en-US" sz="2000" dirty="0" smtClean="0"/>
            <a:t>62% of the workforce works outside an office at some point. This number is increasing.</a:t>
          </a:r>
          <a:endParaRPr lang="en-US" sz="2000" dirty="0"/>
        </a:p>
      </dgm:t>
    </dgm:pt>
    <dgm:pt modelId="{F8F6EF63-A779-4DE4-AC59-77DC3F31D62E}" type="parTrans" cxnId="{C5A006C1-FFAC-4078-9275-9DF7B7FAF183}">
      <dgm:prSet/>
      <dgm:spPr/>
      <dgm:t>
        <a:bodyPr/>
        <a:lstStyle/>
        <a:p>
          <a:endParaRPr lang="en-US"/>
        </a:p>
      </dgm:t>
    </dgm:pt>
    <dgm:pt modelId="{031F4566-06FE-401E-85E6-511A6A9F8E61}" type="sibTrans" cxnId="{C5A006C1-FFAC-4078-9275-9DF7B7FAF183}">
      <dgm:prSet/>
      <dgm:spPr/>
      <dgm:t>
        <a:bodyPr/>
        <a:lstStyle/>
        <a:p>
          <a:endParaRPr lang="en-US"/>
        </a:p>
      </dgm:t>
    </dgm:pt>
    <dgm:pt modelId="{3E61D5BB-3F15-4EFB-9B05-065F2F0AACF5}">
      <dgm:prSet phldrT="[Text]" custT="1"/>
      <dgm:spPr/>
      <dgm:t>
        <a:bodyPr/>
        <a:lstStyle/>
        <a:p>
          <a:pPr algn="ctr"/>
          <a:r>
            <a:rPr lang="en-US" sz="2200" b="1" dirty="0" smtClean="0"/>
            <a:t>Mobility-driven consumerization</a:t>
          </a:r>
        </a:p>
        <a:p>
          <a:pPr algn="l"/>
          <a:r>
            <a:rPr lang="en-US" sz="2000" dirty="0" smtClean="0"/>
            <a:t>Growing number of cloud collaboration services.</a:t>
          </a:r>
          <a:endParaRPr lang="en-US" sz="2000" dirty="0"/>
        </a:p>
      </dgm:t>
    </dgm:pt>
    <dgm:pt modelId="{0B4E8364-EE72-476D-9A47-A6061A86D93F}" type="parTrans" cxnId="{E38734D8-7632-4A88-A324-29764687832A}">
      <dgm:prSet/>
      <dgm:spPr/>
      <dgm:t>
        <a:bodyPr/>
        <a:lstStyle/>
        <a:p>
          <a:endParaRPr lang="en-US"/>
        </a:p>
      </dgm:t>
    </dgm:pt>
    <dgm:pt modelId="{58929910-A41D-4986-B67E-06B1B60C29EE}" type="sibTrans" cxnId="{E38734D8-7632-4A88-A324-29764687832A}">
      <dgm:prSet/>
      <dgm:spPr/>
      <dgm:t>
        <a:bodyPr/>
        <a:lstStyle/>
        <a:p>
          <a:endParaRPr lang="en-US"/>
        </a:p>
      </dgm:t>
    </dgm:pt>
    <dgm:pt modelId="{939CD68B-2FF9-4421-8CCE-6137F594B377}">
      <dgm:prSet phldrT="[Text]" custT="1"/>
      <dgm:spPr/>
      <dgm:t>
        <a:bodyPr/>
        <a:lstStyle/>
        <a:p>
          <a:pPr algn="ctr"/>
          <a:r>
            <a:rPr lang="en-US" sz="2200" b="1" dirty="0" smtClean="0"/>
            <a:t>Principle of “any”</a:t>
          </a:r>
        </a:p>
        <a:p>
          <a:pPr algn="l"/>
          <a:r>
            <a:rPr lang="en-US" sz="2000" dirty="0" smtClean="0"/>
            <a:t>Growing need to connect anybody, anytime, anywhere on any device</a:t>
          </a:r>
          <a:endParaRPr lang="en-US" sz="2000" dirty="0"/>
        </a:p>
      </dgm:t>
    </dgm:pt>
    <dgm:pt modelId="{818A34C8-9709-4F42-81C5-BB1D974A43EA}" type="parTrans" cxnId="{5724C9CD-A7D4-42F7-9D35-8A2EE3263D3C}">
      <dgm:prSet/>
      <dgm:spPr/>
      <dgm:t>
        <a:bodyPr/>
        <a:lstStyle/>
        <a:p>
          <a:endParaRPr lang="en-US"/>
        </a:p>
      </dgm:t>
    </dgm:pt>
    <dgm:pt modelId="{8DBB2441-4DA8-4943-9F9A-DDD44CF967C4}" type="sibTrans" cxnId="{5724C9CD-A7D4-42F7-9D35-8A2EE3263D3C}">
      <dgm:prSet/>
      <dgm:spPr/>
      <dgm:t>
        <a:bodyPr/>
        <a:lstStyle/>
        <a:p>
          <a:endParaRPr lang="en-US"/>
        </a:p>
      </dgm:t>
    </dgm:pt>
    <dgm:pt modelId="{9DCD9988-A731-4EEE-9775-782DD0579993}" type="pres">
      <dgm:prSet presAssocID="{1AD0D3CA-20AC-4BC1-96B0-477406185C9F}" presName="diagram" presStyleCnt="0">
        <dgm:presLayoutVars>
          <dgm:dir/>
          <dgm:resizeHandles val="exact"/>
        </dgm:presLayoutVars>
      </dgm:prSet>
      <dgm:spPr/>
      <dgm:t>
        <a:bodyPr/>
        <a:lstStyle/>
        <a:p>
          <a:endParaRPr lang="en-US"/>
        </a:p>
      </dgm:t>
    </dgm:pt>
    <dgm:pt modelId="{7EC0D0D5-DB22-4FCC-85C7-3A481385DC16}" type="pres">
      <dgm:prSet presAssocID="{C5290132-958E-4735-8FAB-1BD7B2C313E0}" presName="node" presStyleLbl="node1" presStyleIdx="0" presStyleCnt="3" custLinFactNeighborX="-26" custLinFactNeighborY="390">
        <dgm:presLayoutVars>
          <dgm:bulletEnabled val="1"/>
        </dgm:presLayoutVars>
      </dgm:prSet>
      <dgm:spPr/>
      <dgm:t>
        <a:bodyPr/>
        <a:lstStyle/>
        <a:p>
          <a:endParaRPr lang="en-US"/>
        </a:p>
      </dgm:t>
    </dgm:pt>
    <dgm:pt modelId="{06982B5B-9A63-4FB9-A265-64EEE042EDAC}" type="pres">
      <dgm:prSet presAssocID="{031F4566-06FE-401E-85E6-511A6A9F8E61}" presName="sibTrans" presStyleCnt="0"/>
      <dgm:spPr/>
    </dgm:pt>
    <dgm:pt modelId="{70C6A7FD-F6D5-4DB9-8710-B55A641F674B}" type="pres">
      <dgm:prSet presAssocID="{3E61D5BB-3F15-4EFB-9B05-065F2F0AACF5}" presName="node" presStyleLbl="node1" presStyleIdx="1" presStyleCnt="3">
        <dgm:presLayoutVars>
          <dgm:bulletEnabled val="1"/>
        </dgm:presLayoutVars>
      </dgm:prSet>
      <dgm:spPr/>
      <dgm:t>
        <a:bodyPr/>
        <a:lstStyle/>
        <a:p>
          <a:endParaRPr lang="en-US"/>
        </a:p>
      </dgm:t>
    </dgm:pt>
    <dgm:pt modelId="{5369701D-6278-4B06-8ED5-F955F35D9FDD}" type="pres">
      <dgm:prSet presAssocID="{58929910-A41D-4986-B67E-06B1B60C29EE}" presName="sibTrans" presStyleCnt="0"/>
      <dgm:spPr/>
    </dgm:pt>
    <dgm:pt modelId="{D6F26C39-BF52-47C4-9937-06494C4CEB46}" type="pres">
      <dgm:prSet presAssocID="{939CD68B-2FF9-4421-8CCE-6137F594B377}" presName="node" presStyleLbl="node1" presStyleIdx="2" presStyleCnt="3">
        <dgm:presLayoutVars>
          <dgm:bulletEnabled val="1"/>
        </dgm:presLayoutVars>
      </dgm:prSet>
      <dgm:spPr/>
      <dgm:t>
        <a:bodyPr/>
        <a:lstStyle/>
        <a:p>
          <a:endParaRPr lang="en-US"/>
        </a:p>
      </dgm:t>
    </dgm:pt>
  </dgm:ptLst>
  <dgm:cxnLst>
    <dgm:cxn modelId="{BA03B24A-93E2-4039-B6E9-F6FD40C29942}" type="presOf" srcId="{1AD0D3CA-20AC-4BC1-96B0-477406185C9F}" destId="{9DCD9988-A731-4EEE-9775-782DD0579993}" srcOrd="0" destOrd="0" presId="urn:microsoft.com/office/officeart/2005/8/layout/default"/>
    <dgm:cxn modelId="{09559A32-6AA2-4BA4-9893-C4C9FE947644}" type="presOf" srcId="{C5290132-958E-4735-8FAB-1BD7B2C313E0}" destId="{7EC0D0D5-DB22-4FCC-85C7-3A481385DC16}" srcOrd="0" destOrd="0" presId="urn:microsoft.com/office/officeart/2005/8/layout/default"/>
    <dgm:cxn modelId="{C5A006C1-FFAC-4078-9275-9DF7B7FAF183}" srcId="{1AD0D3CA-20AC-4BC1-96B0-477406185C9F}" destId="{C5290132-958E-4735-8FAB-1BD7B2C313E0}" srcOrd="0" destOrd="0" parTransId="{F8F6EF63-A779-4DE4-AC59-77DC3F31D62E}" sibTransId="{031F4566-06FE-401E-85E6-511A6A9F8E61}"/>
    <dgm:cxn modelId="{C8853097-98D7-4B0D-AB42-A076D17FB2F8}" type="presOf" srcId="{939CD68B-2FF9-4421-8CCE-6137F594B377}" destId="{D6F26C39-BF52-47C4-9937-06494C4CEB46}" srcOrd="0" destOrd="0" presId="urn:microsoft.com/office/officeart/2005/8/layout/default"/>
    <dgm:cxn modelId="{5724C9CD-A7D4-42F7-9D35-8A2EE3263D3C}" srcId="{1AD0D3CA-20AC-4BC1-96B0-477406185C9F}" destId="{939CD68B-2FF9-4421-8CCE-6137F594B377}" srcOrd="2" destOrd="0" parTransId="{818A34C8-9709-4F42-81C5-BB1D974A43EA}" sibTransId="{8DBB2441-4DA8-4943-9F9A-DDD44CF967C4}"/>
    <dgm:cxn modelId="{BC0AEAA3-5B14-4ACE-A41C-D8706FCF61F0}" type="presOf" srcId="{3E61D5BB-3F15-4EFB-9B05-065F2F0AACF5}" destId="{70C6A7FD-F6D5-4DB9-8710-B55A641F674B}" srcOrd="0" destOrd="0" presId="urn:microsoft.com/office/officeart/2005/8/layout/default"/>
    <dgm:cxn modelId="{E38734D8-7632-4A88-A324-29764687832A}" srcId="{1AD0D3CA-20AC-4BC1-96B0-477406185C9F}" destId="{3E61D5BB-3F15-4EFB-9B05-065F2F0AACF5}" srcOrd="1" destOrd="0" parTransId="{0B4E8364-EE72-476D-9A47-A6061A86D93F}" sibTransId="{58929910-A41D-4986-B67E-06B1B60C29EE}"/>
    <dgm:cxn modelId="{AEC68CCD-98BA-41CA-81C6-2030C77C6E3A}" type="presParOf" srcId="{9DCD9988-A731-4EEE-9775-782DD0579993}" destId="{7EC0D0D5-DB22-4FCC-85C7-3A481385DC16}" srcOrd="0" destOrd="0" presId="urn:microsoft.com/office/officeart/2005/8/layout/default"/>
    <dgm:cxn modelId="{BA419418-8F0A-4672-A743-64F601105A37}" type="presParOf" srcId="{9DCD9988-A731-4EEE-9775-782DD0579993}" destId="{06982B5B-9A63-4FB9-A265-64EEE042EDAC}" srcOrd="1" destOrd="0" presId="urn:microsoft.com/office/officeart/2005/8/layout/default"/>
    <dgm:cxn modelId="{CE5BE472-77D7-46E1-AAFF-4327A840D8E0}" type="presParOf" srcId="{9DCD9988-A731-4EEE-9775-782DD0579993}" destId="{70C6A7FD-F6D5-4DB9-8710-B55A641F674B}" srcOrd="2" destOrd="0" presId="urn:microsoft.com/office/officeart/2005/8/layout/default"/>
    <dgm:cxn modelId="{5571F963-0F25-4B66-8D4B-DA7B6CEA9147}" type="presParOf" srcId="{9DCD9988-A731-4EEE-9775-782DD0579993}" destId="{5369701D-6278-4B06-8ED5-F955F35D9FDD}" srcOrd="3" destOrd="0" presId="urn:microsoft.com/office/officeart/2005/8/layout/default"/>
    <dgm:cxn modelId="{97F9B5EA-0654-492F-AB3F-75B6B5C843BB}" type="presParOf" srcId="{9DCD9988-A731-4EEE-9775-782DD0579993}" destId="{D6F26C39-BF52-47C4-9937-06494C4CEB46}"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Wireless Networks and Mobile Infrastructure</a:t>
          </a:r>
          <a:endParaRPr lang="en-US" sz="1800" kern="1200" dirty="0"/>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Collaboration and Communication Technologies</a:t>
          </a:r>
          <a:endParaRPr lang="en-US" sz="1800" kern="1200" dirty="0"/>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Sustainability and Ethical Issues</a:t>
          </a:r>
          <a:endParaRPr lang="en-US" sz="18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5A8B25"/>
              </a:solidFill>
            </a:rPr>
            <a:t>Data Networks, IP Addresses, and APIs</a:t>
          </a:r>
          <a:endParaRPr lang="en-US" sz="1800" b="1" kern="1200" dirty="0">
            <a:solidFill>
              <a:srgbClr val="5A8B25"/>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5A8B25"/>
              </a:solidFill>
            </a:rPr>
            <a:t>Wireless Networks and Mobile Infrastructure</a:t>
          </a:r>
          <a:endParaRPr lang="en-US" sz="1800" b="1" kern="1200" dirty="0">
            <a:solidFill>
              <a:srgbClr val="5A8B25"/>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Collaboration and Communication Technologies</a:t>
          </a:r>
          <a:endParaRPr lang="en-US" sz="1800" kern="1200" dirty="0"/>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Sustainability and Ethical Issues</a:t>
          </a:r>
          <a:endParaRPr lang="en-US" sz="18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Data Networks, IP Addresses, and APIs</a:t>
          </a:r>
          <a:endParaRPr lang="en-US" sz="1800" kern="1200" dirty="0">
            <a:solidFill>
              <a:schemeClr val="tx1"/>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Wireless Networks and Mobile Infrastructure</a:t>
          </a:r>
          <a:endParaRPr lang="en-US" sz="1800" kern="1200" dirty="0"/>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5A8B25"/>
              </a:solidFill>
            </a:rPr>
            <a:t>Collaboration and Communication Technologies</a:t>
          </a:r>
          <a:endParaRPr lang="en-US" sz="1800" b="1" kern="1200" dirty="0">
            <a:solidFill>
              <a:srgbClr val="5A8B25"/>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Sustainability and Ethical Issues</a:t>
          </a:r>
          <a:endParaRPr lang="en-US" sz="18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Data Networks, IP Addresses, and APIs</a:t>
          </a:r>
          <a:endParaRPr lang="en-US" sz="1800" kern="1200" dirty="0">
            <a:solidFill>
              <a:schemeClr val="tx1"/>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Wireless Networks and Mobile Infrastructure</a:t>
          </a:r>
          <a:endParaRPr lang="en-US" sz="1800" kern="1200" dirty="0"/>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Collaboration and Communication Technologies</a:t>
          </a:r>
          <a:endParaRPr lang="en-US" sz="1800" kern="1200" dirty="0"/>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5A8B25"/>
              </a:solidFill>
            </a:rPr>
            <a:t>Sustainability and Ethical Issues</a:t>
          </a:r>
          <a:endParaRPr lang="en-US" sz="1800" b="1" kern="1200" dirty="0">
            <a:solidFill>
              <a:srgbClr val="5A8B25"/>
            </a:solidFill>
          </a:endParaRPr>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Data Networks, IP Addresses, and APIs</a:t>
          </a:r>
          <a:endParaRPr lang="en-US" sz="1800" kern="1200" dirty="0">
            <a:solidFill>
              <a:schemeClr val="tx1"/>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C0D0D5-DB22-4FCC-85C7-3A481385DC16}">
      <dsp:nvSpPr>
        <dsp:cNvPr id="0" name=""/>
        <dsp:cNvSpPr/>
      </dsp:nvSpPr>
      <dsp:spPr>
        <a:xfrm>
          <a:off x="0" y="152394"/>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Global, mobile workforce</a:t>
          </a:r>
        </a:p>
        <a:p>
          <a:pPr lvl="0" algn="l" defTabSz="977900">
            <a:lnSpc>
              <a:spcPct val="90000"/>
            </a:lnSpc>
            <a:spcBef>
              <a:spcPct val="0"/>
            </a:spcBef>
            <a:spcAft>
              <a:spcPct val="35000"/>
            </a:spcAft>
          </a:pPr>
          <a:r>
            <a:rPr lang="en-US" sz="2000" kern="1200" dirty="0" smtClean="0"/>
            <a:t>62% of the workforce works outside an office at some point. This number is increasing.</a:t>
          </a:r>
          <a:endParaRPr lang="en-US" sz="2000" kern="1200" dirty="0"/>
        </a:p>
      </dsp:txBody>
      <dsp:txXfrm>
        <a:off x="0" y="152394"/>
        <a:ext cx="2902148" cy="1741289"/>
      </dsp:txXfrm>
    </dsp:sp>
    <dsp:sp modelId="{70C6A7FD-F6D5-4DB9-8710-B55A641F674B}">
      <dsp:nvSpPr>
        <dsp:cNvPr id="0" name=""/>
        <dsp:cNvSpPr/>
      </dsp:nvSpPr>
      <dsp:spPr>
        <a:xfrm>
          <a:off x="3193107" y="145603"/>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Mobility-driven consumerization</a:t>
          </a:r>
        </a:p>
        <a:p>
          <a:pPr lvl="0" algn="l" defTabSz="977900">
            <a:lnSpc>
              <a:spcPct val="90000"/>
            </a:lnSpc>
            <a:spcBef>
              <a:spcPct val="0"/>
            </a:spcBef>
            <a:spcAft>
              <a:spcPct val="35000"/>
            </a:spcAft>
          </a:pPr>
          <a:r>
            <a:rPr lang="en-US" sz="2000" kern="1200" dirty="0" smtClean="0"/>
            <a:t>Growing number of cloud collaboration services.</a:t>
          </a:r>
          <a:endParaRPr lang="en-US" sz="2000" kern="1200" dirty="0"/>
        </a:p>
      </dsp:txBody>
      <dsp:txXfrm>
        <a:off x="3193107" y="145603"/>
        <a:ext cx="2902148" cy="1741289"/>
      </dsp:txXfrm>
    </dsp:sp>
    <dsp:sp modelId="{D6F26C39-BF52-47C4-9937-06494C4CEB46}">
      <dsp:nvSpPr>
        <dsp:cNvPr id="0" name=""/>
        <dsp:cNvSpPr/>
      </dsp:nvSpPr>
      <dsp:spPr>
        <a:xfrm>
          <a:off x="1596925" y="2177107"/>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Principle of “any”</a:t>
          </a:r>
        </a:p>
        <a:p>
          <a:pPr lvl="0" algn="l" defTabSz="977900">
            <a:lnSpc>
              <a:spcPct val="90000"/>
            </a:lnSpc>
            <a:spcBef>
              <a:spcPct val="0"/>
            </a:spcBef>
            <a:spcAft>
              <a:spcPct val="35000"/>
            </a:spcAft>
          </a:pPr>
          <a:r>
            <a:rPr lang="en-US" sz="2000" kern="1200" dirty="0" smtClean="0"/>
            <a:t>Growing need to connect anybody, anytime, anywhere on any device</a:t>
          </a:r>
          <a:endParaRPr lang="en-US" sz="2000" kern="1200" dirty="0"/>
        </a:p>
      </dsp:txBody>
      <dsp:txXfrm>
        <a:off x="1596925" y="2177107"/>
        <a:ext cx="2902148" cy="1741289"/>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0AC870-9D73-428C-8CB4-238321AD6712}" type="datetimeFigureOut">
              <a:rPr lang="en-US" smtClean="0"/>
              <a:t>11/13/2014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3F0A4E-8CBA-42DD-BD42-7CBB6434DEA9}" type="slidenum">
              <a:rPr lang="en-US" smtClean="0"/>
              <a:t>‹#›</a:t>
            </a:fld>
            <a:endParaRPr lang="en-US" dirty="0"/>
          </a:p>
        </p:txBody>
      </p:sp>
    </p:spTree>
    <p:extLst>
      <p:ext uri="{BB962C8B-B14F-4D97-AF65-F5344CB8AC3E}">
        <p14:creationId xmlns:p14="http://schemas.microsoft.com/office/powerpoint/2010/main" val="1992509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IPv4 can support roughly 4.3 billion unique IP address. IPv6 can support 340 trillion, trillion, trillion addresses. IPv6 offers also enhanced quality of service that is needed by the latest in video, interactive games, and e-commerce. In April 2014 ARIN, the group that oversees Internet addresses, reported that IPv4 addresses were running out—making it urgent that enterprises move to the newer IPv6</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Every device that communicates with a network must have a unique identifying IP address. An IP address is comparable to a telephone number or home address.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Bandwidth is the communication capacity of a network. Bandwidth is the amount of data that passes through a network connection over time as measured in bits per second (bps). For an analogy to bandwidth, consider a pipe used to transport water. The larger the diameter of the pipe, the greater the throughput (volume) of water that flows through it and the faster water is transferred through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Broadband</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is short for broad bandwidth and means high capacity.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Business networks support basic functions including: communication, mobility, collaboration, relationships, and search.</a:t>
            </a:r>
          </a:p>
          <a:p>
            <a:pPr lvl="0"/>
            <a:r>
              <a:rPr lang="en-US" sz="1200" kern="1200" dirty="0" smtClean="0">
                <a:solidFill>
                  <a:schemeClr val="tx1"/>
                </a:solidFill>
                <a:effectLst/>
                <a:latin typeface="+mn-lt"/>
                <a:ea typeface="+mn-ea"/>
                <a:cs typeface="+mn-cs"/>
              </a:rPr>
              <a:t>Communication: Provides sufficient capacity for human and machine generated transmissions, such as being able to talk, text, tweet, fax, send messages, etc. </a:t>
            </a:r>
          </a:p>
          <a:p>
            <a:pPr lvl="0"/>
            <a:r>
              <a:rPr lang="en-US" sz="1200" kern="1200" dirty="0" smtClean="0">
                <a:solidFill>
                  <a:schemeClr val="tx1"/>
                </a:solidFill>
                <a:effectLst/>
                <a:latin typeface="+mn-lt"/>
                <a:ea typeface="+mn-ea"/>
                <a:cs typeface="+mn-cs"/>
              </a:rPr>
              <a:t>Mobility: Provides secure, trusted, and reliable access from any mobile device anywhere at satisfactory download (DL) and upload (UL) speeds.</a:t>
            </a:r>
          </a:p>
          <a:p>
            <a:pPr lvl="0"/>
            <a:r>
              <a:rPr lang="en-US" sz="1200" kern="1200" dirty="0" smtClean="0">
                <a:solidFill>
                  <a:schemeClr val="tx1"/>
                </a:solidFill>
                <a:effectLst/>
                <a:latin typeface="+mn-lt"/>
                <a:ea typeface="+mn-ea"/>
                <a:cs typeface="+mn-cs"/>
              </a:rPr>
              <a:t>Collaboration: Supports teamwork activities that may be synchronous or asynchronous; brain storming; and knowledge and document sharing.</a:t>
            </a:r>
          </a:p>
          <a:p>
            <a:pPr lvl="0"/>
            <a:r>
              <a:rPr lang="en-US" sz="1200" kern="1200" dirty="0" smtClean="0">
                <a:solidFill>
                  <a:schemeClr val="tx1"/>
                </a:solidFill>
                <a:effectLst/>
                <a:latin typeface="+mn-lt"/>
                <a:ea typeface="+mn-ea"/>
                <a:cs typeface="+mn-cs"/>
              </a:rPr>
              <a:t>Relationships: Manages interaction with customers, supply chain partners, shareholders, employees, regulatory agencies, etc.</a:t>
            </a:r>
          </a:p>
          <a:p>
            <a:pPr lvl="0"/>
            <a:r>
              <a:rPr lang="en-US" sz="1200" kern="1200" dirty="0" smtClean="0">
                <a:solidFill>
                  <a:schemeClr val="tx1"/>
                </a:solidFill>
                <a:effectLst/>
                <a:latin typeface="+mn-lt"/>
                <a:ea typeface="+mn-ea"/>
                <a:cs typeface="+mn-cs"/>
              </a:rPr>
              <a:t>Search: Able to locate data, contracts, documents, spreadsheets, and other knowledge within an organization easily and efficiently.</a:t>
            </a:r>
          </a:p>
          <a:p>
            <a:pPr lvl="0"/>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The two types of switching are:</a:t>
            </a:r>
          </a:p>
          <a:p>
            <a:pPr lvl="0"/>
            <a:r>
              <a:rPr lang="en-US" sz="1200" b="1" kern="1200" dirty="0" smtClean="0">
                <a:solidFill>
                  <a:schemeClr val="tx1"/>
                </a:solidFill>
                <a:effectLst/>
                <a:latin typeface="+mn-lt"/>
                <a:ea typeface="+mn-ea"/>
                <a:cs typeface="+mn-cs"/>
              </a:rPr>
              <a:t>Circuit switching:</a:t>
            </a:r>
            <a:r>
              <a:rPr lang="en-US" sz="1200" kern="1200" dirty="0" smtClean="0">
                <a:solidFill>
                  <a:schemeClr val="tx1"/>
                </a:solidFill>
                <a:effectLst/>
                <a:latin typeface="+mn-lt"/>
                <a:ea typeface="+mn-ea"/>
                <a:cs typeface="+mn-cs"/>
              </a:rPr>
              <a:t> A circuit is a dedicated connection between a source and a destination. Circuit switching is older technology that was used for telephone calls. The distinguishing characteristic is that the circuit cannot be used by any other call until the session (connection) is ended. It is inefficient for digital transmission.</a:t>
            </a:r>
          </a:p>
          <a:p>
            <a:pPr lvl="0"/>
            <a:r>
              <a:rPr lang="en-US" sz="1200" b="1" kern="1200" dirty="0" smtClean="0">
                <a:solidFill>
                  <a:schemeClr val="tx1"/>
                </a:solidFill>
                <a:effectLst/>
                <a:latin typeface="+mn-lt"/>
                <a:ea typeface="+mn-ea"/>
                <a:cs typeface="+mn-cs"/>
              </a:rPr>
              <a:t>Packet switching:</a:t>
            </a:r>
            <a:r>
              <a:rPr lang="en-US" sz="1200" kern="1200" dirty="0" smtClean="0">
                <a:solidFill>
                  <a:schemeClr val="tx1"/>
                </a:solidFill>
                <a:effectLst/>
                <a:latin typeface="+mn-lt"/>
                <a:ea typeface="+mn-ea"/>
                <a:cs typeface="+mn-cs"/>
              </a:rPr>
              <a:t> Packet switching transfers data or voice in packets. Files are broken into packets, numbered sequentially, and routed individually to their destination. When received at the destination, the packets are reassembled into their proper sequence. </a:t>
            </a:r>
          </a:p>
          <a:p>
            <a:r>
              <a:rPr lang="en-US" sz="1200" b="1" kern="1200" dirty="0" smtClean="0">
                <a:solidFill>
                  <a:schemeClr val="tx1"/>
                </a:solidFill>
                <a:effectLst/>
                <a:latin typeface="+mn-lt"/>
                <a:ea typeface="+mn-ea"/>
                <a:cs typeface="+mn-cs"/>
              </a:rPr>
              <a:t>The astute student may realize:</a:t>
            </a:r>
            <a:r>
              <a:rPr lang="en-US" sz="1200" kern="1200" dirty="0" smtClean="0">
                <a:solidFill>
                  <a:schemeClr val="tx1"/>
                </a:solidFill>
                <a:effectLst/>
                <a:latin typeface="+mn-lt"/>
                <a:ea typeface="+mn-ea"/>
                <a:cs typeface="+mn-cs"/>
              </a:rPr>
              <a:t> The path of the signal is digital, and is neither dedicated nor exclusive. That is, the networks are shared. When packets are transmitted over a shared network, such as the Internet, they may follow different paths to the destination, where they are reassembled into the original message once all of them have arrived.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4G delivers average download rates of 3Mbps or higher. In contrast, today's 3G networks typically deliver average download speeds about one-tenth of that rate. Even though individual networks, ranging from 2G to 3G, started separately with their own purposes, soon they will be converted to the 4G network. 4G is based purely on the packet-based Internet Protocol (IP) – unlike current 2G and 3G networks that have a circuit-switched subsystem.  Users can get 4G wireless connectivity through one of the following standards:</a:t>
            </a:r>
          </a:p>
          <a:p>
            <a:r>
              <a:rPr lang="en-US" sz="1200" kern="1200" dirty="0" smtClean="0">
                <a:solidFill>
                  <a:schemeClr val="tx1"/>
                </a:solidFill>
                <a:effectLst/>
                <a:latin typeface="+mn-lt"/>
                <a:ea typeface="+mn-ea"/>
                <a:cs typeface="+mn-cs"/>
              </a:rPr>
              <a:t>1.</a:t>
            </a:r>
            <a:r>
              <a:rPr lang="en-US" sz="1200" b="1" kern="1200" dirty="0" smtClean="0">
                <a:solidFill>
                  <a:schemeClr val="tx1"/>
                </a:solidFill>
                <a:effectLst/>
                <a:latin typeface="+mn-lt"/>
                <a:ea typeface="+mn-ea"/>
                <a:cs typeface="+mn-cs"/>
              </a:rPr>
              <a:t> WiMAX</a:t>
            </a:r>
            <a:r>
              <a:rPr lang="en-US" sz="1200" kern="1200" dirty="0" smtClean="0">
                <a:solidFill>
                  <a:schemeClr val="tx1"/>
                </a:solidFill>
                <a:effectLst/>
                <a:latin typeface="+mn-lt"/>
                <a:ea typeface="+mn-ea"/>
                <a:cs typeface="+mn-cs"/>
              </a:rPr>
              <a:t> is based on the IEEE 802.16 standard and the metropolitan area network (MAN) access standard. IEEE 802.16 specifications are:</a:t>
            </a:r>
          </a:p>
          <a:p>
            <a:r>
              <a:rPr lang="en-US" sz="1200" kern="1200" dirty="0" smtClean="0">
                <a:solidFill>
                  <a:schemeClr val="tx1"/>
                </a:solidFill>
                <a:effectLst/>
                <a:latin typeface="+mn-lt"/>
                <a:ea typeface="+mn-ea"/>
                <a:cs typeface="+mn-cs"/>
              </a:rPr>
              <a:t>• Range: 30 miles (50 km) from base station</a:t>
            </a:r>
          </a:p>
          <a:p>
            <a:r>
              <a:rPr lang="en-US" sz="1200" kern="1200" dirty="0" smtClean="0">
                <a:solidFill>
                  <a:schemeClr val="tx1"/>
                </a:solidFill>
                <a:effectLst/>
                <a:latin typeface="+mn-lt"/>
                <a:ea typeface="+mn-ea"/>
                <a:cs typeface="+mn-cs"/>
              </a:rPr>
              <a:t>• Speed: 70 megabits per second (Mbps)</a:t>
            </a:r>
          </a:p>
          <a:p>
            <a:r>
              <a:rPr lang="en-US" sz="1200" kern="1200" dirty="0" smtClean="0">
                <a:solidFill>
                  <a:schemeClr val="tx1"/>
                </a:solidFill>
                <a:effectLst/>
                <a:latin typeface="+mn-lt"/>
                <a:ea typeface="+mn-ea"/>
                <a:cs typeface="+mn-cs"/>
              </a:rPr>
              <a:t>• Line-of-sight not needed between user and base station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WiMAX operates on the same basic principles as Wi-Fi in that it transmits data from one device to another via radio signals.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 </a:t>
            </a:r>
            <a:r>
              <a:rPr lang="en-US" sz="1200" b="1" kern="1200" dirty="0" smtClean="0">
                <a:solidFill>
                  <a:schemeClr val="tx1"/>
                </a:solidFill>
                <a:effectLst/>
                <a:latin typeface="+mn-lt"/>
                <a:ea typeface="+mn-ea"/>
                <a:cs typeface="+mn-cs"/>
              </a:rPr>
              <a:t>LTE</a:t>
            </a:r>
            <a:r>
              <a:rPr lang="en-US" sz="1200" kern="1200" dirty="0" smtClean="0">
                <a:solidFill>
                  <a:schemeClr val="tx1"/>
                </a:solidFill>
                <a:effectLst/>
                <a:latin typeface="+mn-lt"/>
                <a:ea typeface="+mn-ea"/>
                <a:cs typeface="+mn-cs"/>
              </a:rPr>
              <a:t> (Long-Term Evolution) is a GSM-based technology that is deployed by Verizon, AT&amp;T, and T-Mobile. LTE has download data rates of 100 Mbps and upload data rates of 50 Mbps.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7. Mobile broadband</a:t>
            </a:r>
            <a:r>
              <a:rPr lang="en-US" sz="1200" kern="1200" dirty="0" smtClean="0">
                <a:solidFill>
                  <a:schemeClr val="tx1"/>
                </a:solidFill>
                <a:effectLst/>
                <a:latin typeface="+mn-lt"/>
                <a:ea typeface="+mn-ea"/>
                <a:cs typeface="+mn-cs"/>
              </a:rPr>
              <a:t>: Describes various types of wireless high-speed Internet access through a portable modem, telephone or other device. Various network standards may be used, such as GPRS, 4G, 3G, WiMAX, LTE UMTS/HSPA, EV-DO, and some portable satellite-based systems.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textbook discusses 4G standards, so students’ answers will probably be focused along this line. In general, users can get 4G wireless connectivity through one of two standards: WiMAX or LTE (Long-Term Evolution).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In January 2014 an appeals court struck down the FCC’s 2010 decision (providing a Net “semi-neutrality”.) The court allowed ISPs to create a two-tiered Internet but to avoid anticompetitive practices, and banned “unreasonable” discrimination against providers. However, the rules do not explicitly forbid “paid</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prioritization,” which would allow a company to pay an ISP for</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faster data transmission.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Those in favor of Net neutrality. They want a one-tier system in which all Internet data packets are treated the same, regardless of their content, destination, or source. In contrast, those who favor the two-tiered system argue that there have always been different levels of Internet service and that a two-tiered system would enable more freedom of choice and promote Internet-based commerce.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9. </a:t>
            </a:r>
            <a:r>
              <a:rPr lang="en-US" sz="1200" kern="1200" dirty="0" smtClean="0">
                <a:solidFill>
                  <a:schemeClr val="tx1"/>
                </a:solidFill>
                <a:effectLst/>
                <a:latin typeface="+mn-lt"/>
                <a:ea typeface="+mn-ea"/>
                <a:cs typeface="+mn-cs"/>
              </a:rPr>
              <a:t>NFC enables two devices within close proximity to establish a communication channel and transfer data through radio waves. NFC is location-aware technologies that are more secure than other wireless technologies like Bluetooth and Wi-Fi. Unlike RFID, NFC is a two-way communication tool. </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Location-aware NFC technology, such as smartphones, can be used to make purchases in restaurants, resorts, hotels, theme parks and theaters, at gas stations, and on buses and trains. They also can provide consumers with content to complement their current activity, such as recipe or idea videos when shopping at a supermarket having proper NFC tag-equipped units.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10. </a:t>
            </a:r>
            <a:r>
              <a:rPr lang="en-US" sz="1200" kern="1200" dirty="0" smtClean="0">
                <a:solidFill>
                  <a:schemeClr val="tx1"/>
                </a:solidFill>
                <a:effectLst/>
                <a:latin typeface="+mn-lt"/>
                <a:ea typeface="+mn-ea"/>
                <a:cs typeface="+mn-cs"/>
              </a:rPr>
              <a:t>For programmers: The benefits of APIs are that they simplify the programmer’s job and ensure that all programs using the same API use that resource in the same manner. APIs are the common method for accessing information, websites, and databases.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Business benefits of APIs include:</a:t>
            </a:r>
          </a:p>
          <a:p>
            <a:r>
              <a:rPr lang="en-US" sz="1200" b="1" kern="1200" dirty="0" smtClean="0">
                <a:solidFill>
                  <a:schemeClr val="tx1"/>
                </a:solidFill>
                <a:effectLst/>
                <a:latin typeface="+mn-lt"/>
                <a:ea typeface="+mn-ea"/>
                <a:cs typeface="+mn-cs"/>
              </a:rPr>
              <a:t>APIs are channels to new customers and markets:</a:t>
            </a:r>
            <a:r>
              <a:rPr lang="en-US" sz="1200" kern="1200" dirty="0" smtClean="0">
                <a:solidFill>
                  <a:schemeClr val="tx1"/>
                </a:solidFill>
                <a:effectLst/>
                <a:latin typeface="+mn-lt"/>
                <a:ea typeface="+mn-ea"/>
                <a:cs typeface="+mn-cs"/>
              </a:rPr>
              <a:t> APIs enable partners to use business assets to extend the reach of a company’s products or services to customers and markets they might not reach easily.</a:t>
            </a:r>
          </a:p>
          <a:p>
            <a:r>
              <a:rPr lang="en-US" sz="1200" b="1" kern="1200" dirty="0" smtClean="0">
                <a:solidFill>
                  <a:schemeClr val="tx1"/>
                </a:solidFill>
                <a:effectLst/>
                <a:latin typeface="+mn-lt"/>
                <a:ea typeface="+mn-ea"/>
                <a:cs typeface="+mn-cs"/>
              </a:rPr>
              <a:t>APIs promote innovation:</a:t>
            </a:r>
            <a:r>
              <a:rPr lang="en-US" sz="1200" kern="1200" dirty="0" smtClean="0">
                <a:solidFill>
                  <a:schemeClr val="tx1"/>
                </a:solidFill>
                <a:effectLst/>
                <a:latin typeface="+mn-lt"/>
                <a:ea typeface="+mn-ea"/>
                <a:cs typeface="+mn-cs"/>
              </a:rPr>
              <a:t> Through an API, people who are committed to a challenge or problem can solve it themselves.</a:t>
            </a:r>
          </a:p>
          <a:p>
            <a:r>
              <a:rPr lang="en-US" sz="1200" b="1" kern="1200" dirty="0" smtClean="0">
                <a:solidFill>
                  <a:schemeClr val="tx1"/>
                </a:solidFill>
                <a:effectLst/>
                <a:latin typeface="+mn-lt"/>
                <a:ea typeface="+mn-ea"/>
                <a:cs typeface="+mn-cs"/>
              </a:rPr>
              <a:t>APIs are a better way to organize IT:</a:t>
            </a:r>
            <a:r>
              <a:rPr lang="en-US" sz="1200" kern="1200" dirty="0" smtClean="0">
                <a:solidFill>
                  <a:schemeClr val="tx1"/>
                </a:solidFill>
                <a:effectLst/>
                <a:latin typeface="+mn-lt"/>
                <a:ea typeface="+mn-ea"/>
                <a:cs typeface="+mn-cs"/>
              </a:rPr>
              <a:t> APIs promote innovation by allowing everyone in a company to use each other’s assets without delay.</a:t>
            </a:r>
          </a:p>
          <a:p>
            <a:r>
              <a:rPr lang="en-US" sz="1200" b="1" kern="1200" dirty="0" smtClean="0">
                <a:solidFill>
                  <a:schemeClr val="tx1"/>
                </a:solidFill>
                <a:effectLst/>
                <a:latin typeface="+mn-lt"/>
                <a:ea typeface="+mn-ea"/>
                <a:cs typeface="+mn-cs"/>
              </a:rPr>
              <a:t>APIs create a path to lots of Apps:</a:t>
            </a:r>
            <a:r>
              <a:rPr lang="en-US" sz="1200" kern="1200" dirty="0" smtClean="0">
                <a:solidFill>
                  <a:schemeClr val="tx1"/>
                </a:solidFill>
                <a:effectLst/>
                <a:latin typeface="+mn-lt"/>
                <a:ea typeface="+mn-ea"/>
                <a:cs typeface="+mn-cs"/>
              </a:rPr>
              <a:t> Apps are going to be a crucial channel in the next 10 years. Apps are powered by APIs. Developers use APIs and combinations of APIs to create new user experiences.</a:t>
            </a:r>
          </a:p>
          <a:p>
            <a:endParaRPr lang="en-US" b="1" dirty="0"/>
          </a:p>
        </p:txBody>
      </p:sp>
      <p:sp>
        <p:nvSpPr>
          <p:cNvPr id="4" name="Slide Number Placeholder 3"/>
          <p:cNvSpPr>
            <a:spLocks noGrp="1"/>
          </p:cNvSpPr>
          <p:nvPr>
            <p:ph type="sldNum" sz="quarter" idx="10"/>
          </p:nvPr>
        </p:nvSpPr>
        <p:spPr/>
        <p:txBody>
          <a:bodyPr/>
          <a:lstStyle/>
          <a:p>
            <a:fld id="{193F0A4E-8CBA-42DD-BD42-7CBB6434DEA9}" type="slidenum">
              <a:rPr lang="en-US" smtClean="0"/>
              <a:t>13</a:t>
            </a:fld>
            <a:endParaRPr lang="en-US" dirty="0"/>
          </a:p>
        </p:txBody>
      </p:sp>
    </p:spTree>
    <p:extLst>
      <p:ext uri="{BB962C8B-B14F-4D97-AF65-F5344CB8AC3E}">
        <p14:creationId xmlns:p14="http://schemas.microsoft.com/office/powerpoint/2010/main" val="2058188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pPr lvl="0"/>
            <a:r>
              <a:rPr lang="en-US" sz="1200" b="1" kern="1200" dirty="0" smtClean="0">
                <a:solidFill>
                  <a:schemeClr val="tx1"/>
                </a:solidFill>
                <a:effectLst/>
                <a:latin typeface="+mn-lt"/>
                <a:ea typeface="+mn-ea"/>
                <a:cs typeface="+mn-cs"/>
              </a:rPr>
              <a:t>1.</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Factors contributing to mobility can include the following:</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New wireless technologies such as WiMAX-Wireless Broadband and standards such as 8.11n</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High-speed wireless networks such as 4G</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Multitasking mobile devices</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More robust mobile OSs and their applications</a:t>
            </a:r>
            <a:endParaRPr lang="en-US" sz="11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Increased competitive pressure as others start adopting mobile technology for strategic applications</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2.</a:t>
            </a:r>
            <a:r>
              <a:rPr lang="en-US" sz="11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Organizations are recognizing the strategic value of mobile technology. So, organizations are moving away from ad hoc adoption of mobile devices and network infrastructure to a more strategic planning build-out of their mobile capabilities. As technologies that make up the mobile infrastructure evolve, identifying strategic technologies and avoiding wasted investments require more extensive planning and forecasting.</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3.</a:t>
            </a:r>
            <a:r>
              <a:rPr lang="en-US" sz="1100" b="0"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Wi-Fi</a:t>
            </a:r>
            <a:r>
              <a:rPr lang="en-US" sz="1200" kern="1200" dirty="0" smtClean="0">
                <a:solidFill>
                  <a:schemeClr val="tx1"/>
                </a:solidFill>
                <a:effectLst/>
                <a:latin typeface="+mn-lt"/>
                <a:ea typeface="+mn-ea"/>
                <a:cs typeface="+mn-cs"/>
              </a:rPr>
              <a:t> is a technology that allows computers to share a network or internet connection wirelessly without the need to connect to a commercial network. Wi-Fi networks beam packets over short distances using part of the radio spectrum, or they can extend over larger areas, such as municipal Wi-Fi networks. Municipal networks are not common because of huge costs.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Wi-Fi is the standard way computers connect to wireless networks. Nearly all computers have built-in Wi-Fi chips that allow users to find and connect to wireless routers. The router must be connected to the Internet in order to provide Internet access to connected devices. Wi-Fi networking standards are:</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802.11b. </a:t>
            </a:r>
            <a:r>
              <a:rPr lang="en-US" sz="1200" kern="1200" dirty="0" smtClean="0">
                <a:solidFill>
                  <a:schemeClr val="tx1"/>
                </a:solidFill>
                <a:effectLst/>
                <a:latin typeface="+mn-lt"/>
                <a:ea typeface="+mn-ea"/>
                <a:cs typeface="+mn-cs"/>
              </a:rPr>
              <a:t>This standard shares spectrum with 2.4 GHz cordless phones, microwave ovens, and many Bluetooth products. Data are transferred at distances up to 100 meters or 328 feet.</a:t>
            </a:r>
          </a:p>
          <a:p>
            <a:pPr lvl="0"/>
            <a:r>
              <a:rPr lang="en-US" sz="1200" b="1" kern="1200" dirty="0" smtClean="0">
                <a:solidFill>
                  <a:schemeClr val="tx1"/>
                </a:solidFill>
                <a:effectLst/>
                <a:latin typeface="+mn-lt"/>
                <a:ea typeface="+mn-ea"/>
                <a:cs typeface="+mn-cs"/>
              </a:rPr>
              <a:t>802.11a. </a:t>
            </a:r>
            <a:r>
              <a:rPr lang="en-US" sz="1200" kern="1200" dirty="0" smtClean="0">
                <a:solidFill>
                  <a:schemeClr val="tx1"/>
                </a:solidFill>
                <a:effectLst/>
                <a:latin typeface="+mn-lt"/>
                <a:ea typeface="+mn-ea"/>
                <a:cs typeface="+mn-cs"/>
              </a:rPr>
              <a:t>This standard runs on 12 channels in the 5 GHz spectrum in North America, which reduces interference issues. Data are transferred about 5 times faster than 802.11b, improving the quality of streaming media. It has extra bandwidth for large files. Since the 802.11a and b standards are not interoperable, data sent from an 802.11b network cannot be accessed by 802.11a networks.</a:t>
            </a:r>
          </a:p>
          <a:p>
            <a:pPr lvl="0"/>
            <a:r>
              <a:rPr lang="en-US" sz="1200" b="1" kern="1200" dirty="0" smtClean="0">
                <a:solidFill>
                  <a:schemeClr val="tx1"/>
                </a:solidFill>
                <a:effectLst/>
                <a:latin typeface="+mn-lt"/>
                <a:ea typeface="+mn-ea"/>
                <a:cs typeface="+mn-cs"/>
              </a:rPr>
              <a:t>802.11g. </a:t>
            </a:r>
            <a:r>
              <a:rPr lang="en-US" sz="1200" kern="1200" dirty="0" smtClean="0">
                <a:solidFill>
                  <a:schemeClr val="tx1"/>
                </a:solidFill>
                <a:effectLst/>
                <a:latin typeface="+mn-lt"/>
                <a:ea typeface="+mn-ea"/>
                <a:cs typeface="+mn-cs"/>
              </a:rPr>
              <a:t>This standard runs on three channels in 2.4 GHz spectrum, but at the speed of 802.11a. It is compatible with the 802.11b standard.</a:t>
            </a:r>
          </a:p>
          <a:p>
            <a:pPr lvl="0"/>
            <a:r>
              <a:rPr lang="en-US" sz="1200" b="1" kern="1200" dirty="0" smtClean="0">
                <a:solidFill>
                  <a:schemeClr val="tx1"/>
                </a:solidFill>
                <a:effectLst/>
                <a:latin typeface="+mn-lt"/>
                <a:ea typeface="+mn-ea"/>
                <a:cs typeface="+mn-cs"/>
              </a:rPr>
              <a:t>802.11n. </a:t>
            </a:r>
            <a:r>
              <a:rPr lang="en-US" sz="1200" kern="1200" dirty="0" smtClean="0">
                <a:solidFill>
                  <a:schemeClr val="tx1"/>
                </a:solidFill>
                <a:effectLst/>
                <a:latin typeface="+mn-lt"/>
                <a:ea typeface="+mn-ea"/>
                <a:cs typeface="+mn-cs"/>
              </a:rPr>
              <a:t>This standard improves upon prior 802.11 standards by adding multiple-input multiple-output (MIMO) and other newer features. Frequency ranges from 2.4 GHz to 5GHz with a data rate of about 22 Mbps, but perhaps as high as 100 Mbps.  </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A WLAN (Wireless Local Area Network) is a type of local area network that uses high-frequency radio waves to communicate between computers or devices such as printers, which are referred to as nodes on the network. A WLAN typically extends an existing wired LAN by attaching a wireless access point (AP) to a wired network.</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5.</a:t>
            </a:r>
            <a:r>
              <a:rPr lang="en-US" sz="11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Wireless broadband WiMAX transmits voice, data, and video over high-frequency radio signals to businesses, homes, and mobile devices. It was designed to bypass traditional telephone lines and is an alternative to cable and DSL. WiMAX is based on the IEEE 802.16 set of standards and the metropolitan area network (MAN) access standard. Its range is 20 to 30 miles and it does not require a clear line of sight to function.</a:t>
            </a:r>
            <a:endParaRPr lang="en-US" sz="11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When evaluating mobile network solutions, four factors to consider are:</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1. Simple: </a:t>
            </a:r>
            <a:r>
              <a:rPr lang="en-US" sz="1200" kern="1200" dirty="0" smtClean="0">
                <a:solidFill>
                  <a:schemeClr val="tx1"/>
                </a:solidFill>
                <a:effectLst/>
                <a:latin typeface="+mn-lt"/>
                <a:ea typeface="+mn-ea"/>
                <a:cs typeface="+mn-cs"/>
              </a:rPr>
              <a:t>Easy to deploy, manage and use.</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Connected: </a:t>
            </a:r>
            <a:r>
              <a:rPr lang="en-US" sz="1200" kern="1200" dirty="0" smtClean="0">
                <a:solidFill>
                  <a:schemeClr val="tx1"/>
                </a:solidFill>
                <a:effectLst/>
                <a:latin typeface="+mn-lt"/>
                <a:ea typeface="+mn-ea"/>
                <a:cs typeface="+mn-cs"/>
              </a:rPr>
              <a:t>Always makes the best connection possible.</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Intelligent: </a:t>
            </a:r>
            <a:r>
              <a:rPr lang="en-US" sz="1200" kern="1200" dirty="0" smtClean="0">
                <a:solidFill>
                  <a:schemeClr val="tx1"/>
                </a:solidFill>
                <a:effectLst/>
                <a:latin typeface="+mn-lt"/>
                <a:ea typeface="+mn-ea"/>
                <a:cs typeface="+mn-cs"/>
              </a:rPr>
              <a:t>Works behind the scenes, easily integrating with other systems.</a:t>
            </a:r>
            <a:endParaRPr lang="en-US" sz="11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Trusted: </a:t>
            </a:r>
            <a:r>
              <a:rPr lang="en-US" sz="1200" kern="1200" dirty="0" smtClean="0">
                <a:solidFill>
                  <a:schemeClr val="tx1"/>
                </a:solidFill>
                <a:effectLst/>
                <a:latin typeface="+mn-lt"/>
                <a:ea typeface="+mn-ea"/>
                <a:cs typeface="+mn-cs"/>
              </a:rPr>
              <a:t>Enables secure and reliable communications.</a:t>
            </a:r>
            <a:endParaRPr lang="en-US" sz="1100" kern="1200" dirty="0" smtClean="0">
              <a:solidFill>
                <a:schemeClr val="tx1"/>
              </a:solidFill>
              <a:effectLst/>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193F0A4E-8CBA-42DD-BD42-7CBB6434DEA9}" type="slidenum">
              <a:rPr lang="en-US" smtClean="0"/>
              <a:t>19</a:t>
            </a:fld>
            <a:endParaRPr lang="en-US" dirty="0"/>
          </a:p>
        </p:txBody>
      </p:sp>
    </p:spTree>
    <p:extLst>
      <p:ext uri="{BB962C8B-B14F-4D97-AF65-F5344CB8AC3E}">
        <p14:creationId xmlns:p14="http://schemas.microsoft.com/office/powerpoint/2010/main" val="389609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Group work involves processes that can be quite complex depending on the following factors:</a:t>
            </a:r>
          </a:p>
          <a:p>
            <a:pPr lvl="0"/>
            <a:r>
              <a:rPr lang="en-US" sz="1200" kern="1200" dirty="0" smtClean="0">
                <a:solidFill>
                  <a:schemeClr val="tx1"/>
                </a:solidFill>
                <a:effectLst/>
                <a:latin typeface="+mn-lt"/>
                <a:ea typeface="+mn-ea"/>
                <a:cs typeface="+mn-cs"/>
              </a:rPr>
              <a:t>Group members may be located in different places or work at different times.</a:t>
            </a:r>
          </a:p>
          <a:p>
            <a:pPr lvl="0"/>
            <a:r>
              <a:rPr lang="en-US" sz="1200" kern="1200" dirty="0" smtClean="0">
                <a:solidFill>
                  <a:schemeClr val="tx1"/>
                </a:solidFill>
                <a:effectLst/>
                <a:latin typeface="+mn-lt"/>
                <a:ea typeface="+mn-ea"/>
                <a:cs typeface="+mn-cs"/>
              </a:rPr>
              <a:t>Group members may work for the same or for different organizations.</a:t>
            </a:r>
          </a:p>
          <a:p>
            <a:pPr lvl="0"/>
            <a:r>
              <a:rPr lang="en-US" sz="1200" kern="1200" dirty="0" smtClean="0">
                <a:solidFill>
                  <a:schemeClr val="tx1"/>
                </a:solidFill>
                <a:effectLst/>
                <a:latin typeface="+mn-lt"/>
                <a:ea typeface="+mn-ea"/>
                <a:cs typeface="+mn-cs"/>
              </a:rPr>
              <a:t>Some of the needed data, information, or knowledge may be located in many sources, several of which are external to the organization.</a:t>
            </a:r>
          </a:p>
          <a:p>
            <a:r>
              <a:rPr lang="en-US" sz="1200" kern="1200" dirty="0" smtClean="0">
                <a:solidFill>
                  <a:schemeClr val="tx1"/>
                </a:solidFill>
                <a:effectLst/>
                <a:latin typeface="+mn-lt"/>
                <a:ea typeface="+mn-ea"/>
                <a:cs typeface="+mn-cs"/>
              </a:rPr>
              <a:t>Despite the long history and benefits of collaborative work, groups are not always successful.</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In-person brainstorming can be limited by travel expense if members are geographically dispersed. Other limiting factors, such as schedules, time zones, and available resources, such as an available meeting place, may limit in-person brainstorming.</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Online brainstorming tools can be accessed virtually from anywhere Internet access is available.  Many of these tools allow users to post comments on their own time rather than having to meet at a particular time, however, virtual meetings may be necessary as well.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Intranets are used within a company for data access, sharing, and collaboration.</a:t>
            </a:r>
          </a:p>
          <a:p>
            <a:r>
              <a:rPr lang="en-US" sz="1200" kern="1200" dirty="0" smtClean="0">
                <a:solidFill>
                  <a:schemeClr val="tx1"/>
                </a:solidFill>
                <a:effectLst/>
                <a:latin typeface="+mn-lt"/>
                <a:ea typeface="+mn-ea"/>
                <a:cs typeface="+mn-cs"/>
              </a:rPr>
              <a:t>An extranet is a private, company-owned network that can be accessed remotely via the Internet. It connects two or more companies, suppliers, vendors, partners, or customers, so they can securely share information.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Virtual private networks (VPNs) encrypt the data packets before they are transferred over the network and decrypt at the receiving end.</a:t>
            </a:r>
          </a:p>
          <a:p>
            <a:endParaRPr lang="en-US" b="1" dirty="0"/>
          </a:p>
        </p:txBody>
      </p:sp>
      <p:sp>
        <p:nvSpPr>
          <p:cNvPr id="4" name="Slide Number Placeholder 3"/>
          <p:cNvSpPr>
            <a:spLocks noGrp="1"/>
          </p:cNvSpPr>
          <p:nvPr>
            <p:ph type="sldNum" sz="quarter" idx="10"/>
          </p:nvPr>
        </p:nvSpPr>
        <p:spPr/>
        <p:txBody>
          <a:bodyPr/>
          <a:lstStyle/>
          <a:p>
            <a:fld id="{193F0A4E-8CBA-42DD-BD42-7CBB6434DEA9}" type="slidenum">
              <a:rPr lang="en-US" smtClean="0"/>
              <a:t>25</a:t>
            </a:fld>
            <a:endParaRPr lang="en-US" dirty="0"/>
          </a:p>
        </p:txBody>
      </p:sp>
    </p:spTree>
    <p:extLst>
      <p:ext uri="{BB962C8B-B14F-4D97-AF65-F5344CB8AC3E}">
        <p14:creationId xmlns:p14="http://schemas.microsoft.com/office/powerpoint/2010/main" val="47684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a:t>
            </a:r>
            <a:r>
              <a:rPr lang="en-US" sz="1200" b="1"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Prince of Wales’ Corporate Leaders Group on Climate Change holds that carbon emission reductions between 50 percent and 85 percent are necessary by 2050 to prevent the global temperature from rising too much too fast because of the greenhouse effect.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Scientists have concluded that increases in CO2 resulting from human activities have thrown the earth’s natural carbon cycle off balance, increasing global temperatures.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The greenhouse effect is the holding of heat within the earth’s atmosphere.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Almost all of these devices are powered by the burning of fossil fuels.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Climate Group found that ICT plays a key role in reducing global warming by transforming the way people and businesses use IT. The role of IT includes emission reduction and energy savings not only in the sector itself, but also by transforming how and where people work. The most obvious ways are by substituting digital formats—telework, video-conferencing, e-paper, and mobile and e-commerce—for physical formats.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Many scientists and experts are extremely alarmed by global warming and climate change, but other experts outright deny that they are occurring.</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7.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The goal is to preserve the earth’s capacity to support human life by curbing emissions and reducing environmental impact, yet preserving the ability of businesses to show a return on investment (ROI) through the use of four factors essential to preserving the environment: reduce, reuse, recycle, and recover.</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IT keeps people connected with no real off switch. Tools that are meant to improve the productivity and quality of life in general can also intrude on personal time. In our hyper-connected world, people are always on, collaborating, communicating, and creating—and not always aware of how technology impacts them. Downtime has given way to filling every moment with bite-sized chunks of information, education, and entertainment—seemingly packing our lives with productivity.</a:t>
            </a:r>
          </a:p>
          <a:p>
            <a:endParaRPr lang="en-US" b="1" dirty="0"/>
          </a:p>
        </p:txBody>
      </p:sp>
      <p:sp>
        <p:nvSpPr>
          <p:cNvPr id="4" name="Slide Number Placeholder 3"/>
          <p:cNvSpPr>
            <a:spLocks noGrp="1"/>
          </p:cNvSpPr>
          <p:nvPr>
            <p:ph type="sldNum" sz="quarter" idx="10"/>
          </p:nvPr>
        </p:nvSpPr>
        <p:spPr/>
        <p:txBody>
          <a:bodyPr/>
          <a:lstStyle/>
          <a:p>
            <a:fld id="{193F0A4E-8CBA-42DD-BD42-7CBB6434DEA9}" type="slidenum">
              <a:rPr lang="en-US" smtClean="0"/>
              <a:t>33</a:t>
            </a:fld>
            <a:endParaRPr lang="en-US" dirty="0"/>
          </a:p>
        </p:txBody>
      </p:sp>
    </p:spTree>
    <p:extLst>
      <p:ext uri="{BB962C8B-B14F-4D97-AF65-F5344CB8AC3E}">
        <p14:creationId xmlns:p14="http://schemas.microsoft.com/office/powerpoint/2010/main" val="25019848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4</a:t>
            </a:r>
            <a:endParaRPr lang="en-US" dirty="0"/>
          </a:p>
        </p:txBody>
      </p:sp>
      <p:sp>
        <p:nvSpPr>
          <p:cNvPr id="3" name="Subtitle 2"/>
          <p:cNvSpPr>
            <a:spLocks noGrp="1"/>
          </p:cNvSpPr>
          <p:nvPr>
            <p:ph type="subTitle" idx="1"/>
          </p:nvPr>
        </p:nvSpPr>
        <p:spPr/>
        <p:txBody>
          <a:bodyPr/>
          <a:lstStyle/>
          <a:p>
            <a:r>
              <a:rPr lang="en-US" b="0" dirty="0"/>
              <a:t>Networks for </a:t>
            </a:r>
            <a:r>
              <a:rPr lang="en-US" b="0" dirty="0" smtClean="0"/>
              <a:t>Efficient</a:t>
            </a:r>
            <a:endParaRPr lang="en-US" b="0" dirty="0"/>
          </a:p>
          <a:p>
            <a:r>
              <a:rPr lang="en-US" b="0" dirty="0"/>
              <a:t>Operations and</a:t>
            </a:r>
          </a:p>
          <a:p>
            <a:r>
              <a:rPr lang="en-US" b="0" dirty="0"/>
              <a:t>Sustainability</a:t>
            </a:r>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Mashup</a:t>
            </a:r>
          </a:p>
          <a:p>
            <a:pPr lvl="1"/>
            <a:r>
              <a:rPr lang="en-US" dirty="0" smtClean="0"/>
              <a:t>General term referring to the integration of two or more technologies such as Bluetooth and Wi-Fi</a:t>
            </a:r>
          </a:p>
          <a:p>
            <a:pPr lvl="2"/>
            <a:r>
              <a:rPr lang="en-US" dirty="0" smtClean="0"/>
              <a:t>Provide intelligence</a:t>
            </a:r>
            <a:endParaRPr lang="en-US" dirty="0"/>
          </a:p>
          <a:p>
            <a:pPr lvl="2"/>
            <a:r>
              <a:rPr lang="en-US" dirty="0" smtClean="0"/>
              <a:t>Inter-Automobile collision avoidance</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5492646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Application Program Interface (API)</a:t>
            </a:r>
          </a:p>
          <a:p>
            <a:pPr lvl="1"/>
            <a:r>
              <a:rPr lang="en-US" dirty="0" smtClean="0"/>
              <a:t>Boundary where two separate systems meet.</a:t>
            </a:r>
          </a:p>
          <a:p>
            <a:pPr lvl="1"/>
            <a:r>
              <a:rPr lang="en-US" dirty="0" smtClean="0"/>
              <a:t>Consists of a set of functions, commands, and protocols used by programmers for OS-interactivity without having to write a program from scratch.</a:t>
            </a:r>
          </a:p>
          <a:p>
            <a:pPr lvl="1"/>
            <a:r>
              <a:rPr lang="en-US" dirty="0" smtClean="0"/>
              <a:t>Can be automated for simplified usability.</a:t>
            </a:r>
          </a:p>
          <a:p>
            <a:pPr lvl="2"/>
            <a:r>
              <a:rPr lang="en-US" dirty="0" smtClean="0"/>
              <a:t>Twitter</a:t>
            </a:r>
          </a:p>
          <a:p>
            <a:pPr lvl="2"/>
            <a:r>
              <a:rPr lang="en-US" dirty="0" smtClean="0"/>
              <a:t>Facebook</a:t>
            </a:r>
          </a:p>
          <a:p>
            <a:pPr lvl="2"/>
            <a:r>
              <a:rPr lang="en-US" dirty="0" smtClean="0"/>
              <a:t>Amazon</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296488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7" name="Text Placeholder 6"/>
          <p:cNvSpPr>
            <a:spLocks noGrp="1"/>
          </p:cNvSpPr>
          <p:nvPr>
            <p:ph type="body" sz="quarter" idx="13"/>
          </p:nvPr>
        </p:nvSpPr>
        <p:spPr/>
        <p:txBody>
          <a:bodyPr/>
          <a:lstStyle/>
          <a:p>
            <a:r>
              <a:rPr lang="en-US" dirty="0"/>
              <a:t>Chapter 4</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525" y="2057400"/>
            <a:ext cx="7600950"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600200" y="5561111"/>
            <a:ext cx="6934200" cy="307777"/>
          </a:xfrm>
          <a:prstGeom prst="rect">
            <a:avLst/>
          </a:prstGeom>
          <a:noFill/>
        </p:spPr>
        <p:txBody>
          <a:bodyPr wrap="square" rtlCol="0">
            <a:spAutoFit/>
          </a:bodyPr>
          <a:lstStyle/>
          <a:p>
            <a:r>
              <a:rPr lang="en-US" sz="1400" b="1" dirty="0"/>
              <a:t>Figure </a:t>
            </a:r>
            <a:r>
              <a:rPr lang="en-US" sz="1400" b="1" dirty="0" smtClean="0"/>
              <a:t>4.8 </a:t>
            </a:r>
            <a:r>
              <a:rPr lang="en-US" sz="1400" dirty="0" smtClean="0"/>
              <a:t>API value chain in business.</a:t>
            </a:r>
            <a:endParaRPr lang="en-US" sz="1400" dirty="0"/>
          </a:p>
        </p:txBody>
      </p:sp>
    </p:spTree>
    <p:extLst>
      <p:ext uri="{BB962C8B-B14F-4D97-AF65-F5344CB8AC3E}">
        <p14:creationId xmlns:p14="http://schemas.microsoft.com/office/powerpoint/2010/main" val="27790344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6" name="Content Placeholder 5"/>
          <p:cNvSpPr>
            <a:spLocks noGrp="1"/>
          </p:cNvSpPr>
          <p:nvPr>
            <p:ph idx="1"/>
          </p:nvPr>
        </p:nvSpPr>
        <p:spPr/>
        <p:txBody>
          <a:bodyPr>
            <a:normAutofit lnSpcReduction="10000"/>
          </a:bodyPr>
          <a:lstStyle/>
          <a:p>
            <a:pPr marL="457200" indent="-457200">
              <a:buClr>
                <a:srgbClr val="5A8B25"/>
              </a:buClr>
              <a:buFont typeface="+mj-lt"/>
              <a:buAutoNum type="arabicPeriod"/>
            </a:pPr>
            <a:r>
              <a:rPr lang="en-US" b="0" dirty="0" smtClean="0"/>
              <a:t>Why </a:t>
            </a:r>
            <a:r>
              <a:rPr lang="en-US" b="0" dirty="0"/>
              <a:t>has IPv6 become increasingly important?</a:t>
            </a:r>
          </a:p>
          <a:p>
            <a:pPr marL="457200" indent="-457200">
              <a:buClr>
                <a:srgbClr val="5A8B25"/>
              </a:buClr>
              <a:buFont typeface="+mj-lt"/>
              <a:buAutoNum type="arabicPeriod"/>
            </a:pPr>
            <a:r>
              <a:rPr lang="en-US" b="0" dirty="0" smtClean="0"/>
              <a:t>What </a:t>
            </a:r>
            <a:r>
              <a:rPr lang="en-US" b="0" dirty="0"/>
              <a:t>is an IP address?</a:t>
            </a:r>
          </a:p>
          <a:p>
            <a:pPr marL="457200" indent="-457200">
              <a:buClr>
                <a:srgbClr val="5A8B25"/>
              </a:buClr>
              <a:buFont typeface="+mj-lt"/>
              <a:buAutoNum type="arabicPeriod"/>
            </a:pPr>
            <a:r>
              <a:rPr lang="en-US" b="0" dirty="0" smtClean="0"/>
              <a:t>What </a:t>
            </a:r>
            <a:r>
              <a:rPr lang="en-US" b="0" dirty="0"/>
              <a:t>are bandwidth and broadband?</a:t>
            </a:r>
          </a:p>
          <a:p>
            <a:pPr marL="457200" indent="-457200">
              <a:buClr>
                <a:srgbClr val="5A8B25"/>
              </a:buClr>
              <a:buFont typeface="+mj-lt"/>
              <a:buAutoNum type="arabicPeriod"/>
            </a:pPr>
            <a:r>
              <a:rPr lang="en-US" b="0" dirty="0" smtClean="0"/>
              <a:t>Briefly </a:t>
            </a:r>
            <a:r>
              <a:rPr lang="en-US" b="0" dirty="0"/>
              <a:t>described the basic network functions.</a:t>
            </a:r>
          </a:p>
          <a:p>
            <a:pPr marL="457200" indent="-457200">
              <a:buClr>
                <a:srgbClr val="5A8B25"/>
              </a:buClr>
              <a:buFont typeface="+mj-lt"/>
              <a:buAutoNum type="arabicPeriod"/>
            </a:pPr>
            <a:r>
              <a:rPr lang="en-US" b="0" dirty="0" smtClean="0"/>
              <a:t>What </a:t>
            </a:r>
            <a:r>
              <a:rPr lang="en-US" b="0" dirty="0"/>
              <a:t>is the difference between circuit switching and packet switching?</a:t>
            </a:r>
          </a:p>
          <a:p>
            <a:pPr marL="457200" indent="-457200">
              <a:buClr>
                <a:srgbClr val="5A8B25"/>
              </a:buClr>
              <a:buFont typeface="+mj-lt"/>
              <a:buAutoNum type="arabicPeriod"/>
            </a:pPr>
            <a:r>
              <a:rPr lang="en-US" b="0" dirty="0" smtClean="0"/>
              <a:t>What </a:t>
            </a:r>
            <a:r>
              <a:rPr lang="en-US" b="0" dirty="0"/>
              <a:t>is the difference between 3G and 4G?</a:t>
            </a:r>
          </a:p>
          <a:p>
            <a:pPr marL="457200" indent="-457200">
              <a:buClr>
                <a:srgbClr val="5A8B25"/>
              </a:buClr>
              <a:buFont typeface="+mj-lt"/>
              <a:buAutoNum type="arabicPeriod"/>
            </a:pPr>
            <a:r>
              <a:rPr lang="en-US" b="0" dirty="0" smtClean="0"/>
              <a:t>What </a:t>
            </a:r>
            <a:r>
              <a:rPr lang="en-US" b="0" dirty="0"/>
              <a:t>are the mobile network standards?</a:t>
            </a:r>
          </a:p>
          <a:p>
            <a:pPr marL="457200" indent="-457200">
              <a:buClr>
                <a:srgbClr val="5A8B25"/>
              </a:buClr>
              <a:buFont typeface="+mj-lt"/>
              <a:buAutoNum type="arabicPeriod"/>
            </a:pPr>
            <a:r>
              <a:rPr lang="en-US" b="0" dirty="0" smtClean="0"/>
              <a:t>Define </a:t>
            </a:r>
            <a:r>
              <a:rPr lang="en-US" b="0" dirty="0"/>
              <a:t>bandwidth and broadband.</a:t>
            </a:r>
          </a:p>
          <a:p>
            <a:pPr marL="457200" indent="-457200">
              <a:buClr>
                <a:srgbClr val="5A8B25"/>
              </a:buClr>
              <a:buFont typeface="+mj-lt"/>
              <a:buAutoNum type="arabicPeriod"/>
            </a:pPr>
            <a:r>
              <a:rPr lang="en-US" b="0" dirty="0" smtClean="0"/>
              <a:t>Explain </a:t>
            </a:r>
            <a:r>
              <a:rPr lang="en-US" b="0" dirty="0"/>
              <a:t>the Net neutrality debate.</a:t>
            </a:r>
          </a:p>
          <a:p>
            <a:pPr marL="457200" indent="-457200">
              <a:buClr>
                <a:srgbClr val="5A8B25"/>
              </a:buClr>
              <a:buFont typeface="+mj-lt"/>
              <a:buAutoNum type="arabicPeriod"/>
            </a:pPr>
            <a:r>
              <a:rPr lang="en-US" b="0" dirty="0" smtClean="0"/>
              <a:t>What </a:t>
            </a:r>
            <a:r>
              <a:rPr lang="en-US" b="0" dirty="0"/>
              <a:t>are two applications of NFC?</a:t>
            </a:r>
          </a:p>
          <a:p>
            <a:pPr marL="457200" indent="-457200">
              <a:buClr>
                <a:srgbClr val="5A8B25"/>
              </a:buClr>
              <a:buFont typeface="+mj-lt"/>
              <a:buAutoNum type="arabicPeriod"/>
            </a:pPr>
            <a:r>
              <a:rPr lang="en-US" b="0" dirty="0" smtClean="0"/>
              <a:t>What </a:t>
            </a:r>
            <a:r>
              <a:rPr lang="en-US" b="0" dirty="0"/>
              <a:t>are the </a:t>
            </a:r>
            <a:r>
              <a:rPr lang="en-US" b="0" dirty="0" smtClean="0"/>
              <a:t>benefits </a:t>
            </a:r>
            <a:r>
              <a:rPr lang="en-US" b="0" dirty="0"/>
              <a:t>of APIs?</a:t>
            </a:r>
            <a:endParaRPr lang="en-US" b="0" dirty="0" smtClean="0"/>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870087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667621266"/>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87945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Wireless Networks and Mobile Infrastructure</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Modern Mobile Communications</a:t>
            </a:r>
          </a:p>
          <a:p>
            <a:pPr lvl="1"/>
            <a:r>
              <a:rPr lang="en-US" dirty="0" smtClean="0"/>
              <a:t>2Mbps per mobile device by 2016</a:t>
            </a:r>
          </a:p>
          <a:p>
            <a:pPr lvl="1"/>
            <a:r>
              <a:rPr lang="en-US" dirty="0" smtClean="0"/>
              <a:t>66% of traffic through smartphones by 2018</a:t>
            </a:r>
          </a:p>
          <a:p>
            <a:pPr lvl="1"/>
            <a:r>
              <a:rPr lang="en-US" dirty="0" smtClean="0"/>
              <a:t>Mobile traffic surpasses 2.5EB*/month by 2018</a:t>
            </a:r>
          </a:p>
          <a:p>
            <a:pPr lvl="1"/>
            <a:r>
              <a:rPr lang="en-US" dirty="0" smtClean="0"/>
              <a:t>Greater than 15% all traffic through tablets by 2016</a:t>
            </a:r>
          </a:p>
          <a:p>
            <a:pPr lvl="1"/>
            <a:r>
              <a:rPr lang="en-US" dirty="0" smtClean="0"/>
              <a:t>Greater than 50% mobile traffic is 4G by 2018</a:t>
            </a:r>
          </a:p>
          <a:p>
            <a:pPr lvl="1"/>
            <a:endParaRPr lang="en-US" dirty="0"/>
          </a:p>
          <a:p>
            <a:pPr lvl="1"/>
            <a:endParaRPr lang="en-US" dirty="0" smtClean="0"/>
          </a:p>
          <a:p>
            <a:pPr marL="514350" lvl="1" indent="0">
              <a:buNone/>
            </a:pPr>
            <a:r>
              <a:rPr lang="en-US" dirty="0" smtClean="0"/>
              <a:t>* Exabyte = 1 billion Gigabytes</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26175009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Wireless Networks and Mobile Infrastructure</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Mobile Networks</a:t>
            </a:r>
          </a:p>
          <a:p>
            <a:pPr lvl="1"/>
            <a:r>
              <a:rPr lang="en-US" dirty="0" smtClean="0"/>
              <a:t>Bluetooth: short-range wireless communication technology allowing device pairing.</a:t>
            </a:r>
          </a:p>
          <a:p>
            <a:pPr lvl="1"/>
            <a:r>
              <a:rPr lang="en-US" dirty="0" smtClean="0"/>
              <a:t>Wi-Fi: standard way to wirelessly connect computing devices through routers commonly connected to the Internet.</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33531783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Wireless Networks and Mobile Infrastructure</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Mobile Networks</a:t>
            </a:r>
          </a:p>
          <a:p>
            <a:pPr lvl="1"/>
            <a:r>
              <a:rPr lang="en-US" dirty="0" smtClean="0"/>
              <a:t>Bluetooth: short-range wireless communication technology allowing device pairing.</a:t>
            </a:r>
          </a:p>
          <a:p>
            <a:pPr lvl="1"/>
            <a:r>
              <a:rPr lang="en-US" dirty="0" smtClean="0"/>
              <a:t>Wi-Fi: standard way to wirelessly connect computing devices through routers commonly connected to the Internet.</a:t>
            </a:r>
          </a:p>
          <a:p>
            <a:pPr lvl="1"/>
            <a:r>
              <a:rPr lang="en-US" dirty="0" smtClean="0"/>
              <a:t>WiMax: transmits voice, data, and video over high-frequency radio signals designed as alternative to cable and DSL.</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7450135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Wireless Networks and Mobile Infrastructure</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Mobile Networks Evaluation Factors</a:t>
            </a:r>
          </a:p>
          <a:p>
            <a:pPr marL="914400" lvl="1" indent="-457200">
              <a:buFont typeface="+mj-lt"/>
              <a:buAutoNum type="arabicPeriod"/>
            </a:pPr>
            <a:r>
              <a:rPr lang="en-US" dirty="0" smtClean="0"/>
              <a:t>Simple</a:t>
            </a:r>
          </a:p>
          <a:p>
            <a:pPr marL="914400" lvl="1" indent="-457200">
              <a:buFont typeface="+mj-lt"/>
              <a:buAutoNum type="arabicPeriod"/>
            </a:pPr>
            <a:r>
              <a:rPr lang="en-US" dirty="0" smtClean="0"/>
              <a:t>Connected</a:t>
            </a:r>
          </a:p>
          <a:p>
            <a:pPr marL="914400" lvl="1" indent="-457200">
              <a:buFont typeface="+mj-lt"/>
              <a:buAutoNum type="arabicPeriod"/>
            </a:pPr>
            <a:r>
              <a:rPr lang="en-US" dirty="0" smtClean="0"/>
              <a:t>Intelligent</a:t>
            </a:r>
          </a:p>
          <a:p>
            <a:pPr marL="914400" lvl="1" indent="-457200">
              <a:buFont typeface="+mj-lt"/>
              <a:buAutoNum type="arabicPeriod"/>
            </a:pPr>
            <a:r>
              <a:rPr lang="en-US" dirty="0" smtClean="0"/>
              <a:t>Trusted</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8936152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factors are contributing to mobility?</a:t>
            </a:r>
          </a:p>
          <a:p>
            <a:pPr marL="457200" indent="-457200">
              <a:buClr>
                <a:srgbClr val="5A8B25"/>
              </a:buClr>
              <a:buFont typeface="+mj-lt"/>
              <a:buAutoNum type="arabicPeriod"/>
            </a:pPr>
            <a:r>
              <a:rPr lang="en-US" b="0" dirty="0" smtClean="0"/>
              <a:t>Why </a:t>
            </a:r>
            <a:r>
              <a:rPr lang="en-US" b="0" dirty="0"/>
              <a:t>is strategic planning of mobile </a:t>
            </a:r>
            <a:r>
              <a:rPr lang="en-US" b="0" dirty="0" smtClean="0"/>
              <a:t>networks important</a:t>
            </a:r>
            <a:r>
              <a:rPr lang="en-US" b="0" dirty="0"/>
              <a:t>?</a:t>
            </a:r>
          </a:p>
          <a:p>
            <a:pPr marL="457200" indent="-457200">
              <a:buClr>
                <a:srgbClr val="5A8B25"/>
              </a:buClr>
              <a:buFont typeface="+mj-lt"/>
              <a:buAutoNum type="arabicPeriod"/>
            </a:pPr>
            <a:r>
              <a:rPr lang="en-US" b="0" dirty="0" smtClean="0"/>
              <a:t>How </a:t>
            </a:r>
            <a:r>
              <a:rPr lang="en-US" b="0" dirty="0"/>
              <a:t>does Wi-Fi work?</a:t>
            </a:r>
          </a:p>
          <a:p>
            <a:pPr marL="457200" indent="-457200">
              <a:buClr>
                <a:srgbClr val="5A8B25"/>
              </a:buClr>
              <a:buFont typeface="+mj-lt"/>
              <a:buAutoNum type="arabicPeriod"/>
            </a:pPr>
            <a:r>
              <a:rPr lang="en-US" b="0" dirty="0" smtClean="0"/>
              <a:t>What </a:t>
            </a:r>
            <a:r>
              <a:rPr lang="en-US" b="0" dirty="0"/>
              <a:t>is a WLAN?</a:t>
            </a:r>
          </a:p>
          <a:p>
            <a:pPr marL="457200" indent="-457200">
              <a:buClr>
                <a:srgbClr val="5A8B25"/>
              </a:buClr>
              <a:buFont typeface="+mj-lt"/>
              <a:buAutoNum type="arabicPeriod"/>
            </a:pPr>
            <a:r>
              <a:rPr lang="en-US" b="0" dirty="0" smtClean="0"/>
              <a:t>Why </a:t>
            </a:r>
            <a:r>
              <a:rPr lang="en-US" b="0" dirty="0"/>
              <a:t>is WiMAX important?</a:t>
            </a:r>
          </a:p>
          <a:p>
            <a:pPr marL="457200" indent="-457200">
              <a:buClr>
                <a:srgbClr val="5A8B25"/>
              </a:buClr>
              <a:buFont typeface="+mj-lt"/>
              <a:buAutoNum type="arabicPeriod"/>
            </a:pPr>
            <a:r>
              <a:rPr lang="en-US" b="0" dirty="0" smtClean="0"/>
              <a:t>What </a:t>
            </a:r>
            <a:r>
              <a:rPr lang="en-US" b="0" dirty="0"/>
              <a:t>factors should be considered when selecting </a:t>
            </a:r>
            <a:r>
              <a:rPr lang="en-US" b="0" dirty="0" smtClean="0"/>
              <a:t>a mobile </a:t>
            </a:r>
            <a:r>
              <a:rPr lang="en-US" b="0" dirty="0"/>
              <a:t>network?</a:t>
            </a:r>
            <a:endParaRPr lang="en-US" b="0" dirty="0" smtClean="0"/>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57156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897717769"/>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63672083"/>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87945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Collaboration and Communication Technologies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Working in Modern Groups</a:t>
            </a:r>
          </a:p>
          <a:p>
            <a:pPr lvl="1"/>
            <a:r>
              <a:rPr lang="en-US" dirty="0" smtClean="0"/>
              <a:t>Group workers can be located in different places or work at different times.</a:t>
            </a:r>
          </a:p>
          <a:p>
            <a:pPr lvl="1"/>
            <a:r>
              <a:rPr lang="en-US" dirty="0" smtClean="0"/>
              <a:t>Group members may work for the same or different organizations.</a:t>
            </a:r>
          </a:p>
          <a:p>
            <a:pPr lvl="1"/>
            <a:r>
              <a:rPr lang="en-US" dirty="0" smtClean="0"/>
              <a:t>Data, information, or knowledge may be located in many sources that may be external to the organization. </a:t>
            </a:r>
          </a:p>
          <a:p>
            <a:pPr lvl="1"/>
            <a:r>
              <a:rPr lang="en-US" dirty="0" smtClean="0"/>
              <a:t>Create group dynamics – group processes by design or default.</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39087835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Collaboration and Communication Technologies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Virtual Collaboration</a:t>
            </a:r>
          </a:p>
          <a:p>
            <a:pPr lvl="1"/>
            <a:r>
              <a:rPr lang="en-US" dirty="0" smtClean="0"/>
              <a:t>Avoid travel expenses</a:t>
            </a:r>
          </a:p>
          <a:p>
            <a:pPr lvl="1"/>
            <a:r>
              <a:rPr lang="en-US" dirty="0" smtClean="0"/>
              <a:t>Increase numbers of sessions</a:t>
            </a:r>
          </a:p>
          <a:p>
            <a:pPr lvl="1"/>
            <a:r>
              <a:rPr lang="en-US" dirty="0" smtClean="0"/>
              <a:t>Record and store data in real-time</a:t>
            </a:r>
          </a:p>
          <a:p>
            <a:pPr lvl="1"/>
            <a:r>
              <a:rPr lang="en-US" dirty="0" smtClean="0"/>
              <a:t>Streamline work processes, minimize information overload, generate new ideas, and boost innovation through online software.</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4938894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Collaboration and Communication Technologies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Virtual Collaboration Continued…</a:t>
            </a:r>
          </a:p>
          <a:p>
            <a:pPr lvl="1"/>
            <a:r>
              <a:rPr lang="en-US" dirty="0" smtClean="0"/>
              <a:t>Improved retailer-supplier collaboration through web-based electronic data interchange (EDI).</a:t>
            </a:r>
          </a:p>
          <a:p>
            <a:pPr lvl="1"/>
            <a:r>
              <a:rPr lang="en-US" dirty="0" smtClean="0"/>
              <a:t>Intranets provide inter-company data access, sharing, and collaboration through portals or gateways.</a:t>
            </a:r>
          </a:p>
          <a:p>
            <a:pPr lvl="1"/>
            <a:r>
              <a:rPr lang="en-US" dirty="0" smtClean="0"/>
              <a:t>Extranets are private, company-owned networks remotely accessible via the Internet.</a:t>
            </a:r>
          </a:p>
          <a:p>
            <a:pPr lvl="1"/>
            <a:r>
              <a:rPr lang="en-US" dirty="0" smtClean="0"/>
              <a:t>Online </a:t>
            </a:r>
            <a:r>
              <a:rPr lang="en-US" dirty="0"/>
              <a:t>brainstorming through the Internet</a:t>
            </a:r>
          </a:p>
          <a:p>
            <a:pPr lvl="2"/>
            <a:r>
              <a:rPr lang="en-US" dirty="0" smtClean="0"/>
              <a:t>Evernote</a:t>
            </a:r>
          </a:p>
          <a:p>
            <a:pPr lvl="2"/>
            <a:r>
              <a:rPr lang="en-US" dirty="0" smtClean="0"/>
              <a:t>iMindmap Online</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1632992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loud Callout 2"/>
          <p:cNvSpPr/>
          <p:nvPr/>
        </p:nvSpPr>
        <p:spPr>
          <a:xfrm>
            <a:off x="2971800" y="3353395"/>
            <a:ext cx="3505200" cy="2133005"/>
          </a:xfrm>
          <a:prstGeom prst="cloudCallout">
            <a:avLst>
              <a:gd name="adj1" fmla="val -30058"/>
              <a:gd name="adj2" fmla="val 13185"/>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p:cNvSpPr>
            <a:spLocks noGrp="1"/>
          </p:cNvSpPr>
          <p:nvPr>
            <p:ph type="title"/>
          </p:nvPr>
        </p:nvSpPr>
        <p:spPr/>
        <p:txBody>
          <a:bodyPr>
            <a:normAutofit fontScale="90000"/>
          </a:bodyPr>
          <a:lstStyle/>
          <a:p>
            <a:r>
              <a:rPr lang="en-US" dirty="0"/>
              <a:t>Collaboration and Communication Technologies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Virtual Private Networks</a:t>
            </a:r>
          </a:p>
          <a:p>
            <a:pPr lvl="1"/>
            <a:r>
              <a:rPr lang="en-US" dirty="0" smtClean="0"/>
              <a:t>Virtual tunnel routed through the Internet with software and hardware encryption.</a:t>
            </a:r>
          </a:p>
        </p:txBody>
      </p:sp>
      <p:sp>
        <p:nvSpPr>
          <p:cNvPr id="7" name="Text Placeholder 6"/>
          <p:cNvSpPr>
            <a:spLocks noGrp="1"/>
          </p:cNvSpPr>
          <p:nvPr>
            <p:ph type="body" sz="quarter" idx="13"/>
          </p:nvPr>
        </p:nvSpPr>
        <p:spPr/>
        <p:txBody>
          <a:bodyPr/>
          <a:lstStyle/>
          <a:p>
            <a:r>
              <a:rPr lang="en-US" dirty="0"/>
              <a:t>Chapter 4</a:t>
            </a:r>
          </a:p>
        </p:txBody>
      </p:sp>
      <p:sp>
        <p:nvSpPr>
          <p:cNvPr id="2" name="Flowchart: Direct Access Storage 1"/>
          <p:cNvSpPr/>
          <p:nvPr/>
        </p:nvSpPr>
        <p:spPr>
          <a:xfrm>
            <a:off x="3200400" y="4191297"/>
            <a:ext cx="3124200" cy="457200"/>
          </a:xfrm>
          <a:prstGeom prst="flowChartMagneticDrum">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VPN</a:t>
            </a:r>
            <a:endParaRPr lang="en-US" dirty="0"/>
          </a:p>
        </p:txBody>
      </p:sp>
      <p:pic>
        <p:nvPicPr>
          <p:cNvPr id="7170" name="Picture 2" descr="C:\Users\sedlack\AppData\Local\Microsoft\Windows\Temporary Internet Files\Content.IE5\A7R1T9E6\MP90042259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914" y="3353395"/>
            <a:ext cx="2742486" cy="182761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sedlack\AppData\Local\Microsoft\Windows\Temporary Internet Files\Content.IE5\A7R1T9E6\MP90041181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2847109"/>
            <a:ext cx="1875011"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26353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Collaboration and Communication Technologies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Why </a:t>
            </a:r>
            <a:r>
              <a:rPr lang="en-US" b="0" dirty="0"/>
              <a:t>is group work challenging?</a:t>
            </a:r>
          </a:p>
          <a:p>
            <a:pPr marL="457200" indent="-457200">
              <a:buClr>
                <a:srgbClr val="5A8B25"/>
              </a:buClr>
              <a:buFont typeface="+mj-lt"/>
              <a:buAutoNum type="arabicPeriod"/>
            </a:pPr>
            <a:r>
              <a:rPr lang="en-US" b="0" dirty="0" smtClean="0"/>
              <a:t>What </a:t>
            </a:r>
            <a:r>
              <a:rPr lang="en-US" b="0" dirty="0"/>
              <a:t>are the </a:t>
            </a:r>
            <a:r>
              <a:rPr lang="en-US" b="0" dirty="0" smtClean="0"/>
              <a:t>benefits </a:t>
            </a:r>
            <a:r>
              <a:rPr lang="en-US" b="0" dirty="0"/>
              <a:t>of working in groups?</a:t>
            </a:r>
          </a:p>
          <a:p>
            <a:pPr marL="457200" indent="-457200">
              <a:buClr>
                <a:srgbClr val="5A8B25"/>
              </a:buClr>
              <a:buFont typeface="+mj-lt"/>
              <a:buAutoNum type="arabicPeriod"/>
            </a:pPr>
            <a:r>
              <a:rPr lang="en-US" b="0" dirty="0" smtClean="0"/>
              <a:t>What </a:t>
            </a:r>
            <a:r>
              <a:rPr lang="en-US" b="0" dirty="0"/>
              <a:t>might limit the use of in-person brainstorming?</a:t>
            </a:r>
          </a:p>
          <a:p>
            <a:pPr marL="457200" indent="-457200">
              <a:buClr>
                <a:srgbClr val="5A8B25"/>
              </a:buClr>
              <a:buFont typeface="+mj-lt"/>
              <a:buAutoNum type="arabicPeriod"/>
            </a:pPr>
            <a:r>
              <a:rPr lang="en-US" b="0" dirty="0" smtClean="0"/>
              <a:t>How </a:t>
            </a:r>
            <a:r>
              <a:rPr lang="en-US" b="0" dirty="0"/>
              <a:t>can online brainstorming tools overcome those limits?</a:t>
            </a:r>
          </a:p>
          <a:p>
            <a:pPr marL="457200" indent="-457200">
              <a:buClr>
                <a:srgbClr val="5A8B25"/>
              </a:buClr>
              <a:buFont typeface="+mj-lt"/>
              <a:buAutoNum type="arabicPeriod"/>
            </a:pPr>
            <a:r>
              <a:rPr lang="en-US" b="0" dirty="0" smtClean="0"/>
              <a:t>What </a:t>
            </a:r>
            <a:r>
              <a:rPr lang="en-US" b="0" dirty="0"/>
              <a:t>is the difference between an intranet and an extranet?</a:t>
            </a:r>
          </a:p>
          <a:p>
            <a:pPr marL="457200" indent="-457200">
              <a:buClr>
                <a:srgbClr val="5A8B25"/>
              </a:buClr>
              <a:buFont typeface="+mj-lt"/>
              <a:buAutoNum type="arabicPeriod"/>
            </a:pPr>
            <a:r>
              <a:rPr lang="en-US" b="0" dirty="0" smtClean="0"/>
              <a:t>How </a:t>
            </a:r>
            <a:r>
              <a:rPr lang="en-US" b="0" dirty="0"/>
              <a:t>does a virtual private network (VPN) provide security?</a:t>
            </a:r>
            <a:endParaRPr lang="en-US" b="0" dirty="0" smtClean="0"/>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487515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379237776"/>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87945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Sustainability and Ethical Issues</a:t>
            </a:r>
          </a:p>
        </p:txBody>
      </p:sp>
      <p:sp>
        <p:nvSpPr>
          <p:cNvPr id="6" name="Content Placeholder 5"/>
          <p:cNvSpPr>
            <a:spLocks noGrp="1"/>
          </p:cNvSpPr>
          <p:nvPr>
            <p:ph idx="1"/>
          </p:nvPr>
        </p:nvSpPr>
        <p:spPr/>
        <p:txBody>
          <a:bodyPr>
            <a:normAutofit/>
          </a:bodyPr>
          <a:lstStyle/>
          <a:p>
            <a:r>
              <a:rPr lang="en-US" dirty="0" smtClean="0"/>
              <a:t>Global Warming</a:t>
            </a:r>
          </a:p>
          <a:p>
            <a:pPr lvl="1"/>
            <a:r>
              <a:rPr lang="en-US" dirty="0" smtClean="0"/>
              <a:t>Upward trend in global mean temperature (GMT) rising more than 2</a:t>
            </a:r>
            <a:r>
              <a:rPr lang="en-US" baseline="30000" dirty="0" smtClean="0"/>
              <a:t>0</a:t>
            </a:r>
            <a:r>
              <a:rPr lang="en-US" dirty="0" smtClean="0"/>
              <a:t>C since preindustrial times.</a:t>
            </a:r>
          </a:p>
          <a:p>
            <a:pPr lvl="1"/>
            <a:r>
              <a:rPr lang="en-US" dirty="0" smtClean="0"/>
              <a:t>Damages include water and food scarcity, rising sea levels, and greater incidence and severity of disease.</a:t>
            </a:r>
          </a:p>
          <a:p>
            <a:r>
              <a:rPr lang="en-US" dirty="0" smtClean="0"/>
              <a:t>Sustainability</a:t>
            </a:r>
          </a:p>
          <a:p>
            <a:pPr lvl="1"/>
            <a:r>
              <a:rPr lang="en-US" dirty="0" smtClean="0"/>
              <a:t>Reduce</a:t>
            </a:r>
            <a:endParaRPr lang="en-US" dirty="0"/>
          </a:p>
          <a:p>
            <a:pPr lvl="1"/>
            <a:r>
              <a:rPr lang="en-US" dirty="0" smtClean="0"/>
              <a:t>Reuse</a:t>
            </a:r>
          </a:p>
          <a:p>
            <a:pPr lvl="1"/>
            <a:r>
              <a:rPr lang="en-US" dirty="0"/>
              <a:t>Recycle</a:t>
            </a:r>
          </a:p>
          <a:p>
            <a:pPr lvl="1"/>
            <a:r>
              <a:rPr lang="en-US" dirty="0"/>
              <a:t>Recover</a:t>
            </a:r>
          </a:p>
          <a:p>
            <a:pPr lvl="1"/>
            <a:endParaRPr lang="en-US" dirty="0"/>
          </a:p>
          <a:p>
            <a:pPr lvl="1"/>
            <a:endParaRPr lang="en-US" dirty="0" smtClean="0"/>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37801767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Sustainability and Ethical Issues</a:t>
            </a:r>
          </a:p>
        </p:txBody>
      </p:sp>
      <p:sp>
        <p:nvSpPr>
          <p:cNvPr id="6" name="Content Placeholder 5"/>
          <p:cNvSpPr>
            <a:spLocks noGrp="1"/>
          </p:cNvSpPr>
          <p:nvPr>
            <p:ph idx="1"/>
          </p:nvPr>
        </p:nvSpPr>
        <p:spPr/>
        <p:txBody>
          <a:bodyPr>
            <a:normAutofit/>
          </a:bodyPr>
          <a:lstStyle/>
          <a:p>
            <a:r>
              <a:rPr lang="en-US" dirty="0" smtClean="0"/>
              <a:t>Unsustainability</a:t>
            </a:r>
          </a:p>
          <a:p>
            <a:pPr lvl="1"/>
            <a:r>
              <a:rPr lang="en-US" dirty="0" smtClean="0"/>
              <a:t>Profit-motivated without concern for damage to the environment contributing to climate change threatening quality of life.</a:t>
            </a:r>
          </a:p>
          <a:p>
            <a:pPr lvl="1"/>
            <a:r>
              <a:rPr lang="en-US" dirty="0" smtClean="0"/>
              <a:t>Conduct that is unethical, socially irresponsible, and/or environmentally damaging.</a:t>
            </a:r>
          </a:p>
          <a:p>
            <a:r>
              <a:rPr lang="en-US" dirty="0" smtClean="0"/>
              <a:t>Sustainability</a:t>
            </a:r>
            <a:endParaRPr lang="en-US" dirty="0"/>
          </a:p>
          <a:p>
            <a:pPr lvl="1"/>
            <a:r>
              <a:rPr lang="en-US" dirty="0"/>
              <a:t>Reduce</a:t>
            </a:r>
          </a:p>
          <a:p>
            <a:pPr lvl="1"/>
            <a:r>
              <a:rPr lang="en-US" dirty="0" smtClean="0"/>
              <a:t>Reuse</a:t>
            </a:r>
          </a:p>
          <a:p>
            <a:pPr lvl="1"/>
            <a:r>
              <a:rPr lang="en-US" dirty="0"/>
              <a:t>Recycle</a:t>
            </a:r>
          </a:p>
          <a:p>
            <a:pPr lvl="1"/>
            <a:r>
              <a:rPr lang="en-US" dirty="0"/>
              <a:t>Recover</a:t>
            </a:r>
          </a:p>
          <a:p>
            <a:pPr lvl="1"/>
            <a:endParaRPr lang="en-US" dirty="0"/>
          </a:p>
          <a:p>
            <a:pPr lvl="1"/>
            <a:endParaRPr lang="en-US" dirty="0" smtClean="0"/>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0842272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Systems: The Basics</a:t>
            </a:r>
          </a:p>
        </p:txBody>
      </p:sp>
      <p:sp>
        <p:nvSpPr>
          <p:cNvPr id="7" name="Text Placeholder 6"/>
          <p:cNvSpPr>
            <a:spLocks noGrp="1"/>
          </p:cNvSpPr>
          <p:nvPr>
            <p:ph type="body" sz="quarter" idx="13"/>
          </p:nvPr>
        </p:nvSpPr>
        <p:spPr/>
        <p:txBody>
          <a:bodyPr/>
          <a:lstStyle/>
          <a:p>
            <a:r>
              <a:rPr lang="en-US" dirty="0"/>
              <a:t>Chapter 4</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752600"/>
            <a:ext cx="8439150" cy="3905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569027" y="5897599"/>
            <a:ext cx="6934200" cy="307777"/>
          </a:xfrm>
          <a:prstGeom prst="rect">
            <a:avLst/>
          </a:prstGeom>
          <a:noFill/>
        </p:spPr>
        <p:txBody>
          <a:bodyPr wrap="square" rtlCol="0">
            <a:spAutoFit/>
          </a:bodyPr>
          <a:lstStyle/>
          <a:p>
            <a:r>
              <a:rPr lang="en-US" sz="1400" b="1" dirty="0"/>
              <a:t>Figure </a:t>
            </a:r>
            <a:r>
              <a:rPr lang="en-US" sz="1400" b="1" dirty="0" smtClean="0"/>
              <a:t>2.8 </a:t>
            </a:r>
            <a:r>
              <a:rPr lang="en-US" sz="1400" dirty="0" smtClean="0"/>
              <a:t>Input-processing-output model.</a:t>
            </a:r>
            <a:endParaRPr lang="en-US" sz="1400" dirty="0"/>
          </a:p>
        </p:txBody>
      </p:sp>
    </p:spTree>
    <p:extLst>
      <p:ext uri="{BB962C8B-B14F-4D97-AF65-F5344CB8AC3E}">
        <p14:creationId xmlns:p14="http://schemas.microsoft.com/office/powerpoint/2010/main" val="7507104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Network Fundamentals</a:t>
            </a:r>
          </a:p>
          <a:p>
            <a:pPr lvl="1"/>
            <a:r>
              <a:rPr lang="en-US" dirty="0" smtClean="0"/>
              <a:t>Bandwidth: the capacity or throughput per second of a network measured in bits per second (bps).</a:t>
            </a:r>
          </a:p>
          <a:p>
            <a:pPr lvl="1"/>
            <a:r>
              <a:rPr lang="en-US" dirty="0" smtClean="0"/>
              <a:t>Protocol: rules and standards that govern device functionality.</a:t>
            </a:r>
          </a:p>
          <a:p>
            <a:pPr lvl="1"/>
            <a:r>
              <a:rPr lang="en-US" dirty="0" smtClean="0"/>
              <a:t>TCP/IP: Basic communication protocol of the Internet supported by every major network operating system.</a:t>
            </a:r>
          </a:p>
          <a:p>
            <a:pPr lvl="1"/>
            <a:r>
              <a:rPr lang="en-US" dirty="0" smtClean="0"/>
              <a:t>Network Speed: data flowing that depends on the amount of traffic.</a:t>
            </a:r>
          </a:p>
          <a:p>
            <a:pPr lvl="1"/>
            <a:r>
              <a:rPr lang="en-US" dirty="0" smtClean="0"/>
              <a:t>Commonly referred to by generation (2G, 3G, etc.).</a:t>
            </a:r>
          </a:p>
          <a:p>
            <a:pPr lvl="1"/>
            <a:r>
              <a:rPr lang="en-US" dirty="0"/>
              <a:t>Data transferred over guided (wired) or unguided (wireless and mobile) media.</a:t>
            </a:r>
          </a:p>
          <a:p>
            <a:pPr marL="457200" lvl="1" indent="0">
              <a:buNone/>
            </a:pPr>
            <a:endParaRPr lang="en-US" dirty="0"/>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0025516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Sustainability and Ethical Issues</a:t>
            </a:r>
          </a:p>
        </p:txBody>
      </p:sp>
      <p:sp>
        <p:nvSpPr>
          <p:cNvPr id="7" name="Text Placeholder 6"/>
          <p:cNvSpPr>
            <a:spLocks noGrp="1"/>
          </p:cNvSpPr>
          <p:nvPr>
            <p:ph type="body" sz="quarter" idx="13"/>
          </p:nvPr>
        </p:nvSpPr>
        <p:spPr/>
        <p:txBody>
          <a:bodyPr/>
          <a:lstStyle/>
          <a:p>
            <a:r>
              <a:rPr lang="en-US" dirty="0"/>
              <a:t>Chapter 4</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600199"/>
            <a:ext cx="5257801" cy="3919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600200" y="5715000"/>
            <a:ext cx="6934200" cy="738664"/>
          </a:xfrm>
          <a:prstGeom prst="rect">
            <a:avLst/>
          </a:prstGeom>
          <a:noFill/>
        </p:spPr>
        <p:txBody>
          <a:bodyPr wrap="square" rtlCol="0">
            <a:spAutoFit/>
          </a:bodyPr>
          <a:lstStyle/>
          <a:p>
            <a:r>
              <a:rPr lang="en-US" sz="1400" b="1" dirty="0"/>
              <a:t>Figure </a:t>
            </a:r>
            <a:r>
              <a:rPr lang="en-US" sz="1400" b="1" dirty="0" smtClean="0"/>
              <a:t>2.4 </a:t>
            </a:r>
            <a:r>
              <a:rPr lang="en-US" sz="1400" dirty="0" smtClean="0"/>
              <a:t>Data </a:t>
            </a:r>
            <a:r>
              <a:rPr lang="en-US" sz="1400" dirty="0"/>
              <a:t>(</a:t>
            </a:r>
            <a:r>
              <a:rPr lang="en-US" sz="1400" dirty="0" smtClean="0"/>
              <a:t>or information</a:t>
            </a:r>
            <a:r>
              <a:rPr lang="en-US" sz="1400" dirty="0"/>
              <a:t>) silos are ISs </a:t>
            </a:r>
            <a:r>
              <a:rPr lang="en-US" sz="1400" dirty="0" smtClean="0"/>
              <a:t>that do </a:t>
            </a:r>
            <a:r>
              <a:rPr lang="en-US" sz="1400" dirty="0"/>
              <a:t>not have the capability to</a:t>
            </a:r>
          </a:p>
          <a:p>
            <a:r>
              <a:rPr lang="en-US" sz="1400" dirty="0"/>
              <a:t>exchange data with other </a:t>
            </a:r>
            <a:r>
              <a:rPr lang="en-US" sz="1400" dirty="0" smtClean="0"/>
              <a:t>ISs, making </a:t>
            </a:r>
            <a:r>
              <a:rPr lang="en-US" sz="1400" dirty="0"/>
              <a:t>timely </a:t>
            </a:r>
            <a:r>
              <a:rPr lang="en-US" sz="1400" dirty="0" smtClean="0"/>
              <a:t>coordination and </a:t>
            </a:r>
            <a:r>
              <a:rPr lang="en-US" sz="1400" dirty="0"/>
              <a:t>communication across</a:t>
            </a:r>
          </a:p>
          <a:p>
            <a:r>
              <a:rPr lang="en-US" sz="1400" dirty="0"/>
              <a:t>functions or </a:t>
            </a:r>
            <a:r>
              <a:rPr lang="en-US" sz="1400" dirty="0" smtClean="0"/>
              <a:t>departments difficult.</a:t>
            </a:r>
            <a:endParaRPr lang="en-US" sz="1400" dirty="0"/>
          </a:p>
        </p:txBody>
      </p:sp>
    </p:spTree>
    <p:extLst>
      <p:ext uri="{BB962C8B-B14F-4D97-AF65-F5344CB8AC3E}">
        <p14:creationId xmlns:p14="http://schemas.microsoft.com/office/powerpoint/2010/main" val="28179558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7" name="Text Placeholder 6"/>
          <p:cNvSpPr>
            <a:spLocks noGrp="1"/>
          </p:cNvSpPr>
          <p:nvPr>
            <p:ph type="body" sz="quarter" idx="13"/>
          </p:nvPr>
        </p:nvSpPr>
        <p:spPr/>
        <p:txBody>
          <a:bodyPr/>
          <a:lstStyle/>
          <a:p>
            <a:r>
              <a:rPr lang="en-US" dirty="0"/>
              <a:t>Chapter 4</a:t>
            </a:r>
          </a:p>
        </p:txBody>
      </p:sp>
      <p:graphicFrame>
        <p:nvGraphicFramePr>
          <p:cNvPr id="2" name="Diagram 1"/>
          <p:cNvGraphicFramePr/>
          <p:nvPr>
            <p:extLst>
              <p:ext uri="{D42A27DB-BD31-4B8C-83A1-F6EECF244321}">
                <p14:modId xmlns:p14="http://schemas.microsoft.com/office/powerpoint/2010/main" val="1269609630"/>
              </p:ext>
            </p:extLst>
          </p:nvPr>
        </p:nvGraphicFramePr>
        <p:xfrm>
          <a:off x="2133600" y="1676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600200" y="5868888"/>
            <a:ext cx="6934200" cy="307777"/>
          </a:xfrm>
          <a:prstGeom prst="rect">
            <a:avLst/>
          </a:prstGeom>
          <a:noFill/>
        </p:spPr>
        <p:txBody>
          <a:bodyPr wrap="square" rtlCol="0">
            <a:spAutoFit/>
          </a:bodyPr>
          <a:lstStyle/>
          <a:p>
            <a:r>
              <a:rPr lang="en-US" sz="1400" b="1" dirty="0"/>
              <a:t>Figure </a:t>
            </a:r>
            <a:r>
              <a:rPr lang="en-US" sz="1400" b="1" dirty="0" smtClean="0"/>
              <a:t>2.5 </a:t>
            </a:r>
            <a:r>
              <a:rPr lang="en-US" sz="1400" dirty="0" smtClean="0"/>
              <a:t>Factors </a:t>
            </a:r>
            <a:r>
              <a:rPr lang="en-US" sz="1400" dirty="0"/>
              <a:t>that are increasing demand for collaboration technology.</a:t>
            </a:r>
          </a:p>
        </p:txBody>
      </p:sp>
    </p:spTree>
    <p:extLst>
      <p:ext uri="{BB962C8B-B14F-4D97-AF65-F5344CB8AC3E}">
        <p14:creationId xmlns:p14="http://schemas.microsoft.com/office/powerpoint/2010/main" val="18130126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pPr marL="0" indent="0">
              <a:buNone/>
            </a:pPr>
            <a:r>
              <a:rPr lang="en-US" sz="2400" dirty="0" smtClean="0"/>
              <a:t>Unified Data Center compared to traditional data integration and replication methods:</a:t>
            </a:r>
          </a:p>
        </p:txBody>
      </p:sp>
      <p:sp>
        <p:nvSpPr>
          <p:cNvPr id="7" name="Text Placeholder 6"/>
          <p:cNvSpPr>
            <a:spLocks noGrp="1"/>
          </p:cNvSpPr>
          <p:nvPr>
            <p:ph type="body" sz="quarter" idx="13"/>
          </p:nvPr>
        </p:nvSpPr>
        <p:spPr/>
        <p:txBody>
          <a:bodyPr/>
          <a:lstStyle/>
          <a:p>
            <a:r>
              <a:rPr lang="en-US" dirty="0"/>
              <a:t>Chapter 4</a:t>
            </a:r>
          </a:p>
        </p:txBody>
      </p:sp>
      <p:sp>
        <p:nvSpPr>
          <p:cNvPr id="8" name="Right Arrow 7"/>
          <p:cNvSpPr/>
          <p:nvPr/>
        </p:nvSpPr>
        <p:spPr>
          <a:xfrm>
            <a:off x="2209800" y="2590800"/>
            <a:ext cx="5633431" cy="3306763"/>
          </a:xfrm>
          <a:prstGeom prst="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9" name="Group 8"/>
          <p:cNvGrpSpPr/>
          <p:nvPr/>
        </p:nvGrpSpPr>
        <p:grpSpPr>
          <a:xfrm>
            <a:off x="2280632" y="3582828"/>
            <a:ext cx="1228985" cy="1322705"/>
            <a:chOff x="2555" y="992028"/>
            <a:chExt cx="1228985" cy="1322705"/>
          </a:xfrm>
        </p:grpSpPr>
        <p:sp>
          <p:nvSpPr>
            <p:cNvPr id="10" name="Rounded Rectangle 9"/>
            <p:cNvSpPr/>
            <p:nvPr/>
          </p:nvSpPr>
          <p:spPr>
            <a:xfrm>
              <a:off x="2555" y="992028"/>
              <a:ext cx="1228985" cy="132270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62549" y="1052022"/>
              <a:ext cx="1108997" cy="12027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dirty="0" smtClean="0"/>
                <a:t>Greater Agility</a:t>
              </a:r>
              <a:endParaRPr lang="en-US" sz="1400" kern="1200" dirty="0"/>
            </a:p>
          </p:txBody>
        </p:sp>
      </p:grpSp>
      <p:grpSp>
        <p:nvGrpSpPr>
          <p:cNvPr id="12" name="Group 11"/>
          <p:cNvGrpSpPr/>
          <p:nvPr/>
        </p:nvGrpSpPr>
        <p:grpSpPr>
          <a:xfrm>
            <a:off x="4033232" y="3582827"/>
            <a:ext cx="1228985" cy="1322705"/>
            <a:chOff x="2555" y="992028"/>
            <a:chExt cx="1228985" cy="1322705"/>
          </a:xfrm>
        </p:grpSpPr>
        <p:sp>
          <p:nvSpPr>
            <p:cNvPr id="13" name="Rounded Rectangle 12"/>
            <p:cNvSpPr/>
            <p:nvPr/>
          </p:nvSpPr>
          <p:spPr>
            <a:xfrm>
              <a:off x="2555" y="992028"/>
              <a:ext cx="1228985" cy="132270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62549" y="1052022"/>
              <a:ext cx="1108997" cy="12027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dirty="0" smtClean="0"/>
                <a:t>Streamlined Approach</a:t>
              </a:r>
              <a:endParaRPr lang="en-US" sz="1400" kern="1200" dirty="0"/>
            </a:p>
          </p:txBody>
        </p:sp>
      </p:grpSp>
      <p:grpSp>
        <p:nvGrpSpPr>
          <p:cNvPr id="15" name="Group 14"/>
          <p:cNvGrpSpPr/>
          <p:nvPr/>
        </p:nvGrpSpPr>
        <p:grpSpPr>
          <a:xfrm>
            <a:off x="5785832" y="3582828"/>
            <a:ext cx="1228985" cy="1322705"/>
            <a:chOff x="2555" y="992028"/>
            <a:chExt cx="1228985" cy="1322705"/>
          </a:xfrm>
        </p:grpSpPr>
        <p:sp>
          <p:nvSpPr>
            <p:cNvPr id="16" name="Rounded Rectangle 15"/>
            <p:cNvSpPr/>
            <p:nvPr/>
          </p:nvSpPr>
          <p:spPr>
            <a:xfrm>
              <a:off x="2555" y="992028"/>
              <a:ext cx="1228985" cy="132270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ounded Rectangle 4"/>
            <p:cNvSpPr/>
            <p:nvPr/>
          </p:nvSpPr>
          <p:spPr>
            <a:xfrm>
              <a:off x="62549" y="1052022"/>
              <a:ext cx="1108997" cy="12027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dirty="0" smtClean="0"/>
                <a:t>Better Insight</a:t>
              </a:r>
              <a:endParaRPr lang="en-US" sz="1400" kern="1200" dirty="0"/>
            </a:p>
          </p:txBody>
        </p:sp>
      </p:grpSp>
    </p:spTree>
    <p:extLst>
      <p:ext uri="{BB962C8B-B14F-4D97-AF65-F5344CB8AC3E}">
        <p14:creationId xmlns:p14="http://schemas.microsoft.com/office/powerpoint/2010/main" val="28991437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Collaboration and Communication Technologies</a:t>
            </a:r>
          </a:p>
        </p:txBody>
      </p:sp>
      <p:sp>
        <p:nvSpPr>
          <p:cNvPr id="6" name="Content Placeholder 5"/>
          <p:cNvSpPr>
            <a:spLocks noGrp="1"/>
          </p:cNvSpPr>
          <p:nvPr>
            <p:ph idx="1"/>
          </p:nvPr>
        </p:nvSpPr>
        <p:spPr/>
        <p:txBody>
          <a:bodyPr>
            <a:normAutofit lnSpcReduction="10000"/>
          </a:bodyPr>
          <a:lstStyle/>
          <a:p>
            <a:pPr marL="457200" indent="-457200">
              <a:buClr>
                <a:srgbClr val="5A8B25"/>
              </a:buClr>
              <a:buFont typeface="+mj-lt"/>
              <a:buAutoNum type="arabicPeriod"/>
            </a:pPr>
            <a:r>
              <a:rPr lang="en-US" b="0" dirty="0" smtClean="0"/>
              <a:t>Why </a:t>
            </a:r>
            <a:r>
              <a:rPr lang="en-US" b="0" dirty="0"/>
              <a:t>do some experts warn that carbon emission reductions </a:t>
            </a:r>
            <a:r>
              <a:rPr lang="en-US" b="0" dirty="0" smtClean="0"/>
              <a:t>between 50 </a:t>
            </a:r>
            <a:r>
              <a:rPr lang="en-US" b="0" dirty="0"/>
              <a:t>percent and 85 percent are necessary by 2050?</a:t>
            </a:r>
          </a:p>
          <a:p>
            <a:pPr marL="457200" indent="-457200">
              <a:buClr>
                <a:srgbClr val="5A8B25"/>
              </a:buClr>
              <a:buFont typeface="+mj-lt"/>
              <a:buAutoNum type="arabicPeriod"/>
            </a:pPr>
            <a:r>
              <a:rPr lang="en-US" b="0" dirty="0" smtClean="0"/>
              <a:t>What </a:t>
            </a:r>
            <a:r>
              <a:rPr lang="en-US" b="0" dirty="0"/>
              <a:t>contributes to the rise of global mean temperature?</a:t>
            </a:r>
          </a:p>
          <a:p>
            <a:pPr marL="457200" indent="-457200">
              <a:buClr>
                <a:srgbClr val="5A8B25"/>
              </a:buClr>
              <a:buFont typeface="+mj-lt"/>
              <a:buAutoNum type="arabicPeriod"/>
            </a:pPr>
            <a:r>
              <a:rPr lang="en-US" b="0" dirty="0" smtClean="0"/>
              <a:t>What </a:t>
            </a:r>
            <a:r>
              <a:rPr lang="en-US" b="0" dirty="0"/>
              <a:t>is the greenhouse effect?</a:t>
            </a:r>
          </a:p>
          <a:p>
            <a:pPr marL="457200" indent="-457200">
              <a:buClr>
                <a:srgbClr val="5A8B25"/>
              </a:buClr>
              <a:buFont typeface="+mj-lt"/>
              <a:buAutoNum type="arabicPeriod"/>
            </a:pPr>
            <a:r>
              <a:rPr lang="en-US" b="0" dirty="0" smtClean="0"/>
              <a:t>How </a:t>
            </a:r>
            <a:r>
              <a:rPr lang="en-US" b="0" dirty="0"/>
              <a:t>does the use of mobile devices contribute to the level of </a:t>
            </a:r>
            <a:r>
              <a:rPr lang="en-US" b="0" dirty="0" smtClean="0"/>
              <a:t>greenhouse gases</a:t>
            </a:r>
            <a:r>
              <a:rPr lang="en-US" b="0" dirty="0"/>
              <a:t>?</a:t>
            </a:r>
          </a:p>
          <a:p>
            <a:pPr marL="457200" indent="-457200">
              <a:buClr>
                <a:srgbClr val="5A8B25"/>
              </a:buClr>
              <a:buFont typeface="+mj-lt"/>
              <a:buAutoNum type="arabicPeriod"/>
            </a:pPr>
            <a:r>
              <a:rPr lang="en-US" b="0" dirty="0" smtClean="0"/>
              <a:t>What </a:t>
            </a:r>
            <a:r>
              <a:rPr lang="en-US" b="0" dirty="0"/>
              <a:t>is ICT’s role in global warming?</a:t>
            </a:r>
          </a:p>
          <a:p>
            <a:pPr marL="457200" indent="-457200">
              <a:buClr>
                <a:srgbClr val="5A8B25"/>
              </a:buClr>
              <a:buFont typeface="+mj-lt"/>
              <a:buAutoNum type="arabicPeriod"/>
            </a:pPr>
            <a:r>
              <a:rPr lang="en-US" b="0" dirty="0" smtClean="0"/>
              <a:t>Why </a:t>
            </a:r>
            <a:r>
              <a:rPr lang="en-US" b="0" dirty="0"/>
              <a:t>is global warming hotly debated?</a:t>
            </a:r>
          </a:p>
          <a:p>
            <a:pPr marL="457200" indent="-457200">
              <a:buClr>
                <a:srgbClr val="5A8B25"/>
              </a:buClr>
              <a:buFont typeface="+mj-lt"/>
              <a:buAutoNum type="arabicPeriod"/>
            </a:pPr>
            <a:r>
              <a:rPr lang="en-US" b="0" dirty="0" smtClean="0"/>
              <a:t>Explain </a:t>
            </a:r>
            <a:r>
              <a:rPr lang="en-US" b="0" dirty="0"/>
              <a:t>the goal of sustainability.</a:t>
            </a:r>
          </a:p>
          <a:p>
            <a:pPr marL="457200" indent="-457200">
              <a:buClr>
                <a:srgbClr val="5A8B25"/>
              </a:buClr>
              <a:buFont typeface="+mj-lt"/>
              <a:buAutoNum type="arabicPeriod"/>
            </a:pPr>
            <a:r>
              <a:rPr lang="en-US" b="0" dirty="0" smtClean="0"/>
              <a:t>Explain </a:t>
            </a:r>
            <a:r>
              <a:rPr lang="en-US" b="0" dirty="0"/>
              <a:t>the characteristics of a life out of control.</a:t>
            </a:r>
            <a:endParaRPr lang="en-US" b="0" dirty="0" smtClean="0"/>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542075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Network Fundamentals</a:t>
            </a:r>
          </a:p>
          <a:p>
            <a:pPr lvl="1"/>
            <a:r>
              <a:rPr lang="en-US" dirty="0" smtClean="0"/>
              <a:t>Bandwidth: the capacity or throughput per second of a network measured in bits per second (bps).</a:t>
            </a:r>
          </a:p>
          <a:p>
            <a:pPr lvl="1"/>
            <a:r>
              <a:rPr lang="en-US" dirty="0" smtClean="0"/>
              <a:t>Protocol: rules and standards that govern device functionality.</a:t>
            </a:r>
          </a:p>
          <a:p>
            <a:pPr lvl="1"/>
            <a:r>
              <a:rPr lang="en-US" dirty="0" smtClean="0"/>
              <a:t>TCP/IP: Basic communication protocol of the Internet supported by every major network operating system.</a:t>
            </a:r>
          </a:p>
          <a:p>
            <a:pPr lvl="1"/>
            <a:r>
              <a:rPr lang="en-US" dirty="0" smtClean="0"/>
              <a:t>Network Speed: data flowing that depends on the amount of traffic.</a:t>
            </a:r>
          </a:p>
          <a:p>
            <a:pPr lvl="1"/>
            <a:r>
              <a:rPr lang="en-US" dirty="0" smtClean="0"/>
              <a:t>Commonly referred to by generation (3G, 4G, etc.).</a:t>
            </a:r>
          </a:p>
          <a:p>
            <a:pPr lvl="1"/>
            <a:r>
              <a:rPr lang="en-US" dirty="0"/>
              <a:t>Data transferred over guided </a:t>
            </a:r>
            <a:r>
              <a:rPr lang="en-US" dirty="0" smtClean="0"/>
              <a:t>(fixed-line broadband) </a:t>
            </a:r>
            <a:r>
              <a:rPr lang="en-US" dirty="0"/>
              <a:t>or unguided (wireless and </a:t>
            </a:r>
            <a:r>
              <a:rPr lang="en-US" dirty="0" smtClean="0"/>
              <a:t>mobile broadband) </a:t>
            </a:r>
            <a:r>
              <a:rPr lang="en-US" dirty="0"/>
              <a:t>media.</a:t>
            </a:r>
          </a:p>
          <a:p>
            <a:pPr marL="457200" lvl="1" indent="0">
              <a:buNone/>
            </a:pPr>
            <a:endParaRPr lang="en-US" dirty="0"/>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2305331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7" name="Text Placeholder 6"/>
          <p:cNvSpPr>
            <a:spLocks noGrp="1"/>
          </p:cNvSpPr>
          <p:nvPr>
            <p:ph type="body" sz="quarter" idx="13"/>
          </p:nvPr>
        </p:nvSpPr>
        <p:spPr/>
        <p:txBody>
          <a:bodyPr/>
          <a:lstStyle/>
          <a:p>
            <a:r>
              <a:rPr lang="en-US" dirty="0"/>
              <a:t>Chapter 4</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981200"/>
            <a:ext cx="4572000" cy="3834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600200" y="5868888"/>
            <a:ext cx="6934200" cy="307777"/>
          </a:xfrm>
          <a:prstGeom prst="rect">
            <a:avLst/>
          </a:prstGeom>
          <a:noFill/>
        </p:spPr>
        <p:txBody>
          <a:bodyPr wrap="square" rtlCol="0">
            <a:spAutoFit/>
          </a:bodyPr>
          <a:lstStyle/>
          <a:p>
            <a:r>
              <a:rPr lang="en-US" sz="1400" b="1" dirty="0"/>
              <a:t>Figure </a:t>
            </a:r>
            <a:r>
              <a:rPr lang="en-US" sz="1400" b="1" dirty="0" smtClean="0"/>
              <a:t>4.4 </a:t>
            </a:r>
            <a:r>
              <a:rPr lang="en-US" sz="1400" dirty="0" smtClean="0"/>
              <a:t>Four drivers of global mobile traffic through 2018.</a:t>
            </a:r>
            <a:endParaRPr lang="en-US" sz="1400" dirty="0"/>
          </a:p>
        </p:txBody>
      </p:sp>
    </p:spTree>
    <p:extLst>
      <p:ext uri="{BB962C8B-B14F-4D97-AF65-F5344CB8AC3E}">
        <p14:creationId xmlns:p14="http://schemas.microsoft.com/office/powerpoint/2010/main" val="20365771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High Demand for High-Capacity Networks</a:t>
            </a:r>
          </a:p>
          <a:p>
            <a:pPr lvl="1"/>
            <a:r>
              <a:rPr lang="en-US" dirty="0" smtClean="0"/>
              <a:t>Voice over IP (VoIP): voice calls (analog) converted to digital signals. </a:t>
            </a:r>
          </a:p>
          <a:p>
            <a:pPr lvl="1"/>
            <a:r>
              <a:rPr lang="en-US" dirty="0" smtClean="0"/>
              <a:t>VoIP voice and data transmissions travel in packets over telephone wires. </a:t>
            </a:r>
          </a:p>
          <a:p>
            <a:pPr lvl="1"/>
            <a:r>
              <a:rPr lang="en-US" dirty="0" smtClean="0"/>
              <a:t>Rely on 5 basic functions through switches and routers:</a:t>
            </a:r>
          </a:p>
          <a:p>
            <a:pPr lvl="2"/>
            <a:r>
              <a:rPr lang="en-US" dirty="0" smtClean="0"/>
              <a:t>Communication</a:t>
            </a:r>
          </a:p>
          <a:p>
            <a:pPr lvl="2"/>
            <a:r>
              <a:rPr lang="en-US" dirty="0" smtClean="0"/>
              <a:t>Mobility</a:t>
            </a:r>
          </a:p>
          <a:p>
            <a:pPr lvl="2"/>
            <a:r>
              <a:rPr lang="en-US" dirty="0" smtClean="0"/>
              <a:t>Collaboration</a:t>
            </a:r>
          </a:p>
          <a:p>
            <a:pPr lvl="2"/>
            <a:r>
              <a:rPr lang="en-US" dirty="0" smtClean="0"/>
              <a:t>Relationships</a:t>
            </a:r>
          </a:p>
          <a:p>
            <a:pPr lvl="2"/>
            <a:r>
              <a:rPr lang="en-US" dirty="0" smtClean="0"/>
              <a:t>Search</a:t>
            </a:r>
          </a:p>
          <a:p>
            <a:pPr marL="457200" lvl="1" indent="0">
              <a:buNone/>
            </a:pPr>
            <a:endParaRPr lang="en-US" dirty="0"/>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6251067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Quality of Service (QoS)</a:t>
            </a:r>
          </a:p>
          <a:p>
            <a:pPr lvl="1"/>
            <a:r>
              <a:rPr lang="en-US" i="1" dirty="0" smtClean="0"/>
              <a:t>Latent-sensitivity</a:t>
            </a:r>
            <a:r>
              <a:rPr lang="en-US" dirty="0" smtClean="0"/>
              <a:t>: data such as real-time voice and high-quality video.</a:t>
            </a:r>
          </a:p>
          <a:p>
            <a:pPr lvl="1"/>
            <a:r>
              <a:rPr lang="en-US" i="1" dirty="0" smtClean="0"/>
              <a:t>Prioritized Traffic</a:t>
            </a:r>
            <a:r>
              <a:rPr lang="en-US" dirty="0" smtClean="0"/>
              <a:t>: data and apps that are time-delay-sensitive or latency-sensitive apps.</a:t>
            </a:r>
            <a:endParaRPr lang="en-US" dirty="0"/>
          </a:p>
          <a:p>
            <a:pPr lvl="1"/>
            <a:r>
              <a:rPr lang="en-US" i="1" dirty="0" smtClean="0"/>
              <a:t>Throttle Traffic</a:t>
            </a:r>
            <a:r>
              <a:rPr lang="en-US" dirty="0" smtClean="0"/>
              <a:t>: gives latency-sensitive apps priority, other types of traffic need to be held back (throttled). </a:t>
            </a:r>
            <a:endParaRPr lang="en-US" dirty="0"/>
          </a:p>
          <a:p>
            <a:pPr lvl="1"/>
            <a:r>
              <a:rPr lang="en-US" i="1" dirty="0" smtClean="0"/>
              <a:t>Traffic Shaping</a:t>
            </a:r>
            <a:r>
              <a:rPr lang="en-US" dirty="0" smtClean="0"/>
              <a:t>: the ability to prioritize and throttle network traffic.</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843636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Pure IP Networks</a:t>
            </a:r>
          </a:p>
          <a:p>
            <a:pPr lvl="1"/>
            <a:r>
              <a:rPr lang="en-US" dirty="0" smtClean="0"/>
              <a:t>WiMAX</a:t>
            </a:r>
          </a:p>
          <a:p>
            <a:pPr lvl="2"/>
            <a:r>
              <a:rPr lang="en-US" dirty="0" smtClean="0"/>
              <a:t>IEEE 802.16</a:t>
            </a:r>
          </a:p>
          <a:p>
            <a:pPr lvl="2"/>
            <a:r>
              <a:rPr lang="en-US" dirty="0" smtClean="0"/>
              <a:t>30 miles range</a:t>
            </a:r>
          </a:p>
          <a:p>
            <a:pPr lvl="2"/>
            <a:r>
              <a:rPr lang="en-US" dirty="0" smtClean="0"/>
              <a:t>70 Megabits per second (Mbps)</a:t>
            </a:r>
          </a:p>
          <a:p>
            <a:pPr lvl="2"/>
            <a:r>
              <a:rPr lang="en-US" dirty="0" smtClean="0"/>
              <a:t>Line-of-site not required</a:t>
            </a:r>
          </a:p>
          <a:p>
            <a:pPr lvl="2"/>
            <a:r>
              <a:rPr lang="en-US" dirty="0" smtClean="0"/>
              <a:t>Same principles as WiFi</a:t>
            </a:r>
          </a:p>
          <a:p>
            <a:pPr lvl="1"/>
            <a:r>
              <a:rPr lang="en-US" dirty="0" smtClean="0"/>
              <a:t>Long-Term Evolution (LTE)</a:t>
            </a:r>
            <a:endParaRPr lang="en-US" dirty="0"/>
          </a:p>
          <a:p>
            <a:pPr lvl="2"/>
            <a:r>
              <a:rPr lang="en-US" dirty="0" smtClean="0"/>
              <a:t>GSM deployed by Verizon, AT&amp;T, and T-Mobile</a:t>
            </a:r>
          </a:p>
          <a:p>
            <a:pPr lvl="2"/>
            <a:r>
              <a:rPr lang="en-US" dirty="0" smtClean="0"/>
              <a:t>100 Mbps download, 50Mbps upload</a:t>
            </a:r>
            <a:endParaRPr lang="en-US" dirty="0"/>
          </a:p>
          <a:p>
            <a:pPr lvl="2"/>
            <a:endParaRPr lang="en-US" dirty="0" smtClean="0"/>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2434350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Networks, IP Addresses, and APIs</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Near-Field Communication (NFC)</a:t>
            </a:r>
          </a:p>
          <a:p>
            <a:pPr lvl="1"/>
            <a:r>
              <a:rPr lang="en-US" dirty="0" smtClean="0"/>
              <a:t>Close proximity radio waves more secure than other wireless technologies</a:t>
            </a:r>
          </a:p>
          <a:p>
            <a:pPr lvl="2"/>
            <a:r>
              <a:rPr lang="en-US" dirty="0" smtClean="0"/>
              <a:t>Apple iWatch</a:t>
            </a:r>
          </a:p>
          <a:p>
            <a:pPr lvl="2"/>
            <a:r>
              <a:rPr lang="en-US" dirty="0" smtClean="0"/>
              <a:t>Digital tickets providing access to concerts</a:t>
            </a:r>
          </a:p>
          <a:p>
            <a:pPr lvl="2"/>
            <a:r>
              <a:rPr lang="en-US" dirty="0" smtClean="0"/>
              <a:t>Kiosks to transmit moves in Supermarkets</a:t>
            </a:r>
          </a:p>
          <a:p>
            <a:pPr lvl="2"/>
            <a:r>
              <a:rPr lang="en-US" dirty="0" smtClean="0"/>
              <a:t>Transmit public transport payment through phones</a:t>
            </a:r>
          </a:p>
        </p:txBody>
      </p:sp>
      <p:sp>
        <p:nvSpPr>
          <p:cNvPr id="7" name="Text Placeholder 6"/>
          <p:cNvSpPr>
            <a:spLocks noGrp="1"/>
          </p:cNvSpPr>
          <p:nvPr>
            <p:ph type="body" sz="quarter" idx="13"/>
          </p:nvPr>
        </p:nvSpPr>
        <p:spPr/>
        <p:txBody>
          <a:bodyPr/>
          <a:lstStyle/>
          <a:p>
            <a:r>
              <a:rPr lang="en-US" dirty="0"/>
              <a:t>Chapter 4</a:t>
            </a:r>
          </a:p>
        </p:txBody>
      </p:sp>
    </p:spTree>
    <p:extLst>
      <p:ext uri="{BB962C8B-B14F-4D97-AF65-F5344CB8AC3E}">
        <p14:creationId xmlns:p14="http://schemas.microsoft.com/office/powerpoint/2010/main" val="1489206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814</TotalTime>
  <Words>1798</Words>
  <Application>Microsoft Office PowerPoint</Application>
  <PresentationFormat>On-screen Show (4:3)</PresentationFormat>
  <Paragraphs>353</Paragraphs>
  <Slides>33</Slides>
  <Notes>4</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turban10e_ppt_template</vt:lpstr>
      <vt:lpstr>Chapter 4</vt:lpstr>
      <vt:lpstr>PowerPoint Presentation</vt:lpstr>
      <vt:lpstr>Data Networks, IP Addresses, and APIs</vt:lpstr>
      <vt:lpstr>Data Networks, IP Addresses, and APIs</vt:lpstr>
      <vt:lpstr>Data Networks, IP Addresses, and APIs</vt:lpstr>
      <vt:lpstr>Data Networks, IP Addresses, and APIs</vt:lpstr>
      <vt:lpstr>Data Networks, IP Addresses, and APIs</vt:lpstr>
      <vt:lpstr>Data Networks, IP Addresses, and APIs</vt:lpstr>
      <vt:lpstr>Data Networks, IP Addresses, and APIs</vt:lpstr>
      <vt:lpstr>Data Networks, IP Addresses, and APIs</vt:lpstr>
      <vt:lpstr>Data Networks, IP Addresses, and APIs</vt:lpstr>
      <vt:lpstr>Data Networks, IP Addresses, and APIs</vt:lpstr>
      <vt:lpstr>Data Networks, IP Addresses, and APIs</vt:lpstr>
      <vt:lpstr>PowerPoint Presentation</vt:lpstr>
      <vt:lpstr>Wireless Networks and Mobile Infrastructure</vt:lpstr>
      <vt:lpstr>Wireless Networks and Mobile Infrastructure</vt:lpstr>
      <vt:lpstr>Wireless Networks and Mobile Infrastructure</vt:lpstr>
      <vt:lpstr>Wireless Networks and Mobile Infrastructure</vt:lpstr>
      <vt:lpstr>Data Networks, IP Addresses, and APIs</vt:lpstr>
      <vt:lpstr>PowerPoint Presentation</vt:lpstr>
      <vt:lpstr>Collaboration and Communication Technologies</vt:lpstr>
      <vt:lpstr>Collaboration and Communication Technologies</vt:lpstr>
      <vt:lpstr>Collaboration and Communication Technologies</vt:lpstr>
      <vt:lpstr>Collaboration and Communication Technologies</vt:lpstr>
      <vt:lpstr>Collaboration and Communication Technologies</vt:lpstr>
      <vt:lpstr>PowerPoint Presentation</vt:lpstr>
      <vt:lpstr>Sustainability and Ethical Issues</vt:lpstr>
      <vt:lpstr>Sustainability and Ethical Issues</vt:lpstr>
      <vt:lpstr>Information Systems: The Basics</vt:lpstr>
      <vt:lpstr>Sustainability and Ethical Issues</vt:lpstr>
      <vt:lpstr>Data Networks, IP Addresses, and APIs</vt:lpstr>
      <vt:lpstr>Data Centers, Cloud Computing, and Virtualization</vt:lpstr>
      <vt:lpstr>Collaboration and Communication Technologies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69</cp:revision>
  <dcterms:created xsi:type="dcterms:W3CDTF">2014-10-01T13:59:16Z</dcterms:created>
  <dcterms:modified xsi:type="dcterms:W3CDTF">2014-11-13T20:34:17Z</dcterms:modified>
</cp:coreProperties>
</file>