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62" r:id="rId3"/>
    <p:sldId id="503" r:id="rId4"/>
    <p:sldId id="337" r:id="rId5"/>
    <p:sldId id="504" r:id="rId6"/>
    <p:sldId id="505" r:id="rId7"/>
    <p:sldId id="507" r:id="rId8"/>
    <p:sldId id="509" r:id="rId9"/>
    <p:sldId id="508" r:id="rId10"/>
    <p:sldId id="506" r:id="rId11"/>
    <p:sldId id="388" r:id="rId12"/>
    <p:sldId id="499" r:id="rId13"/>
    <p:sldId id="512" r:id="rId14"/>
    <p:sldId id="465" r:id="rId15"/>
    <p:sldId id="513" r:id="rId16"/>
    <p:sldId id="510" r:id="rId17"/>
    <p:sldId id="515" r:id="rId18"/>
    <p:sldId id="511" r:id="rId19"/>
    <p:sldId id="514" r:id="rId20"/>
    <p:sldId id="389" r:id="rId21"/>
    <p:sldId id="500" r:id="rId22"/>
    <p:sldId id="362" r:id="rId23"/>
    <p:sldId id="516" r:id="rId24"/>
    <p:sldId id="517" r:id="rId25"/>
    <p:sldId id="518" r:id="rId26"/>
    <p:sldId id="520" r:id="rId27"/>
    <p:sldId id="519" r:id="rId28"/>
    <p:sldId id="294" r:id="rId29"/>
    <p:sldId id="501" r:id="rId30"/>
    <p:sldId id="455" r:id="rId31"/>
    <p:sldId id="521" r:id="rId32"/>
    <p:sldId id="522" r:id="rId33"/>
    <p:sldId id="523" r:id="rId34"/>
    <p:sldId id="524" r:id="rId35"/>
    <p:sldId id="525" r:id="rId36"/>
    <p:sldId id="526" r:id="rId37"/>
    <p:sldId id="527" r:id="rId38"/>
    <p:sldId id="528" r:id="rId39"/>
    <p:sldId id="529" r:id="rId40"/>
    <p:sldId id="295" r:id="rId41"/>
    <p:sldId id="502" r:id="rId42"/>
    <p:sldId id="530" r:id="rId43"/>
    <p:sldId id="282" r:id="rId44"/>
    <p:sldId id="531" r:id="rId45"/>
    <p:sldId id="532" r:id="rId46"/>
    <p:sldId id="533" r:id="rId47"/>
    <p:sldId id="534" r:id="rId48"/>
    <p:sldId id="29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36" autoAdjust="0"/>
  </p:normalViewPr>
  <p:slideViewPr>
    <p:cSldViewPr>
      <p:cViewPr varScale="1">
        <p:scale>
          <a:sx n="88" d="100"/>
          <a:sy n="88" d="100"/>
        </p:scale>
        <p:origin x="-570" y="-96"/>
      </p:cViewPr>
      <p:guideLst>
        <p:guide orient="horz" pos="2160"/>
        <p:guide pos="2880"/>
      </p:guideLst>
    </p:cSldViewPr>
  </p:slideViewPr>
  <p:notesTextViewPr>
    <p:cViewPr>
      <p:scale>
        <a:sx n="1" d="1"/>
        <a:sy n="1" d="1"/>
      </p:scale>
      <p:origin x="0" y="996"/>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Social Platforms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Enterprise Resource Planning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Supply Chain Management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Customer Relationship Management Systems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Enterprise Systems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Enterprise Social Platforms</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Enterprise Resource Planning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Supply Chain Management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Customer Relationship Management Systems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Enterprise Systems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8C508506-43FD-4E82-8B69-E6E79A3EB834}" type="presOf" srcId="{F5EA89EC-E158-4D50-96F6-DF07B08E3671}" destId="{A4AB0C58-7056-484E-BD14-C051808D0C28}" srcOrd="0" destOrd="0" presId="urn:microsoft.com/office/officeart/2005/8/layout/cycle1"/>
    <dgm:cxn modelId="{B1F50A37-5F0A-456C-9A6F-43ED22C235FD}" type="presOf" srcId="{27E1A284-FB59-4211-A2A6-296ECC7AF733}" destId="{E92E50ED-2104-4C56-839A-1D58E60B6978}" srcOrd="0" destOrd="0" presId="urn:microsoft.com/office/officeart/2005/8/layout/cycle1"/>
    <dgm:cxn modelId="{9EEFF70D-5C45-474A-9A4A-223DF90061C2}" type="presOf" srcId="{BF040C06-D312-4F8C-ACB3-85D06B8E305C}" destId="{EA611E80-2D38-467A-9D70-00B07686AA2F}"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B9BFD15A-CFD9-424C-B420-9FE6F2EA0B2B}" type="presOf" srcId="{D8B2400E-FCAE-419A-B761-6ED663DEC67E}" destId="{CE8778B7-9A61-4F06-A1F7-678BEE7FE664}" srcOrd="0" destOrd="0" presId="urn:microsoft.com/office/officeart/2005/8/layout/cycle1"/>
    <dgm:cxn modelId="{E4A53E33-61C2-4B4E-892E-DAEEDAE9C702}" type="presOf" srcId="{DD36AD2A-744B-4626-9C69-4A76E3BF39B5}" destId="{A358ADC3-06B9-42DB-8FFB-235E2F6F2F98}"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A010EEED-F02C-4973-A88F-03A6E3C2D7C4}" type="presOf" srcId="{08A3218D-962D-4B2D-AFA9-758784621306}" destId="{0A5141A9-9A5E-4F9E-B8D4-E663C7220C1C}" srcOrd="0" destOrd="0" presId="urn:microsoft.com/office/officeart/2005/8/layout/cycle1"/>
    <dgm:cxn modelId="{F1E88BC3-1682-41A3-9935-6028CB9CD910}"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71352FA3-95DA-4C2B-BEE6-7C44E512F8B7}" type="presOf" srcId="{318A7937-6144-4B1B-B27B-64760AA0F20D}" destId="{4F56F714-C9FE-4CB7-BFA6-DB8A3BCD8EED}" srcOrd="0" destOrd="0" presId="urn:microsoft.com/office/officeart/2005/8/layout/cycle1"/>
    <dgm:cxn modelId="{9C6E9529-99A0-4951-A25F-A57E7FE5DF67}" type="presOf" srcId="{F5AD8166-0AD2-4AC9-93DF-0F1A7E4681A8}" destId="{D9198F7A-99DF-4591-B1DC-2620606084FF}" srcOrd="0" destOrd="0" presId="urn:microsoft.com/office/officeart/2005/8/layout/cycle1"/>
    <dgm:cxn modelId="{CA57B011-4145-473B-AC21-3CEA374B04E3}" type="presOf" srcId="{E96240FE-D269-43EC-A72D-BE6D42FBED2A}" destId="{02E85226-A9A2-493C-825C-0403A6A4CC01}" srcOrd="0" destOrd="0" presId="urn:microsoft.com/office/officeart/2005/8/layout/cycle1"/>
    <dgm:cxn modelId="{0B553DC6-6160-4161-8D3C-6D6C481C91F5}" type="presOf" srcId="{37A83061-BB15-4DC8-987C-C41F59F2283C}" destId="{D445377C-82B8-4D46-A8DA-7A1EF300CC48}" srcOrd="0" destOrd="0" presId="urn:microsoft.com/office/officeart/2005/8/layout/cycle1"/>
    <dgm:cxn modelId="{90C03356-C021-4696-A6CD-3D57E26C9BC1}" type="presParOf" srcId="{E92E50ED-2104-4C56-839A-1D58E60B6978}" destId="{4A70DB3B-BC26-4C3A-A4B3-FD97B373CBF9}" srcOrd="0" destOrd="0" presId="urn:microsoft.com/office/officeart/2005/8/layout/cycle1"/>
    <dgm:cxn modelId="{25A2234C-9DDB-4B9D-ABA6-09A93EBB0CCE}" type="presParOf" srcId="{E92E50ED-2104-4C56-839A-1D58E60B6978}" destId="{A4AB0C58-7056-484E-BD14-C051808D0C28}" srcOrd="1" destOrd="0" presId="urn:microsoft.com/office/officeart/2005/8/layout/cycle1"/>
    <dgm:cxn modelId="{D59CE950-055A-4740-BA07-26A5FF5A83DC}" type="presParOf" srcId="{E92E50ED-2104-4C56-839A-1D58E60B6978}" destId="{CE8778B7-9A61-4F06-A1F7-678BEE7FE664}" srcOrd="2" destOrd="0" presId="urn:microsoft.com/office/officeart/2005/8/layout/cycle1"/>
    <dgm:cxn modelId="{C5C2E3CE-52C5-4991-87F7-73289CA40A5E}" type="presParOf" srcId="{E92E50ED-2104-4C56-839A-1D58E60B6978}" destId="{5F40BA3D-6F50-40EE-8764-161954C5089D}" srcOrd="3" destOrd="0" presId="urn:microsoft.com/office/officeart/2005/8/layout/cycle1"/>
    <dgm:cxn modelId="{1F20525F-1FC9-4653-AA95-F1A429D67A03}" type="presParOf" srcId="{E92E50ED-2104-4C56-839A-1D58E60B6978}" destId="{D445377C-82B8-4D46-A8DA-7A1EF300CC48}" srcOrd="4" destOrd="0" presId="urn:microsoft.com/office/officeart/2005/8/layout/cycle1"/>
    <dgm:cxn modelId="{00DFAE9E-A15B-4233-89DB-2A1981B2EACD}" type="presParOf" srcId="{E92E50ED-2104-4C56-839A-1D58E60B6978}" destId="{5502ED10-4163-4978-A2D8-019016FBE56E}" srcOrd="5" destOrd="0" presId="urn:microsoft.com/office/officeart/2005/8/layout/cycle1"/>
    <dgm:cxn modelId="{6D511585-7B88-4E1C-8324-DEB670C0BAD5}" type="presParOf" srcId="{E92E50ED-2104-4C56-839A-1D58E60B6978}" destId="{7A587A47-9FA4-421A-8FE9-2A20CF7B81FB}" srcOrd="6" destOrd="0" presId="urn:microsoft.com/office/officeart/2005/8/layout/cycle1"/>
    <dgm:cxn modelId="{E6EF4D60-90CC-43A2-B2ED-38FED7E6C8E9}" type="presParOf" srcId="{E92E50ED-2104-4C56-839A-1D58E60B6978}" destId="{A358ADC3-06B9-42DB-8FFB-235E2F6F2F98}" srcOrd="7" destOrd="0" presId="urn:microsoft.com/office/officeart/2005/8/layout/cycle1"/>
    <dgm:cxn modelId="{8AEA8BDC-A651-4100-A2AD-C2AB2E3949FD}" type="presParOf" srcId="{E92E50ED-2104-4C56-839A-1D58E60B6978}" destId="{02E85226-A9A2-493C-825C-0403A6A4CC01}" srcOrd="8" destOrd="0" presId="urn:microsoft.com/office/officeart/2005/8/layout/cycle1"/>
    <dgm:cxn modelId="{90E67F2A-FA57-4C24-BCE0-0550AD0D6C05}" type="presParOf" srcId="{E92E50ED-2104-4C56-839A-1D58E60B6978}" destId="{73D11EEB-1679-4206-A266-CE9A1AB79ACC}" srcOrd="9" destOrd="0" presId="urn:microsoft.com/office/officeart/2005/8/layout/cycle1"/>
    <dgm:cxn modelId="{226E7D9F-AC82-49DF-B086-7148CEEBC46E}" type="presParOf" srcId="{E92E50ED-2104-4C56-839A-1D58E60B6978}" destId="{0A5141A9-9A5E-4F9E-B8D4-E663C7220C1C}" srcOrd="10" destOrd="0" presId="urn:microsoft.com/office/officeart/2005/8/layout/cycle1"/>
    <dgm:cxn modelId="{22BD5E91-F3D5-4058-9F47-BF0171988FE9}" type="presParOf" srcId="{E92E50ED-2104-4C56-839A-1D58E60B6978}" destId="{D9198F7A-99DF-4591-B1DC-2620606084FF}" srcOrd="11" destOrd="0" presId="urn:microsoft.com/office/officeart/2005/8/layout/cycle1"/>
    <dgm:cxn modelId="{91BD5C47-0B95-4DD4-AD6D-47F5A8948825}" type="presParOf" srcId="{E92E50ED-2104-4C56-839A-1D58E60B6978}" destId="{25CA3731-1185-42A8-951C-5D21935C393B}" srcOrd="12" destOrd="0" presId="urn:microsoft.com/office/officeart/2005/8/layout/cycle1"/>
    <dgm:cxn modelId="{80368873-4C1D-412A-B7EF-436630A050F2}" type="presParOf" srcId="{E92E50ED-2104-4C56-839A-1D58E60B6978}" destId="{EA611E80-2D38-467A-9D70-00B07686AA2F}" srcOrd="13" destOrd="0" presId="urn:microsoft.com/office/officeart/2005/8/layout/cycle1"/>
    <dgm:cxn modelId="{4EA7AA9F-736D-43E6-A365-923934F9DE78}"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Social Platforms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Enterprise Resource Planning Systems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Supply Chain Management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Customer Relationship Management Systems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Enterprise Systems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643497F7-815D-49ED-845E-0EAB7071AAA7}" type="presOf" srcId="{F5EA89EC-E158-4D50-96F6-DF07B08E3671}" destId="{A4AB0C58-7056-484E-BD14-C051808D0C28}" srcOrd="0" destOrd="0" presId="urn:microsoft.com/office/officeart/2005/8/layout/cycle1"/>
    <dgm:cxn modelId="{1CD88986-4873-43E9-8428-58EB7CBA0C55}" type="presOf" srcId="{27E1A284-FB59-4211-A2A6-296ECC7AF733}" destId="{E92E50ED-2104-4C56-839A-1D58E60B6978}" srcOrd="0" destOrd="0" presId="urn:microsoft.com/office/officeart/2005/8/layout/cycle1"/>
    <dgm:cxn modelId="{4A5339A1-75BB-421D-9F2F-01F2F873ACB0}"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1D699C49-15B8-4C64-92B2-25C529412F3A}" type="presOf" srcId="{DD36AD2A-744B-4626-9C69-4A76E3BF39B5}" destId="{A358ADC3-06B9-42DB-8FFB-235E2F6F2F98}" srcOrd="0" destOrd="0" presId="urn:microsoft.com/office/officeart/2005/8/layout/cycle1"/>
    <dgm:cxn modelId="{75B597C9-ADAD-4C1B-97E2-2902D8A44A34}" type="presOf" srcId="{318A7937-6144-4B1B-B27B-64760AA0F20D}" destId="{4F56F714-C9FE-4CB7-BFA6-DB8A3BCD8EED}" srcOrd="0" destOrd="0" presId="urn:microsoft.com/office/officeart/2005/8/layout/cycle1"/>
    <dgm:cxn modelId="{6587340E-622F-401F-942B-C00AF21DE16B}" type="presOf" srcId="{BF040C06-D312-4F8C-ACB3-85D06B8E305C}" destId="{EA611E80-2D38-467A-9D70-00B07686AA2F}"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6688BA4B-4CD9-47C0-8B90-B5EABED7AAF9}" type="presOf" srcId="{D8B2400E-FCAE-419A-B761-6ED663DEC67E}" destId="{CE8778B7-9A61-4F06-A1F7-678BEE7FE664}" srcOrd="0" destOrd="0" presId="urn:microsoft.com/office/officeart/2005/8/layout/cycle1"/>
    <dgm:cxn modelId="{0C389BBB-4F36-4E68-97EA-D1C663392F95}" type="presOf" srcId="{F5AD8166-0AD2-4AC9-93DF-0F1A7E4681A8}" destId="{D9198F7A-99DF-4591-B1DC-2620606084FF}" srcOrd="0" destOrd="0" presId="urn:microsoft.com/office/officeart/2005/8/layout/cycle1"/>
    <dgm:cxn modelId="{29AF78C0-AF24-4399-9E08-362A83898C40}"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8C886D0A-A29E-46A7-9CCF-15265DF8561C}" type="presOf" srcId="{08A3218D-962D-4B2D-AFA9-758784621306}" destId="{0A5141A9-9A5E-4F9E-B8D4-E663C7220C1C}" srcOrd="0" destOrd="0" presId="urn:microsoft.com/office/officeart/2005/8/layout/cycle1"/>
    <dgm:cxn modelId="{0A9CF58B-EEC2-41A2-95C4-D22FCB40D2F2}" type="presOf" srcId="{37A83061-BB15-4DC8-987C-C41F59F2283C}" destId="{D445377C-82B8-4D46-A8DA-7A1EF300CC48}" srcOrd="0" destOrd="0" presId="urn:microsoft.com/office/officeart/2005/8/layout/cycle1"/>
    <dgm:cxn modelId="{03FD7CFA-E7BE-4E31-ADA6-AA2036EC8673}" type="presParOf" srcId="{E92E50ED-2104-4C56-839A-1D58E60B6978}" destId="{4A70DB3B-BC26-4C3A-A4B3-FD97B373CBF9}" srcOrd="0" destOrd="0" presId="urn:microsoft.com/office/officeart/2005/8/layout/cycle1"/>
    <dgm:cxn modelId="{F42D5E1B-115F-451E-AB80-CFFA7FE7FF3C}" type="presParOf" srcId="{E92E50ED-2104-4C56-839A-1D58E60B6978}" destId="{A4AB0C58-7056-484E-BD14-C051808D0C28}" srcOrd="1" destOrd="0" presId="urn:microsoft.com/office/officeart/2005/8/layout/cycle1"/>
    <dgm:cxn modelId="{C0AB54D6-6A14-4D5A-9F2D-D7F7AE2FCC94}" type="presParOf" srcId="{E92E50ED-2104-4C56-839A-1D58E60B6978}" destId="{CE8778B7-9A61-4F06-A1F7-678BEE7FE664}" srcOrd="2" destOrd="0" presId="urn:microsoft.com/office/officeart/2005/8/layout/cycle1"/>
    <dgm:cxn modelId="{8C57F49A-029E-45F3-B4F3-78C657A51B6D}" type="presParOf" srcId="{E92E50ED-2104-4C56-839A-1D58E60B6978}" destId="{5F40BA3D-6F50-40EE-8764-161954C5089D}" srcOrd="3" destOrd="0" presId="urn:microsoft.com/office/officeart/2005/8/layout/cycle1"/>
    <dgm:cxn modelId="{2B537F32-3D26-4865-A362-4B6AA002E942}" type="presParOf" srcId="{E92E50ED-2104-4C56-839A-1D58E60B6978}" destId="{D445377C-82B8-4D46-A8DA-7A1EF300CC48}" srcOrd="4" destOrd="0" presId="urn:microsoft.com/office/officeart/2005/8/layout/cycle1"/>
    <dgm:cxn modelId="{388BDF4D-DBCD-4E22-B503-40F770C533D5}" type="presParOf" srcId="{E92E50ED-2104-4C56-839A-1D58E60B6978}" destId="{5502ED10-4163-4978-A2D8-019016FBE56E}" srcOrd="5" destOrd="0" presId="urn:microsoft.com/office/officeart/2005/8/layout/cycle1"/>
    <dgm:cxn modelId="{B5B6995F-96F5-44BA-BE59-0EBF902A6A6C}" type="presParOf" srcId="{E92E50ED-2104-4C56-839A-1D58E60B6978}" destId="{7A587A47-9FA4-421A-8FE9-2A20CF7B81FB}" srcOrd="6" destOrd="0" presId="urn:microsoft.com/office/officeart/2005/8/layout/cycle1"/>
    <dgm:cxn modelId="{B7EA42D8-5AFF-4A66-895F-0C6BFA82096E}" type="presParOf" srcId="{E92E50ED-2104-4C56-839A-1D58E60B6978}" destId="{A358ADC3-06B9-42DB-8FFB-235E2F6F2F98}" srcOrd="7" destOrd="0" presId="urn:microsoft.com/office/officeart/2005/8/layout/cycle1"/>
    <dgm:cxn modelId="{24C73F39-0F68-49A1-A46A-8CE082CC5EE2}" type="presParOf" srcId="{E92E50ED-2104-4C56-839A-1D58E60B6978}" destId="{02E85226-A9A2-493C-825C-0403A6A4CC01}" srcOrd="8" destOrd="0" presId="urn:microsoft.com/office/officeart/2005/8/layout/cycle1"/>
    <dgm:cxn modelId="{6E4BE63E-BEDF-4629-B731-213534E7685F}" type="presParOf" srcId="{E92E50ED-2104-4C56-839A-1D58E60B6978}" destId="{73D11EEB-1679-4206-A266-CE9A1AB79ACC}" srcOrd="9" destOrd="0" presId="urn:microsoft.com/office/officeart/2005/8/layout/cycle1"/>
    <dgm:cxn modelId="{6F415AFB-3117-47D6-B3B0-951F8701BB92}" type="presParOf" srcId="{E92E50ED-2104-4C56-839A-1D58E60B6978}" destId="{0A5141A9-9A5E-4F9E-B8D4-E663C7220C1C}" srcOrd="10" destOrd="0" presId="urn:microsoft.com/office/officeart/2005/8/layout/cycle1"/>
    <dgm:cxn modelId="{F883A36A-4877-4F1D-B0D9-2102A404E261}" type="presParOf" srcId="{E92E50ED-2104-4C56-839A-1D58E60B6978}" destId="{D9198F7A-99DF-4591-B1DC-2620606084FF}" srcOrd="11" destOrd="0" presId="urn:microsoft.com/office/officeart/2005/8/layout/cycle1"/>
    <dgm:cxn modelId="{28A3938D-04A7-4D73-8711-6938CCCBA514}" type="presParOf" srcId="{E92E50ED-2104-4C56-839A-1D58E60B6978}" destId="{25CA3731-1185-42A8-951C-5D21935C393B}" srcOrd="12" destOrd="0" presId="urn:microsoft.com/office/officeart/2005/8/layout/cycle1"/>
    <dgm:cxn modelId="{B615EDE4-2DBF-4720-9DFC-939D9C0991A9}" type="presParOf" srcId="{E92E50ED-2104-4C56-839A-1D58E60B6978}" destId="{EA611E80-2D38-467A-9D70-00B07686AA2F}" srcOrd="13" destOrd="0" presId="urn:microsoft.com/office/officeart/2005/8/layout/cycle1"/>
    <dgm:cxn modelId="{232CD0AD-2228-4973-9C7C-811BE8FD272F}"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Social Platforms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Enterprise Resource Planning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Supply Chain Management Systems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Customer Relationship Management Systems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Enterprise Systems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4B0AF366-A8E2-4FE0-A4B0-F6F1FC4D6722}" type="presOf" srcId="{08A3218D-962D-4B2D-AFA9-758784621306}" destId="{0A5141A9-9A5E-4F9E-B8D4-E663C7220C1C}"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5F0CEC4F-1356-4203-8C0D-CFD3B2B6D14A}" type="presOf" srcId="{E96240FE-D269-43EC-A72D-BE6D42FBED2A}" destId="{02E85226-A9A2-493C-825C-0403A6A4CC01}" srcOrd="0" destOrd="0" presId="urn:microsoft.com/office/officeart/2005/8/layout/cycle1"/>
    <dgm:cxn modelId="{8CCE2A8F-409B-4122-B81E-7B3484587397}"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C827D8E4-92CA-4041-A3D7-456D9A1F065B}" type="presOf" srcId="{DD36AD2A-744B-4626-9C69-4A76E3BF39B5}" destId="{A358ADC3-06B9-42DB-8FFB-235E2F6F2F98}" srcOrd="0" destOrd="0" presId="urn:microsoft.com/office/officeart/2005/8/layout/cycle1"/>
    <dgm:cxn modelId="{0CACAB7B-C53B-44F2-BDBD-E8C1131F2813}" type="presOf" srcId="{BF040C06-D312-4F8C-ACB3-85D06B8E305C}" destId="{EA611E80-2D38-467A-9D70-00B07686AA2F}" srcOrd="0" destOrd="0" presId="urn:microsoft.com/office/officeart/2005/8/layout/cycle1"/>
    <dgm:cxn modelId="{5190094E-155E-42DC-91B3-BCD1C33F247B}" type="presOf" srcId="{37A83061-BB15-4DC8-987C-C41F59F2283C}" destId="{D445377C-82B8-4D46-A8DA-7A1EF300CC48}" srcOrd="0" destOrd="0" presId="urn:microsoft.com/office/officeart/2005/8/layout/cycle1"/>
    <dgm:cxn modelId="{38F3CEDF-51A9-42BA-92F1-4C618CBA9E41}" type="presOf" srcId="{F5AD8166-0AD2-4AC9-93DF-0F1A7E4681A8}" destId="{D9198F7A-99DF-4591-B1DC-2620606084FF}" srcOrd="0" destOrd="0" presId="urn:microsoft.com/office/officeart/2005/8/layout/cycle1"/>
    <dgm:cxn modelId="{1F1AF4ED-DE41-44C8-9937-8C8F4A368E0D}" type="presOf" srcId="{27E1A284-FB59-4211-A2A6-296ECC7AF733}" destId="{E92E50ED-2104-4C56-839A-1D58E60B6978}" srcOrd="0" destOrd="0" presId="urn:microsoft.com/office/officeart/2005/8/layout/cycle1"/>
    <dgm:cxn modelId="{C204FD0E-56A2-43D5-8194-A3F33BB7FE8C}" type="presOf" srcId="{D8B2400E-FCAE-419A-B761-6ED663DEC67E}" destId="{CE8778B7-9A61-4F06-A1F7-678BEE7FE664}" srcOrd="0" destOrd="0" presId="urn:microsoft.com/office/officeart/2005/8/layout/cycle1"/>
    <dgm:cxn modelId="{33C20A76-37EB-49EF-AE30-2D2E5FC61CDD}" type="presOf" srcId="{4A5B2F96-8D0E-4C55-952A-5E74D0CE2694}" destId="{5502ED10-4163-4978-A2D8-019016FBE56E}" srcOrd="0" destOrd="0" presId="urn:microsoft.com/office/officeart/2005/8/layout/cycle1"/>
    <dgm:cxn modelId="{725C3227-2D8E-4096-A592-B016B0449A34}" type="presOf" srcId="{318A7937-6144-4B1B-B27B-64760AA0F20D}" destId="{4F56F714-C9FE-4CB7-BFA6-DB8A3BCD8EED}" srcOrd="0" destOrd="0" presId="urn:microsoft.com/office/officeart/2005/8/layout/cycle1"/>
    <dgm:cxn modelId="{77628116-B44B-4E66-95EE-E46418FA55A3}" type="presParOf" srcId="{E92E50ED-2104-4C56-839A-1D58E60B6978}" destId="{4A70DB3B-BC26-4C3A-A4B3-FD97B373CBF9}" srcOrd="0" destOrd="0" presId="urn:microsoft.com/office/officeart/2005/8/layout/cycle1"/>
    <dgm:cxn modelId="{7F0799D1-4EF6-436B-B733-AE70DE738683}" type="presParOf" srcId="{E92E50ED-2104-4C56-839A-1D58E60B6978}" destId="{A4AB0C58-7056-484E-BD14-C051808D0C28}" srcOrd="1" destOrd="0" presId="urn:microsoft.com/office/officeart/2005/8/layout/cycle1"/>
    <dgm:cxn modelId="{231BC408-3304-4040-B948-E7D0902D055B}" type="presParOf" srcId="{E92E50ED-2104-4C56-839A-1D58E60B6978}" destId="{CE8778B7-9A61-4F06-A1F7-678BEE7FE664}" srcOrd="2" destOrd="0" presId="urn:microsoft.com/office/officeart/2005/8/layout/cycle1"/>
    <dgm:cxn modelId="{A6CC8C8B-35EB-45CD-B93D-A889E343AF38}" type="presParOf" srcId="{E92E50ED-2104-4C56-839A-1D58E60B6978}" destId="{5F40BA3D-6F50-40EE-8764-161954C5089D}" srcOrd="3" destOrd="0" presId="urn:microsoft.com/office/officeart/2005/8/layout/cycle1"/>
    <dgm:cxn modelId="{D65E2173-760D-4E06-8A65-2BA6C2D64DCE}" type="presParOf" srcId="{E92E50ED-2104-4C56-839A-1D58E60B6978}" destId="{D445377C-82B8-4D46-A8DA-7A1EF300CC48}" srcOrd="4" destOrd="0" presId="urn:microsoft.com/office/officeart/2005/8/layout/cycle1"/>
    <dgm:cxn modelId="{90E3CD73-F85B-4A56-A9F1-A4A72D1236F1}" type="presParOf" srcId="{E92E50ED-2104-4C56-839A-1D58E60B6978}" destId="{5502ED10-4163-4978-A2D8-019016FBE56E}" srcOrd="5" destOrd="0" presId="urn:microsoft.com/office/officeart/2005/8/layout/cycle1"/>
    <dgm:cxn modelId="{5819AC94-130F-42DD-B66F-10C27BE14AEA}" type="presParOf" srcId="{E92E50ED-2104-4C56-839A-1D58E60B6978}" destId="{7A587A47-9FA4-421A-8FE9-2A20CF7B81FB}" srcOrd="6" destOrd="0" presId="urn:microsoft.com/office/officeart/2005/8/layout/cycle1"/>
    <dgm:cxn modelId="{F1779E26-79C7-41B2-AF5D-4BF3671150B1}" type="presParOf" srcId="{E92E50ED-2104-4C56-839A-1D58E60B6978}" destId="{A358ADC3-06B9-42DB-8FFB-235E2F6F2F98}" srcOrd="7" destOrd="0" presId="urn:microsoft.com/office/officeart/2005/8/layout/cycle1"/>
    <dgm:cxn modelId="{E4757474-43BC-4D39-AA3B-573B401374B4}" type="presParOf" srcId="{E92E50ED-2104-4C56-839A-1D58E60B6978}" destId="{02E85226-A9A2-493C-825C-0403A6A4CC01}" srcOrd="8" destOrd="0" presId="urn:microsoft.com/office/officeart/2005/8/layout/cycle1"/>
    <dgm:cxn modelId="{8B142309-15FC-4B81-B61A-EE7511D7595B}" type="presParOf" srcId="{E92E50ED-2104-4C56-839A-1D58E60B6978}" destId="{73D11EEB-1679-4206-A266-CE9A1AB79ACC}" srcOrd="9" destOrd="0" presId="urn:microsoft.com/office/officeart/2005/8/layout/cycle1"/>
    <dgm:cxn modelId="{74DB071E-5AA4-4DB2-9354-62E714C8468D}" type="presParOf" srcId="{E92E50ED-2104-4C56-839A-1D58E60B6978}" destId="{0A5141A9-9A5E-4F9E-B8D4-E663C7220C1C}" srcOrd="10" destOrd="0" presId="urn:microsoft.com/office/officeart/2005/8/layout/cycle1"/>
    <dgm:cxn modelId="{686ED330-9831-43C2-ABE1-90A8B32B2AD5}" type="presParOf" srcId="{E92E50ED-2104-4C56-839A-1D58E60B6978}" destId="{D9198F7A-99DF-4591-B1DC-2620606084FF}" srcOrd="11" destOrd="0" presId="urn:microsoft.com/office/officeart/2005/8/layout/cycle1"/>
    <dgm:cxn modelId="{0F2BBFC0-E48A-461F-9F86-BCBF23FCD40A}" type="presParOf" srcId="{E92E50ED-2104-4C56-839A-1D58E60B6978}" destId="{25CA3731-1185-42A8-951C-5D21935C393B}" srcOrd="12" destOrd="0" presId="urn:microsoft.com/office/officeart/2005/8/layout/cycle1"/>
    <dgm:cxn modelId="{C059EB25-0550-452D-BABA-2C3FD7754AAD}" type="presParOf" srcId="{E92E50ED-2104-4C56-839A-1D58E60B6978}" destId="{EA611E80-2D38-467A-9D70-00B07686AA2F}" srcOrd="13" destOrd="0" presId="urn:microsoft.com/office/officeart/2005/8/layout/cycle1"/>
    <dgm:cxn modelId="{B56D8BA7-FA70-4AF4-87E8-190E85883213}"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Enterprise Social Platforms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Enterprise Resource Planning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solidFill>
                <a:schemeClr val="tx1"/>
              </a:solidFill>
            </a:rPr>
            <a:t>Supply Chain Management Systems</a:t>
          </a:r>
          <a:endParaRPr lang="en-US" dirty="0">
            <a:solidFill>
              <a:schemeClr val="tx1"/>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Customer Relationship Management Systems</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Enterprise Systems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3E0AC4A-8C28-43F7-A507-36E710FF06C6}" type="presOf" srcId="{F5EA89EC-E158-4D50-96F6-DF07B08E3671}" destId="{A4AB0C58-7056-484E-BD14-C051808D0C28}" srcOrd="0" destOrd="0" presId="urn:microsoft.com/office/officeart/2005/8/layout/cycle1"/>
    <dgm:cxn modelId="{2ECF3B33-A997-484D-A874-31BFD892073A}" type="presOf" srcId="{08A3218D-962D-4B2D-AFA9-758784621306}" destId="{0A5141A9-9A5E-4F9E-B8D4-E663C7220C1C}" srcOrd="0" destOrd="0" presId="urn:microsoft.com/office/officeart/2005/8/layout/cycle1"/>
    <dgm:cxn modelId="{9F42D6F3-8296-4AFA-9697-26D8EB7AAB1E}"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BBCD3CB-B771-4F22-A61C-B7AF91C62A5B}" type="presOf" srcId="{F5AD8166-0AD2-4AC9-93DF-0F1A7E4681A8}" destId="{D9198F7A-99DF-4591-B1DC-2620606084FF}" srcOrd="0" destOrd="0" presId="urn:microsoft.com/office/officeart/2005/8/layout/cycle1"/>
    <dgm:cxn modelId="{56A52A2F-77C5-4212-92EE-52846A202A1A}" type="presOf" srcId="{4A5B2F96-8D0E-4C55-952A-5E74D0CE2694}" destId="{5502ED10-4163-4978-A2D8-019016FBE56E}" srcOrd="0" destOrd="0" presId="urn:microsoft.com/office/officeart/2005/8/layout/cycle1"/>
    <dgm:cxn modelId="{AB75DDF7-7C0B-4BE6-9F83-2133ED904E44}"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FA43842C-FC26-4A9C-948E-D6E2490D5FFC}" type="presOf" srcId="{27E1A284-FB59-4211-A2A6-296ECC7AF733}" destId="{E92E50ED-2104-4C56-839A-1D58E60B697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27A89C6E-899D-4C20-BF14-161E601E9AA5}" type="presOf" srcId="{BF040C06-D312-4F8C-ACB3-85D06B8E305C}" destId="{EA611E80-2D38-467A-9D70-00B07686AA2F}" srcOrd="0" destOrd="0" presId="urn:microsoft.com/office/officeart/2005/8/layout/cycle1"/>
    <dgm:cxn modelId="{61A6158D-1656-4814-B7E1-B0471FB4A03B}" type="presOf" srcId="{318A7937-6144-4B1B-B27B-64760AA0F20D}" destId="{4F56F714-C9FE-4CB7-BFA6-DB8A3BCD8EED}" srcOrd="0" destOrd="0" presId="urn:microsoft.com/office/officeart/2005/8/layout/cycle1"/>
    <dgm:cxn modelId="{B0D560B2-C423-42F7-B56C-C554131A8D25}" type="presOf" srcId="{E96240FE-D269-43EC-A72D-BE6D42FBED2A}" destId="{02E85226-A9A2-493C-825C-0403A6A4CC01}" srcOrd="0" destOrd="0" presId="urn:microsoft.com/office/officeart/2005/8/layout/cycle1"/>
    <dgm:cxn modelId="{36CEF88A-2DD6-4716-AC26-6A63EC2C650A}" type="presOf" srcId="{DD36AD2A-744B-4626-9C69-4A76E3BF39B5}" destId="{A358ADC3-06B9-42DB-8FFB-235E2F6F2F98}" srcOrd="0" destOrd="0" presId="urn:microsoft.com/office/officeart/2005/8/layout/cycle1"/>
    <dgm:cxn modelId="{2FD85FB6-377E-484C-8F53-C7D55AAA0B28}" type="presParOf" srcId="{E92E50ED-2104-4C56-839A-1D58E60B6978}" destId="{4A70DB3B-BC26-4C3A-A4B3-FD97B373CBF9}" srcOrd="0" destOrd="0" presId="urn:microsoft.com/office/officeart/2005/8/layout/cycle1"/>
    <dgm:cxn modelId="{C2987A65-6C06-4EF1-A4B7-B43A332CD419}" type="presParOf" srcId="{E92E50ED-2104-4C56-839A-1D58E60B6978}" destId="{A4AB0C58-7056-484E-BD14-C051808D0C28}" srcOrd="1" destOrd="0" presId="urn:microsoft.com/office/officeart/2005/8/layout/cycle1"/>
    <dgm:cxn modelId="{F08A7304-C0D5-438D-A85D-4A60A7644BDE}" type="presParOf" srcId="{E92E50ED-2104-4C56-839A-1D58E60B6978}" destId="{CE8778B7-9A61-4F06-A1F7-678BEE7FE664}" srcOrd="2" destOrd="0" presId="urn:microsoft.com/office/officeart/2005/8/layout/cycle1"/>
    <dgm:cxn modelId="{475C4117-BC0A-4F1A-BA97-ECDF0E968099}" type="presParOf" srcId="{E92E50ED-2104-4C56-839A-1D58E60B6978}" destId="{5F40BA3D-6F50-40EE-8764-161954C5089D}" srcOrd="3" destOrd="0" presId="urn:microsoft.com/office/officeart/2005/8/layout/cycle1"/>
    <dgm:cxn modelId="{9A5655EB-0E95-4B43-B865-6B39D85E46E5}" type="presParOf" srcId="{E92E50ED-2104-4C56-839A-1D58E60B6978}" destId="{D445377C-82B8-4D46-A8DA-7A1EF300CC48}" srcOrd="4" destOrd="0" presId="urn:microsoft.com/office/officeart/2005/8/layout/cycle1"/>
    <dgm:cxn modelId="{41244781-BC33-49AC-B9D5-5F2C6625E9B7}" type="presParOf" srcId="{E92E50ED-2104-4C56-839A-1D58E60B6978}" destId="{5502ED10-4163-4978-A2D8-019016FBE56E}" srcOrd="5" destOrd="0" presId="urn:microsoft.com/office/officeart/2005/8/layout/cycle1"/>
    <dgm:cxn modelId="{DF9957BA-22D3-4BD4-A8C2-BBFCE83D1D7F}" type="presParOf" srcId="{E92E50ED-2104-4C56-839A-1D58E60B6978}" destId="{7A587A47-9FA4-421A-8FE9-2A20CF7B81FB}" srcOrd="6" destOrd="0" presId="urn:microsoft.com/office/officeart/2005/8/layout/cycle1"/>
    <dgm:cxn modelId="{C8B93288-E639-4CEA-BF15-51987A37BB25}" type="presParOf" srcId="{E92E50ED-2104-4C56-839A-1D58E60B6978}" destId="{A358ADC3-06B9-42DB-8FFB-235E2F6F2F98}" srcOrd="7" destOrd="0" presId="urn:microsoft.com/office/officeart/2005/8/layout/cycle1"/>
    <dgm:cxn modelId="{6A1E2DBA-0FA1-49AA-A6AA-CC89FDDB9320}" type="presParOf" srcId="{E92E50ED-2104-4C56-839A-1D58E60B6978}" destId="{02E85226-A9A2-493C-825C-0403A6A4CC01}" srcOrd="8" destOrd="0" presId="urn:microsoft.com/office/officeart/2005/8/layout/cycle1"/>
    <dgm:cxn modelId="{3071DE9D-04F4-406D-8A59-C5EC3931D969}" type="presParOf" srcId="{E92E50ED-2104-4C56-839A-1D58E60B6978}" destId="{73D11EEB-1679-4206-A266-CE9A1AB79ACC}" srcOrd="9" destOrd="0" presId="urn:microsoft.com/office/officeart/2005/8/layout/cycle1"/>
    <dgm:cxn modelId="{85EEA9EF-21F9-4760-809D-C3D286BA3F7C}" type="presParOf" srcId="{E92E50ED-2104-4C56-839A-1D58E60B6978}" destId="{0A5141A9-9A5E-4F9E-B8D4-E663C7220C1C}" srcOrd="10" destOrd="0" presId="urn:microsoft.com/office/officeart/2005/8/layout/cycle1"/>
    <dgm:cxn modelId="{0B4E1A55-AD72-40E6-A1CF-C6B52D6665B9}" type="presParOf" srcId="{E92E50ED-2104-4C56-839A-1D58E60B6978}" destId="{D9198F7A-99DF-4591-B1DC-2620606084FF}" srcOrd="11" destOrd="0" presId="urn:microsoft.com/office/officeart/2005/8/layout/cycle1"/>
    <dgm:cxn modelId="{4180994B-C01C-49F3-937F-20F1C3BF412A}" type="presParOf" srcId="{E92E50ED-2104-4C56-839A-1D58E60B6978}" destId="{25CA3731-1185-42A8-951C-5D21935C393B}" srcOrd="12" destOrd="0" presId="urn:microsoft.com/office/officeart/2005/8/layout/cycle1"/>
    <dgm:cxn modelId="{41D93AFE-7FA6-48C1-816E-48B53CEAAAEF}" type="presParOf" srcId="{E92E50ED-2104-4C56-839A-1D58E60B6978}" destId="{EA611E80-2D38-467A-9D70-00B07686AA2F}" srcOrd="13" destOrd="0" presId="urn:microsoft.com/office/officeart/2005/8/layout/cycle1"/>
    <dgm:cxn modelId="{198A1971-8204-4650-8217-8522167FE48B}"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Social Platforms</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Resource Planning Systems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Supply Chain Management Systems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Customer Relationship Management Systems</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Enterprise Systems</a:t>
          </a:r>
          <a:endParaRPr lang="en-US" sz="15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Enterprise Social Platforms</a:t>
          </a:r>
          <a:endParaRPr lang="en-US" sz="15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Resource Planning Systems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Supply Chain Management Systems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Customer Relationship Management Systems</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Systems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Social Platforms</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Enterprise Resource Planning Systems</a:t>
          </a:r>
          <a:endParaRPr lang="en-US" sz="15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Supply Chain Management Systems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Customer Relationship Management Systems</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Systems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Social Platforms</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Resource Planning Systems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Supply Chain Management Systems</a:t>
          </a:r>
          <a:endParaRPr lang="en-US" sz="15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Customer Relationship Management Systems</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Systems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Social Platforms</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Resource Planning Systems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Supply Chain Management Systems</a:t>
          </a:r>
          <a:endParaRPr lang="en-US" sz="1500" kern="1200" dirty="0">
            <a:solidFill>
              <a:schemeClr val="tx1"/>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Customer Relationship Management Systems</a:t>
          </a:r>
          <a:endParaRPr lang="en-US" sz="15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Enterprise Systems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472AE5-1337-4B7D-94CA-914E6D763686}"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BB7374-D98B-4F83-806E-7A350FFC9679}" type="slidenum">
              <a:rPr lang="en-US" smtClean="0"/>
              <a:t>‹#›</a:t>
            </a:fld>
            <a:endParaRPr lang="en-US" dirty="0"/>
          </a:p>
        </p:txBody>
      </p:sp>
    </p:spTree>
    <p:extLst>
      <p:ext uri="{BB962C8B-B14F-4D97-AF65-F5344CB8AC3E}">
        <p14:creationId xmlns:p14="http://schemas.microsoft.com/office/powerpoint/2010/main" val="1050650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Enterprise systems integrate internal core business processes by their connection to central data repositories that enable them to synch and share the latest data and they link the enterprise with suppliers, business partners, and customers.</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Primary enterprise systems are:</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ERP: Enterprise Resource Planning</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SCM: Supply Chain Management</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CRM: Customer Relationship Management</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Customer lifetime value (CLV) is a formula for estimating the dollar value, or worth, of a long-term relationship with a customer.</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 value-added reseller (VAR) is company that customizes or adds features to a vendor’s software or equipment and resells the enhanced product.</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Legacy systems (older business systems that may be still in use) are difficult and expensive to maintain, update, and interface securely with leading-edge business apps.</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Companies tend to migrate to an enterprise solution when they need to consolidate their disparate systems, such as when limitations caused by their existing legacy systems interfere with performance or the ability to compete. Here are major reasons why companies replace parts of their legacy systems or supplement them with enterprise systems. It is important to realize that many companies do not have the resources to replace all their legacy systems.</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High maintenance costs.</a:t>
            </a:r>
            <a:r>
              <a:rPr lang="en-US" sz="1200" kern="1200" dirty="0" smtClean="0">
                <a:solidFill>
                  <a:schemeClr val="tx1"/>
                </a:solidFill>
                <a:effectLst/>
                <a:latin typeface="+mn-lt"/>
                <a:ea typeface="+mn-ea"/>
                <a:cs typeface="+mn-cs"/>
              </a:rPr>
              <a:t> Maintaining and upgrading legacy systems are some of the most difficult challenges facing CIOs (chief information officers) and IT departments.</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Business value deterioration.</a:t>
            </a:r>
            <a:r>
              <a:rPr lang="en-US" sz="1200" kern="1200" dirty="0" smtClean="0">
                <a:solidFill>
                  <a:schemeClr val="tx1"/>
                </a:solidFill>
                <a:effectLst/>
                <a:latin typeface="+mn-lt"/>
                <a:ea typeface="+mn-ea"/>
                <a:cs typeface="+mn-cs"/>
              </a:rPr>
              <a:t> Technological change weakens the business value of legacy systems that have been implemented over many years and at huge cost.</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Inflexibility.</a:t>
            </a:r>
            <a:r>
              <a:rPr lang="en-US" sz="1200" kern="1200" dirty="0" smtClean="0">
                <a:solidFill>
                  <a:schemeClr val="tx1"/>
                </a:solidFill>
                <a:effectLst/>
                <a:latin typeface="+mn-lt"/>
                <a:ea typeface="+mn-ea"/>
                <a:cs typeface="+mn-cs"/>
              </a:rPr>
              <a:t> Legacy architectures were not designed for flexibility. These huge systems cannot be easily redesigned to share data with newer systems, unlike modern architectures.</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Integration obstacles.</a:t>
            </a:r>
            <a:r>
              <a:rPr lang="en-US" sz="1200" kern="1200" dirty="0" smtClean="0">
                <a:solidFill>
                  <a:schemeClr val="tx1"/>
                </a:solidFill>
                <a:effectLst/>
                <a:latin typeface="+mn-lt"/>
                <a:ea typeface="+mn-ea"/>
                <a:cs typeface="+mn-cs"/>
              </a:rPr>
              <a:t> Legacy systems execute business processes that are hardwired by rigid, predefined process flows. Their hardwiring makes integration with other systems such as CRM and Web-based applications difficult and sometimes impossible.</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Lack of staff.</a:t>
            </a:r>
            <a:r>
              <a:rPr lang="en-US" sz="1200" kern="1200" dirty="0" smtClean="0">
                <a:solidFill>
                  <a:schemeClr val="tx1"/>
                </a:solidFill>
                <a:effectLst/>
                <a:latin typeface="+mn-lt"/>
                <a:ea typeface="+mn-ea"/>
                <a:cs typeface="+mn-cs"/>
              </a:rPr>
              <a:t> IT departments find it increasingly difficult to hire staff who are qualified to work on mainframes and applications written in languages no longer used by the latest technologies.</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Cloud.</a:t>
            </a:r>
            <a:r>
              <a:rPr lang="en-US" sz="1200" kern="1200" dirty="0" smtClean="0">
                <a:solidFill>
                  <a:schemeClr val="tx1"/>
                </a:solidFill>
                <a:effectLst/>
                <a:latin typeface="+mn-lt"/>
                <a:ea typeface="+mn-ea"/>
                <a:cs typeface="+mn-cs"/>
              </a:rPr>
              <a:t> The cloud has lowered upfront costs. Cloud-based enterprise systems can be a good fit for companies facing upgrades to their legacy ERP and other enterprise systems.</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Implementing an enterprise system is complex, time-consuming, and typically requires the help of a consulting firm, vendor, or value-added reseller (VAR). Integrating legacy systems with cloud-based applications is complex, as described in Tech Note 10-1. Much of the complexity is due to getting new apps or system modules to interface with existing or legacy systems that are several generations older.</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Enterprise systems require data transfers—often to mainframes. Designing enterprise-level systems involves a variety of components that had been implemented on mainframes, midrange computers, networks, or cloud environments. In most large enterprises, mainframes are the workhorse systems that run the majority of business transactions. In contrast, customer interfaces through customer service; ERP, CRM, and SCM apps; websites; and B2B interactions are usually on distributed systems or in the cloud. Many times seemingly well-planned projects fail and require extensive reworking because integration issues had not been properly planned.</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enterprises choose to avoid the challenges of integration by creating a new system that replaces the full functionality of the old one. This option is the most costly, difficult, and risky. An advantage is that this option offers a longer-term solution that is agile to respond to changing business needs. Despite that potential payoff, complete replacement requires a large, up-front investment for development, poses difficulties in duplicating behavior of the legacy system, and increases the risk of complete software project failure.</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Best practices for implementing an enterprise system involves changes in the management of processes, people, and existing systems. Three required changes are as follows:</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Re-design of business processes.</a:t>
            </a:r>
            <a:r>
              <a:rPr lang="en-US" sz="1200" kern="1200" dirty="0" smtClean="0">
                <a:solidFill>
                  <a:schemeClr val="tx1"/>
                </a:solidFill>
                <a:effectLst/>
                <a:latin typeface="+mn-lt"/>
                <a:ea typeface="+mn-ea"/>
                <a:cs typeface="+mn-cs"/>
              </a:rPr>
              <a:t> Processes need to be simplified and re-designed so that they can be automated, either totally or partially. Tasks that are no longer necessary are removed from the processes.   </a:t>
            </a:r>
          </a:p>
          <a:p>
            <a:pPr lvl="0"/>
            <a:r>
              <a:rPr lang="en-US" sz="1200" b="1" kern="1200" dirty="0" smtClean="0">
                <a:solidFill>
                  <a:schemeClr val="tx1"/>
                </a:solidFill>
                <a:effectLst/>
                <a:latin typeface="+mn-lt"/>
                <a:ea typeface="+mn-ea"/>
                <a:cs typeface="+mn-cs"/>
              </a:rPr>
              <a:t>Changes in how people perform their jobs</a:t>
            </a:r>
            <a:r>
              <a:rPr lang="en-US" sz="1200" kern="1200" dirty="0" smtClean="0">
                <a:solidFill>
                  <a:schemeClr val="tx1"/>
                </a:solidFill>
                <a:effectLst/>
                <a:latin typeface="+mn-lt"/>
                <a:ea typeface="+mn-ea"/>
                <a:cs typeface="+mn-cs"/>
              </a:rPr>
              <a:t>. Jobs and how they are performed will change to accommodate the new processes. Enterprise systems require retraining users whose productivity will drop initially as they adjust to a new way of doing their jobs.</a:t>
            </a:r>
          </a:p>
          <a:p>
            <a:pPr lvl="0"/>
            <a:r>
              <a:rPr lang="en-US" sz="1200" b="1" kern="1200" dirty="0" smtClean="0">
                <a:solidFill>
                  <a:schemeClr val="tx1"/>
                </a:solidFill>
                <a:effectLst/>
                <a:latin typeface="+mn-lt"/>
                <a:ea typeface="+mn-ea"/>
                <a:cs typeface="+mn-cs"/>
              </a:rPr>
              <a:t>Integration of many types of information systems.</a:t>
            </a:r>
            <a:r>
              <a:rPr lang="en-US" sz="1200" kern="1200" dirty="0" smtClean="0">
                <a:solidFill>
                  <a:schemeClr val="tx1"/>
                </a:solidFill>
                <a:effectLst/>
                <a:latin typeface="+mn-lt"/>
                <a:ea typeface="+mn-ea"/>
                <a:cs typeface="+mn-cs"/>
              </a:rPr>
              <a:t> Integrating information systems is necessary so that data can flow seamlessly among departments and business partners. Automated data flows are essential to productivity improvements. </a:t>
            </a:r>
          </a:p>
          <a:p>
            <a:endParaRPr lang="en-US" b="1" dirty="0"/>
          </a:p>
        </p:txBody>
      </p:sp>
      <p:sp>
        <p:nvSpPr>
          <p:cNvPr id="4" name="Slide Number Placeholder 3"/>
          <p:cNvSpPr>
            <a:spLocks noGrp="1"/>
          </p:cNvSpPr>
          <p:nvPr>
            <p:ph type="sldNum" sz="quarter" idx="10"/>
          </p:nvPr>
        </p:nvSpPr>
        <p:spPr/>
        <p:txBody>
          <a:bodyPr/>
          <a:lstStyle/>
          <a:p>
            <a:fld id="{0DBB7374-D98B-4F83-806E-7A350FFC9679}" type="slidenum">
              <a:rPr lang="en-US" smtClean="0"/>
              <a:t>11</a:t>
            </a:fld>
            <a:endParaRPr lang="en-US" dirty="0"/>
          </a:p>
        </p:txBody>
      </p:sp>
    </p:spTree>
    <p:extLst>
      <p:ext uri="{BB962C8B-B14F-4D97-AF65-F5344CB8AC3E}">
        <p14:creationId xmlns:p14="http://schemas.microsoft.com/office/powerpoint/2010/main" val="247077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basic functions are to enable employees to connect and collaborate with others, stay informed, build relationships, and share documents and data.</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SharePoint has the following social capabilities: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Intranet and Extranet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Intranets are the internal-facing sites everyone in a company logs into to find news, announcements, scheduled tasks, and access to files and data. Dashboards are customized by department and role to control access. SharePoint also provides tools for setting up employee social network platforms and company wikis. SharePoint can be used to set up a secure, access-controlled extranet site to share with external partners in the supply chain, contractors, and so 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Documents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SharePoint provides a shared space to store documents, so they are not siloed on any one person’s hard drive or device. Documents stored on SharePoint can be accessed by anyone in the company—unless the administrator has limited access. SharePoint enables coworkers to work simultaneously on a single document, save previous versions, and track updates.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Collaboration and Business Intelligence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platform makes it easy for users to stay up-to-date and to coordinate their efforts on projects from any desktop or mobile device; and to discover patterns and insights in enterprise data.</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Yammer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Yammer is “Facebook for business.” Yammer is the social collaboration tool of choice for SharePoint going forward (Ryan, 2014).</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To realize business value from enterprise social:</a:t>
            </a:r>
          </a:p>
          <a:p>
            <a:pPr lvl="0"/>
            <a:r>
              <a:rPr lang="en-US" sz="1200" b="1" kern="1200" dirty="0" smtClean="0">
                <a:solidFill>
                  <a:schemeClr val="tx1"/>
                </a:solidFill>
                <a:effectLst/>
                <a:latin typeface="+mn-lt"/>
                <a:ea typeface="+mn-ea"/>
                <a:cs typeface="+mn-cs"/>
              </a:rPr>
              <a:t>Make sure management is listening. </a:t>
            </a:r>
            <a:r>
              <a:rPr lang="en-US" sz="1200" kern="1200" dirty="0" smtClean="0">
                <a:solidFill>
                  <a:schemeClr val="tx1"/>
                </a:solidFill>
                <a:effectLst/>
                <a:latin typeface="+mn-lt"/>
                <a:ea typeface="+mn-ea"/>
                <a:cs typeface="+mn-cs"/>
              </a:rPr>
              <a:t>Leaders and decision makers need to monitor social chatter to keep informed and respond promptly.</a:t>
            </a:r>
          </a:p>
          <a:p>
            <a:pPr lvl="0"/>
            <a:r>
              <a:rPr lang="en-US" sz="1200" b="1" kern="1200" dirty="0" smtClean="0">
                <a:solidFill>
                  <a:schemeClr val="tx1"/>
                </a:solidFill>
                <a:effectLst/>
                <a:latin typeface="+mn-lt"/>
                <a:ea typeface="+mn-ea"/>
                <a:cs typeface="+mn-cs"/>
              </a:rPr>
              <a:t>Provide visible feedback and rewards. </a:t>
            </a:r>
            <a:r>
              <a:rPr lang="en-US" sz="1200" kern="1200" dirty="0" smtClean="0">
                <a:solidFill>
                  <a:schemeClr val="tx1"/>
                </a:solidFill>
                <a:effectLst/>
                <a:latin typeface="+mn-lt"/>
                <a:ea typeface="+mn-ea"/>
                <a:cs typeface="+mn-cs"/>
              </a:rPr>
              <a:t>Employee participation is largely driven by the desire to be recognized by peers and managers.</a:t>
            </a:r>
          </a:p>
          <a:p>
            <a:pPr lvl="0"/>
            <a:r>
              <a:rPr lang="en-US" sz="1200" b="1" kern="1200" dirty="0" smtClean="0">
                <a:solidFill>
                  <a:schemeClr val="tx1"/>
                </a:solidFill>
                <a:effectLst/>
                <a:latin typeface="+mn-lt"/>
                <a:ea typeface="+mn-ea"/>
                <a:cs typeface="+mn-cs"/>
              </a:rPr>
              <a:t>Brand the social network. </a:t>
            </a:r>
            <a:r>
              <a:rPr lang="en-US" sz="1200" kern="1200" dirty="0" smtClean="0">
                <a:solidFill>
                  <a:schemeClr val="tx1"/>
                </a:solidFill>
                <a:effectLst/>
                <a:latin typeface="+mn-lt"/>
                <a:ea typeface="+mn-ea"/>
                <a:cs typeface="+mn-cs"/>
              </a:rPr>
              <a:t>Employees want to feel the company is behind the initiative. At Red Robin, for example, renaming Yammer to Yummer connected employees to the brand.</a:t>
            </a:r>
          </a:p>
          <a:p>
            <a:pPr lvl="0"/>
            <a:r>
              <a:rPr lang="en-US" sz="1200" b="1" kern="1200" dirty="0" smtClean="0">
                <a:solidFill>
                  <a:schemeClr val="tx1"/>
                </a:solidFill>
                <a:effectLst/>
                <a:latin typeface="+mn-lt"/>
                <a:ea typeface="+mn-ea"/>
                <a:cs typeface="+mn-cs"/>
              </a:rPr>
              <a:t>Identify and leverage change agents. </a:t>
            </a:r>
            <a:r>
              <a:rPr lang="en-US" sz="1200" kern="1200" dirty="0" smtClean="0">
                <a:solidFill>
                  <a:schemeClr val="tx1"/>
                </a:solidFill>
                <a:effectLst/>
                <a:latin typeface="+mn-lt"/>
                <a:ea typeface="+mn-ea"/>
                <a:cs typeface="+mn-cs"/>
              </a:rPr>
              <a:t>Start with those employees most eager to participate, especially Millennials who are looking for recognition and purpose.</a:t>
            </a:r>
          </a:p>
          <a:p>
            <a:pPr lvl="0"/>
            <a:r>
              <a:rPr lang="en-US" sz="1200" b="1" kern="1200" dirty="0" smtClean="0">
                <a:solidFill>
                  <a:schemeClr val="tx1"/>
                </a:solidFill>
                <a:effectLst/>
                <a:latin typeface="+mn-lt"/>
                <a:ea typeface="+mn-ea"/>
                <a:cs typeface="+mn-cs"/>
              </a:rPr>
              <a:t>Introduce competitions and games. </a:t>
            </a:r>
            <a:r>
              <a:rPr lang="en-US" sz="1200" kern="1200" dirty="0" smtClean="0">
                <a:solidFill>
                  <a:schemeClr val="tx1"/>
                </a:solidFill>
                <a:effectLst/>
                <a:latin typeface="+mn-lt"/>
                <a:ea typeface="+mn-ea"/>
                <a:cs typeface="+mn-cs"/>
              </a:rPr>
              <a:t>Experience shows that people are more likely to engage when they are having fun.</a:t>
            </a:r>
          </a:p>
          <a:p>
            <a:pPr lvl="0"/>
            <a:r>
              <a:rPr lang="en-US" sz="1200" b="1" kern="1200" dirty="0" smtClean="0">
                <a:solidFill>
                  <a:schemeClr val="tx1"/>
                </a:solidFill>
                <a:effectLst/>
                <a:latin typeface="+mn-lt"/>
                <a:ea typeface="+mn-ea"/>
                <a:cs typeface="+mn-cs"/>
              </a:rPr>
              <a:t>Make the rules of engagement simple. </a:t>
            </a:r>
            <a:r>
              <a:rPr lang="en-US" sz="1200" kern="1200" dirty="0" smtClean="0">
                <a:solidFill>
                  <a:schemeClr val="tx1"/>
                </a:solidFill>
                <a:effectLst/>
                <a:latin typeface="+mn-lt"/>
                <a:ea typeface="+mn-ea"/>
                <a:cs typeface="+mn-cs"/>
              </a:rPr>
              <a:t>Do not over-engineer or control the social network. Make it easy to enroll and participate.</a:t>
            </a:r>
          </a:p>
          <a:p>
            <a:pPr lvl="0"/>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Office Graph uses signals from e-mail, social conversations, documents, sites, instant messages, meetings, and more to map the relationships between people and concepts.</a:t>
            </a:r>
          </a:p>
          <a:p>
            <a:r>
              <a:rPr lang="en-US" sz="1200" kern="1200" dirty="0" smtClean="0">
                <a:solidFill>
                  <a:schemeClr val="tx1"/>
                </a:solidFill>
                <a:effectLst/>
                <a:latin typeface="+mn-lt"/>
                <a:ea typeface="+mn-ea"/>
                <a:cs typeface="+mn-cs"/>
              </a:rPr>
              <a:t>Enterprise Graph tries to show how users are related to one another by mapping the relationships between people and information by simply recording likes, posts, replies, shares, and uploads. It enables developers and customers to seamlessly connect people, conversations, and data across all their business services.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With Chatter, the problem-solving process becomes a conversation rather than a series of disjointed e-mails. People can interact and spark new ideas. There is no confusion over which is the latest version of a document. Other employees can be brought into the conversation using the @ function. Chatter customer groups let users work with external customers, vendors, and partners, with the option of limiting what they can see and access. Private groups can also be set up when employees need to work on sensitive projects with certain colleagues.</a:t>
            </a:r>
          </a:p>
          <a:p>
            <a:endParaRPr lang="en-US" b="1" dirty="0"/>
          </a:p>
        </p:txBody>
      </p:sp>
      <p:sp>
        <p:nvSpPr>
          <p:cNvPr id="4" name="Slide Number Placeholder 3"/>
          <p:cNvSpPr>
            <a:spLocks noGrp="1"/>
          </p:cNvSpPr>
          <p:nvPr>
            <p:ph type="sldNum" sz="quarter" idx="10"/>
          </p:nvPr>
        </p:nvSpPr>
        <p:spPr/>
        <p:txBody>
          <a:bodyPr/>
          <a:lstStyle/>
          <a:p>
            <a:fld id="{0DBB7374-D98B-4F83-806E-7A350FFC9679}" type="slidenum">
              <a:rPr lang="en-US" smtClean="0"/>
              <a:t>20</a:t>
            </a:fld>
            <a:endParaRPr lang="en-US" dirty="0"/>
          </a:p>
        </p:txBody>
      </p:sp>
    </p:spTree>
    <p:extLst>
      <p:ext uri="{BB962C8B-B14F-4D97-AF65-F5344CB8AC3E}">
        <p14:creationId xmlns:p14="http://schemas.microsoft.com/office/powerpoint/2010/main" val="1706788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Enterprise Resource Planning (ERP) is the software infrastructure that integrates an enterprise’s internal applications, supports its external business processes, and links to its external business partners. ERP systems are commercial software packages that integrate business processes, including supply chains, manufacturing, financial, human resources, budgeting, sales, and customer service. ERPs have migrated from early client-server architectures to a Web-based architecture.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ERPs were devised to help managers run a business, whether a manufacturing, distribution, retail, or service organization. Ideally, each business function would access a centralized database instead of data silos. Departments stay informed about what is ongoing in other departments that impact its operations or performance.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Legacy systems (older business systems that may be still in use) are difficult and expensive to maintain, update, and interface securely with leading-edge business apps.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Legacy architectures were not designed for flexibility. Integrating information systems is necessary so that data can flow seamlessly among departments and business partners. ERP solutions can have enough flexibility and versatility to manage different lines of business as well as changing business requirements. A full ERP offers a longer-term solution that is agile to respond to changing business needs.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Manufacturers know that their success depends on lower costs, shorter cycle times, and maximum production throughput. A key factor in lowering costs is inventory management—such as minimizing inventory errors and maintaining the optimal inventory level. An optimal level has enough inventory to keep production running while minimizing inventory-on-hand to control holding costs. ERP demand forecasting modules help manufacturers avoid material shortages, manage production, and coordinate distribution channels, which improves on-time delivery. Engineers, production floor workers, and those in the purchasing, finance, and delivery departments can access and share plans, production status, quality control, inventory, and other data in real time.</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i="1" kern="1200" dirty="0" smtClean="0">
                <a:solidFill>
                  <a:schemeClr val="tx1"/>
                </a:solidFill>
                <a:effectLst/>
                <a:latin typeface="+mn-lt"/>
                <a:ea typeface="+mn-ea"/>
                <a:cs typeface="+mn-cs"/>
              </a:rPr>
              <a:t>Answers may vary.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text shows the results of a survey to identify what ERP experts had found to be most important to successful ERP projects. These ERP experts were given the following six options and asked to select only one of them as “most important”:</a:t>
            </a:r>
          </a:p>
          <a:p>
            <a:pPr lvl="0"/>
            <a:r>
              <a:rPr lang="en-US" sz="1200" kern="1200" dirty="0" smtClean="0">
                <a:solidFill>
                  <a:schemeClr val="tx1"/>
                </a:solidFill>
                <a:effectLst/>
                <a:latin typeface="+mn-lt"/>
                <a:ea typeface="+mn-ea"/>
                <a:cs typeface="+mn-cs"/>
              </a:rPr>
              <a:t>Strong program management: 6 percent</a:t>
            </a:r>
          </a:p>
          <a:p>
            <a:pPr lvl="0"/>
            <a:r>
              <a:rPr lang="en-US" sz="1200" kern="1200" dirty="0" smtClean="0">
                <a:solidFill>
                  <a:schemeClr val="tx1"/>
                </a:solidFill>
                <a:effectLst/>
                <a:latin typeface="+mn-lt"/>
                <a:ea typeface="+mn-ea"/>
                <a:cs typeface="+mn-cs"/>
              </a:rPr>
              <a:t>Executive support and buy-in: 19 percent</a:t>
            </a:r>
          </a:p>
          <a:p>
            <a:pPr lvl="0"/>
            <a:r>
              <a:rPr lang="en-US" sz="1200" kern="1200" dirty="0" smtClean="0">
                <a:solidFill>
                  <a:schemeClr val="tx1"/>
                </a:solidFill>
                <a:effectLst/>
                <a:latin typeface="+mn-lt"/>
                <a:ea typeface="+mn-ea"/>
                <a:cs typeface="+mn-cs"/>
              </a:rPr>
              <a:t>Organizational change management and training: 13 percent</a:t>
            </a:r>
          </a:p>
          <a:p>
            <a:pPr lvl="0"/>
            <a:r>
              <a:rPr lang="en-US" sz="1200" kern="1200" dirty="0" smtClean="0">
                <a:solidFill>
                  <a:schemeClr val="tx1"/>
                </a:solidFill>
                <a:effectLst/>
                <a:latin typeface="+mn-lt"/>
                <a:ea typeface="+mn-ea"/>
                <a:cs typeface="+mn-cs"/>
              </a:rPr>
              <a:t>Realistic expectations: 8 percent</a:t>
            </a:r>
          </a:p>
          <a:p>
            <a:pPr lvl="0"/>
            <a:r>
              <a:rPr lang="en-US" sz="1200" kern="1200" dirty="0" smtClean="0">
                <a:solidFill>
                  <a:schemeClr val="tx1"/>
                </a:solidFill>
                <a:effectLst/>
                <a:latin typeface="+mn-lt"/>
                <a:ea typeface="+mn-ea"/>
                <a:cs typeface="+mn-cs"/>
              </a:rPr>
              <a:t>Focus on business processes: 5 percent</a:t>
            </a:r>
          </a:p>
          <a:p>
            <a:pPr lvl="0"/>
            <a:r>
              <a:rPr lang="en-US" sz="1200" kern="1200" dirty="0" smtClean="0">
                <a:solidFill>
                  <a:schemeClr val="tx1"/>
                </a:solidFill>
                <a:effectLst/>
                <a:latin typeface="+mn-lt"/>
                <a:ea typeface="+mn-ea"/>
                <a:cs typeface="+mn-cs"/>
              </a:rPr>
              <a:t>Interaction of all five factors: 49 percent</a:t>
            </a:r>
          </a:p>
          <a:p>
            <a:r>
              <a:rPr lang="en-US" sz="1200" kern="1200" dirty="0" smtClean="0">
                <a:solidFill>
                  <a:schemeClr val="tx1"/>
                </a:solidFill>
                <a:effectLst/>
                <a:latin typeface="+mn-lt"/>
                <a:ea typeface="+mn-ea"/>
                <a:cs typeface="+mn-cs"/>
              </a:rPr>
              <a:t>Nearly half of the experts indicated that the failure of any one of the five factors significantly increases the risk of ERP failure.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text also lists the following recommendations to explain why ERP success depends on several key factors being met:</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Focus on business processes and requirements.</a:t>
            </a:r>
            <a:r>
              <a:rPr lang="en-US" sz="1200" kern="1200" dirty="0" smtClean="0">
                <a:solidFill>
                  <a:schemeClr val="tx1"/>
                </a:solidFill>
                <a:effectLst/>
                <a:latin typeface="+mn-lt"/>
                <a:ea typeface="+mn-ea"/>
                <a:cs typeface="+mn-cs"/>
              </a:rPr>
              <a:t> Too often, companies get caught up in technical capabilities or platforms on which the ERP runs. But compared to business processes, none of this really matters. What matters is how managers want business operations to run and what the key business requirements are. Once management and IT have defined them, they can intelligently choose the software, modules, and vendor that fits their unique business needs.</a:t>
            </a:r>
          </a:p>
          <a:p>
            <a:pPr lvl="0"/>
            <a:r>
              <a:rPr lang="en-US" sz="1200" b="1" kern="1200" dirty="0" smtClean="0">
                <a:solidFill>
                  <a:schemeClr val="tx1"/>
                </a:solidFill>
                <a:effectLst/>
                <a:latin typeface="+mn-lt"/>
                <a:ea typeface="+mn-ea"/>
                <a:cs typeface="+mn-cs"/>
              </a:rPr>
              <a:t>Focus on achieving a measurable ROI.</a:t>
            </a:r>
            <a:r>
              <a:rPr lang="en-US" sz="1200" kern="1200" dirty="0" smtClean="0">
                <a:solidFill>
                  <a:schemeClr val="tx1"/>
                </a:solidFill>
                <a:effectLst/>
                <a:latin typeface="+mn-lt"/>
                <a:ea typeface="+mn-ea"/>
                <a:cs typeface="+mn-cs"/>
              </a:rPr>
              <a:t> Developing a business case to get approval from upper management or the board of directors is essential, but not sufficient. Establish key performance measures, set baselines and targets for those measures, and then track performance after going live. The performance results are proof of how well the ERP meets the expectations that had been listed in the business case.</a:t>
            </a:r>
          </a:p>
          <a:p>
            <a:pPr lvl="0"/>
            <a:r>
              <a:rPr lang="en-US" sz="1200" b="1" kern="1200" dirty="0" smtClean="0">
                <a:solidFill>
                  <a:schemeClr val="tx1"/>
                </a:solidFill>
                <a:effectLst/>
                <a:latin typeface="+mn-lt"/>
                <a:ea typeface="+mn-ea"/>
                <a:cs typeface="+mn-cs"/>
              </a:rPr>
              <a:t>Use a strong project management approach and secure commitment of resources.</a:t>
            </a:r>
            <a:r>
              <a:rPr lang="en-US" sz="1200" kern="1200" dirty="0" smtClean="0">
                <a:solidFill>
                  <a:schemeClr val="tx1"/>
                </a:solidFill>
                <a:effectLst/>
                <a:latin typeface="+mn-lt"/>
                <a:ea typeface="+mn-ea"/>
                <a:cs typeface="+mn-cs"/>
              </a:rPr>
              <a:t> An ERP project depends on how it is managed. Responsibility for the management of the ERP implementation project cannot be transferred to vendors or consulting fi rms. Because of the business disruption and cost involved, ERP projects require the full-time attention and support of high-profile champions on the key functions for a long period of time, from 6 to 12 months on average. It is also known that ERP projects cannot be managed by people who can be spared. They must be managed by people who are indispensable personnel. Without powerful champions and an adequate budget, expect the ERP to fail.</a:t>
            </a:r>
          </a:p>
          <a:p>
            <a:pPr lvl="0"/>
            <a:r>
              <a:rPr lang="en-US" sz="1200" b="1" kern="1200" dirty="0" smtClean="0">
                <a:solidFill>
                  <a:schemeClr val="tx1"/>
                </a:solidFill>
                <a:effectLst/>
                <a:latin typeface="+mn-lt"/>
                <a:ea typeface="+mn-ea"/>
                <a:cs typeface="+mn-cs"/>
              </a:rPr>
              <a:t>Obtain strong and continuing commitment from senior executives.</a:t>
            </a:r>
            <a:r>
              <a:rPr lang="en-US" sz="1200" kern="1200" dirty="0" smtClean="0">
                <a:solidFill>
                  <a:schemeClr val="tx1"/>
                </a:solidFill>
                <a:effectLst/>
                <a:latin typeface="+mn-lt"/>
                <a:ea typeface="+mn-ea"/>
                <a:cs typeface="+mn-cs"/>
              </a:rPr>
              <a:t> Any project without support from top management will fail. No matter how well run a project is, there will be problems such as conflicting business needs or business disruptions that can only be resolved by someone with the power and authority to cut through the politics and personal agendas.</a:t>
            </a:r>
          </a:p>
          <a:p>
            <a:pPr lvl="0"/>
            <a:r>
              <a:rPr lang="en-US" sz="1200" b="1" kern="1200" dirty="0" smtClean="0">
                <a:solidFill>
                  <a:schemeClr val="tx1"/>
                </a:solidFill>
                <a:effectLst/>
                <a:latin typeface="+mn-lt"/>
                <a:ea typeface="+mn-ea"/>
                <a:cs typeface="+mn-cs"/>
              </a:rPr>
              <a:t>Take sufficient time to plan and prepare up-front.</a:t>
            </a:r>
            <a:r>
              <a:rPr lang="en-US" sz="1200" kern="1200" dirty="0" smtClean="0">
                <a:solidFill>
                  <a:schemeClr val="tx1"/>
                </a:solidFill>
                <a:effectLst/>
                <a:latin typeface="+mn-lt"/>
                <a:ea typeface="+mn-ea"/>
                <a:cs typeface="+mn-cs"/>
              </a:rPr>
              <a:t> An ERP vendor’s motive is to close the deal as fast as possible. The company needs to make sure it correctly defines its needs and what it can afford to achieve in order to intelligently evaluate and select the best vendor. Do not be rushed into a decision. Too often, companies jump right into a project without validating the vendor’s understanding of business requirements or their project plan. The principle of “measure twice, cut once” applies to vendor selection. The more time the company spends ensuring these things are done right at the start, the lower the risk of failure and the less time spent fixing problems later. Filing a lawsuit against a vendor (see Table 10.4) is not a fi x. Lawsuits are both expensive and risky, and contribute nothing to the company’s performance.</a:t>
            </a:r>
          </a:p>
          <a:p>
            <a:pPr lvl="0"/>
            <a:r>
              <a:rPr lang="en-US" sz="1200" b="1" kern="1200" dirty="0" smtClean="0">
                <a:solidFill>
                  <a:schemeClr val="tx1"/>
                </a:solidFill>
                <a:effectLst/>
                <a:latin typeface="+mn-lt"/>
                <a:ea typeface="+mn-ea"/>
                <a:cs typeface="+mn-cs"/>
              </a:rPr>
              <a:t>Provide thorough training and change management.</a:t>
            </a:r>
            <a:r>
              <a:rPr lang="en-US" sz="1200" kern="1200" dirty="0" smtClean="0">
                <a:solidFill>
                  <a:schemeClr val="tx1"/>
                </a:solidFill>
                <a:effectLst/>
                <a:latin typeface="+mn-lt"/>
                <a:ea typeface="+mn-ea"/>
                <a:cs typeface="+mn-cs"/>
              </a:rPr>
              <a:t> Another key principle to understand is that when you design an ERP, you redesign the organization. ERP systems involve dramatic change for workers. ERPs lose value if people do not understand how to use them effectively. Investing in training, change management, and job design are crucial to the outcome of any large-scale IT project.</a:t>
            </a:r>
          </a:p>
          <a:p>
            <a:pPr lvl="0"/>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Students may give the inverse of success factors; i.e., failure to have strong program management, executive support, and buy-in, sufficient change management and training, realistic expectations, focus on business processes.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success of an ERP depends on organizational and technological factors that occur prior to, during, and after its implementation. Knowing what to do and what not to do are important.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ERP implementations are complex—and risky. Planning, deploying, or fine-tuning these complex business software systems for your company is such a large undertaking that such projects fail more than 50 to 70 percent of the time. You need to conduct your own research rather than depend upon vendor data for the full story of enterprise system implementations.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Many times seemingly well-planned projects fail and require extensive reworking because integration issues had not been properly planned.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ERPs are expensive and such an investment needs to be justified. This includes the total cost of ownership, not simply the cost of the ERP or monthly SaaS fee.</a:t>
            </a:r>
          </a:p>
          <a:p>
            <a:r>
              <a:rPr lang="en-US" sz="1200" kern="1200" dirty="0" smtClean="0">
                <a:solidFill>
                  <a:schemeClr val="tx1"/>
                </a:solidFill>
                <a:effectLst/>
                <a:latin typeface="+mn-lt"/>
                <a:ea typeface="+mn-ea"/>
                <a:cs typeface="+mn-cs"/>
              </a:rPr>
              <a:t>Processes need to be redesigned so that they can be automated, either totally or partially. Tasks that are no longer necessary are removed from the processes. Jobs and how they are performed will change to accommodate the new processes. Enterprise systems require retraining users whose productivity will drop initially as they adjust to a new way of doing their jobs.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Applications must be tightly aligned with well-defined and well-designed business processes - a standard which few enterprises are able to achieve.</a:t>
            </a:r>
          </a:p>
          <a:p>
            <a:endParaRPr lang="en-US" b="1" dirty="0"/>
          </a:p>
        </p:txBody>
      </p:sp>
      <p:sp>
        <p:nvSpPr>
          <p:cNvPr id="4" name="Slide Number Placeholder 3"/>
          <p:cNvSpPr>
            <a:spLocks noGrp="1"/>
          </p:cNvSpPr>
          <p:nvPr>
            <p:ph type="sldNum" sz="quarter" idx="10"/>
          </p:nvPr>
        </p:nvSpPr>
        <p:spPr/>
        <p:txBody>
          <a:bodyPr/>
          <a:lstStyle/>
          <a:p>
            <a:fld id="{0DBB7374-D98B-4F83-806E-7A350FFC9679}" type="slidenum">
              <a:rPr lang="en-US" smtClean="0"/>
              <a:t>28</a:t>
            </a:fld>
            <a:endParaRPr lang="en-US" dirty="0"/>
          </a:p>
        </p:txBody>
      </p:sp>
    </p:spTree>
    <p:extLst>
      <p:ext uri="{BB962C8B-B14F-4D97-AF65-F5344CB8AC3E}">
        <p14:creationId xmlns:p14="http://schemas.microsoft.com/office/powerpoint/2010/main" val="2144139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Supply chains involve the flow of materials, data, and money. The journey that a product travels, starting with raw material suppliers, to manufacturers or assemblers, then distributors and retail sales shelves, and ultimately to customers is its </a:t>
            </a:r>
            <a:r>
              <a:rPr lang="en-US" sz="1200" b="1" kern="1200" dirty="0" smtClean="0">
                <a:solidFill>
                  <a:schemeClr val="tx1"/>
                </a:solidFill>
                <a:effectLst/>
                <a:latin typeface="+mn-lt"/>
                <a:ea typeface="+mn-ea"/>
                <a:cs typeface="+mn-cs"/>
              </a:rPr>
              <a:t>supply chain.</a:t>
            </a:r>
            <a:r>
              <a:rPr lang="en-US" sz="1200" kern="1200" dirty="0" smtClean="0">
                <a:solidFill>
                  <a:schemeClr val="tx1"/>
                </a:solidFill>
                <a:effectLst/>
                <a:latin typeface="+mn-lt"/>
                <a:ea typeface="+mn-ea"/>
                <a:cs typeface="+mn-cs"/>
              </a:rPr>
              <a:t>  Supply chain starts with the acquisition of raw materials or the procurement (purchase) of products and proceeds through manufacture, transport, and delivery—and the disposal or recycling of products.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supply chain is like a pipeline composed of multiple suppliers, distributors, manufacturers, retailers, and logistics providers that: </a:t>
            </a:r>
          </a:p>
          <a:p>
            <a:pPr lvl="0"/>
            <a:r>
              <a:rPr lang="en-US" sz="1200" kern="1200" dirty="0" smtClean="0">
                <a:solidFill>
                  <a:schemeClr val="tx1"/>
                </a:solidFill>
                <a:effectLst/>
                <a:latin typeface="+mn-lt"/>
                <a:ea typeface="+mn-ea"/>
                <a:cs typeface="+mn-cs"/>
              </a:rPr>
              <a:t>purchase (procurement) raw materials or products</a:t>
            </a:r>
          </a:p>
          <a:p>
            <a:pPr lvl="0"/>
            <a:r>
              <a:rPr lang="en-US" sz="1200" kern="1200" dirty="0" smtClean="0">
                <a:solidFill>
                  <a:schemeClr val="tx1"/>
                </a:solidFill>
                <a:effectLst/>
                <a:latin typeface="+mn-lt"/>
                <a:ea typeface="+mn-ea"/>
                <a:cs typeface="+mn-cs"/>
              </a:rPr>
              <a:t>transform materials (i.e., manufacture, service) into intermediate or finished products </a:t>
            </a:r>
          </a:p>
          <a:p>
            <a:pPr lvl="0"/>
            <a:r>
              <a:rPr lang="en-US" sz="1200" kern="1200" dirty="0" smtClean="0">
                <a:solidFill>
                  <a:schemeClr val="tx1"/>
                </a:solidFill>
                <a:effectLst/>
                <a:latin typeface="+mn-lt"/>
                <a:ea typeface="+mn-ea"/>
                <a:cs typeface="+mn-cs"/>
              </a:rPr>
              <a:t>transport and deliver finished products to retailers or customers, and </a:t>
            </a:r>
          </a:p>
          <a:p>
            <a:pPr lvl="0"/>
            <a:r>
              <a:rPr lang="en-US" sz="1200" kern="1200" dirty="0" smtClean="0">
                <a:solidFill>
                  <a:schemeClr val="tx1"/>
                </a:solidFill>
                <a:effectLst/>
                <a:latin typeface="+mn-lt"/>
                <a:ea typeface="+mn-ea"/>
                <a:cs typeface="+mn-cs"/>
              </a:rPr>
              <a:t>dispose or recycle product</a:t>
            </a:r>
          </a:p>
          <a:p>
            <a:pPr lvl="0"/>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Supply chains involve the flow of materials, data, and money. Descriptions of these three main flows are:</a:t>
            </a:r>
          </a:p>
          <a:p>
            <a:pPr lvl="0"/>
            <a:r>
              <a:rPr lang="en-US" sz="1200" b="1" kern="1200" dirty="0" smtClean="0">
                <a:solidFill>
                  <a:schemeClr val="tx1"/>
                </a:solidFill>
                <a:effectLst/>
                <a:latin typeface="+mn-lt"/>
                <a:ea typeface="+mn-ea"/>
                <a:cs typeface="+mn-cs"/>
              </a:rPr>
              <a:t>Material or product flow</a:t>
            </a:r>
            <a:r>
              <a:rPr lang="en-US" sz="1200" kern="1200" dirty="0" smtClean="0">
                <a:solidFill>
                  <a:schemeClr val="tx1"/>
                </a:solidFill>
                <a:effectLst/>
                <a:latin typeface="+mn-lt"/>
                <a:ea typeface="+mn-ea"/>
                <a:cs typeface="+mn-cs"/>
              </a:rPr>
              <a:t>: This is the movement of materials and goods from a supplier to its consumer. For example, Ford supplies dealerships that, in turn, sell to end-users. Products that are returned make up what is called the </a:t>
            </a:r>
            <a:r>
              <a:rPr lang="en-US" sz="1200" b="1" kern="1200" dirty="0" smtClean="0">
                <a:solidFill>
                  <a:schemeClr val="tx1"/>
                </a:solidFill>
                <a:effectLst/>
                <a:latin typeface="+mn-lt"/>
                <a:ea typeface="+mn-ea"/>
                <a:cs typeface="+mn-cs"/>
              </a:rPr>
              <a:t>reverse supply chain</a:t>
            </a:r>
            <a:r>
              <a:rPr lang="en-US" sz="1200" kern="1200" dirty="0" smtClean="0">
                <a:solidFill>
                  <a:schemeClr val="tx1"/>
                </a:solidFill>
                <a:effectLst/>
                <a:latin typeface="+mn-lt"/>
                <a:ea typeface="+mn-ea"/>
                <a:cs typeface="+mn-cs"/>
              </a:rPr>
              <a:t> because goods are moving in the reverse direction.</a:t>
            </a:r>
          </a:p>
          <a:p>
            <a:pPr lvl="0"/>
            <a:r>
              <a:rPr lang="en-US" sz="1200" b="1" kern="1200" dirty="0" smtClean="0">
                <a:solidFill>
                  <a:schemeClr val="tx1"/>
                </a:solidFill>
                <a:effectLst/>
                <a:latin typeface="+mn-lt"/>
                <a:ea typeface="+mn-ea"/>
                <a:cs typeface="+mn-cs"/>
              </a:rPr>
              <a:t>Information flow</a:t>
            </a:r>
            <a:r>
              <a:rPr lang="en-US" sz="1200" kern="1200" dirty="0" smtClean="0">
                <a:solidFill>
                  <a:schemeClr val="tx1"/>
                </a:solidFill>
                <a:effectLst/>
                <a:latin typeface="+mn-lt"/>
                <a:ea typeface="+mn-ea"/>
                <a:cs typeface="+mn-cs"/>
              </a:rPr>
              <a:t>: This is the movement of detailed data among members of the supply chain, for example, order information, customer information, order fulfillment, delivery status, and proof-of-delivery confirmation. Most information flows are done electronically, although paper invoices or receipts are still common for non-commercial customers.</a:t>
            </a:r>
          </a:p>
          <a:p>
            <a:pPr lvl="0"/>
            <a:r>
              <a:rPr lang="en-US" sz="1200" b="1" kern="1200" dirty="0" smtClean="0">
                <a:solidFill>
                  <a:schemeClr val="tx1"/>
                </a:solidFill>
                <a:effectLst/>
                <a:latin typeface="+mn-lt"/>
                <a:ea typeface="+mn-ea"/>
                <a:cs typeface="+mn-cs"/>
              </a:rPr>
              <a:t>Financial flow</a:t>
            </a:r>
            <a:r>
              <a:rPr lang="en-US" sz="1200" kern="1200" dirty="0" smtClean="0">
                <a:solidFill>
                  <a:schemeClr val="tx1"/>
                </a:solidFill>
                <a:effectLst/>
                <a:latin typeface="+mn-lt"/>
                <a:ea typeface="+mn-ea"/>
                <a:cs typeface="+mn-cs"/>
              </a:rPr>
              <a:t>: This is the transfer of payments and financial arrangements, for example, billing payment schedules, credit terms, and payment via </a:t>
            </a:r>
            <a:r>
              <a:rPr lang="en-US" sz="1200" b="1" kern="1200" dirty="0" smtClean="0">
                <a:solidFill>
                  <a:schemeClr val="tx1"/>
                </a:solidFill>
                <a:effectLst/>
                <a:latin typeface="+mn-lt"/>
                <a:ea typeface="+mn-ea"/>
                <a:cs typeface="+mn-cs"/>
              </a:rPr>
              <a:t>electronic funds transfer</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EFT</a:t>
            </a:r>
            <a:r>
              <a:rPr lang="en-US" sz="1200" kern="1200" dirty="0" smtClean="0">
                <a:solidFill>
                  <a:schemeClr val="tx1"/>
                </a:solidFill>
                <a:effectLst/>
                <a:latin typeface="+mn-lt"/>
                <a:ea typeface="+mn-ea"/>
                <a:cs typeface="+mn-cs"/>
              </a:rPr>
              <a:t>). EFT provides for electronic payments and collections. It is safe, secure, efficient, and less expensive than paper check payments and collections.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Supply chain management (SCM)</a:t>
            </a:r>
            <a:r>
              <a:rPr lang="en-US" sz="1200" kern="1200" dirty="0" smtClean="0">
                <a:solidFill>
                  <a:schemeClr val="tx1"/>
                </a:solidFill>
                <a:effectLst/>
                <a:latin typeface="+mn-lt"/>
                <a:ea typeface="+mn-ea"/>
                <a:cs typeface="+mn-cs"/>
              </a:rPr>
              <a:t> is the efficient management of the flows of material, data, and payments along the companies in the supply chain, from suppliers to consumers.  SCM systems are configured to achieve the following business goals:</a:t>
            </a:r>
          </a:p>
          <a:p>
            <a:pPr lvl="0"/>
            <a:r>
              <a:rPr lang="en-US" sz="1200" kern="1200" dirty="0" smtClean="0">
                <a:solidFill>
                  <a:schemeClr val="tx1"/>
                </a:solidFill>
                <a:effectLst/>
                <a:latin typeface="+mn-lt"/>
                <a:ea typeface="+mn-ea"/>
                <a:cs typeface="+mn-cs"/>
              </a:rPr>
              <a:t>To reduce uncertainty and variability in order to improve the accuracy of forecasting</a:t>
            </a:r>
          </a:p>
          <a:p>
            <a:pPr lvl="0"/>
            <a:r>
              <a:rPr lang="en-US" sz="1200" kern="1200" dirty="0" smtClean="0">
                <a:solidFill>
                  <a:schemeClr val="tx1"/>
                </a:solidFill>
                <a:effectLst/>
                <a:latin typeface="+mn-lt"/>
                <a:ea typeface="+mn-ea"/>
                <a:cs typeface="+mn-cs"/>
              </a:rPr>
              <a:t>To increase control over the processes in order to achieve optimal inventory levels, cycle time, and customer service.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Step 1: Make sure the customer will pay.</a:t>
            </a:r>
            <a:r>
              <a:rPr lang="en-US" sz="1200" kern="1200" dirty="0" smtClean="0">
                <a:solidFill>
                  <a:schemeClr val="tx1"/>
                </a:solidFill>
                <a:effectLst/>
                <a:latin typeface="+mn-lt"/>
                <a:ea typeface="+mn-ea"/>
                <a:cs typeface="+mn-cs"/>
              </a:rPr>
              <a:t> Depending on the payment method and prior arrangements with the customer, verify that the customer can and will pay, and agrees to the payment terms. This activity is done by the finance department for B2B sales or an external company, such as PayPal or a credit card issuer such as Visa for B2C sales. Any holdup in payment may cause a shipment to be delayed, resulting in a loss of goodwill or a customer. In B2C, the customers usually pay by credit card, but with major credit card data theft at Target and other retailers, the buyer may be using a stolen card.</a:t>
            </a:r>
          </a:p>
          <a:p>
            <a:r>
              <a:rPr lang="en-US" sz="1200" b="1" kern="1200" dirty="0" smtClean="0">
                <a:solidFill>
                  <a:schemeClr val="tx1"/>
                </a:solidFill>
                <a:effectLst/>
                <a:latin typeface="+mn-lt"/>
                <a:ea typeface="+mn-ea"/>
                <a:cs typeface="+mn-cs"/>
              </a:rPr>
              <a:t>Step 2: Check in-stock availability and reorder as necessary.</a:t>
            </a:r>
            <a:r>
              <a:rPr lang="en-US" sz="1200" kern="1200" dirty="0" smtClean="0">
                <a:solidFill>
                  <a:schemeClr val="tx1"/>
                </a:solidFill>
                <a:effectLst/>
                <a:latin typeface="+mn-lt"/>
                <a:ea typeface="+mn-ea"/>
                <a:cs typeface="+mn-cs"/>
              </a:rPr>
              <a:t> As soon as an order is received, the stock is checked to determine the availability of the product or materials. If there is not enough stock, the ordering system places an order, typically automatically using EDI (electronic data interchange). To perform these operations, the ordering system needs to interface with the inventory system.</a:t>
            </a:r>
          </a:p>
          <a:p>
            <a:r>
              <a:rPr lang="en-US" sz="1200" b="1" kern="1200" dirty="0" smtClean="0">
                <a:solidFill>
                  <a:schemeClr val="tx1"/>
                </a:solidFill>
                <a:effectLst/>
                <a:latin typeface="+mn-lt"/>
                <a:ea typeface="+mn-ea"/>
                <a:cs typeface="+mn-cs"/>
              </a:rPr>
              <a:t>Step 3: Arrange shipments.</a:t>
            </a:r>
            <a:r>
              <a:rPr lang="en-US" sz="1200" kern="1200" dirty="0" smtClean="0">
                <a:solidFill>
                  <a:schemeClr val="tx1"/>
                </a:solidFill>
                <a:effectLst/>
                <a:latin typeface="+mn-lt"/>
                <a:ea typeface="+mn-ea"/>
                <a:cs typeface="+mn-cs"/>
              </a:rPr>
              <a:t> When the product is available, shipment to the customer is arranged (otherwise, go to Step 5). Products can be digital or physical. If the item is physical and available, packaging and shipment arrangements are made. Both the packaging/shipping department and internal shippers or outside transporters may be involved. Digital items are usually available because their “inventory” is not depleted. However, a digital product, such as software, may be under revision, and thus unavailable for delivery at certain times. In either case, information needs to flow among several partners.</a:t>
            </a:r>
          </a:p>
          <a:p>
            <a:r>
              <a:rPr lang="en-US" sz="1200" b="1" kern="1200" dirty="0" smtClean="0">
                <a:solidFill>
                  <a:schemeClr val="tx1"/>
                </a:solidFill>
                <a:effectLst/>
                <a:latin typeface="+mn-lt"/>
                <a:ea typeface="+mn-ea"/>
                <a:cs typeface="+mn-cs"/>
              </a:rPr>
              <a:t>Step 4: Insurance.</a:t>
            </a:r>
            <a:r>
              <a:rPr lang="en-US" sz="1200" kern="1200" dirty="0" smtClean="0">
                <a:solidFill>
                  <a:schemeClr val="tx1"/>
                </a:solidFill>
                <a:effectLst/>
                <a:latin typeface="+mn-lt"/>
                <a:ea typeface="+mn-ea"/>
                <a:cs typeface="+mn-cs"/>
              </a:rPr>
              <a:t> The contents of a shipment may need to be insured. Both the finance department and an insurance company could be involved, and again, information needs to be exchanged with the customer and insurance agent.</a:t>
            </a:r>
          </a:p>
          <a:p>
            <a:r>
              <a:rPr lang="en-US" sz="1200" b="1" kern="1200" dirty="0" smtClean="0">
                <a:solidFill>
                  <a:schemeClr val="tx1"/>
                </a:solidFill>
                <a:effectLst/>
                <a:latin typeface="+mn-lt"/>
                <a:ea typeface="+mn-ea"/>
                <a:cs typeface="+mn-cs"/>
              </a:rPr>
              <a:t>Step 5: Replenishment.</a:t>
            </a:r>
            <a:r>
              <a:rPr lang="en-US" sz="1200" kern="1200" dirty="0" smtClean="0">
                <a:solidFill>
                  <a:schemeClr val="tx1"/>
                </a:solidFill>
                <a:effectLst/>
                <a:latin typeface="+mn-lt"/>
                <a:ea typeface="+mn-ea"/>
                <a:cs typeface="+mn-cs"/>
              </a:rPr>
              <a:t> Customized orders will always trigger a need for some manufacturing or assembly operation. Similarly, if standard items are out of stock, they need to be produced or procured. Production is done in-house or outsourced.</a:t>
            </a:r>
          </a:p>
          <a:p>
            <a:r>
              <a:rPr lang="en-US" sz="1200" b="1" kern="1200" dirty="0" smtClean="0">
                <a:solidFill>
                  <a:schemeClr val="tx1"/>
                </a:solidFill>
                <a:effectLst/>
                <a:latin typeface="+mn-lt"/>
                <a:ea typeface="+mn-ea"/>
                <a:cs typeface="+mn-cs"/>
              </a:rPr>
              <a:t>Step 6: In-house production.</a:t>
            </a:r>
            <a:r>
              <a:rPr lang="en-US" sz="1200" kern="1200" dirty="0" smtClean="0">
                <a:solidFill>
                  <a:schemeClr val="tx1"/>
                </a:solidFill>
                <a:effectLst/>
                <a:latin typeface="+mn-lt"/>
                <a:ea typeface="+mn-ea"/>
                <a:cs typeface="+mn-cs"/>
              </a:rPr>
              <a:t> In-house production needs to be planned and actual production needs to be scheduled. Production planning involves people, materials, components, machines, financial resources, and possibly suppliers and subcontractors. In the case of assembly and/or manufacturing, several plant services may be needed, including collaboration with business partners. Production facilities may be located in a different country than the company’s headquarters or retailers. This may further complicate the flow of information.</a:t>
            </a:r>
          </a:p>
          <a:p>
            <a:r>
              <a:rPr lang="en-US" sz="1200" b="1" kern="1200" dirty="0" smtClean="0">
                <a:solidFill>
                  <a:schemeClr val="tx1"/>
                </a:solidFill>
                <a:effectLst/>
                <a:latin typeface="+mn-lt"/>
                <a:ea typeface="+mn-ea"/>
                <a:cs typeface="+mn-cs"/>
              </a:rPr>
              <a:t>Step 7: Use suppliers.</a:t>
            </a:r>
            <a:r>
              <a:rPr lang="en-US" sz="1200" kern="1200" dirty="0" smtClean="0">
                <a:solidFill>
                  <a:schemeClr val="tx1"/>
                </a:solidFill>
                <a:effectLst/>
                <a:latin typeface="+mn-lt"/>
                <a:ea typeface="+mn-ea"/>
                <a:cs typeface="+mn-cs"/>
              </a:rPr>
              <a:t> A manufacturer may opt to buy products or subassemblies from suppliers. Similarly, if the seller is a retailer, such as in the case of Amazon. com or Walmart.com, the retailer must purchase products from its manufacturers. In this case, appropriate receiving and quality assurance of incoming materials and products must take place.</a:t>
            </a:r>
          </a:p>
          <a:p>
            <a:r>
              <a:rPr lang="en-US" sz="1200" kern="1200" dirty="0" smtClean="0">
                <a:solidFill>
                  <a:schemeClr val="tx1"/>
                </a:solidFill>
                <a:effectLst/>
                <a:latin typeface="+mn-lt"/>
                <a:ea typeface="+mn-ea"/>
                <a:cs typeface="+mn-cs"/>
              </a:rPr>
              <a:t>Once production (Step 6) or purchasing from suppliers (Step 7) is completed, shipments to the customers (Step 3) are arranged.</a:t>
            </a:r>
          </a:p>
          <a:p>
            <a:r>
              <a:rPr lang="en-US" sz="1200" b="1" kern="1200" dirty="0" smtClean="0">
                <a:solidFill>
                  <a:schemeClr val="tx1"/>
                </a:solidFill>
                <a:effectLst/>
                <a:latin typeface="+mn-lt"/>
                <a:ea typeface="+mn-ea"/>
                <a:cs typeface="+mn-cs"/>
              </a:rPr>
              <a:t>Step 8: Contacts with customers.</a:t>
            </a:r>
            <a:r>
              <a:rPr lang="en-US" sz="1200" kern="1200" dirty="0" smtClean="0">
                <a:solidFill>
                  <a:schemeClr val="tx1"/>
                </a:solidFill>
                <a:effectLst/>
                <a:latin typeface="+mn-lt"/>
                <a:ea typeface="+mn-ea"/>
                <a:cs typeface="+mn-cs"/>
              </a:rPr>
              <a:t> Sales representatives keep in contact with customers, especially in B2B, starting with the notification of orders received and ending with notification of a shipment or change in delivery date. These contacts are frequently generated automatically.</a:t>
            </a:r>
          </a:p>
          <a:p>
            <a:r>
              <a:rPr lang="en-US" sz="1200" b="1" kern="1200" dirty="0" smtClean="0">
                <a:solidFill>
                  <a:schemeClr val="tx1"/>
                </a:solidFill>
                <a:effectLst/>
                <a:latin typeface="+mn-lt"/>
                <a:ea typeface="+mn-ea"/>
                <a:cs typeface="+mn-cs"/>
              </a:rPr>
              <a:t>Step 9: Returns.</a:t>
            </a:r>
            <a:r>
              <a:rPr lang="en-US" sz="1200" kern="1200" dirty="0" smtClean="0">
                <a:solidFill>
                  <a:schemeClr val="tx1"/>
                </a:solidFill>
                <a:effectLst/>
                <a:latin typeface="+mn-lt"/>
                <a:ea typeface="+mn-ea"/>
                <a:cs typeface="+mn-cs"/>
              </a:rPr>
              <a:t> In some cases, customers want to exchange or return items. The movement of returns from customers back to vendors is reverse logistics. Such returns can be a major problem, especially when they occur in large volumes.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Logistics entails all the processes and information needed to move products from origin to destination efficiently. The order fulfillment process is part of logistics.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The top two strategic priorities of executives are supply chain analytics and multichannel fulfillment.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The two major barriers preventing innovation in the supply chain are a talent shortage and a continuing focus on cost reduction.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Mobility and M2M technologies can improve responsiveness and customer service by providing supply chain workers with the information they need—whenever and wherever they need it.</a:t>
            </a:r>
          </a:p>
          <a:p>
            <a:endParaRPr lang="en-US" b="1" dirty="0"/>
          </a:p>
        </p:txBody>
      </p:sp>
      <p:sp>
        <p:nvSpPr>
          <p:cNvPr id="4" name="Slide Number Placeholder 3"/>
          <p:cNvSpPr>
            <a:spLocks noGrp="1"/>
          </p:cNvSpPr>
          <p:nvPr>
            <p:ph type="sldNum" sz="quarter" idx="10"/>
          </p:nvPr>
        </p:nvSpPr>
        <p:spPr/>
        <p:txBody>
          <a:bodyPr/>
          <a:lstStyle/>
          <a:p>
            <a:fld id="{0DBB7374-D98B-4F83-806E-7A350FFC9679}" type="slidenum">
              <a:rPr lang="en-US" smtClean="0"/>
              <a:t>40</a:t>
            </a:fld>
            <a:endParaRPr lang="en-US" dirty="0"/>
          </a:p>
        </p:txBody>
      </p:sp>
    </p:spTree>
    <p:extLst>
      <p:ext uri="{BB962C8B-B14F-4D97-AF65-F5344CB8AC3E}">
        <p14:creationId xmlns:p14="http://schemas.microsoft.com/office/powerpoint/2010/main" val="2653462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four critical success factors and their relative importance for CRM are:</a:t>
            </a:r>
          </a:p>
          <a:p>
            <a:pPr lvl="0"/>
            <a:r>
              <a:rPr lang="en-US" sz="1200" kern="1200" dirty="0" smtClean="0">
                <a:solidFill>
                  <a:schemeClr val="tx1"/>
                </a:solidFill>
                <a:effectLst/>
                <a:latin typeface="+mn-lt"/>
                <a:ea typeface="+mn-ea"/>
                <a:cs typeface="+mn-cs"/>
              </a:rPr>
              <a:t>Data (15%)</a:t>
            </a:r>
          </a:p>
          <a:p>
            <a:pPr lvl="0"/>
            <a:r>
              <a:rPr lang="en-US" sz="1200" kern="1200" dirty="0" smtClean="0">
                <a:solidFill>
                  <a:schemeClr val="tx1"/>
                </a:solidFill>
                <a:effectLst/>
                <a:latin typeface="+mn-lt"/>
                <a:ea typeface="+mn-ea"/>
                <a:cs typeface="+mn-cs"/>
              </a:rPr>
              <a:t>CRM technology (20%)</a:t>
            </a:r>
          </a:p>
          <a:p>
            <a:pPr lvl="0"/>
            <a:r>
              <a:rPr lang="en-US" sz="1200" kern="1200" dirty="0" smtClean="0">
                <a:solidFill>
                  <a:schemeClr val="tx1"/>
                </a:solidFill>
                <a:effectLst/>
                <a:latin typeface="+mn-lt"/>
                <a:ea typeface="+mn-ea"/>
                <a:cs typeface="+mn-cs"/>
              </a:rPr>
              <a:t>People (40%)</a:t>
            </a:r>
          </a:p>
          <a:p>
            <a:pPr lvl="0"/>
            <a:r>
              <a:rPr lang="en-US" sz="1200" kern="1200" dirty="0" smtClean="0">
                <a:solidFill>
                  <a:schemeClr val="tx1"/>
                </a:solidFill>
                <a:effectLst/>
                <a:latin typeface="+mn-lt"/>
                <a:ea typeface="+mn-ea"/>
                <a:cs typeface="+mn-cs"/>
              </a:rPr>
              <a:t>Process change (25%)</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CRM systems play the major role in customer experience (CX), and good CX helps to retain customers. However, not all customers are worth retaining. Customers can be unprofitable. Intelligently managing relationships with customers can increase revenues and net profits significantly. Similar to managing inventory and supplier relationships, effective CRM is data-driven, complex, and continuously changing. The growth of mobile sales channels and social networking makes recognizing customers across multiple touchpoints complex. In addition, many companies have customer data in multiple, disparate systems that are not integrated—until they implement CRM systems.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CRM technologies help marketing managers run effective campaigns, promotions, commercials, and advertisements to attract new customers, or to increase sales to existing customers, or to do both. Attracting and acquiring new customers are expensive activities, for example, it costs banks roughly $100 to acquire a new customer. Newly acquired customers are unprofitable until they have purchased enough products or services to exceed the cost to acquire and service them. Therefore, retaining customers that generate revenues in excess of the costs (e.g., customer service, returns, promotional items, and the like) is critical. The purpose of loyalty or frequent purchase programs offered by online retailers, coffee shops, airlines, supermarkets, credit card issuers, casinos, and other companies is to track customers for CRM purposes and build customer loyalty to improve financial performance. Loyalty programs rely on data warehouses and data analytics to recognize and reward customers who repeatedly use services or products.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According to management guru Peter Drucker, “Those companies who know their customers, understand their needs, and communicate intelligently with them will always have a competitive advantage over those that don’t” (Drucker, 1969). For most types of companies, marketing effectiveness depends on how well they know their customers; specifically, knowing what their customers want, how best to contact them, and what types of offers they are likely to respond to positively. According to the</a:t>
            </a:r>
            <a:r>
              <a:rPr lang="en-US" sz="1200" i="1" kern="1200" dirty="0" smtClean="0">
                <a:solidFill>
                  <a:schemeClr val="tx1"/>
                </a:solidFill>
                <a:effectLst/>
                <a:latin typeface="+mn-lt"/>
                <a:ea typeface="+mn-ea"/>
                <a:cs typeface="+mn-cs"/>
              </a:rPr>
              <a:t> loyalty effect</a:t>
            </a:r>
            <a:r>
              <a:rPr lang="en-US" sz="1200" kern="1200" dirty="0" smtClean="0">
                <a:solidFill>
                  <a:schemeClr val="tx1"/>
                </a:solidFill>
                <a:effectLst/>
                <a:latin typeface="+mn-lt"/>
                <a:ea typeface="+mn-ea"/>
                <a:cs typeface="+mn-cs"/>
              </a:rPr>
              <a:t>, a five percent reduction in customer attrition can improve profits by as much as 20 percent. Customer-centric business strategies strive to provide products and services that customers want to buy.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Putting IT department in charge of the CRM project instead of the business users.</a:t>
            </a:r>
            <a:r>
              <a:rPr lang="en-US" sz="1200" kern="1200" dirty="0" smtClean="0">
                <a:solidFill>
                  <a:schemeClr val="tx1"/>
                </a:solidFill>
                <a:effectLst/>
                <a:latin typeface="+mn-lt"/>
                <a:ea typeface="+mn-ea"/>
                <a:cs typeface="+mn-cs"/>
              </a:rPr>
              <a:t> The hands-on business users need to champion and lead the project initiative, with IT playing a supporting role.</a:t>
            </a:r>
          </a:p>
          <a:p>
            <a:r>
              <a:rPr lang="en-US" sz="1200" b="1" kern="1200" dirty="0" smtClean="0">
                <a:solidFill>
                  <a:schemeClr val="tx1"/>
                </a:solidFill>
                <a:effectLst/>
                <a:latin typeface="+mn-lt"/>
                <a:ea typeface="+mn-ea"/>
                <a:cs typeface="+mn-cs"/>
              </a:rPr>
              <a:t>Not getting the CRM requirements right by not involving key business stakeholders from the outset.</a:t>
            </a:r>
            <a:r>
              <a:rPr lang="en-US" sz="1200" kern="1200" dirty="0" smtClean="0">
                <a:solidFill>
                  <a:schemeClr val="tx1"/>
                </a:solidFill>
                <a:effectLst/>
                <a:latin typeface="+mn-lt"/>
                <a:ea typeface="+mn-ea"/>
                <a:cs typeface="+mn-cs"/>
              </a:rPr>
              <a:t> CRM implementations need buy-in from the users and other business stakeholders, who can spread enthusiasm. Frequent communication about the project is important to engaging them in a meaningful way.</a:t>
            </a:r>
          </a:p>
          <a:p>
            <a:r>
              <a:rPr lang="en-US" sz="1200" b="1" kern="1200" dirty="0" smtClean="0">
                <a:solidFill>
                  <a:schemeClr val="tx1"/>
                </a:solidFill>
                <a:effectLst/>
                <a:latin typeface="+mn-lt"/>
                <a:ea typeface="+mn-ea"/>
                <a:cs typeface="+mn-cs"/>
              </a:rPr>
              <a:t>Making mobile CRM strategy an afterthought.</a:t>
            </a:r>
            <a:r>
              <a:rPr lang="en-US" sz="1200" kern="1200" dirty="0" smtClean="0">
                <a:solidFill>
                  <a:schemeClr val="tx1"/>
                </a:solidFill>
                <a:effectLst/>
                <a:latin typeface="+mn-lt"/>
                <a:ea typeface="+mn-ea"/>
                <a:cs typeface="+mn-cs"/>
              </a:rPr>
              <a:t> Consider mobility a priority in the CRM project from the outset. Putting an existing CRM on mobile devices is a bad plan.</a:t>
            </a:r>
          </a:p>
          <a:p>
            <a:r>
              <a:rPr lang="en-US" sz="1200" b="1" kern="1200" dirty="0" smtClean="0">
                <a:solidFill>
                  <a:schemeClr val="tx1"/>
                </a:solidFill>
                <a:effectLst/>
                <a:latin typeface="+mn-lt"/>
                <a:ea typeface="+mn-ea"/>
                <a:cs typeface="+mn-cs"/>
              </a:rPr>
              <a:t>Taking wrong approach to CRM training.</a:t>
            </a:r>
            <a:r>
              <a:rPr lang="en-US" sz="1200" kern="1200" dirty="0" smtClean="0">
                <a:solidFill>
                  <a:schemeClr val="tx1"/>
                </a:solidFill>
                <a:effectLst/>
                <a:latin typeface="+mn-lt"/>
                <a:ea typeface="+mn-ea"/>
                <a:cs typeface="+mn-cs"/>
              </a:rPr>
              <a:t> Make sure the interface is intuitive enough that most users will not need hands-on training. When people sit in a classroom for an hour, they will only retain 5 minutes of what they hear. A learning program during lunch that focuses on one or two lessons is a much more effective adoption strategy.</a:t>
            </a:r>
          </a:p>
          <a:p>
            <a:r>
              <a:rPr lang="en-US" sz="1200" b="1" kern="1200" dirty="0" smtClean="0">
                <a:solidFill>
                  <a:schemeClr val="tx1"/>
                </a:solidFill>
                <a:effectLst/>
                <a:latin typeface="+mn-lt"/>
                <a:ea typeface="+mn-ea"/>
                <a:cs typeface="+mn-cs"/>
              </a:rPr>
              <a:t>Underestimating users’ resistance to change.</a:t>
            </a:r>
            <a:r>
              <a:rPr lang="en-US" sz="1200" kern="1200" dirty="0" smtClean="0">
                <a:solidFill>
                  <a:schemeClr val="tx1"/>
                </a:solidFill>
                <a:effectLst/>
                <a:latin typeface="+mn-lt"/>
                <a:ea typeface="+mn-ea"/>
                <a:cs typeface="+mn-cs"/>
              </a:rPr>
              <a:t> Users will not tolerate poorly designed systems. Frustrating users is a fast track to failure, or at a minimum, suboptimal results.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A formal business plan must be in place before the CRM project begins—one that quantifies the expected costs, tangible financial benefits, and intangible strategic benefits, as well as the risks. The plan should include an assessment of the following:</a:t>
            </a:r>
          </a:p>
          <a:p>
            <a:pPr lvl="0"/>
            <a:r>
              <a:rPr lang="en-US" sz="1200" kern="1200" dirty="0" smtClean="0">
                <a:solidFill>
                  <a:schemeClr val="tx1"/>
                </a:solidFill>
                <a:effectLst/>
                <a:latin typeface="+mn-lt"/>
                <a:ea typeface="+mn-ea"/>
                <a:cs typeface="+mn-cs"/>
              </a:rPr>
              <a:t>Tangible net benefits. The plan must include a clear and precise cost-benefit analysis that lists all of the planned project costs and tangible benefits. This portion of the plan also should contain a strategy for assessing key financial metrics, such as ROI, net present value (NPV), or other justification methods.</a:t>
            </a:r>
          </a:p>
          <a:p>
            <a:pPr lvl="0"/>
            <a:r>
              <a:rPr lang="en-US" sz="1200" kern="1200" dirty="0" smtClean="0">
                <a:solidFill>
                  <a:schemeClr val="tx1"/>
                </a:solidFill>
                <a:effectLst/>
                <a:latin typeface="+mn-lt"/>
                <a:ea typeface="+mn-ea"/>
                <a:cs typeface="+mn-cs"/>
              </a:rPr>
              <a:t>Intangible benefits. The plan should detail the expected intangible benefits, and it should list the measured successes and shortfalls. Often, an improvement in customer satisfaction is the primary goal of the CRM solution, but in many cases this key value is not measured.</a:t>
            </a:r>
          </a:p>
          <a:p>
            <a:pPr lvl="0"/>
            <a:r>
              <a:rPr lang="en-US" sz="1200" kern="1200" dirty="0" smtClean="0">
                <a:solidFill>
                  <a:schemeClr val="tx1"/>
                </a:solidFill>
                <a:effectLst/>
                <a:latin typeface="+mn-lt"/>
                <a:ea typeface="+mn-ea"/>
                <a:cs typeface="+mn-cs"/>
              </a:rPr>
              <a:t>Risk assessment. The risk assessment is a list of all of the potential pitfalls related to the people, processes, and technology that are involved in the CRM project. Having such a list helps to lessen the probability that problems will occur. And, if they do happen, a company may find that, by having listed and considered the problems in advance, the problems are more manageable than they would have been otherwise.</a:t>
            </a:r>
          </a:p>
          <a:p>
            <a:endParaRPr lang="en-US" b="1" dirty="0"/>
          </a:p>
        </p:txBody>
      </p:sp>
      <p:sp>
        <p:nvSpPr>
          <p:cNvPr id="4" name="Slide Number Placeholder 3"/>
          <p:cNvSpPr>
            <a:spLocks noGrp="1"/>
          </p:cNvSpPr>
          <p:nvPr>
            <p:ph type="sldNum" sz="quarter" idx="10"/>
          </p:nvPr>
        </p:nvSpPr>
        <p:spPr/>
        <p:txBody>
          <a:bodyPr/>
          <a:lstStyle/>
          <a:p>
            <a:fld id="{0DBB7374-D98B-4F83-806E-7A350FFC9679}" type="slidenum">
              <a:rPr lang="en-US" smtClean="0"/>
              <a:t>48</a:t>
            </a:fld>
            <a:endParaRPr lang="en-US" dirty="0"/>
          </a:p>
        </p:txBody>
      </p:sp>
    </p:spTree>
    <p:extLst>
      <p:ext uri="{BB962C8B-B14F-4D97-AF65-F5344CB8AC3E}">
        <p14:creationId xmlns:p14="http://schemas.microsoft.com/office/powerpoint/2010/main" val="4265525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10</a:t>
            </a:r>
            <a:endParaRPr lang="en-US" dirty="0"/>
          </a:p>
        </p:txBody>
      </p:sp>
      <p:sp>
        <p:nvSpPr>
          <p:cNvPr id="3" name="Subtitle 2"/>
          <p:cNvSpPr>
            <a:spLocks noGrp="1"/>
          </p:cNvSpPr>
          <p:nvPr>
            <p:ph type="subTitle" idx="1"/>
          </p:nvPr>
        </p:nvSpPr>
        <p:spPr/>
        <p:txBody>
          <a:bodyPr>
            <a:normAutofit/>
          </a:bodyPr>
          <a:lstStyle/>
          <a:p>
            <a:r>
              <a:rPr lang="en-US" dirty="0"/>
              <a:t>Strategic </a:t>
            </a:r>
            <a:r>
              <a:rPr lang="en-US" dirty="0" smtClean="0"/>
              <a:t>Technology and Enterprise Systems</a:t>
            </a:r>
            <a:endParaRPr lang="en-US" dirty="0"/>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Insights</a:t>
            </a:r>
            <a:endParaRPr lang="en-US" dirty="0"/>
          </a:p>
          <a:p>
            <a:pPr lvl="1"/>
            <a:r>
              <a:rPr lang="en-US" dirty="0" smtClean="0"/>
              <a:t>Provide </a:t>
            </a:r>
            <a:r>
              <a:rPr lang="en-US" dirty="0"/>
              <a:t>and support </a:t>
            </a:r>
            <a:r>
              <a:rPr lang="en-US" dirty="0" smtClean="0"/>
              <a:t>applications that </a:t>
            </a:r>
            <a:r>
              <a:rPr lang="en-US" dirty="0"/>
              <a:t>enable workers to access, use, and understand data</a:t>
            </a:r>
            <a:r>
              <a:rPr lang="en-US" dirty="0" smtClean="0"/>
              <a:t>.</a:t>
            </a:r>
          </a:p>
          <a:p>
            <a:pPr lvl="1"/>
            <a:r>
              <a:rPr lang="en-US" dirty="0"/>
              <a:t>Using data about buying </a:t>
            </a:r>
            <a:r>
              <a:rPr lang="en-US" dirty="0" smtClean="0"/>
              <a:t>behaviors helps </a:t>
            </a:r>
            <a:r>
              <a:rPr lang="en-US" dirty="0"/>
              <a:t>a company identify its </a:t>
            </a:r>
            <a:r>
              <a:rPr lang="en-US" dirty="0" smtClean="0"/>
              <a:t>loyal customers </a:t>
            </a:r>
            <a:r>
              <a:rPr lang="en-US" dirty="0"/>
              <a:t>and which ones are </a:t>
            </a:r>
            <a:r>
              <a:rPr lang="en-US" dirty="0" smtClean="0"/>
              <a:t>profitable.</a:t>
            </a:r>
          </a:p>
          <a:p>
            <a:pPr lvl="1"/>
            <a:r>
              <a:rPr lang="en-US" dirty="0" smtClean="0"/>
              <a:t>Improving </a:t>
            </a:r>
            <a:r>
              <a:rPr lang="en-US" dirty="0"/>
              <a:t>communication and integration among </a:t>
            </a:r>
            <a:r>
              <a:rPr lang="en-US" dirty="0" smtClean="0"/>
              <a:t>firms </a:t>
            </a:r>
            <a:r>
              <a:rPr lang="en-US" dirty="0"/>
              <a:t>in </a:t>
            </a:r>
            <a:r>
              <a:rPr lang="en-US" dirty="0" smtClean="0"/>
              <a:t>a global </a:t>
            </a:r>
            <a:r>
              <a:rPr lang="en-US" dirty="0"/>
              <a:t>supply </a:t>
            </a:r>
            <a:r>
              <a:rPr lang="en-US" dirty="0" smtClean="0"/>
              <a:t>chain justifies billions invested in ERP systems.</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2968285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Explain </a:t>
            </a:r>
            <a:r>
              <a:rPr lang="en-US" b="0" dirty="0"/>
              <a:t>the purpose of an enterprise system.</a:t>
            </a:r>
          </a:p>
          <a:p>
            <a:pPr marL="457200" indent="-457200">
              <a:buClr>
                <a:srgbClr val="5A8B25"/>
              </a:buClr>
              <a:buFont typeface="+mj-lt"/>
              <a:buAutoNum type="arabicPeriod"/>
            </a:pPr>
            <a:r>
              <a:rPr lang="en-US" b="0" dirty="0" smtClean="0"/>
              <a:t>Describe </a:t>
            </a:r>
            <a:r>
              <a:rPr lang="en-US" b="0" dirty="0"/>
              <a:t>three types of enterprise systems.</a:t>
            </a:r>
          </a:p>
          <a:p>
            <a:pPr marL="457200" indent="-457200">
              <a:buClr>
                <a:srgbClr val="5A8B25"/>
              </a:buClr>
              <a:buFont typeface="+mj-lt"/>
              <a:buAutoNum type="arabicPeriod"/>
            </a:pPr>
            <a:r>
              <a:rPr lang="en-US" b="0" dirty="0" smtClean="0"/>
              <a:t>What </a:t>
            </a:r>
            <a:r>
              <a:rPr lang="en-US" b="0" dirty="0"/>
              <a:t>is customer lifetime value (CLV)?</a:t>
            </a:r>
          </a:p>
          <a:p>
            <a:pPr marL="457200" indent="-457200">
              <a:buClr>
                <a:srgbClr val="5A8B25"/>
              </a:buClr>
              <a:buFont typeface="+mj-lt"/>
              <a:buAutoNum type="arabicPeriod"/>
            </a:pPr>
            <a:r>
              <a:rPr lang="en-US" b="0" dirty="0" smtClean="0"/>
              <a:t>What </a:t>
            </a:r>
            <a:r>
              <a:rPr lang="en-US" b="0" dirty="0"/>
              <a:t>is a value added reseller (VAR)?</a:t>
            </a:r>
          </a:p>
          <a:p>
            <a:pPr marL="457200" indent="-457200">
              <a:buClr>
                <a:srgbClr val="5A8B25"/>
              </a:buClr>
              <a:buFont typeface="+mj-lt"/>
              <a:buAutoNum type="arabicPeriod"/>
            </a:pPr>
            <a:r>
              <a:rPr lang="en-US" b="0" dirty="0" smtClean="0"/>
              <a:t>What </a:t>
            </a:r>
            <a:r>
              <a:rPr lang="en-US" b="0" dirty="0"/>
              <a:t>are two challenges of legacy systems?</a:t>
            </a:r>
          </a:p>
          <a:p>
            <a:pPr marL="457200" indent="-457200">
              <a:buClr>
                <a:srgbClr val="5A8B25"/>
              </a:buClr>
              <a:buFont typeface="+mj-lt"/>
              <a:buAutoNum type="arabicPeriod"/>
            </a:pPr>
            <a:r>
              <a:rPr lang="en-US" b="0" dirty="0" smtClean="0"/>
              <a:t>Why </a:t>
            </a:r>
            <a:r>
              <a:rPr lang="en-US" b="0" dirty="0"/>
              <a:t>do companies migrate to enterprise systems?</a:t>
            </a:r>
          </a:p>
          <a:p>
            <a:pPr marL="457200" indent="-457200">
              <a:buClr>
                <a:srgbClr val="5A8B25"/>
              </a:buClr>
              <a:buFont typeface="+mj-lt"/>
              <a:buAutoNum type="arabicPeriod"/>
            </a:pPr>
            <a:r>
              <a:rPr lang="en-US" b="0" dirty="0" smtClean="0"/>
              <a:t>Explain </a:t>
            </a:r>
            <a:r>
              <a:rPr lang="en-US" b="0" dirty="0"/>
              <a:t>the challenges of enterprise </a:t>
            </a:r>
            <a:r>
              <a:rPr lang="en-US" b="0" dirty="0" smtClean="0"/>
              <a:t>system implementation</a:t>
            </a:r>
            <a:r>
              <a:rPr lang="en-US" b="0" dirty="0"/>
              <a:t>.</a:t>
            </a:r>
          </a:p>
          <a:p>
            <a:pPr marL="457200" indent="-457200">
              <a:buClr>
                <a:srgbClr val="5A8B25"/>
              </a:buClr>
              <a:buFont typeface="+mj-lt"/>
              <a:buAutoNum type="arabicPeriod"/>
            </a:pPr>
            <a:r>
              <a:rPr lang="en-US" b="0" dirty="0" smtClean="0"/>
              <a:t>Explain </a:t>
            </a:r>
            <a:r>
              <a:rPr lang="en-US" b="0" dirty="0"/>
              <a:t>the three types of changes needed when an enterprise </a:t>
            </a:r>
            <a:r>
              <a:rPr lang="en-US" b="0" dirty="0" smtClean="0"/>
              <a:t>system is </a:t>
            </a:r>
            <a:r>
              <a:rPr lang="en-US" b="0" dirty="0"/>
              <a:t>implemented.</a:t>
            </a:r>
            <a:endParaRPr lang="en-US" b="0"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64708181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29311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Smart </a:t>
            </a:r>
            <a:r>
              <a:rPr lang="en-US" dirty="0"/>
              <a:t>companies connect their employees’ desire to contribute and interact with peers, with their own </a:t>
            </a:r>
            <a:r>
              <a:rPr lang="en-US" dirty="0" smtClean="0"/>
              <a:t>need </a:t>
            </a:r>
            <a:r>
              <a:rPr lang="en-US" dirty="0"/>
              <a:t>to get timely feedback from the trenches.</a:t>
            </a:r>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20522921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Enterprise </a:t>
            </a:r>
            <a:r>
              <a:rPr lang="en-US" dirty="0" smtClean="0"/>
              <a:t>Social</a:t>
            </a:r>
          </a:p>
          <a:p>
            <a:pPr lvl="1"/>
            <a:r>
              <a:rPr lang="en-US" dirty="0" smtClean="0"/>
              <a:t>Refers to private (company owned) social </a:t>
            </a:r>
            <a:r>
              <a:rPr lang="en-US" dirty="0"/>
              <a:t>media, software, platforms, or apps specially designed for use by </a:t>
            </a:r>
            <a:r>
              <a:rPr lang="en-US" dirty="0" smtClean="0"/>
              <a:t>business leaders </a:t>
            </a:r>
            <a:r>
              <a:rPr lang="en-US" dirty="0"/>
              <a:t>and employees to fulfill the strategic mission</a:t>
            </a:r>
            <a:r>
              <a:rPr lang="en-US" dirty="0" smtClean="0"/>
              <a:t>.</a:t>
            </a:r>
          </a:p>
          <a:p>
            <a:pPr lvl="1"/>
            <a:r>
              <a:rPr lang="en-US" dirty="0" smtClean="0"/>
              <a:t>Three main reasons for interest:</a:t>
            </a:r>
          </a:p>
          <a:p>
            <a:pPr lvl="2"/>
            <a:r>
              <a:rPr lang="en-US" dirty="0" smtClean="0"/>
              <a:t>Knowledge management</a:t>
            </a:r>
          </a:p>
          <a:p>
            <a:pPr lvl="2"/>
            <a:r>
              <a:rPr lang="en-US" dirty="0" smtClean="0"/>
              <a:t>Collaboration</a:t>
            </a:r>
          </a:p>
          <a:p>
            <a:pPr lvl="2"/>
            <a:r>
              <a:rPr lang="en-US" dirty="0" smtClean="0"/>
              <a:t>Employee pressure</a:t>
            </a:r>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3400445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00" y="1603905"/>
            <a:ext cx="8267700" cy="449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5825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SharePoint</a:t>
            </a:r>
          </a:p>
          <a:p>
            <a:pPr lvl="1"/>
            <a:r>
              <a:rPr lang="en-US" dirty="0" smtClean="0"/>
              <a:t>A collaborative and </a:t>
            </a:r>
            <a:r>
              <a:rPr lang="en-US" dirty="0"/>
              <a:t>social platform </a:t>
            </a:r>
            <a:r>
              <a:rPr lang="en-US" dirty="0" smtClean="0"/>
              <a:t>from Microsoft with </a:t>
            </a:r>
            <a:r>
              <a:rPr lang="en-US" i="1" dirty="0" smtClean="0"/>
              <a:t>Yammer</a:t>
            </a:r>
            <a:r>
              <a:rPr lang="en-US" dirty="0" smtClean="0"/>
              <a:t> the social collaboration tool of choice over the </a:t>
            </a:r>
            <a:r>
              <a:rPr lang="en-US" i="1" dirty="0" smtClean="0"/>
              <a:t>Microsoft Cloud</a:t>
            </a:r>
            <a:r>
              <a:rPr lang="en-US" dirty="0" smtClean="0"/>
              <a:t>.</a:t>
            </a:r>
          </a:p>
          <a:p>
            <a:r>
              <a:rPr lang="en-US" dirty="0" smtClean="0"/>
              <a:t>Yammer</a:t>
            </a:r>
            <a:endParaRPr lang="en-US" dirty="0"/>
          </a:p>
          <a:p>
            <a:pPr lvl="1"/>
            <a:r>
              <a:rPr lang="en-US" dirty="0"/>
              <a:t>A </a:t>
            </a:r>
            <a:r>
              <a:rPr lang="en-US" dirty="0" smtClean="0"/>
              <a:t>social network geared </a:t>
            </a:r>
            <a:r>
              <a:rPr lang="en-US" dirty="0"/>
              <a:t>toward </a:t>
            </a:r>
            <a:r>
              <a:rPr lang="en-US" dirty="0" smtClean="0"/>
              <a:t>enterprises. Employees collaborate across </a:t>
            </a:r>
            <a:r>
              <a:rPr lang="en-US" dirty="0"/>
              <a:t>departments, </a:t>
            </a:r>
            <a:r>
              <a:rPr lang="en-US" dirty="0" smtClean="0"/>
              <a:t>locations, and </a:t>
            </a:r>
            <a:r>
              <a:rPr lang="en-US" dirty="0"/>
              <a:t>business </a:t>
            </a:r>
            <a:r>
              <a:rPr lang="en-US" dirty="0" smtClean="0"/>
              <a:t>applications.</a:t>
            </a:r>
          </a:p>
          <a:p>
            <a:r>
              <a:rPr lang="en-US" dirty="0" smtClean="0"/>
              <a:t>Office Graph with Oslo</a:t>
            </a:r>
          </a:p>
          <a:p>
            <a:pPr lvl="1"/>
            <a:r>
              <a:rPr lang="en-US" dirty="0" smtClean="0"/>
              <a:t>Provides </a:t>
            </a:r>
            <a:r>
              <a:rPr lang="en-US" dirty="0"/>
              <a:t>a natural way for users to </a:t>
            </a:r>
            <a:r>
              <a:rPr lang="en-US" dirty="0" smtClean="0"/>
              <a:t>navigate, discover</a:t>
            </a:r>
            <a:r>
              <a:rPr lang="en-US" dirty="0"/>
              <a:t>, and search people, information, </a:t>
            </a:r>
            <a:r>
              <a:rPr lang="en-US" dirty="0" smtClean="0"/>
              <a:t>and knowledge </a:t>
            </a:r>
            <a:r>
              <a:rPr lang="en-US" dirty="0"/>
              <a:t>across the enterprise.</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3452823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SharePoint</a:t>
            </a:r>
            <a:endParaRPr lang="en-US" dirty="0"/>
          </a:p>
          <a:p>
            <a:pPr lvl="1"/>
            <a:r>
              <a:rPr lang="en-US" dirty="0" smtClean="0"/>
              <a:t>Provides tools for </a:t>
            </a:r>
            <a:r>
              <a:rPr lang="en-US" dirty="0"/>
              <a:t>setting up employee social network platforms and company wikis</a:t>
            </a:r>
            <a:r>
              <a:rPr lang="en-US" dirty="0" smtClean="0"/>
              <a:t>.</a:t>
            </a:r>
          </a:p>
          <a:p>
            <a:pPr lvl="1"/>
            <a:r>
              <a:rPr lang="en-US" dirty="0" smtClean="0"/>
              <a:t>Shared </a:t>
            </a:r>
            <a:r>
              <a:rPr lang="en-US" dirty="0"/>
              <a:t>space to store </a:t>
            </a:r>
            <a:r>
              <a:rPr lang="en-US" dirty="0" smtClean="0"/>
              <a:t>documents </a:t>
            </a:r>
            <a:r>
              <a:rPr lang="en-US" dirty="0"/>
              <a:t>from any desktop or mobile device</a:t>
            </a:r>
            <a:r>
              <a:rPr lang="en-US" dirty="0" smtClean="0"/>
              <a:t>, </a:t>
            </a:r>
            <a:r>
              <a:rPr lang="en-US" dirty="0"/>
              <a:t>so they are not siloed </a:t>
            </a:r>
            <a:r>
              <a:rPr lang="en-US" dirty="0" smtClean="0"/>
              <a:t>on any </a:t>
            </a:r>
            <a:r>
              <a:rPr lang="en-US" dirty="0"/>
              <a:t>one person’s hard drive or device</a:t>
            </a:r>
            <a:r>
              <a:rPr lang="en-US" dirty="0" smtClean="0"/>
              <a:t>.</a:t>
            </a:r>
          </a:p>
          <a:p>
            <a:pPr lvl="1"/>
            <a:r>
              <a:rPr lang="en-US" dirty="0" smtClean="0"/>
              <a:t>Enables </a:t>
            </a:r>
            <a:r>
              <a:rPr lang="en-US" dirty="0"/>
              <a:t>coworkers to </a:t>
            </a:r>
            <a:r>
              <a:rPr lang="en-US" dirty="0" smtClean="0"/>
              <a:t>stay up-to-date and work </a:t>
            </a:r>
            <a:r>
              <a:rPr lang="en-US" dirty="0"/>
              <a:t>simultaneously on a single document, </a:t>
            </a:r>
            <a:r>
              <a:rPr lang="en-US" dirty="0" smtClean="0"/>
              <a:t>save previous </a:t>
            </a:r>
            <a:r>
              <a:rPr lang="en-US" dirty="0"/>
              <a:t>versions, and track updates</a:t>
            </a:r>
            <a:r>
              <a:rPr lang="en-US" dirty="0" smtClean="0"/>
              <a:t>.</a:t>
            </a:r>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26129240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Yammer</a:t>
            </a:r>
            <a:endParaRPr lang="en-US" dirty="0"/>
          </a:p>
          <a:p>
            <a:pPr lvl="1"/>
            <a:r>
              <a:rPr lang="en-US" dirty="0" smtClean="0"/>
              <a:t>Features similar </a:t>
            </a:r>
            <a:r>
              <a:rPr lang="en-US" dirty="0"/>
              <a:t>to </a:t>
            </a:r>
            <a:r>
              <a:rPr lang="en-US" dirty="0" smtClean="0"/>
              <a:t>Facebook likes</a:t>
            </a:r>
            <a:r>
              <a:rPr lang="en-US" dirty="0"/>
              <a:t>, newsfeeds, threaded conversation, and direct messaging</a:t>
            </a:r>
            <a:r>
              <a:rPr lang="en-US" dirty="0" smtClean="0"/>
              <a:t>.</a:t>
            </a:r>
          </a:p>
          <a:p>
            <a:pPr lvl="1"/>
            <a:r>
              <a:rPr lang="en-US" dirty="0"/>
              <a:t>This private </a:t>
            </a:r>
            <a:r>
              <a:rPr lang="en-US" dirty="0" smtClean="0"/>
              <a:t>social channel </a:t>
            </a:r>
            <a:r>
              <a:rPr lang="en-US" dirty="0"/>
              <a:t>helps employees, partners, and customers communicate; exchange </a:t>
            </a:r>
            <a:r>
              <a:rPr lang="en-US" dirty="0" smtClean="0"/>
              <a:t>information; and </a:t>
            </a:r>
            <a:r>
              <a:rPr lang="en-US" dirty="0"/>
              <a:t>collaborate across departments, locations, and business apps</a:t>
            </a:r>
            <a:r>
              <a:rPr lang="en-US" dirty="0" smtClean="0"/>
              <a:t>.</a:t>
            </a:r>
          </a:p>
          <a:p>
            <a:pPr lvl="1"/>
            <a:r>
              <a:rPr lang="en-US" dirty="0" smtClean="0"/>
              <a:t>Includes </a:t>
            </a:r>
            <a:r>
              <a:rPr lang="en-US" b="1" dirty="0" smtClean="0"/>
              <a:t>Enterprise Graph</a:t>
            </a:r>
            <a:r>
              <a:rPr lang="en-US" dirty="0" smtClean="0"/>
              <a:t> shows how users are related to one another that solves </a:t>
            </a:r>
            <a:r>
              <a:rPr lang="en-US" dirty="0"/>
              <a:t>social network </a:t>
            </a:r>
            <a:r>
              <a:rPr lang="en-US" dirty="0" smtClean="0"/>
              <a:t>sprawl.</a:t>
            </a:r>
            <a:endParaRPr lang="en-US" dirty="0"/>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24834208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Jive</a:t>
            </a:r>
            <a:endParaRPr lang="en-US" dirty="0"/>
          </a:p>
          <a:p>
            <a:pPr lvl="1"/>
            <a:r>
              <a:rPr lang="en-US" dirty="0" smtClean="0"/>
              <a:t>Provides </a:t>
            </a:r>
            <a:r>
              <a:rPr lang="en-US" dirty="0"/>
              <a:t>tools for communication, sharing, </a:t>
            </a:r>
            <a:r>
              <a:rPr lang="en-US" dirty="0" smtClean="0"/>
              <a:t>and content </a:t>
            </a:r>
            <a:r>
              <a:rPr lang="en-US" dirty="0"/>
              <a:t>creation to make social media monitoring and engagement easier</a:t>
            </a:r>
            <a:r>
              <a:rPr lang="en-US" dirty="0" smtClean="0"/>
              <a:t>.</a:t>
            </a:r>
          </a:p>
          <a:p>
            <a:r>
              <a:rPr lang="en-US" dirty="0" smtClean="0"/>
              <a:t>Chatter</a:t>
            </a:r>
            <a:endParaRPr lang="en-US" dirty="0"/>
          </a:p>
          <a:p>
            <a:pPr lvl="1"/>
            <a:r>
              <a:rPr lang="en-US" dirty="0" smtClean="0"/>
              <a:t>Salesforce.com </a:t>
            </a:r>
            <a:r>
              <a:rPr lang="en-US" dirty="0"/>
              <a:t>add-on offers companies their own private network while </a:t>
            </a:r>
            <a:r>
              <a:rPr lang="en-US" dirty="0" smtClean="0"/>
              <a:t>pushing updates </a:t>
            </a:r>
            <a:r>
              <a:rPr lang="en-US" dirty="0"/>
              <a:t>and news in real time to user </a:t>
            </a:r>
            <a:r>
              <a:rPr lang="en-US" dirty="0" smtClean="0"/>
              <a:t>feeds, offering smart </a:t>
            </a:r>
            <a:r>
              <a:rPr lang="en-US" dirty="0"/>
              <a:t>search, </a:t>
            </a:r>
            <a:r>
              <a:rPr lang="en-US" dirty="0" smtClean="0"/>
              <a:t>which places </a:t>
            </a:r>
            <a:r>
              <a:rPr lang="en-US" dirty="0"/>
              <a:t>items an employee frequently uses higher in the search list.</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3659904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49390384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basic functions of an enterprise </a:t>
            </a:r>
            <a:r>
              <a:rPr lang="en-US" b="0" dirty="0" smtClean="0"/>
              <a:t>social platform</a:t>
            </a:r>
            <a:r>
              <a:rPr lang="en-US" b="0" dirty="0"/>
              <a:t>?</a:t>
            </a:r>
          </a:p>
          <a:p>
            <a:pPr marL="457200" indent="-457200">
              <a:buClr>
                <a:srgbClr val="5A8B25"/>
              </a:buClr>
              <a:buFont typeface="+mj-lt"/>
              <a:buAutoNum type="arabicPeriod"/>
            </a:pPr>
            <a:r>
              <a:rPr lang="en-US" b="0" dirty="0" smtClean="0"/>
              <a:t>What </a:t>
            </a:r>
            <a:r>
              <a:rPr lang="en-US" b="0" dirty="0"/>
              <a:t>are the capabilities of SharePoint?</a:t>
            </a:r>
          </a:p>
          <a:p>
            <a:pPr marL="457200" indent="-457200">
              <a:buClr>
                <a:srgbClr val="5A8B25"/>
              </a:buClr>
              <a:buFont typeface="+mj-lt"/>
              <a:buAutoNum type="arabicPeriod"/>
            </a:pPr>
            <a:r>
              <a:rPr lang="en-US" b="0" dirty="0" smtClean="0"/>
              <a:t>In </a:t>
            </a:r>
            <a:r>
              <a:rPr lang="en-US" b="0" dirty="0"/>
              <a:t>what ways can enterprises realize value from Yammer or other </a:t>
            </a:r>
            <a:r>
              <a:rPr lang="en-US" b="0" dirty="0" smtClean="0"/>
              <a:t>enterprise social</a:t>
            </a:r>
            <a:r>
              <a:rPr lang="en-US" b="0" dirty="0"/>
              <a:t>?</a:t>
            </a:r>
          </a:p>
          <a:p>
            <a:pPr marL="457200" indent="-457200">
              <a:buClr>
                <a:srgbClr val="5A8B25"/>
              </a:buClr>
              <a:buFont typeface="+mj-lt"/>
              <a:buAutoNum type="arabicPeriod"/>
            </a:pPr>
            <a:r>
              <a:rPr lang="en-US" b="0" dirty="0" smtClean="0"/>
              <a:t>How </a:t>
            </a:r>
            <a:r>
              <a:rPr lang="en-US" b="0" dirty="0"/>
              <a:t>do </a:t>
            </a:r>
            <a:r>
              <a:rPr lang="en-US" b="0" dirty="0" smtClean="0"/>
              <a:t>Office </a:t>
            </a:r>
            <a:r>
              <a:rPr lang="en-US" b="0" dirty="0"/>
              <a:t>Graph and Enterprise Graph </a:t>
            </a:r>
            <a:r>
              <a:rPr lang="en-US" b="0" dirty="0" smtClean="0"/>
              <a:t>support collaboration</a:t>
            </a:r>
            <a:r>
              <a:rPr lang="en-US" b="0" dirty="0"/>
              <a:t>?</a:t>
            </a:r>
          </a:p>
          <a:p>
            <a:pPr marL="457200" indent="-457200">
              <a:buClr>
                <a:srgbClr val="5A8B25"/>
              </a:buClr>
              <a:buFont typeface="+mj-lt"/>
              <a:buAutoNum type="arabicPeriod"/>
            </a:pPr>
            <a:r>
              <a:rPr lang="en-US" b="0" dirty="0" smtClean="0"/>
              <a:t>How </a:t>
            </a:r>
            <a:r>
              <a:rPr lang="en-US" b="0" dirty="0"/>
              <a:t>does Chatter enable workers to </a:t>
            </a:r>
            <a:r>
              <a:rPr lang="en-US" b="0" dirty="0" smtClean="0"/>
              <a:t>solve problems</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10</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Enterprise Social Platforms</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729763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1233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ERP Past to Present</a:t>
            </a:r>
          </a:p>
          <a:p>
            <a:pPr lvl="1"/>
            <a:r>
              <a:rPr lang="en-US" dirty="0" smtClean="0"/>
              <a:t>Integrating accounting, finance, HR, marketing, and other critical business functions.</a:t>
            </a:r>
          </a:p>
          <a:p>
            <a:pPr lvl="1"/>
            <a:r>
              <a:rPr lang="en-US" dirty="0" smtClean="0"/>
              <a:t>Originally run on client-server architecture and customer-designed apps.</a:t>
            </a:r>
          </a:p>
          <a:p>
            <a:pPr lvl="1"/>
            <a:r>
              <a:rPr lang="en-US" dirty="0"/>
              <a:t>Now web-based with a focus on </a:t>
            </a:r>
            <a:r>
              <a:rPr lang="en-US" dirty="0" smtClean="0"/>
              <a:t>social collaboration</a:t>
            </a:r>
            <a:r>
              <a:rPr lang="en-US" dirty="0"/>
              <a:t>, deployment flexibility, </a:t>
            </a:r>
            <a:r>
              <a:rPr lang="en-US" dirty="0" smtClean="0"/>
              <a:t>faster response</a:t>
            </a:r>
            <a:r>
              <a:rPr lang="en-US" dirty="0"/>
              <a:t>, and accessibility from mobile devices</a:t>
            </a:r>
            <a:r>
              <a:rPr lang="en-US" dirty="0" smtClean="0"/>
              <a:t>.</a:t>
            </a:r>
          </a:p>
          <a:p>
            <a:pPr lvl="1"/>
            <a:r>
              <a:rPr lang="en-US" dirty="0"/>
              <a:t>An enterprise application integration (EAI) layer enables </a:t>
            </a:r>
            <a:r>
              <a:rPr lang="en-US" dirty="0" smtClean="0"/>
              <a:t>the ERP </a:t>
            </a:r>
            <a:r>
              <a:rPr lang="en-US" dirty="0"/>
              <a:t>to interface with legacy apps.</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ERP Add-ons</a:t>
            </a:r>
          </a:p>
          <a:p>
            <a:pPr lvl="1"/>
            <a:r>
              <a:rPr lang="en-US" dirty="0" smtClean="0"/>
              <a:t>Sales </a:t>
            </a:r>
            <a:r>
              <a:rPr lang="en-US" dirty="0"/>
              <a:t>associates to process orders, take payments, and collect signatures </a:t>
            </a:r>
            <a:r>
              <a:rPr lang="en-US" dirty="0" smtClean="0"/>
              <a:t>with an </a:t>
            </a:r>
            <a:r>
              <a:rPr lang="en-US" dirty="0"/>
              <a:t>iPad app.</a:t>
            </a:r>
          </a:p>
          <a:p>
            <a:pPr lvl="1"/>
            <a:r>
              <a:rPr lang="en-US" dirty="0" smtClean="0"/>
              <a:t>Field </a:t>
            </a:r>
            <a:r>
              <a:rPr lang="en-US" dirty="0"/>
              <a:t>technicians to provide customer service from anywhere.</a:t>
            </a:r>
          </a:p>
          <a:p>
            <a:pPr lvl="1"/>
            <a:r>
              <a:rPr lang="en-US" dirty="0" smtClean="0"/>
              <a:t>Marketing </a:t>
            </a:r>
            <a:r>
              <a:rPr lang="en-US" dirty="0"/>
              <a:t>to manage every aspect of ongoing customer relationships </a:t>
            </a:r>
            <a:r>
              <a:rPr lang="en-US" dirty="0" smtClean="0"/>
              <a:t>using a </a:t>
            </a:r>
            <a:r>
              <a:rPr lang="en-US" dirty="0"/>
              <a:t>smartphone app.</a:t>
            </a:r>
          </a:p>
          <a:p>
            <a:pPr lvl="1"/>
            <a:r>
              <a:rPr lang="en-US" dirty="0" smtClean="0"/>
              <a:t>Production </a:t>
            </a:r>
            <a:r>
              <a:rPr lang="en-US" dirty="0"/>
              <a:t>to access to the real-time information needed to reduce </a:t>
            </a:r>
            <a:r>
              <a:rPr lang="en-US" dirty="0" smtClean="0"/>
              <a:t>stock-outs and </a:t>
            </a:r>
            <a:r>
              <a:rPr lang="en-US" dirty="0"/>
              <a:t>excess inventory.</a:t>
            </a:r>
          </a:p>
          <a:p>
            <a:pPr lvl="1"/>
            <a:r>
              <a:rPr lang="en-US" dirty="0" smtClean="0"/>
              <a:t>Customers </a:t>
            </a:r>
            <a:r>
              <a:rPr lang="en-US" dirty="0"/>
              <a:t>to access, pay, and view invoices online</a:t>
            </a:r>
            <a:r>
              <a:rPr lang="en-US" dirty="0" smtClean="0"/>
              <a:t>.</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972815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Manufacturing ERP</a:t>
            </a:r>
          </a:p>
          <a:p>
            <a:pPr lvl="1"/>
            <a:r>
              <a:rPr lang="en-US" dirty="0" smtClean="0"/>
              <a:t>Success </a:t>
            </a:r>
            <a:r>
              <a:rPr lang="en-US" dirty="0"/>
              <a:t>depends on lower costs, shorter cycle </a:t>
            </a:r>
            <a:r>
              <a:rPr lang="en-US" dirty="0" smtClean="0"/>
              <a:t>times, and </a:t>
            </a:r>
            <a:r>
              <a:rPr lang="en-US" dirty="0"/>
              <a:t>maximum production throughput</a:t>
            </a:r>
            <a:r>
              <a:rPr lang="en-US" dirty="0" smtClean="0"/>
              <a:t>.</a:t>
            </a:r>
          </a:p>
          <a:p>
            <a:pPr lvl="1"/>
            <a:r>
              <a:rPr lang="en-US" dirty="0" smtClean="0"/>
              <a:t>Minimizing </a:t>
            </a:r>
            <a:r>
              <a:rPr lang="en-US" dirty="0"/>
              <a:t>inventory errors and maintaining the </a:t>
            </a:r>
            <a:r>
              <a:rPr lang="en-US" dirty="0" smtClean="0"/>
              <a:t>optimal inventory </a:t>
            </a:r>
            <a:r>
              <a:rPr lang="en-US" dirty="0"/>
              <a:t>level.</a:t>
            </a:r>
            <a:endParaRPr lang="en-US" dirty="0" smtClean="0"/>
          </a:p>
          <a:p>
            <a:r>
              <a:rPr lang="en-US" dirty="0" smtClean="0"/>
              <a:t>Lean Manufacturing</a:t>
            </a:r>
          </a:p>
          <a:p>
            <a:pPr lvl="1"/>
            <a:r>
              <a:rPr lang="en-US" dirty="0" smtClean="0"/>
              <a:t>Optimize inventory </a:t>
            </a:r>
            <a:r>
              <a:rPr lang="en-US" dirty="0"/>
              <a:t>to keep production </a:t>
            </a:r>
            <a:r>
              <a:rPr lang="en-US" dirty="0" smtClean="0"/>
              <a:t>running while </a:t>
            </a:r>
            <a:r>
              <a:rPr lang="en-US" dirty="0"/>
              <a:t>minimizing inventory-on-hand to control holding costs.</a:t>
            </a:r>
          </a:p>
          <a:p>
            <a:pPr lvl="1"/>
            <a:r>
              <a:rPr lang="en-US" dirty="0" smtClean="0"/>
              <a:t>Help </a:t>
            </a:r>
            <a:r>
              <a:rPr lang="en-US" dirty="0"/>
              <a:t>manufacturers avoid material shortages, manage </a:t>
            </a:r>
            <a:r>
              <a:rPr lang="en-US" dirty="0" smtClean="0"/>
              <a:t>production, and </a:t>
            </a:r>
            <a:r>
              <a:rPr lang="en-US" dirty="0"/>
              <a:t>coordinate distribution channels, which improves on-time delivery.</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30636707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ERP Selection Factors</a:t>
            </a:r>
          </a:p>
          <a:p>
            <a:pPr marL="914400" lvl="1" indent="-457200">
              <a:buFont typeface="+mj-lt"/>
              <a:buAutoNum type="arabicPeriod"/>
            </a:pPr>
            <a:r>
              <a:rPr lang="en-US" dirty="0"/>
              <a:t>Select an ERP solution that targets the company’s </a:t>
            </a:r>
            <a:r>
              <a:rPr lang="en-US" dirty="0" smtClean="0"/>
              <a:t>requirements.</a:t>
            </a:r>
          </a:p>
          <a:p>
            <a:pPr marL="914400" lvl="1" indent="-457200">
              <a:buFont typeface="+mj-lt"/>
              <a:buAutoNum type="arabicPeriod"/>
            </a:pPr>
            <a:r>
              <a:rPr lang="en-US" dirty="0" smtClean="0"/>
              <a:t>Evaluate </a:t>
            </a:r>
            <a:r>
              <a:rPr lang="en-US" dirty="0"/>
              <a:t>potential ERP vendors’ strengths and weaknesses</a:t>
            </a:r>
            <a:r>
              <a:rPr lang="en-US" dirty="0" smtClean="0"/>
              <a:t>.</a:t>
            </a:r>
          </a:p>
          <a:p>
            <a:pPr marL="914400" lvl="1" indent="-457200">
              <a:buFont typeface="+mj-lt"/>
              <a:buAutoNum type="arabicPeriod"/>
            </a:pPr>
            <a:r>
              <a:rPr lang="en-US" dirty="0" smtClean="0"/>
              <a:t>Meet </a:t>
            </a:r>
            <a:r>
              <a:rPr lang="en-US" dirty="0"/>
              <a:t>with each vendor and get a hands-on demo of its ERP solutions. </a:t>
            </a:r>
            <a:endParaRPr lang="en-US" dirty="0" smtClean="0"/>
          </a:p>
          <a:p>
            <a:pPr marL="914400" lvl="1" indent="-457200">
              <a:buFont typeface="+mj-lt"/>
              <a:buAutoNum type="arabicPeriod"/>
            </a:pPr>
            <a:r>
              <a:rPr lang="en-US" dirty="0" smtClean="0"/>
              <a:t>Calculate </a:t>
            </a:r>
            <a:r>
              <a:rPr lang="en-US" dirty="0"/>
              <a:t>the ERP’s total cost of ownership (TCO). </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3192105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ERP Success Factors</a:t>
            </a:r>
          </a:p>
          <a:p>
            <a:pPr marL="914400" lvl="1" indent="-457200">
              <a:buFont typeface="+mj-lt"/>
              <a:buAutoNum type="arabicPeriod"/>
            </a:pPr>
            <a:r>
              <a:rPr lang="en-US" dirty="0"/>
              <a:t>Focus on business processes and requirements</a:t>
            </a:r>
            <a:r>
              <a:rPr lang="en-US" dirty="0" smtClean="0"/>
              <a:t>.</a:t>
            </a:r>
          </a:p>
          <a:p>
            <a:pPr marL="914400" lvl="1" indent="-457200">
              <a:buFont typeface="+mj-lt"/>
              <a:buAutoNum type="arabicPeriod"/>
            </a:pPr>
            <a:r>
              <a:rPr lang="en-US" dirty="0" smtClean="0"/>
              <a:t>Focus </a:t>
            </a:r>
            <a:r>
              <a:rPr lang="en-US" dirty="0"/>
              <a:t>on achieving a measurable ROI</a:t>
            </a:r>
            <a:r>
              <a:rPr lang="en-US" dirty="0" smtClean="0"/>
              <a:t>.</a:t>
            </a:r>
          </a:p>
          <a:p>
            <a:pPr marL="914400" lvl="1" indent="-457200">
              <a:buFont typeface="+mj-lt"/>
              <a:buAutoNum type="arabicPeriod"/>
            </a:pPr>
            <a:r>
              <a:rPr lang="en-US" dirty="0" smtClean="0"/>
              <a:t>Use </a:t>
            </a:r>
            <a:r>
              <a:rPr lang="en-US" dirty="0"/>
              <a:t>a strong project management approach and secure commitment </a:t>
            </a:r>
            <a:r>
              <a:rPr lang="en-US" dirty="0" smtClean="0"/>
              <a:t>of resources</a:t>
            </a:r>
            <a:r>
              <a:rPr lang="en-US" dirty="0"/>
              <a:t>.</a:t>
            </a:r>
          </a:p>
          <a:p>
            <a:pPr marL="914400" lvl="1" indent="-457200">
              <a:buFont typeface="+mj-lt"/>
              <a:buAutoNum type="arabicPeriod"/>
            </a:pPr>
            <a:r>
              <a:rPr lang="en-US" dirty="0" smtClean="0"/>
              <a:t>Obtain </a:t>
            </a:r>
            <a:r>
              <a:rPr lang="en-US" dirty="0"/>
              <a:t>strong and continuing commitment from senior executives</a:t>
            </a:r>
            <a:r>
              <a:rPr lang="en-US" dirty="0" smtClean="0"/>
              <a:t>.</a:t>
            </a:r>
          </a:p>
          <a:p>
            <a:pPr marL="914400" lvl="1" indent="-457200">
              <a:buFont typeface="+mj-lt"/>
              <a:buAutoNum type="arabicPeriod"/>
            </a:pPr>
            <a:r>
              <a:rPr lang="en-US" dirty="0" smtClean="0"/>
              <a:t>Take sufficient </a:t>
            </a:r>
            <a:r>
              <a:rPr lang="en-US" dirty="0"/>
              <a:t>time to plan and prepare up-front</a:t>
            </a:r>
            <a:r>
              <a:rPr lang="en-US" dirty="0" smtClean="0"/>
              <a:t>.</a:t>
            </a:r>
          </a:p>
          <a:p>
            <a:pPr marL="914400" lvl="1" indent="-457200">
              <a:buFont typeface="+mj-lt"/>
              <a:buAutoNum type="arabicPeriod"/>
            </a:pPr>
            <a:r>
              <a:rPr lang="en-US" dirty="0" smtClean="0"/>
              <a:t>Provide </a:t>
            </a:r>
            <a:r>
              <a:rPr lang="en-US" dirty="0"/>
              <a:t>thorough training and </a:t>
            </a:r>
            <a:r>
              <a:rPr lang="en-US" dirty="0" smtClean="0"/>
              <a:t>change management.</a:t>
            </a:r>
          </a:p>
          <a:p>
            <a:pPr marL="914400" lvl="1" indent="-457200">
              <a:buFont typeface="+mj-lt"/>
              <a:buAutoNum type="arabicPeriod"/>
            </a:pP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1052727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r>
              <a:rPr lang="en-US" dirty="0" smtClean="0"/>
              <a:t>ERP Failure Factors</a:t>
            </a:r>
          </a:p>
          <a:p>
            <a:pPr marL="914400" lvl="1" indent="-457200">
              <a:buFont typeface="+mj-lt"/>
              <a:buAutoNum type="arabicPeriod"/>
            </a:pPr>
            <a:r>
              <a:rPr lang="en-US" dirty="0" smtClean="0"/>
              <a:t>Cost misrepresentation.</a:t>
            </a:r>
          </a:p>
          <a:p>
            <a:pPr marL="914400" lvl="1" indent="-457200">
              <a:buFont typeface="+mj-lt"/>
              <a:buAutoNum type="arabicPeriod"/>
            </a:pPr>
            <a:r>
              <a:rPr lang="en-US" dirty="0" smtClean="0"/>
              <a:t>Unrealistic implementation timeframes.</a:t>
            </a:r>
          </a:p>
          <a:p>
            <a:pPr marL="914400" lvl="1" indent="-457200">
              <a:buFont typeface="+mj-lt"/>
              <a:buAutoNum type="arabicPeriod"/>
            </a:pPr>
            <a:r>
              <a:rPr lang="en-US" dirty="0" smtClean="0"/>
              <a:t>Software-license issues.</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42121381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Resource Planning Systems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three ways ERP can be deployed?</a:t>
            </a:r>
          </a:p>
          <a:p>
            <a:pPr marL="457200" indent="-457200">
              <a:buClr>
                <a:srgbClr val="5A8B25"/>
              </a:buClr>
              <a:buFont typeface="+mj-lt"/>
              <a:buAutoNum type="arabicPeriod"/>
            </a:pPr>
            <a:r>
              <a:rPr lang="en-US" b="0" dirty="0" smtClean="0"/>
              <a:t>Briefly </a:t>
            </a:r>
            <a:r>
              <a:rPr lang="en-US" b="0" dirty="0"/>
              <a:t>describe the latest ERP features and add-ons.</a:t>
            </a:r>
          </a:p>
          <a:p>
            <a:pPr marL="457200" indent="-457200">
              <a:buClr>
                <a:srgbClr val="5A8B25"/>
              </a:buClr>
              <a:buFont typeface="+mj-lt"/>
              <a:buAutoNum type="arabicPeriod"/>
            </a:pPr>
            <a:r>
              <a:rPr lang="en-US" b="0" dirty="0" smtClean="0"/>
              <a:t>Describe </a:t>
            </a:r>
            <a:r>
              <a:rPr lang="en-US" b="0" dirty="0"/>
              <a:t>ERP from a technology perspective.</a:t>
            </a:r>
          </a:p>
          <a:p>
            <a:pPr marL="457200" indent="-457200">
              <a:buClr>
                <a:srgbClr val="5A8B25"/>
              </a:buClr>
              <a:buFont typeface="+mj-lt"/>
              <a:buAutoNum type="arabicPeriod"/>
            </a:pPr>
            <a:r>
              <a:rPr lang="en-US" b="0" dirty="0" smtClean="0"/>
              <a:t>Explain </a:t>
            </a:r>
            <a:r>
              <a:rPr lang="en-US" b="0" dirty="0"/>
              <a:t>manufacturing ERP systems and lean principles.</a:t>
            </a:r>
          </a:p>
          <a:p>
            <a:pPr marL="457200" indent="-457200">
              <a:buClr>
                <a:srgbClr val="5A8B25"/>
              </a:buClr>
              <a:buFont typeface="+mj-lt"/>
              <a:buAutoNum type="arabicPeriod"/>
            </a:pPr>
            <a:r>
              <a:rPr lang="en-US" b="0" dirty="0" smtClean="0"/>
              <a:t>5List </a:t>
            </a:r>
            <a:r>
              <a:rPr lang="en-US" b="0" dirty="0"/>
              <a:t>and </a:t>
            </a:r>
            <a:r>
              <a:rPr lang="en-US" b="0" dirty="0" smtClean="0"/>
              <a:t>briefly </a:t>
            </a:r>
            <a:r>
              <a:rPr lang="en-US" b="0" dirty="0"/>
              <a:t>describe three ERP implementation success factors.</a:t>
            </a:r>
          </a:p>
          <a:p>
            <a:pPr marL="457200" indent="-457200">
              <a:buClr>
                <a:srgbClr val="5A8B25"/>
              </a:buClr>
              <a:buFont typeface="+mj-lt"/>
              <a:buAutoNum type="arabicPeriod"/>
            </a:pPr>
            <a:r>
              <a:rPr lang="en-US" b="0" dirty="0" smtClean="0"/>
              <a:t>Describe </a:t>
            </a:r>
            <a:r>
              <a:rPr lang="en-US" b="0" dirty="0"/>
              <a:t>causes or factors that contribute to ERP failure.</a:t>
            </a:r>
            <a:endParaRPr lang="en-US" b="0"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03681947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4202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pPr marL="0" indent="0">
              <a:buNone/>
            </a:pPr>
            <a:r>
              <a:rPr lang="en-US" dirty="0" smtClean="0"/>
              <a:t>Enterprise Systems</a:t>
            </a:r>
            <a:endParaRPr lang="en-US" dirty="0"/>
          </a:p>
          <a:p>
            <a:pPr lvl="1"/>
            <a:r>
              <a:rPr lang="en-US" dirty="0" smtClean="0"/>
              <a:t>A category of cross-functional and inter-organizational systems that support business strategy.</a:t>
            </a:r>
          </a:p>
          <a:p>
            <a:pPr lvl="1"/>
            <a:r>
              <a:rPr lang="en-US" dirty="0" smtClean="0"/>
              <a:t>Primary enterprise systems:</a:t>
            </a:r>
          </a:p>
          <a:p>
            <a:pPr lvl="2"/>
            <a:r>
              <a:rPr lang="en-US" dirty="0" smtClean="0"/>
              <a:t>Enterprise Resource Planning (ERP)</a:t>
            </a:r>
          </a:p>
          <a:p>
            <a:pPr lvl="2"/>
            <a:r>
              <a:rPr lang="en-US" dirty="0" smtClean="0"/>
              <a:t>Supply Chain Management (SCM)</a:t>
            </a:r>
          </a:p>
          <a:p>
            <a:pPr lvl="2"/>
            <a:r>
              <a:rPr lang="en-US" dirty="0" smtClean="0"/>
              <a:t>Customer Relationship Management (CRM)</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122117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a:t>
            </a:r>
          </a:p>
          <a:p>
            <a:pPr lvl="1"/>
            <a:r>
              <a:rPr lang="en-US" dirty="0" smtClean="0"/>
              <a:t>Starts </a:t>
            </a:r>
            <a:r>
              <a:rPr lang="en-US" dirty="0"/>
              <a:t>with </a:t>
            </a:r>
            <a:r>
              <a:rPr lang="en-US" dirty="0" smtClean="0"/>
              <a:t>the acquisition </a:t>
            </a:r>
            <a:r>
              <a:rPr lang="en-US" dirty="0"/>
              <a:t>of raw </a:t>
            </a:r>
            <a:r>
              <a:rPr lang="en-US" dirty="0" smtClean="0"/>
              <a:t>materials or </a:t>
            </a:r>
            <a:r>
              <a:rPr lang="en-US" dirty="0"/>
              <a:t>the procurement (</a:t>
            </a:r>
            <a:r>
              <a:rPr lang="en-US" dirty="0" smtClean="0"/>
              <a:t>purchase) of </a:t>
            </a:r>
            <a:r>
              <a:rPr lang="en-US" dirty="0"/>
              <a:t>products and </a:t>
            </a:r>
            <a:r>
              <a:rPr lang="en-US" dirty="0" smtClean="0"/>
              <a:t>proceeds through manufacture, transport</a:t>
            </a:r>
            <a:r>
              <a:rPr lang="en-US" dirty="0"/>
              <a:t>, and </a:t>
            </a:r>
            <a:r>
              <a:rPr lang="en-US" dirty="0" smtClean="0"/>
              <a:t>delivery—and the </a:t>
            </a:r>
            <a:r>
              <a:rPr lang="en-US" dirty="0"/>
              <a:t>disposal or recycling </a:t>
            </a:r>
            <a:r>
              <a:rPr lang="en-US" dirty="0" smtClean="0"/>
              <a:t>of products.</a:t>
            </a:r>
          </a:p>
          <a:p>
            <a:pPr lvl="1"/>
            <a:endParaRPr lang="en-US" dirty="0" smtClean="0"/>
          </a:p>
        </p:txBody>
      </p:sp>
      <p:sp>
        <p:nvSpPr>
          <p:cNvPr id="7" name="Text Placeholder 6"/>
          <p:cNvSpPr>
            <a:spLocks noGrp="1"/>
          </p:cNvSpPr>
          <p:nvPr>
            <p:ph type="body" sz="quarter" idx="13"/>
          </p:nvPr>
        </p:nvSpPr>
        <p:spPr/>
        <p:txBody>
          <a:bodyPr/>
          <a:lstStyle/>
          <a:p>
            <a:r>
              <a:rPr lang="en-US" dirty="0"/>
              <a:t>Chapter 10</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1" y="3581401"/>
            <a:ext cx="284391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495800" y="6019801"/>
            <a:ext cx="3962399" cy="338554"/>
          </a:xfrm>
          <a:prstGeom prst="rect">
            <a:avLst/>
          </a:prstGeom>
          <a:noFill/>
        </p:spPr>
        <p:txBody>
          <a:bodyPr wrap="square" rtlCol="0">
            <a:spAutoFit/>
          </a:bodyPr>
          <a:lstStyle/>
          <a:p>
            <a:r>
              <a:rPr lang="en-US" sz="1600" b="1" dirty="0" smtClean="0"/>
              <a:t>Figure 10.10 </a:t>
            </a:r>
            <a:r>
              <a:rPr lang="en-US" sz="1600" dirty="0" smtClean="0"/>
              <a:t>Model of the supply chain.</a:t>
            </a:r>
            <a:endParaRPr lang="en-US" sz="1600" dirty="0"/>
          </a:p>
        </p:txBody>
      </p:sp>
    </p:spTree>
    <p:extLst>
      <p:ext uri="{BB962C8B-B14F-4D97-AF65-F5344CB8AC3E}">
        <p14:creationId xmlns:p14="http://schemas.microsoft.com/office/powerpoint/2010/main" val="13187636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Functions</a:t>
            </a:r>
          </a:p>
          <a:p>
            <a:pPr lvl="1"/>
            <a:r>
              <a:rPr lang="en-US" dirty="0" smtClean="0"/>
              <a:t>Starts </a:t>
            </a:r>
            <a:r>
              <a:rPr lang="en-US" dirty="0"/>
              <a:t>with </a:t>
            </a:r>
            <a:r>
              <a:rPr lang="en-US" dirty="0" smtClean="0"/>
              <a:t>the acquisition </a:t>
            </a:r>
            <a:r>
              <a:rPr lang="en-US" dirty="0"/>
              <a:t>of raw </a:t>
            </a:r>
            <a:r>
              <a:rPr lang="en-US" dirty="0" smtClean="0"/>
              <a:t>materials or </a:t>
            </a:r>
            <a:r>
              <a:rPr lang="en-US" dirty="0"/>
              <a:t>the procurement (</a:t>
            </a:r>
            <a:r>
              <a:rPr lang="en-US" dirty="0" smtClean="0"/>
              <a:t>purchase) of </a:t>
            </a:r>
            <a:r>
              <a:rPr lang="en-US" dirty="0"/>
              <a:t>products and </a:t>
            </a:r>
            <a:r>
              <a:rPr lang="en-US" dirty="0" smtClean="0"/>
              <a:t>proceeds through manufacture, transport</a:t>
            </a:r>
            <a:r>
              <a:rPr lang="en-US" dirty="0"/>
              <a:t>, and </a:t>
            </a:r>
            <a:r>
              <a:rPr lang="en-US" dirty="0" smtClean="0"/>
              <a:t>delivery—and the </a:t>
            </a:r>
            <a:r>
              <a:rPr lang="en-US" dirty="0"/>
              <a:t>disposal or recycling </a:t>
            </a:r>
            <a:r>
              <a:rPr lang="en-US" dirty="0" smtClean="0"/>
              <a:t>of products.</a:t>
            </a:r>
          </a:p>
          <a:p>
            <a:pPr lvl="1"/>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39696740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Flows</a:t>
            </a:r>
          </a:p>
          <a:p>
            <a:pPr lvl="1"/>
            <a:r>
              <a:rPr lang="en-US" dirty="0" smtClean="0"/>
              <a:t>Material or product flow: the movement of materials and goods from a supplier to its consumer.</a:t>
            </a:r>
          </a:p>
          <a:p>
            <a:pPr lvl="1"/>
            <a:r>
              <a:rPr lang="en-US" dirty="0" smtClean="0"/>
              <a:t>Information flow: the movement of detailed data among members of the supply chain, for example, order information, customer information, order fulfillment, delivery status, and proof-of-delivery confirmation. </a:t>
            </a:r>
          </a:p>
          <a:p>
            <a:pPr lvl="1"/>
            <a:r>
              <a:rPr lang="en-US" dirty="0" smtClean="0"/>
              <a:t>Financial flow: the transfer of payments and financial arrangements.</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396731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Management (SCM)</a:t>
            </a:r>
          </a:p>
          <a:p>
            <a:pPr lvl="1"/>
            <a:r>
              <a:rPr lang="en-US" dirty="0" smtClean="0"/>
              <a:t>The </a:t>
            </a:r>
            <a:r>
              <a:rPr lang="en-US" dirty="0"/>
              <a:t>efficient management of the flows of </a:t>
            </a:r>
            <a:r>
              <a:rPr lang="en-US" dirty="0" smtClean="0"/>
              <a:t>material, data</a:t>
            </a:r>
            <a:r>
              <a:rPr lang="en-US" dirty="0"/>
              <a:t>, and payments along the companies in the supply chain, from suppliers </a:t>
            </a:r>
            <a:r>
              <a:rPr lang="en-US" dirty="0" smtClean="0"/>
              <a:t>to consumers</a:t>
            </a:r>
            <a:r>
              <a:rPr lang="en-US" dirty="0"/>
              <a:t>. </a:t>
            </a:r>
            <a:endParaRPr lang="en-US" dirty="0" smtClean="0"/>
          </a:p>
          <a:p>
            <a:pPr lvl="1"/>
            <a:r>
              <a:rPr lang="en-US" dirty="0" smtClean="0"/>
              <a:t>SCM </a:t>
            </a:r>
            <a:r>
              <a:rPr lang="en-US" dirty="0"/>
              <a:t>systems are configured to achieve the following business goals</a:t>
            </a:r>
            <a:r>
              <a:rPr lang="en-US" dirty="0" smtClean="0"/>
              <a:t>:</a:t>
            </a:r>
          </a:p>
          <a:p>
            <a:pPr lvl="2"/>
            <a:r>
              <a:rPr lang="en-US" dirty="0" smtClean="0"/>
              <a:t>To </a:t>
            </a:r>
            <a:r>
              <a:rPr lang="en-US" dirty="0"/>
              <a:t>reduce uncertainty and variability in order to </a:t>
            </a:r>
            <a:r>
              <a:rPr lang="en-US" dirty="0" smtClean="0"/>
              <a:t>improve </a:t>
            </a:r>
            <a:r>
              <a:rPr lang="en-US" dirty="0"/>
              <a:t>the accuracy </a:t>
            </a:r>
            <a:r>
              <a:rPr lang="en-US" dirty="0" smtClean="0"/>
              <a:t>of forecasting.</a:t>
            </a:r>
          </a:p>
          <a:p>
            <a:pPr lvl="2"/>
            <a:r>
              <a:rPr lang="en-US" dirty="0" smtClean="0"/>
              <a:t>To </a:t>
            </a:r>
            <a:r>
              <a:rPr lang="en-US" dirty="0"/>
              <a:t>increase control over processes in order to achieve optimal </a:t>
            </a:r>
            <a:r>
              <a:rPr lang="en-US" dirty="0" smtClean="0"/>
              <a:t>inventory levels</a:t>
            </a:r>
            <a:r>
              <a:rPr lang="en-US" dirty="0"/>
              <a:t>, cycle time, and customer service.</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9455895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a:t>Order </a:t>
            </a:r>
            <a:r>
              <a:rPr lang="en-US" dirty="0" smtClean="0"/>
              <a:t>Fulfillment</a:t>
            </a:r>
          </a:p>
          <a:p>
            <a:pPr lvl="1"/>
            <a:r>
              <a:rPr lang="en-US" dirty="0" smtClean="0"/>
              <a:t>Part </a:t>
            </a:r>
            <a:r>
              <a:rPr lang="en-US" dirty="0"/>
              <a:t>of back-office operations, such as accounting, </a:t>
            </a:r>
            <a:r>
              <a:rPr lang="en-US" dirty="0" smtClean="0"/>
              <a:t>inventory management</a:t>
            </a:r>
            <a:r>
              <a:rPr lang="en-US" dirty="0"/>
              <a:t>, and shipping; and closely related to front-office operations </a:t>
            </a:r>
            <a:r>
              <a:rPr lang="en-US" dirty="0" smtClean="0"/>
              <a:t>or customer-facing activities</a:t>
            </a:r>
            <a:r>
              <a:rPr lang="en-US" dirty="0"/>
              <a:t> </a:t>
            </a:r>
            <a:r>
              <a:rPr lang="en-US" dirty="0" smtClean="0"/>
              <a:t>with the </a:t>
            </a:r>
            <a:r>
              <a:rPr lang="en-US" dirty="0"/>
              <a:t>key aspect </a:t>
            </a:r>
            <a:r>
              <a:rPr lang="en-US" dirty="0" smtClean="0"/>
              <a:t>as delivery of materials </a:t>
            </a:r>
            <a:r>
              <a:rPr lang="en-US" dirty="0"/>
              <a:t>or products at the right time, to the right place, and at the right cost</a:t>
            </a:r>
            <a:r>
              <a:rPr lang="en-US" dirty="0" smtClean="0"/>
              <a:t>. Part of </a:t>
            </a:r>
            <a:r>
              <a:rPr lang="en-US" i="1" dirty="0" smtClean="0"/>
              <a:t>logistics</a:t>
            </a:r>
            <a:r>
              <a:rPr lang="en-US" dirty="0" smtClean="0"/>
              <a:t>.</a:t>
            </a:r>
            <a:endParaRPr lang="en-US" dirty="0"/>
          </a:p>
          <a:p>
            <a:r>
              <a:rPr lang="en-US" dirty="0" smtClean="0"/>
              <a:t>Logistics</a:t>
            </a:r>
            <a:endParaRPr lang="en-US" dirty="0"/>
          </a:p>
          <a:p>
            <a:pPr lvl="1"/>
            <a:r>
              <a:rPr lang="en-US" dirty="0"/>
              <a:t>Logistics entails all the processes and information needed to move </a:t>
            </a:r>
            <a:r>
              <a:rPr lang="en-US" dirty="0" smtClean="0"/>
              <a:t>products from </a:t>
            </a:r>
            <a:r>
              <a:rPr lang="en-US" dirty="0"/>
              <a:t>origin to destination efficiently.</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11816694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a:t>Order </a:t>
            </a:r>
            <a:r>
              <a:rPr lang="en-US" dirty="0" smtClean="0"/>
              <a:t>Fulfillment Steps</a:t>
            </a:r>
          </a:p>
          <a:p>
            <a:pPr lvl="1"/>
            <a:r>
              <a:rPr lang="en-US" dirty="0"/>
              <a:t>Step 1: Make sure the customer will pay</a:t>
            </a:r>
            <a:r>
              <a:rPr lang="en-US" dirty="0" smtClean="0"/>
              <a:t>.</a:t>
            </a:r>
          </a:p>
          <a:p>
            <a:pPr lvl="1"/>
            <a:r>
              <a:rPr lang="en-US" dirty="0"/>
              <a:t>Step 2: Check in-stock </a:t>
            </a:r>
            <a:r>
              <a:rPr lang="en-US" dirty="0" smtClean="0"/>
              <a:t>availability and </a:t>
            </a:r>
            <a:r>
              <a:rPr lang="en-US" dirty="0"/>
              <a:t>reorder as necessary</a:t>
            </a:r>
            <a:r>
              <a:rPr lang="en-US" dirty="0" smtClean="0"/>
              <a:t>.</a:t>
            </a:r>
          </a:p>
          <a:p>
            <a:pPr lvl="1"/>
            <a:r>
              <a:rPr lang="en-US" dirty="0"/>
              <a:t>Step 3: Arrange shipments</a:t>
            </a:r>
            <a:r>
              <a:rPr lang="en-US" dirty="0" smtClean="0"/>
              <a:t>.</a:t>
            </a:r>
          </a:p>
          <a:p>
            <a:pPr lvl="1"/>
            <a:r>
              <a:rPr lang="en-US" dirty="0"/>
              <a:t>Step 4: Insurance</a:t>
            </a:r>
            <a:r>
              <a:rPr lang="en-US" dirty="0" smtClean="0"/>
              <a:t>.</a:t>
            </a:r>
          </a:p>
          <a:p>
            <a:pPr lvl="1"/>
            <a:r>
              <a:rPr lang="en-US" dirty="0"/>
              <a:t>Step 5: Replenishment</a:t>
            </a:r>
            <a:r>
              <a:rPr lang="en-US" dirty="0" smtClean="0"/>
              <a:t>.</a:t>
            </a:r>
          </a:p>
          <a:p>
            <a:pPr lvl="1"/>
            <a:r>
              <a:rPr lang="en-US" dirty="0"/>
              <a:t>Step 6: In-house production</a:t>
            </a:r>
            <a:r>
              <a:rPr lang="en-US" dirty="0" smtClean="0"/>
              <a:t>.</a:t>
            </a:r>
          </a:p>
          <a:p>
            <a:pPr lvl="1"/>
            <a:r>
              <a:rPr lang="en-US" dirty="0"/>
              <a:t>Step 7: Use suppliers</a:t>
            </a:r>
            <a:r>
              <a:rPr lang="en-US" dirty="0" smtClean="0"/>
              <a:t>.</a:t>
            </a:r>
          </a:p>
          <a:p>
            <a:pPr lvl="1"/>
            <a:r>
              <a:rPr lang="en-US" dirty="0"/>
              <a:t>Step 8: Contacts with customers</a:t>
            </a:r>
            <a:r>
              <a:rPr lang="en-US" dirty="0" smtClean="0"/>
              <a:t>.</a:t>
            </a:r>
          </a:p>
          <a:p>
            <a:pPr lvl="1"/>
            <a:r>
              <a:rPr lang="en-US" dirty="0" smtClean="0"/>
              <a:t>Step </a:t>
            </a:r>
            <a:r>
              <a:rPr lang="en-US" dirty="0"/>
              <a:t>9: Returns.</a:t>
            </a:r>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37234067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a:t>Order </a:t>
            </a:r>
            <a:r>
              <a:rPr lang="en-US" dirty="0" smtClean="0"/>
              <a:t>Fulfillment</a:t>
            </a:r>
          </a:p>
          <a:p>
            <a:pPr lvl="1"/>
            <a:r>
              <a:rPr lang="en-US" dirty="0" smtClean="0"/>
              <a:t>Part </a:t>
            </a:r>
            <a:r>
              <a:rPr lang="en-US" dirty="0"/>
              <a:t>of back-office operations, such as accounting, </a:t>
            </a:r>
            <a:r>
              <a:rPr lang="en-US" dirty="0" smtClean="0"/>
              <a:t>inventory management</a:t>
            </a:r>
            <a:r>
              <a:rPr lang="en-US" dirty="0"/>
              <a:t>, and shipping; and closely related to front-office operations </a:t>
            </a:r>
            <a:r>
              <a:rPr lang="en-US" dirty="0" smtClean="0"/>
              <a:t>or customer-facing activities</a:t>
            </a:r>
            <a:r>
              <a:rPr lang="en-US" dirty="0"/>
              <a:t> </a:t>
            </a:r>
            <a:r>
              <a:rPr lang="en-US" dirty="0" smtClean="0"/>
              <a:t>with the </a:t>
            </a:r>
            <a:r>
              <a:rPr lang="en-US" dirty="0"/>
              <a:t>key aspect </a:t>
            </a:r>
            <a:r>
              <a:rPr lang="en-US" dirty="0" smtClean="0"/>
              <a:t>as delivery of materials </a:t>
            </a:r>
            <a:r>
              <a:rPr lang="en-US" dirty="0"/>
              <a:t>or products at the right time, to the right place, and at the right cost.</a:t>
            </a:r>
          </a:p>
          <a:p>
            <a:pPr lvl="1"/>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8045922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Research</a:t>
            </a:r>
          </a:p>
          <a:p>
            <a:pPr lvl="1"/>
            <a:r>
              <a:rPr lang="en-US" dirty="0"/>
              <a:t>The top two strategic priorities of executives are </a:t>
            </a:r>
            <a:r>
              <a:rPr lang="en-US" i="1" dirty="0"/>
              <a:t>supply chain analytics </a:t>
            </a:r>
            <a:r>
              <a:rPr lang="en-US" dirty="0" smtClean="0"/>
              <a:t>and </a:t>
            </a:r>
            <a:r>
              <a:rPr lang="en-US" i="1" dirty="0" smtClean="0"/>
              <a:t>multichannel </a:t>
            </a:r>
            <a:r>
              <a:rPr lang="en-US" i="1" dirty="0"/>
              <a:t>fulfillment</a:t>
            </a:r>
            <a:r>
              <a:rPr lang="en-US" dirty="0" smtClean="0"/>
              <a:t>.</a:t>
            </a:r>
          </a:p>
          <a:p>
            <a:pPr lvl="1"/>
            <a:r>
              <a:rPr lang="en-US" dirty="0"/>
              <a:t>The two major barriers preventing innovation in the supply chain are a </a:t>
            </a:r>
            <a:r>
              <a:rPr lang="en-US" dirty="0" smtClean="0"/>
              <a:t>talent shortage </a:t>
            </a:r>
            <a:r>
              <a:rPr lang="en-US" dirty="0"/>
              <a:t>and a continuing focus on cost </a:t>
            </a:r>
            <a:r>
              <a:rPr lang="en-US" dirty="0" smtClean="0"/>
              <a:t>reduction reducing sustainability.</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39031080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Analytics </a:t>
            </a:r>
          </a:p>
          <a:p>
            <a:pPr lvl="1"/>
            <a:r>
              <a:rPr lang="en-US" dirty="0"/>
              <a:t>Algorithms and SCM models based on past demand, supply, </a:t>
            </a:r>
            <a:r>
              <a:rPr lang="en-US" dirty="0" smtClean="0"/>
              <a:t>and business </a:t>
            </a:r>
            <a:r>
              <a:rPr lang="en-US" dirty="0"/>
              <a:t>cycles are inadequate to effectively manage the supply </a:t>
            </a:r>
            <a:r>
              <a:rPr lang="en-US" dirty="0" smtClean="0"/>
              <a:t>chain used to help predict the future.</a:t>
            </a:r>
          </a:p>
          <a:p>
            <a:r>
              <a:rPr lang="en-US" dirty="0" smtClean="0"/>
              <a:t>Multichannel Fulfillment</a:t>
            </a:r>
            <a:endParaRPr lang="en-US" dirty="0"/>
          </a:p>
          <a:p>
            <a:pPr lvl="1"/>
            <a:r>
              <a:rPr lang="en-US" dirty="0" smtClean="0"/>
              <a:t>Efficient handling of back-end order fulfillment processes.</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174889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a:bodyPr>
          <a:lstStyle/>
          <a:p>
            <a:r>
              <a:rPr lang="en-US" dirty="0" smtClean="0"/>
              <a:t>Supply Chain Technology</a:t>
            </a:r>
          </a:p>
          <a:p>
            <a:pPr lvl="1"/>
            <a:r>
              <a:rPr lang="en-US" dirty="0" smtClean="0"/>
              <a:t>Mobility and mobile-to-mobile (M2M) technologies improving responsiveness and customer service.</a:t>
            </a:r>
          </a:p>
          <a:p>
            <a:pPr lvl="1"/>
            <a:r>
              <a:rPr lang="en-US" dirty="0" smtClean="0"/>
              <a:t>3D printing could have far-reaching implications, but immediate potential remains unrealized.</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330794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a:t>Core business processes</a:t>
            </a:r>
          </a:p>
          <a:p>
            <a:pPr lvl="1"/>
            <a:r>
              <a:rPr lang="en-US" dirty="0"/>
              <a:t>I</a:t>
            </a:r>
            <a:r>
              <a:rPr lang="en-US" dirty="0" smtClean="0"/>
              <a:t>nclude </a:t>
            </a:r>
            <a:r>
              <a:rPr lang="en-US" dirty="0"/>
              <a:t>accounting, </a:t>
            </a:r>
            <a:r>
              <a:rPr lang="en-US" dirty="0" smtClean="0"/>
              <a:t>finance, sales</a:t>
            </a:r>
            <a:r>
              <a:rPr lang="en-US" dirty="0"/>
              <a:t>, marketing, </a:t>
            </a:r>
            <a:r>
              <a:rPr lang="en-US" dirty="0" smtClean="0"/>
              <a:t>human resources</a:t>
            </a:r>
            <a:r>
              <a:rPr lang="en-US" dirty="0"/>
              <a:t>, </a:t>
            </a:r>
            <a:r>
              <a:rPr lang="en-US" dirty="0" smtClean="0"/>
              <a:t>inventory, productions</a:t>
            </a:r>
            <a:r>
              <a:rPr lang="en-US" dirty="0"/>
              <a:t>, </a:t>
            </a:r>
            <a:r>
              <a:rPr lang="en-US" dirty="0" smtClean="0"/>
              <a:t>and manufacturing</a:t>
            </a:r>
            <a:r>
              <a:rPr lang="en-US" dirty="0"/>
              <a:t>.</a:t>
            </a:r>
          </a:p>
          <a:p>
            <a:r>
              <a:rPr lang="en-US" dirty="0" smtClean="0"/>
              <a:t>Customer </a:t>
            </a:r>
            <a:r>
              <a:rPr lang="en-US" dirty="0"/>
              <a:t>lifetime value</a:t>
            </a:r>
          </a:p>
          <a:p>
            <a:pPr lvl="1"/>
            <a:r>
              <a:rPr lang="en-US" dirty="0" smtClean="0"/>
              <a:t>CLV </a:t>
            </a:r>
            <a:r>
              <a:rPr lang="en-US" dirty="0"/>
              <a:t>is a formula </a:t>
            </a:r>
            <a:r>
              <a:rPr lang="en-US" dirty="0" smtClean="0"/>
              <a:t>for estimating </a:t>
            </a:r>
            <a:r>
              <a:rPr lang="en-US" dirty="0"/>
              <a:t>the dollar </a:t>
            </a:r>
            <a:r>
              <a:rPr lang="en-US" dirty="0" smtClean="0"/>
              <a:t>value, or </a:t>
            </a:r>
            <a:r>
              <a:rPr lang="en-US" dirty="0"/>
              <a:t>worth, of a </a:t>
            </a:r>
            <a:r>
              <a:rPr lang="en-US" dirty="0" smtClean="0"/>
              <a:t>long-term relationship </a:t>
            </a:r>
            <a:r>
              <a:rPr lang="en-US" dirty="0"/>
              <a:t>with a customer.</a:t>
            </a:r>
          </a:p>
          <a:p>
            <a:r>
              <a:rPr lang="en-US" dirty="0"/>
              <a:t>Value-added reseller (VAR)</a:t>
            </a:r>
          </a:p>
          <a:p>
            <a:pPr lvl="1"/>
            <a:r>
              <a:rPr lang="en-US" dirty="0" smtClean="0"/>
              <a:t>Customizes </a:t>
            </a:r>
            <a:r>
              <a:rPr lang="en-US" dirty="0"/>
              <a:t>or adds </a:t>
            </a:r>
            <a:r>
              <a:rPr lang="en-US" dirty="0" smtClean="0"/>
              <a:t>features to </a:t>
            </a:r>
            <a:r>
              <a:rPr lang="en-US" dirty="0"/>
              <a:t>a vendor’s software </a:t>
            </a:r>
            <a:r>
              <a:rPr lang="en-US" dirty="0" smtClean="0"/>
              <a:t>or equipment </a:t>
            </a:r>
            <a:r>
              <a:rPr lang="en-US" dirty="0"/>
              <a:t>and resells </a:t>
            </a:r>
            <a:r>
              <a:rPr lang="en-US" dirty="0" smtClean="0"/>
              <a:t>the enhanced </a:t>
            </a:r>
            <a:r>
              <a:rPr lang="en-US" dirty="0"/>
              <a:t>product</a:t>
            </a:r>
            <a:r>
              <a:rPr lang="en-US" dirty="0" smtClean="0"/>
              <a:t>.</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Supply Chain Management Systems</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What </a:t>
            </a:r>
            <a:r>
              <a:rPr lang="en-US" b="0" dirty="0"/>
              <a:t>is a supply chain?</a:t>
            </a:r>
          </a:p>
          <a:p>
            <a:pPr marL="457200" indent="-457200">
              <a:buClr>
                <a:srgbClr val="5A8B25"/>
              </a:buClr>
              <a:buFont typeface="+mj-lt"/>
              <a:buAutoNum type="arabicPeriod"/>
            </a:pPr>
            <a:r>
              <a:rPr lang="en-US" b="0" dirty="0" smtClean="0"/>
              <a:t>List </a:t>
            </a:r>
            <a:r>
              <a:rPr lang="en-US" b="0" dirty="0"/>
              <a:t>four functions carried out by companies in a supply chain.</a:t>
            </a:r>
          </a:p>
          <a:p>
            <a:pPr marL="457200" indent="-457200">
              <a:buClr>
                <a:srgbClr val="5A8B25"/>
              </a:buClr>
              <a:buFont typeface="+mj-lt"/>
              <a:buAutoNum type="arabicPeriod"/>
            </a:pPr>
            <a:r>
              <a:rPr lang="en-US" b="0" dirty="0" smtClean="0"/>
              <a:t>List </a:t>
            </a:r>
            <a:r>
              <a:rPr lang="en-US" b="0" dirty="0"/>
              <a:t>and describe the three main </a:t>
            </a:r>
            <a:r>
              <a:rPr lang="en-US" b="0" dirty="0" smtClean="0"/>
              <a:t>flows </a:t>
            </a:r>
            <a:r>
              <a:rPr lang="en-US" b="0" dirty="0"/>
              <a:t>being managed in a supply chain.</a:t>
            </a:r>
          </a:p>
          <a:p>
            <a:pPr marL="457200" indent="-457200">
              <a:buClr>
                <a:srgbClr val="5A8B25"/>
              </a:buClr>
              <a:buFont typeface="+mj-lt"/>
              <a:buAutoNum type="arabicPeriod"/>
            </a:pPr>
            <a:r>
              <a:rPr lang="en-US" b="0" dirty="0" smtClean="0"/>
              <a:t>Describe </a:t>
            </a:r>
            <a:r>
              <a:rPr lang="en-US" b="0" dirty="0"/>
              <a:t>SCM.</a:t>
            </a:r>
          </a:p>
          <a:p>
            <a:pPr marL="457200" indent="-457200">
              <a:buClr>
                <a:srgbClr val="5A8B25"/>
              </a:buClr>
              <a:buFont typeface="+mj-lt"/>
              <a:buAutoNum type="arabicPeriod"/>
            </a:pPr>
            <a:r>
              <a:rPr lang="en-US" b="0" dirty="0" smtClean="0"/>
              <a:t>What </a:t>
            </a:r>
            <a:r>
              <a:rPr lang="en-US" b="0" dirty="0"/>
              <a:t>are steps in the order </a:t>
            </a:r>
            <a:r>
              <a:rPr lang="en-US" b="0" dirty="0" smtClean="0"/>
              <a:t>fulfillment</a:t>
            </a:r>
            <a:r>
              <a:rPr lang="en-US" b="0" dirty="0"/>
              <a:t>?</a:t>
            </a:r>
          </a:p>
          <a:p>
            <a:pPr marL="457200" indent="-457200">
              <a:buClr>
                <a:srgbClr val="5A8B25"/>
              </a:buClr>
              <a:buFont typeface="+mj-lt"/>
              <a:buAutoNum type="arabicPeriod"/>
            </a:pPr>
            <a:r>
              <a:rPr lang="en-US" b="0" dirty="0" smtClean="0"/>
              <a:t>Explain </a:t>
            </a:r>
            <a:r>
              <a:rPr lang="en-US" b="0" dirty="0"/>
              <a:t>logistics.</a:t>
            </a:r>
          </a:p>
          <a:p>
            <a:pPr marL="457200" indent="-457200">
              <a:buClr>
                <a:srgbClr val="5A8B25"/>
              </a:buClr>
              <a:buFont typeface="+mj-lt"/>
              <a:buAutoNum type="arabicPeriod"/>
            </a:pPr>
            <a:r>
              <a:rPr lang="en-US" b="0" dirty="0" smtClean="0"/>
              <a:t>What </a:t>
            </a:r>
            <a:r>
              <a:rPr lang="en-US" b="0" dirty="0"/>
              <a:t>are the top two strategic priorities of SCM executives?</a:t>
            </a:r>
          </a:p>
          <a:p>
            <a:pPr marL="457200" indent="-457200">
              <a:buClr>
                <a:srgbClr val="5A8B25"/>
              </a:buClr>
              <a:buFont typeface="+mj-lt"/>
              <a:buAutoNum type="arabicPeriod"/>
            </a:pPr>
            <a:r>
              <a:rPr lang="en-US" b="0" dirty="0" smtClean="0"/>
              <a:t>What </a:t>
            </a:r>
            <a:r>
              <a:rPr lang="en-US" b="0" dirty="0"/>
              <a:t>are the two major barriers preventing innovation in the </a:t>
            </a:r>
            <a:r>
              <a:rPr lang="en-US" b="0" dirty="0" smtClean="0"/>
              <a:t>supply chain</a:t>
            </a:r>
            <a:r>
              <a:rPr lang="en-US" b="0" dirty="0"/>
              <a:t>?</a:t>
            </a:r>
          </a:p>
          <a:p>
            <a:pPr marL="457200" indent="-457200">
              <a:buClr>
                <a:srgbClr val="5A8B25"/>
              </a:buClr>
              <a:buFont typeface="+mj-lt"/>
              <a:buAutoNum type="arabicPeriod"/>
            </a:pPr>
            <a:r>
              <a:rPr lang="en-US" b="0" dirty="0" smtClean="0"/>
              <a:t>What </a:t>
            </a:r>
            <a:r>
              <a:rPr lang="en-US" b="0" dirty="0"/>
              <a:t>are the top innovative digital technologies impacting SCM?</a:t>
            </a:r>
            <a:endParaRPr lang="en-US" b="0"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7806610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09644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7" name="Text Placeholder 6"/>
          <p:cNvSpPr>
            <a:spLocks noGrp="1"/>
          </p:cNvSpPr>
          <p:nvPr>
            <p:ph type="body" sz="quarter" idx="13"/>
          </p:nvPr>
        </p:nvSpPr>
        <p:spPr/>
        <p:txBody>
          <a:bodyPr/>
          <a:lstStyle/>
          <a:p>
            <a:r>
              <a:rPr lang="en-US" dirty="0"/>
              <a:t>Chapter 10</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3267" y="1752600"/>
            <a:ext cx="3505200"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413000" y="5611284"/>
            <a:ext cx="4597400" cy="584775"/>
          </a:xfrm>
          <a:prstGeom prst="rect">
            <a:avLst/>
          </a:prstGeom>
          <a:noFill/>
        </p:spPr>
        <p:txBody>
          <a:bodyPr wrap="square" rtlCol="0">
            <a:spAutoFit/>
          </a:bodyPr>
          <a:lstStyle/>
          <a:p>
            <a:r>
              <a:rPr lang="en-US" sz="1600" b="1" dirty="0" smtClean="0"/>
              <a:t>Figure 10.12 </a:t>
            </a:r>
            <a:r>
              <a:rPr lang="en-US" sz="1600" dirty="0"/>
              <a:t>F</a:t>
            </a:r>
            <a:r>
              <a:rPr lang="en-US" sz="1600" dirty="0" smtClean="0"/>
              <a:t>our CRM critical success factors and their importance.</a:t>
            </a:r>
            <a:endParaRPr lang="en-US" sz="1600" dirty="0"/>
          </a:p>
        </p:txBody>
      </p:sp>
    </p:spTree>
    <p:extLst>
      <p:ext uri="{BB962C8B-B14F-4D97-AF65-F5344CB8AC3E}">
        <p14:creationId xmlns:p14="http://schemas.microsoft.com/office/powerpoint/2010/main" val="23572394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r>
              <a:rPr lang="en-US" dirty="0" smtClean="0"/>
              <a:t>Making CRM Matter</a:t>
            </a:r>
          </a:p>
          <a:p>
            <a:pPr lvl="1"/>
            <a:r>
              <a:rPr lang="en-US" dirty="0" smtClean="0"/>
              <a:t>Data </a:t>
            </a:r>
            <a:r>
              <a:rPr lang="en-US" dirty="0"/>
              <a:t>analytics, sophisticated predictive analytics, and BI are needed to </a:t>
            </a:r>
            <a:r>
              <a:rPr lang="en-US" dirty="0" smtClean="0"/>
              <a:t>determine customer </a:t>
            </a:r>
            <a:r>
              <a:rPr lang="en-US" dirty="0"/>
              <a:t>lifetime value (CLV); then business rules need to specify how to treat or manage customers </a:t>
            </a:r>
            <a:r>
              <a:rPr lang="en-US" dirty="0" smtClean="0"/>
              <a:t>based on </a:t>
            </a:r>
            <a:r>
              <a:rPr lang="en-US" dirty="0"/>
              <a:t>their value score</a:t>
            </a:r>
            <a:r>
              <a:rPr lang="en-US" dirty="0" smtClean="0"/>
              <a:t>.</a:t>
            </a:r>
          </a:p>
          <a:p>
            <a:pPr lvl="1"/>
            <a:r>
              <a:rPr lang="en-US" sz="2000" dirty="0"/>
              <a:t>Intelligently managing relationships with customers can increase revenues </a:t>
            </a:r>
            <a:r>
              <a:rPr lang="en-US" sz="2000" dirty="0" smtClean="0"/>
              <a:t>and net </a:t>
            </a:r>
            <a:r>
              <a:rPr lang="en-US" sz="2000" dirty="0"/>
              <a:t>profits significantly.</a:t>
            </a:r>
            <a:endParaRPr lang="en-US" sz="2000"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r>
              <a:rPr lang="en-US" dirty="0" smtClean="0"/>
              <a:t>CRM and Customer Acquisition/Retention</a:t>
            </a:r>
          </a:p>
          <a:p>
            <a:pPr lvl="1"/>
            <a:r>
              <a:rPr lang="en-US" dirty="0" smtClean="0"/>
              <a:t>CRM technologies help marketing managers run effective campaigns, promotions, commercials, and advertisements to attract new customers, or to increase sales to existing customers, or to do both.</a:t>
            </a:r>
          </a:p>
          <a:p>
            <a:pPr lvl="1"/>
            <a:r>
              <a:rPr lang="en-US" dirty="0" smtClean="0"/>
              <a:t>Newly acquired customers are unprofitable until they have purchased enough products or services to exceed the cost to acquire and service them.</a:t>
            </a:r>
          </a:p>
          <a:p>
            <a:pPr lvl="1"/>
            <a:r>
              <a:rPr lang="en-US" dirty="0" smtClean="0"/>
              <a:t>Retaining customers that generate revenues in excess of the costs is critical.</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41176166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r>
              <a:rPr lang="en-US" dirty="0" smtClean="0"/>
              <a:t>Drucker on Marketing Effectiveness</a:t>
            </a:r>
          </a:p>
          <a:p>
            <a:pPr lvl="1"/>
            <a:r>
              <a:rPr lang="en-US" dirty="0" smtClean="0"/>
              <a:t>Know your customers</a:t>
            </a:r>
          </a:p>
          <a:p>
            <a:pPr lvl="1"/>
            <a:r>
              <a:rPr lang="en-US" dirty="0" smtClean="0"/>
              <a:t>Understand customer needs</a:t>
            </a:r>
          </a:p>
          <a:p>
            <a:pPr lvl="1"/>
            <a:r>
              <a:rPr lang="en-US" dirty="0" smtClean="0"/>
              <a:t>Communicate intelligently with customers</a:t>
            </a:r>
          </a:p>
          <a:p>
            <a:pPr lvl="1"/>
            <a:endParaRPr lang="en-US" sz="2000" dirty="0"/>
          </a:p>
          <a:p>
            <a:pPr lvl="1"/>
            <a:endParaRPr lang="en-US" sz="2000" dirty="0" smtClean="0"/>
          </a:p>
          <a:p>
            <a:pPr lvl="1"/>
            <a:endParaRPr lang="en-US" sz="2000" dirty="0"/>
          </a:p>
          <a:p>
            <a:pPr marL="457200" lvl="1" indent="0">
              <a:buNone/>
            </a:pPr>
            <a:r>
              <a:rPr lang="en-US" sz="2000" dirty="0" smtClean="0"/>
              <a:t>		    </a:t>
            </a:r>
            <a:r>
              <a:rPr lang="en-US" sz="2000" dirty="0" smtClean="0"/>
              <a:t>     </a:t>
            </a:r>
            <a:r>
              <a:rPr lang="en-US" dirty="0" smtClean="0"/>
              <a:t>Loyalty Effect</a:t>
            </a:r>
          </a:p>
        </p:txBody>
      </p:sp>
      <p:sp>
        <p:nvSpPr>
          <p:cNvPr id="7" name="Text Placeholder 6"/>
          <p:cNvSpPr>
            <a:spLocks noGrp="1"/>
          </p:cNvSpPr>
          <p:nvPr>
            <p:ph type="body" sz="quarter" idx="13"/>
          </p:nvPr>
        </p:nvSpPr>
        <p:spPr/>
        <p:txBody>
          <a:bodyPr/>
          <a:lstStyle/>
          <a:p>
            <a:r>
              <a:rPr lang="en-US" dirty="0"/>
              <a:t>Chapter 10</a:t>
            </a:r>
          </a:p>
        </p:txBody>
      </p:sp>
      <p:sp>
        <p:nvSpPr>
          <p:cNvPr id="2" name="Right Brace 1"/>
          <p:cNvSpPr/>
          <p:nvPr/>
        </p:nvSpPr>
        <p:spPr>
          <a:xfrm rot="5400000">
            <a:off x="4305300" y="1104900"/>
            <a:ext cx="914400" cy="5105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8375700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r>
              <a:rPr lang="en-US" dirty="0" smtClean="0"/>
              <a:t>CRM Failures</a:t>
            </a:r>
          </a:p>
          <a:p>
            <a:pPr lvl="1"/>
            <a:r>
              <a:rPr lang="en-US" dirty="0" smtClean="0"/>
              <a:t>IT department in charge instead of business users.</a:t>
            </a:r>
          </a:p>
          <a:p>
            <a:pPr lvl="1"/>
            <a:r>
              <a:rPr lang="en-US" dirty="0" smtClean="0"/>
              <a:t>Incorrect CRM requirements by not involving key business stakeholders from the outset.</a:t>
            </a:r>
          </a:p>
          <a:p>
            <a:pPr lvl="1"/>
            <a:r>
              <a:rPr lang="en-US" dirty="0" smtClean="0"/>
              <a:t>Mobility CRM strategy is an afterthought.</a:t>
            </a:r>
          </a:p>
          <a:p>
            <a:pPr lvl="1"/>
            <a:r>
              <a:rPr lang="en-US" dirty="0" smtClean="0"/>
              <a:t>Taking the wrong approach to CRM training.</a:t>
            </a:r>
          </a:p>
          <a:p>
            <a:pPr lvl="1"/>
            <a:r>
              <a:rPr lang="en-US" dirty="0" smtClean="0"/>
              <a:t>Underestimating users’ resistance to change.</a:t>
            </a:r>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4944458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r>
              <a:rPr lang="en-US" dirty="0" smtClean="0"/>
              <a:t>Measuring CRM Success</a:t>
            </a:r>
          </a:p>
          <a:p>
            <a:pPr lvl="1"/>
            <a:r>
              <a:rPr lang="en-US" dirty="0"/>
              <a:t>Tangible net </a:t>
            </a:r>
            <a:r>
              <a:rPr lang="en-US" dirty="0" smtClean="0"/>
              <a:t>benefits, intangible benefits, risk assessments lead to:</a:t>
            </a:r>
          </a:p>
          <a:p>
            <a:pPr lvl="2"/>
            <a:r>
              <a:rPr lang="en-US" dirty="0" smtClean="0"/>
              <a:t>Increased staff productivity (more closed deals)</a:t>
            </a:r>
          </a:p>
          <a:p>
            <a:pPr lvl="2"/>
            <a:r>
              <a:rPr lang="en-US" dirty="0" smtClean="0"/>
              <a:t>Cost avoidance</a:t>
            </a:r>
          </a:p>
          <a:p>
            <a:pPr lvl="2"/>
            <a:r>
              <a:rPr lang="en-US" dirty="0" smtClean="0"/>
              <a:t>Revenues</a:t>
            </a:r>
          </a:p>
          <a:p>
            <a:pPr lvl="2"/>
            <a:r>
              <a:rPr lang="en-US" dirty="0" smtClean="0"/>
              <a:t>Margin increases</a:t>
            </a:r>
          </a:p>
          <a:p>
            <a:pPr lvl="2"/>
            <a:r>
              <a:rPr lang="en-US" dirty="0" smtClean="0"/>
              <a:t>Inventory cost reductions</a:t>
            </a:r>
          </a:p>
          <a:p>
            <a:pPr lvl="2"/>
            <a:r>
              <a:rPr lang="en-US" dirty="0" smtClean="0"/>
              <a:t>Increased customer satisfaction, loyalty, and retention</a:t>
            </a:r>
          </a:p>
          <a:p>
            <a:pPr lvl="1"/>
            <a:endParaRPr lang="en-US"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54526256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Customer Relationship Management Systems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Explain </a:t>
            </a:r>
            <a:r>
              <a:rPr lang="en-US" b="0" dirty="0"/>
              <a:t>the four critical success factors for CRM.</a:t>
            </a:r>
          </a:p>
          <a:p>
            <a:pPr marL="457200" indent="-457200">
              <a:buClr>
                <a:srgbClr val="5A8B25"/>
              </a:buClr>
              <a:buFont typeface="+mj-lt"/>
              <a:buAutoNum type="arabicPeriod"/>
            </a:pPr>
            <a:r>
              <a:rPr lang="en-US" b="0" dirty="0" smtClean="0"/>
              <a:t>Why </a:t>
            </a:r>
            <a:r>
              <a:rPr lang="en-US" b="0" dirty="0"/>
              <a:t>does CRM matter?</a:t>
            </a:r>
          </a:p>
          <a:p>
            <a:pPr marL="457200" indent="-457200">
              <a:buClr>
                <a:srgbClr val="5A8B25"/>
              </a:buClr>
              <a:buFont typeface="+mj-lt"/>
              <a:buAutoNum type="arabicPeriod"/>
            </a:pPr>
            <a:r>
              <a:rPr lang="en-US" b="0" dirty="0" smtClean="0"/>
              <a:t>Discuss </a:t>
            </a:r>
            <a:r>
              <a:rPr lang="en-US" b="0" dirty="0"/>
              <a:t>how CRM impacts customer acquisition and retention.</a:t>
            </a:r>
          </a:p>
          <a:p>
            <a:pPr marL="457200" indent="-457200">
              <a:buClr>
                <a:srgbClr val="5A8B25"/>
              </a:buClr>
              <a:buFont typeface="+mj-lt"/>
              <a:buAutoNum type="arabicPeriod"/>
            </a:pPr>
            <a:r>
              <a:rPr lang="en-US" b="0" dirty="0" smtClean="0"/>
              <a:t>According </a:t>
            </a:r>
            <a:r>
              <a:rPr lang="en-US" b="0" dirty="0"/>
              <a:t>to Peter Drucker, what does marketing </a:t>
            </a:r>
            <a:r>
              <a:rPr lang="en-US" b="0" dirty="0" smtClean="0"/>
              <a:t>effectiveness depend </a:t>
            </a:r>
            <a:r>
              <a:rPr lang="en-US" b="0" dirty="0"/>
              <a:t>on?</a:t>
            </a:r>
          </a:p>
          <a:p>
            <a:pPr marL="457200" indent="-457200">
              <a:buClr>
                <a:srgbClr val="5A8B25"/>
              </a:buClr>
              <a:buFont typeface="+mj-lt"/>
              <a:buAutoNum type="arabicPeriod"/>
            </a:pPr>
            <a:r>
              <a:rPr lang="en-US" b="0" dirty="0" smtClean="0"/>
              <a:t>Give </a:t>
            </a:r>
            <a:r>
              <a:rPr lang="en-US" b="0" dirty="0"/>
              <a:t>three reasons why CRM fails.</a:t>
            </a:r>
          </a:p>
          <a:p>
            <a:pPr marL="457200" indent="-457200">
              <a:buClr>
                <a:srgbClr val="5A8B25"/>
              </a:buClr>
              <a:buFont typeface="+mj-lt"/>
              <a:buAutoNum type="arabicPeriod"/>
            </a:pPr>
            <a:r>
              <a:rPr lang="en-US" b="0" dirty="0" smtClean="0"/>
              <a:t>How </a:t>
            </a:r>
            <a:r>
              <a:rPr lang="en-US" b="0" dirty="0"/>
              <a:t>can CRM be </a:t>
            </a:r>
            <a:r>
              <a:rPr lang="en-US" b="0" dirty="0" smtClean="0"/>
              <a:t>justified</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10</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Implementation Challenges</a:t>
            </a:r>
            <a:endParaRPr lang="en-US" dirty="0"/>
          </a:p>
          <a:p>
            <a:pPr lvl="1"/>
            <a:r>
              <a:rPr lang="en-US" dirty="0" smtClean="0"/>
              <a:t>Complexity from incorporating different organizational facets.</a:t>
            </a:r>
          </a:p>
          <a:p>
            <a:pPr lvl="1"/>
            <a:r>
              <a:rPr lang="en-US" dirty="0" smtClean="0"/>
              <a:t>Time-consuming coordinating an enterprise integration.</a:t>
            </a:r>
          </a:p>
          <a:p>
            <a:pPr lvl="1"/>
            <a:r>
              <a:rPr lang="en-US" dirty="0" smtClean="0"/>
              <a:t>Typically requires consulting, vendor, or value-added reseller (VAR) assistance.</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997931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Legacy Challenges</a:t>
            </a:r>
            <a:endParaRPr lang="en-US" dirty="0"/>
          </a:p>
          <a:p>
            <a:pPr lvl="1"/>
            <a:r>
              <a:rPr lang="en-US" dirty="0" smtClean="0"/>
              <a:t>Legacy systems are older information systems maintained over decades because they fulfill critical needs.</a:t>
            </a:r>
          </a:p>
          <a:p>
            <a:pPr lvl="1"/>
            <a:r>
              <a:rPr lang="en-US" dirty="0" smtClean="0"/>
              <a:t>They are difficult and expensive to maintain, update, and interface securely with leading-edge business applications</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1249012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Legacy Challenges</a:t>
            </a:r>
            <a:endParaRPr lang="en-US" dirty="0"/>
          </a:p>
          <a:p>
            <a:pPr lvl="1"/>
            <a:r>
              <a:rPr lang="en-US" dirty="0"/>
              <a:t>High maintenance </a:t>
            </a:r>
            <a:r>
              <a:rPr lang="en-US" dirty="0" smtClean="0"/>
              <a:t>costs</a:t>
            </a:r>
          </a:p>
          <a:p>
            <a:pPr lvl="1"/>
            <a:r>
              <a:rPr lang="en-US" dirty="0" smtClean="0"/>
              <a:t>Inflexibility (integration issues)</a:t>
            </a:r>
          </a:p>
          <a:p>
            <a:pPr lvl="1"/>
            <a:r>
              <a:rPr lang="en-US" dirty="0"/>
              <a:t>Integration </a:t>
            </a:r>
            <a:r>
              <a:rPr lang="en-US" dirty="0" smtClean="0"/>
              <a:t>obstacles (hardwired)</a:t>
            </a:r>
          </a:p>
          <a:p>
            <a:pPr lvl="1"/>
            <a:r>
              <a:rPr lang="en-US" dirty="0"/>
              <a:t>Lack of </a:t>
            </a:r>
            <a:r>
              <a:rPr lang="en-US" dirty="0" smtClean="0"/>
              <a:t>staff (qualified/trained professionals)</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28759105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Benefits</a:t>
            </a:r>
            <a:endParaRPr lang="en-US" dirty="0"/>
          </a:p>
          <a:p>
            <a:pPr lvl="1"/>
            <a:r>
              <a:rPr lang="en-US" dirty="0" smtClean="0"/>
              <a:t>Reduced maintenance through integrated or cloud systems.</a:t>
            </a:r>
          </a:p>
          <a:p>
            <a:pPr lvl="1"/>
            <a:r>
              <a:rPr lang="en-US" dirty="0" smtClean="0"/>
              <a:t>Flexible architectures provide scalability.</a:t>
            </a:r>
          </a:p>
          <a:p>
            <a:pPr lvl="1"/>
            <a:r>
              <a:rPr lang="en-US" dirty="0" smtClean="0"/>
              <a:t>CRM and web-based applications ease future integration.</a:t>
            </a:r>
          </a:p>
          <a:p>
            <a:pPr lvl="1"/>
            <a:r>
              <a:rPr lang="en-US" dirty="0" smtClean="0"/>
              <a:t>Large enterprise systems mean more skilled staff availability.</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3234648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Systems</a:t>
            </a:r>
          </a:p>
        </p:txBody>
      </p:sp>
      <p:sp>
        <p:nvSpPr>
          <p:cNvPr id="6" name="Content Placeholder 5"/>
          <p:cNvSpPr>
            <a:spLocks noGrp="1"/>
          </p:cNvSpPr>
          <p:nvPr>
            <p:ph idx="1"/>
          </p:nvPr>
        </p:nvSpPr>
        <p:spPr/>
        <p:txBody>
          <a:bodyPr>
            <a:normAutofit/>
          </a:bodyPr>
          <a:lstStyle/>
          <a:p>
            <a:r>
              <a:rPr lang="en-US" dirty="0" smtClean="0"/>
              <a:t>Implementation Best Practices</a:t>
            </a:r>
            <a:endParaRPr lang="en-US" dirty="0"/>
          </a:p>
          <a:p>
            <a:pPr marL="914400" lvl="1" indent="-457200">
              <a:buFont typeface="+mj-lt"/>
              <a:buAutoNum type="arabicPeriod"/>
            </a:pPr>
            <a:r>
              <a:rPr lang="en-US" dirty="0" smtClean="0"/>
              <a:t>Redesign </a:t>
            </a:r>
            <a:r>
              <a:rPr lang="en-US" dirty="0"/>
              <a:t>of business </a:t>
            </a:r>
            <a:r>
              <a:rPr lang="en-US" dirty="0" smtClean="0"/>
              <a:t>processes through simplification </a:t>
            </a:r>
            <a:r>
              <a:rPr lang="en-US" dirty="0"/>
              <a:t>and </a:t>
            </a:r>
            <a:r>
              <a:rPr lang="en-US" dirty="0" smtClean="0"/>
              <a:t>redesign so </a:t>
            </a:r>
            <a:r>
              <a:rPr lang="en-US" dirty="0"/>
              <a:t>that they can be automated, either totally or </a:t>
            </a:r>
            <a:r>
              <a:rPr lang="en-US" dirty="0" smtClean="0"/>
              <a:t>partially, or removed.</a:t>
            </a:r>
            <a:endParaRPr lang="en-US" dirty="0"/>
          </a:p>
          <a:p>
            <a:pPr marL="914400" lvl="1" indent="-457200">
              <a:buFont typeface="+mj-lt"/>
              <a:buAutoNum type="arabicPeriod"/>
            </a:pPr>
            <a:r>
              <a:rPr lang="en-US" dirty="0" smtClean="0"/>
              <a:t>Changes </a:t>
            </a:r>
            <a:r>
              <a:rPr lang="en-US" dirty="0"/>
              <a:t>in how people perform their </a:t>
            </a:r>
            <a:r>
              <a:rPr lang="en-US" dirty="0" smtClean="0"/>
              <a:t>jobs or accommodate </a:t>
            </a:r>
            <a:r>
              <a:rPr lang="en-US" dirty="0"/>
              <a:t>the new processes</a:t>
            </a:r>
            <a:r>
              <a:rPr lang="en-US" dirty="0" smtClean="0"/>
              <a:t>.</a:t>
            </a:r>
            <a:endParaRPr lang="en-US" dirty="0"/>
          </a:p>
          <a:p>
            <a:pPr marL="914400" lvl="1" indent="-457200">
              <a:buFont typeface="+mj-lt"/>
              <a:buAutoNum type="arabicPeriod"/>
            </a:pPr>
            <a:r>
              <a:rPr lang="en-US" dirty="0" smtClean="0"/>
              <a:t>Integration </a:t>
            </a:r>
            <a:r>
              <a:rPr lang="en-US" dirty="0"/>
              <a:t>of many types of information </a:t>
            </a:r>
            <a:r>
              <a:rPr lang="en-US" dirty="0" smtClean="0"/>
              <a:t>systems so </a:t>
            </a:r>
            <a:r>
              <a:rPr lang="en-US" dirty="0"/>
              <a:t>that data can </a:t>
            </a:r>
            <a:r>
              <a:rPr lang="en-US" dirty="0" smtClean="0"/>
              <a:t>flow </a:t>
            </a:r>
            <a:r>
              <a:rPr lang="en-US" dirty="0"/>
              <a:t>seamlessly among departments and </a:t>
            </a:r>
            <a:r>
              <a:rPr lang="en-US" dirty="0" smtClean="0"/>
              <a:t>business partners.</a:t>
            </a:r>
          </a:p>
        </p:txBody>
      </p:sp>
      <p:sp>
        <p:nvSpPr>
          <p:cNvPr id="7" name="Text Placeholder 6"/>
          <p:cNvSpPr>
            <a:spLocks noGrp="1"/>
          </p:cNvSpPr>
          <p:nvPr>
            <p:ph type="body" sz="quarter" idx="13"/>
          </p:nvPr>
        </p:nvSpPr>
        <p:spPr/>
        <p:txBody>
          <a:bodyPr/>
          <a:lstStyle/>
          <a:p>
            <a:r>
              <a:rPr lang="en-US" dirty="0"/>
              <a:t>Chapter </a:t>
            </a:r>
            <a:r>
              <a:rPr lang="en-US" dirty="0" smtClean="0"/>
              <a:t>10</a:t>
            </a:r>
            <a:endParaRPr lang="en-US" dirty="0"/>
          </a:p>
        </p:txBody>
      </p:sp>
    </p:spTree>
    <p:extLst>
      <p:ext uri="{BB962C8B-B14F-4D97-AF65-F5344CB8AC3E}">
        <p14:creationId xmlns:p14="http://schemas.microsoft.com/office/powerpoint/2010/main" val="928097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1935</TotalTime>
  <Words>2610</Words>
  <Application>Microsoft Office PowerPoint</Application>
  <PresentationFormat>On-screen Show (4:3)</PresentationFormat>
  <Paragraphs>488</Paragraphs>
  <Slides>48</Slides>
  <Notes>5</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turban10e_ppt_template</vt:lpstr>
      <vt:lpstr>Chapter 10</vt:lpstr>
      <vt:lpstr>PowerPoint Presentation</vt:lpstr>
      <vt:lpstr>Enterprise Systems</vt:lpstr>
      <vt:lpstr>Enterprise Systems</vt:lpstr>
      <vt:lpstr>Enterprise Systems</vt:lpstr>
      <vt:lpstr>Enterprise Systems</vt:lpstr>
      <vt:lpstr>Enterprise Systems</vt:lpstr>
      <vt:lpstr>Enterprise Systems</vt:lpstr>
      <vt:lpstr>Enterprise Systems</vt:lpstr>
      <vt:lpstr>Enterprise Systems</vt:lpstr>
      <vt:lpstr>Enterprise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Enterprise Resource Planning Systems</vt:lpstr>
      <vt:lpstr>Enterprise Resource Planning Systems</vt:lpstr>
      <vt:lpstr>Enterprise Resource Planning Systems</vt:lpstr>
      <vt:lpstr>Enterprise Resource Planning Systems</vt:lpstr>
      <vt:lpstr>Enterprise Resource Planning Systems</vt:lpstr>
      <vt:lpstr>Enterprise Resource Planning Systems</vt:lpstr>
      <vt:lpstr>Enterprise Resource Planning Systems</vt:lpstr>
      <vt:lpstr>PowerPoint Presentation</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Supply Chain Management Systems</vt:lpstr>
      <vt:lpstr>PowerPoint Presentation</vt:lpstr>
      <vt:lpstr>Customer Relationship Management Systems</vt:lpstr>
      <vt:lpstr>Customer Relationship Management Systems</vt:lpstr>
      <vt:lpstr>Customer Relationship Management Systems</vt:lpstr>
      <vt:lpstr>Customer Relationship Management Systems</vt:lpstr>
      <vt:lpstr>Customer Relationship Management Systems</vt:lpstr>
      <vt:lpstr>Customer Relationship Management Systems</vt:lpstr>
      <vt:lpstr>Customer Relationship Management Systems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208</cp:revision>
  <dcterms:created xsi:type="dcterms:W3CDTF">2014-10-01T13:59:16Z</dcterms:created>
  <dcterms:modified xsi:type="dcterms:W3CDTF">2014-12-08T15:42:52Z</dcterms:modified>
</cp:coreProperties>
</file>