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3" r:id="rId3"/>
    <p:sldId id="264" r:id="rId4"/>
    <p:sldId id="265" r:id="rId5"/>
    <p:sldId id="287" r:id="rId6"/>
    <p:sldId id="284" r:id="rId7"/>
    <p:sldId id="266" r:id="rId8"/>
    <p:sldId id="288" r:id="rId9"/>
    <p:sldId id="289" r:id="rId10"/>
    <p:sldId id="290" r:id="rId11"/>
    <p:sldId id="291" r:id="rId12"/>
    <p:sldId id="292" r:id="rId13"/>
    <p:sldId id="293" r:id="rId14"/>
    <p:sldId id="294" r:id="rId15"/>
    <p:sldId id="295" r:id="rId16"/>
    <p:sldId id="296" r:id="rId17"/>
    <p:sldId id="299" r:id="rId18"/>
    <p:sldId id="297" r:id="rId19"/>
    <p:sldId id="298" r:id="rId20"/>
    <p:sldId id="300" r:id="rId21"/>
    <p:sldId id="301" r:id="rId22"/>
    <p:sldId id="307" r:id="rId23"/>
    <p:sldId id="306" r:id="rId24"/>
    <p:sldId id="30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633D"/>
    <a:srgbClr val="534D2F"/>
    <a:srgbClr val="94C3D8"/>
    <a:srgbClr val="825700"/>
    <a:srgbClr val="C89800"/>
    <a:srgbClr val="FFD85D"/>
    <a:srgbClr val="F9B07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7" d="100"/>
          <a:sy n="57" d="100"/>
        </p:scale>
        <p:origin x="-1830" y="-11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1/22/2011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baseline="0">
                <a:solidFill>
                  <a:schemeClr val="tx1"/>
                </a:solidFill>
              </a:defRPr>
            </a:lvl1pPr>
          </a:lstStyle>
          <a:p>
            <a:r>
              <a:rPr lang="en-US" dirty="0" smtClean="0"/>
              <a:t>8-</a:t>
            </a:r>
            <a:fld id="{4C0BDC54-7FBA-410E-843C-F866E66B03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chemeClr val="tx1"/>
                </a:solidFill>
              </a:defRPr>
            </a:lvl1pPr>
          </a:lstStyle>
          <a:p>
            <a:r>
              <a:rPr lang="en-US" dirty="0" smtClean="0"/>
              <a:t>8-</a:t>
            </a:r>
            <a:fld id="{4C0BDC54-7FBA-410E-843C-F866E66B03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chemeClr val="tx1"/>
                </a:solidFill>
              </a:defRPr>
            </a:lvl1pPr>
          </a:lstStyle>
          <a:p>
            <a:r>
              <a:rPr lang="en-US" dirty="0" smtClean="0"/>
              <a:t>8-</a:t>
            </a:r>
            <a:fld id="{4C0BDC54-7FBA-410E-843C-F866E66B03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1/22/2011</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1/22/2011</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1/22/2011</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1/22/2011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600">
                <a:solidFill>
                  <a:schemeClr val="tx1"/>
                </a:solidFill>
              </a:defRPr>
            </a:lvl1pPr>
          </a:lstStyle>
          <a:p>
            <a:r>
              <a:rPr lang="en-US" dirty="0" smtClean="0"/>
              <a:t>8-</a:t>
            </a:r>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clurtrain.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15.gif"/></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qg1ckCkm8YI"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mystarbucksidea.com/"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3.org/Consortium/" TargetMode="External"/><Relationship Id="rId3" Type="http://schemas.openxmlformats.org/officeDocument/2006/relationships/hyperlink" Target="http://youtube.com/user/mwesch" TargetMode="External"/><Relationship Id="rId7" Type="http://schemas.openxmlformats.org/officeDocument/2006/relationships/hyperlink" Target="http://oreilly.com/community/"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cluetrain.com/" TargetMode="External"/><Relationship Id="rId5" Type="http://schemas.openxmlformats.org/officeDocument/2006/relationships/hyperlink" Target="http://mashable.com/social-media/" TargetMode="External"/><Relationship Id="rId4" Type="http://schemas.openxmlformats.org/officeDocument/2006/relationships/hyperlink" Target="http://youtube.com/watch?v=lFZ0z5Fm-Ng" TargetMode="External"/><Relationship Id="rId9" Type="http://schemas.openxmlformats.org/officeDocument/2006/relationships/hyperlink" Target="http://readwriteweb.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davecarrollmusic.com/ub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www.youtube.com/watch?v=5YGc4zOqozo"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gif"/></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1905000"/>
            <a:ext cx="5334000" cy="1089025"/>
          </a:xfrm>
        </p:spPr>
        <p:txBody>
          <a:bodyPr>
            <a:normAutofit fontScale="90000"/>
          </a:bodyPr>
          <a:lstStyle/>
          <a:p>
            <a:r>
              <a:rPr lang="en-US" dirty="0" smtClean="0"/>
              <a:t>Web 2.0 and Social Media </a:t>
            </a:r>
            <a:r>
              <a:rPr lang="en-US" sz="3200" dirty="0"/>
              <a:t/>
            </a:r>
            <a:br>
              <a:rPr lang="en-US" sz="3200" dirty="0"/>
            </a:br>
            <a:endParaRPr lang="en-US" sz="3200" dirty="0"/>
          </a:p>
        </p:txBody>
      </p:sp>
      <p:sp>
        <p:nvSpPr>
          <p:cNvPr id="3" name="Subtitle 2"/>
          <p:cNvSpPr>
            <a:spLocks noGrp="1"/>
          </p:cNvSpPr>
          <p:nvPr>
            <p:ph type="subTitle" idx="1"/>
          </p:nvPr>
        </p:nvSpPr>
        <p:spPr>
          <a:xfrm>
            <a:off x="3048000" y="14478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smtClean="0">
                <a:effectLst>
                  <a:outerShdw blurRad="38100" dist="38100" dir="2700000" algn="tl">
                    <a:srgbClr val="000000">
                      <a:alpha val="43137"/>
                    </a:srgbClr>
                  </a:outerShdw>
                </a:effectLst>
              </a:rPr>
              <a:t>8</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8-</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0" name="TextBox 9"/>
          <p:cNvSpPr txBox="1"/>
          <p:nvPr/>
        </p:nvSpPr>
        <p:spPr>
          <a:xfrm>
            <a:off x="3124200" y="228600"/>
            <a:ext cx="5562600" cy="369332"/>
          </a:xfrm>
          <a:prstGeom prst="rect">
            <a:avLst/>
          </a:prstGeom>
          <a:noFill/>
        </p:spPr>
        <p:txBody>
          <a:bodyPr wrap="square" rtlCol="0">
            <a:spAutoFit/>
          </a:bodyPr>
          <a:lstStyle/>
          <a:p>
            <a:r>
              <a:rPr lang="en-US" b="1" dirty="0" smtClean="0"/>
              <a:t>Part III. Web, Wireless, and Social Media Strategies</a:t>
            </a: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3505200" cy="1143000"/>
          </a:xfrm>
        </p:spPr>
        <p:txBody>
          <a:bodyPr/>
          <a:lstStyle/>
          <a:p>
            <a:r>
              <a:rPr lang="en-US" dirty="0" smtClean="0"/>
              <a:t>Web 2.0 apps</a:t>
            </a:r>
            <a:endParaRPr lang="en-US" dirty="0"/>
          </a:p>
        </p:txBody>
      </p:sp>
      <p:sp>
        <p:nvSpPr>
          <p:cNvPr id="3" name="Content Placeholder 2"/>
          <p:cNvSpPr>
            <a:spLocks noGrp="1"/>
          </p:cNvSpPr>
          <p:nvPr>
            <p:ph idx="1"/>
          </p:nvPr>
        </p:nvSpPr>
        <p:spPr>
          <a:xfrm>
            <a:off x="762000" y="1600200"/>
            <a:ext cx="5638800" cy="4525963"/>
          </a:xfrm>
        </p:spPr>
        <p:txBody>
          <a:bodyPr/>
          <a:lstStyle/>
          <a:p>
            <a:r>
              <a:rPr lang="en-US" sz="2400" dirty="0" smtClean="0">
                <a:solidFill>
                  <a:schemeClr val="tx1"/>
                </a:solidFill>
              </a:rPr>
              <a:t>blogs</a:t>
            </a:r>
          </a:p>
          <a:p>
            <a:r>
              <a:rPr lang="en-US" sz="2400" dirty="0" smtClean="0">
                <a:solidFill>
                  <a:schemeClr val="tx1"/>
                </a:solidFill>
              </a:rPr>
              <a:t>wikis</a:t>
            </a:r>
          </a:p>
          <a:p>
            <a:r>
              <a:rPr lang="en-US" sz="2400" dirty="0" smtClean="0">
                <a:solidFill>
                  <a:schemeClr val="tx1"/>
                </a:solidFill>
              </a:rPr>
              <a:t>social networking service (SNS)</a:t>
            </a:r>
          </a:p>
          <a:p>
            <a:r>
              <a:rPr lang="en-US" sz="2400" dirty="0" smtClean="0">
                <a:solidFill>
                  <a:schemeClr val="tx1"/>
                </a:solidFill>
              </a:rPr>
              <a:t>sharing sites</a:t>
            </a:r>
          </a:p>
          <a:p>
            <a:r>
              <a:rPr lang="en-US" sz="2400" dirty="0" smtClean="0">
                <a:solidFill>
                  <a:schemeClr val="tx1"/>
                </a:solidFill>
              </a:rPr>
              <a:t>widgets and mashups </a:t>
            </a:r>
          </a:p>
          <a:p>
            <a:r>
              <a:rPr lang="en-US" sz="2400" dirty="0" smtClean="0">
                <a:solidFill>
                  <a:schemeClr val="tx1"/>
                </a:solidFill>
              </a:rPr>
              <a:t>RSS </a:t>
            </a:r>
          </a:p>
          <a:p>
            <a:r>
              <a:rPr lang="en-US" sz="2400" dirty="0" smtClean="0">
                <a:solidFill>
                  <a:schemeClr val="tx1"/>
                </a:solidFill>
              </a:rPr>
              <a:t>social bookmarking and tag clouds</a:t>
            </a:r>
          </a:p>
          <a:p>
            <a:r>
              <a:rPr lang="en-US" sz="2400" dirty="0" smtClean="0">
                <a:solidFill>
                  <a:schemeClr val="tx1"/>
                </a:solidFill>
              </a:rPr>
              <a:t>AJAX technologies</a:t>
            </a:r>
          </a:p>
          <a:p>
            <a:r>
              <a:rPr lang="en-US" sz="2400" dirty="0" smtClean="0">
                <a:solidFill>
                  <a:schemeClr val="tx1"/>
                </a:solidFill>
              </a:rPr>
              <a:t>social media</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10</a:t>
            </a:fld>
            <a:endParaRPr lang="en-US" dirty="0"/>
          </a:p>
        </p:txBody>
      </p:sp>
      <p:pic>
        <p:nvPicPr>
          <p:cNvPr id="6" name="Picture 4"/>
          <p:cNvPicPr>
            <a:picLocks noChangeAspect="1" noChangeArrowheads="1"/>
          </p:cNvPicPr>
          <p:nvPr/>
        </p:nvPicPr>
        <p:blipFill>
          <a:blip r:embed="rId3" cstate="print"/>
          <a:srcRect/>
          <a:stretch>
            <a:fillRect/>
          </a:stretch>
        </p:blipFill>
        <p:spPr bwMode="auto">
          <a:xfrm>
            <a:off x="4800600" y="762000"/>
            <a:ext cx="1647825" cy="1170823"/>
          </a:xfrm>
          <a:prstGeom prst="rect">
            <a:avLst/>
          </a:prstGeom>
          <a:noFill/>
          <a:ln w="9525">
            <a:noFill/>
            <a:miter lim="800000"/>
            <a:headEnd/>
            <a:tailEnd/>
          </a:ln>
          <a:effectLst>
            <a:innerShdw blurRad="215900" dir="240000">
              <a:prstClr val="black">
                <a:alpha val="62000"/>
              </a:prstClr>
            </a:innerShdw>
          </a:effectLst>
        </p:spPr>
      </p:pic>
      <p:pic>
        <p:nvPicPr>
          <p:cNvPr id="7" name="Picture 2"/>
          <p:cNvPicPr>
            <a:picLocks noChangeAspect="1" noChangeArrowheads="1"/>
          </p:cNvPicPr>
          <p:nvPr/>
        </p:nvPicPr>
        <p:blipFill>
          <a:blip r:embed="rId4" cstate="print"/>
          <a:srcRect/>
          <a:stretch>
            <a:fillRect/>
          </a:stretch>
        </p:blipFill>
        <p:spPr bwMode="auto">
          <a:xfrm>
            <a:off x="6477000" y="1524000"/>
            <a:ext cx="1571625" cy="1151130"/>
          </a:xfrm>
          <a:prstGeom prst="rect">
            <a:avLst/>
          </a:prstGeom>
          <a:noFill/>
          <a:ln w="9525">
            <a:noFill/>
            <a:miter lim="800000"/>
            <a:headEnd/>
            <a:tailEnd/>
          </a:ln>
          <a:effectLst>
            <a:innerShdw blurRad="215900" dir="240000">
              <a:prstClr val="black">
                <a:alpha val="62000"/>
              </a:prstClr>
            </a:innerShdw>
          </a:effectLst>
        </p:spPr>
      </p:pic>
      <p:pic>
        <p:nvPicPr>
          <p:cNvPr id="8" name="Picture 3"/>
          <p:cNvPicPr>
            <a:picLocks noChangeAspect="1" noChangeArrowheads="1"/>
          </p:cNvPicPr>
          <p:nvPr/>
        </p:nvPicPr>
        <p:blipFill>
          <a:blip r:embed="rId5" cstate="print"/>
          <a:srcRect/>
          <a:stretch>
            <a:fillRect/>
          </a:stretch>
        </p:blipFill>
        <p:spPr bwMode="auto">
          <a:xfrm>
            <a:off x="7239000" y="2667000"/>
            <a:ext cx="1393825" cy="987368"/>
          </a:xfrm>
          <a:prstGeom prst="rect">
            <a:avLst/>
          </a:prstGeom>
          <a:noFill/>
          <a:ln w="9525">
            <a:noFill/>
            <a:miter lim="800000"/>
            <a:headEnd/>
            <a:tailEnd/>
          </a:ln>
          <a:effectLst>
            <a:innerShdw blurRad="215900" dir="240000">
              <a:prstClr val="black">
                <a:alpha val="62000"/>
              </a:prstClr>
            </a:innerShdw>
          </a:effectLst>
        </p:spPr>
      </p:pic>
      <p:pic>
        <p:nvPicPr>
          <p:cNvPr id="9" name="Picture 3"/>
          <p:cNvPicPr>
            <a:picLocks noChangeAspect="1" noChangeArrowheads="1"/>
          </p:cNvPicPr>
          <p:nvPr/>
        </p:nvPicPr>
        <p:blipFill>
          <a:blip r:embed="rId6" cstate="print"/>
          <a:srcRect/>
          <a:stretch>
            <a:fillRect/>
          </a:stretch>
        </p:blipFill>
        <p:spPr bwMode="auto">
          <a:xfrm>
            <a:off x="6629400" y="3657600"/>
            <a:ext cx="1301432" cy="1066800"/>
          </a:xfrm>
          <a:prstGeom prst="rect">
            <a:avLst/>
          </a:prstGeom>
          <a:noFill/>
          <a:ln w="9525">
            <a:noFill/>
            <a:miter lim="800000"/>
            <a:headEnd/>
            <a:tailEnd/>
          </a:ln>
          <a:effectLst>
            <a:innerShdw blurRad="215900" dir="240000">
              <a:prstClr val="black">
                <a:alpha val="62000"/>
              </a:prstClr>
            </a:innerShdw>
          </a:effectLst>
        </p:spPr>
      </p:pic>
      <p:pic>
        <p:nvPicPr>
          <p:cNvPr id="10" name="Picture 6" descr="BBG28Y.jpg"/>
          <p:cNvPicPr>
            <a:picLocks noChangeAspect="1" noChangeArrowheads="1"/>
          </p:cNvPicPr>
          <p:nvPr/>
        </p:nvPicPr>
        <p:blipFill>
          <a:blip r:embed="rId7" cstate="print"/>
          <a:srcRect/>
          <a:stretch>
            <a:fillRect/>
          </a:stretch>
        </p:blipFill>
        <p:spPr bwMode="auto">
          <a:xfrm>
            <a:off x="7010400" y="4648200"/>
            <a:ext cx="1843088" cy="1104660"/>
          </a:xfrm>
          <a:prstGeom prst="rect">
            <a:avLst/>
          </a:prstGeom>
          <a:noFill/>
          <a:ln w="9525">
            <a:noFill/>
            <a:miter lim="800000"/>
            <a:headEnd/>
            <a:tailEnd/>
          </a:ln>
          <a:effectLst>
            <a:innerShdw blurRad="215900" dir="240000">
              <a:prstClr val="black">
                <a:alpha val="62000"/>
              </a:prstClr>
            </a:innerShdw>
          </a:effectLst>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7772400" cy="838200"/>
          </a:xfrm>
        </p:spPr>
        <p:txBody>
          <a:bodyPr>
            <a:normAutofit/>
          </a:bodyPr>
          <a:lstStyle/>
          <a:p>
            <a:r>
              <a:rPr lang="en-US" sz="2400" i="1" dirty="0" smtClean="0"/>
              <a:t>Table 8.2  AJAX Languages for Web 2.0</a:t>
            </a:r>
            <a:endParaRPr lang="en-US" sz="2400" i="1" dirty="0"/>
          </a:p>
        </p:txBody>
      </p:sp>
      <p:sp>
        <p:nvSpPr>
          <p:cNvPr id="3" name="Content Placeholder 2"/>
          <p:cNvSpPr>
            <a:spLocks noGrp="1"/>
          </p:cNvSpPr>
          <p:nvPr>
            <p:ph idx="1"/>
          </p:nvPr>
        </p:nvSpPr>
        <p:spPr>
          <a:xfrm>
            <a:off x="838200" y="1447800"/>
            <a:ext cx="6629400" cy="4525963"/>
          </a:xfrm>
        </p:spPr>
        <p:txBody>
          <a:bodyPr>
            <a:noAutofit/>
          </a:bodyPr>
          <a:lstStyle/>
          <a:p>
            <a:pPr marL="91440" indent="0">
              <a:buNone/>
            </a:pPr>
            <a:r>
              <a:rPr lang="en-US" sz="2000" dirty="0" smtClean="0">
                <a:solidFill>
                  <a:schemeClr val="tx1"/>
                </a:solidFill>
              </a:rPr>
              <a:t>AJAX makes it possible for Web developers to create small apps that run on a page instead of running on a server</a:t>
            </a:r>
          </a:p>
          <a:p>
            <a:pPr>
              <a:buNone/>
            </a:pPr>
            <a:endParaRPr lang="en-US" sz="2000" b="1" dirty="0" smtClean="0">
              <a:solidFill>
                <a:schemeClr val="tx1"/>
              </a:solidFill>
            </a:endParaRPr>
          </a:p>
          <a:p>
            <a:r>
              <a:rPr lang="en-US" sz="2000" b="1" dirty="0" smtClean="0">
                <a:solidFill>
                  <a:schemeClr val="tx1"/>
                </a:solidFill>
              </a:rPr>
              <a:t>HTML:</a:t>
            </a:r>
            <a:r>
              <a:rPr lang="en-US" sz="2000" dirty="0" smtClean="0">
                <a:solidFill>
                  <a:schemeClr val="tx1"/>
                </a:solidFill>
              </a:rPr>
              <a:t>  Hypertext Markup Language is the predominant language for web pages. </a:t>
            </a:r>
          </a:p>
          <a:p>
            <a:r>
              <a:rPr lang="en-US" sz="2000" b="1" dirty="0" smtClean="0">
                <a:solidFill>
                  <a:schemeClr val="tx1"/>
                </a:solidFill>
              </a:rPr>
              <a:t>XML:</a:t>
            </a:r>
            <a:r>
              <a:rPr lang="en-US" sz="2000" dirty="0" smtClean="0">
                <a:solidFill>
                  <a:schemeClr val="tx1"/>
                </a:solidFill>
              </a:rPr>
              <a:t>  Extendable Markup Language is a set of rules and guidelines for describing data that can be used by other programming languages.  </a:t>
            </a:r>
          </a:p>
          <a:p>
            <a:r>
              <a:rPr lang="en-US" sz="2000" b="1" dirty="0" smtClean="0">
                <a:solidFill>
                  <a:schemeClr val="tx1"/>
                </a:solidFill>
              </a:rPr>
              <a:t>CSS:</a:t>
            </a:r>
            <a:r>
              <a:rPr lang="en-US" sz="2000" dirty="0" smtClean="0">
                <a:solidFill>
                  <a:schemeClr val="tx1"/>
                </a:solidFill>
              </a:rPr>
              <a:t> Cascading Style Sheets is a style sheet language used to enhance the appearance of web pages</a:t>
            </a:r>
          </a:p>
          <a:p>
            <a:r>
              <a:rPr lang="en-US" sz="2000" b="1" dirty="0" smtClean="0">
                <a:solidFill>
                  <a:schemeClr val="tx1"/>
                </a:solidFill>
              </a:rPr>
              <a:t>JavaScript:</a:t>
            </a:r>
            <a:r>
              <a:rPr lang="en-US" sz="2000" dirty="0" smtClean="0">
                <a:solidFill>
                  <a:schemeClr val="tx1"/>
                </a:solidFill>
              </a:rPr>
              <a:t>  JavaScript is an object oriented (OO) language used to create apps and functionality on Web sites.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11</a:t>
            </a:fld>
            <a:endParaRPr lang="en-US" dirty="0"/>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normAutofit/>
          </a:bodyPr>
          <a:lstStyle/>
          <a:p>
            <a:r>
              <a:rPr lang="en-US" sz="2800" i="1" dirty="0" smtClean="0">
                <a:solidFill>
                  <a:schemeClr val="tx1"/>
                </a:solidFill>
              </a:rPr>
              <a:t>Web 2.0 Attitude</a:t>
            </a:r>
            <a:endParaRPr lang="en-US" sz="2800" i="1" dirty="0">
              <a:solidFill>
                <a:schemeClr val="tx1"/>
              </a:solidFill>
            </a:endParaRPr>
          </a:p>
        </p:txBody>
      </p:sp>
      <p:sp>
        <p:nvSpPr>
          <p:cNvPr id="3" name="Content Placeholder 2"/>
          <p:cNvSpPr>
            <a:spLocks noGrp="1"/>
          </p:cNvSpPr>
          <p:nvPr>
            <p:ph idx="1"/>
          </p:nvPr>
        </p:nvSpPr>
        <p:spPr>
          <a:xfrm>
            <a:off x="457200" y="1417637"/>
            <a:ext cx="8229600" cy="4906963"/>
          </a:xfrm>
        </p:spPr>
        <p:txBody>
          <a:bodyPr>
            <a:normAutofit fontScale="92500" lnSpcReduction="10000"/>
          </a:bodyPr>
          <a:lstStyle/>
          <a:p>
            <a:r>
              <a:rPr lang="en-US" sz="2600" b="1" dirty="0" smtClean="0">
                <a:solidFill>
                  <a:schemeClr val="tx1"/>
                </a:solidFill>
              </a:rPr>
              <a:t>groundswell,</a:t>
            </a:r>
            <a:r>
              <a:rPr lang="en-US" sz="2600" dirty="0" smtClean="0">
                <a:solidFill>
                  <a:schemeClr val="tx1"/>
                </a:solidFill>
              </a:rPr>
              <a:t> “…spontaneous movement of people using online tools to connect, take charge of their own experience and get what they need – information, support, ideas, products, and bargaining power – from each other.”</a:t>
            </a:r>
          </a:p>
          <a:p>
            <a:r>
              <a:rPr lang="en-US" sz="2600" dirty="0" smtClean="0">
                <a:solidFill>
                  <a:schemeClr val="tx1"/>
                </a:solidFill>
              </a:rPr>
              <a:t>new way of thinking is captured in a list of 95 statements called the </a:t>
            </a:r>
            <a:r>
              <a:rPr lang="en-US" sz="2600" b="1" dirty="0" smtClean="0">
                <a:solidFill>
                  <a:schemeClr val="tx1"/>
                </a:solidFill>
                <a:hlinkClick r:id="rId3"/>
              </a:rPr>
              <a:t>Cluetrain Manifesto</a:t>
            </a:r>
            <a:endParaRPr lang="en-US" sz="2600" b="1" dirty="0" smtClean="0">
              <a:solidFill>
                <a:schemeClr val="tx1"/>
              </a:solidFill>
            </a:endParaRPr>
          </a:p>
          <a:p>
            <a:pPr lvl="2"/>
            <a:r>
              <a:rPr lang="en-US" sz="2200" dirty="0" smtClean="0">
                <a:solidFill>
                  <a:schemeClr val="tx1"/>
                </a:solidFill>
              </a:rPr>
              <a:t>Markets are conversations.</a:t>
            </a:r>
          </a:p>
          <a:p>
            <a:pPr lvl="2"/>
            <a:r>
              <a:rPr lang="en-US" sz="2200" dirty="0" smtClean="0">
                <a:solidFill>
                  <a:schemeClr val="tx1"/>
                </a:solidFill>
              </a:rPr>
              <a:t>These networked conversations are enabling powerful new forms of social organization and knowledge exchange to emerge.</a:t>
            </a:r>
          </a:p>
          <a:p>
            <a:pPr lvl="2"/>
            <a:r>
              <a:rPr lang="en-US" sz="2200" dirty="0" smtClean="0">
                <a:solidFill>
                  <a:schemeClr val="tx1"/>
                </a:solidFill>
              </a:rPr>
              <a:t>As a result, markets are getting smarter, more informed, more organized. Participation in a networked market changes people fundamentally.</a:t>
            </a:r>
          </a:p>
          <a:p>
            <a:pPr lvl="2"/>
            <a:r>
              <a:rPr lang="en-US" sz="2200" dirty="0" smtClean="0">
                <a:solidFill>
                  <a:schemeClr val="tx1"/>
                </a:solidFill>
              </a:rPr>
              <a:t>People in networked markets have figured out that they get far better information and support from one another than from vendors. </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12</a:t>
            </a:fld>
            <a:endParaRPr lang="en-US" dirty="0"/>
          </a:p>
        </p:txBody>
      </p:sp>
      <p:pic>
        <p:nvPicPr>
          <p:cNvPr id="6" name="Picture 5" descr="sl.gif"/>
          <p:cNvPicPr>
            <a:picLocks noChangeAspect="1"/>
          </p:cNvPicPr>
          <p:nvPr/>
        </p:nvPicPr>
        <p:blipFill>
          <a:blip r:embed="rId4" cstate="print"/>
          <a:stretch>
            <a:fillRect/>
          </a:stretch>
        </p:blipFill>
        <p:spPr>
          <a:xfrm>
            <a:off x="7010400" y="197678"/>
            <a:ext cx="1752600" cy="1231900"/>
          </a:xfrm>
          <a:prstGeom prst="rect">
            <a:avLst/>
          </a:prstGeom>
          <a:effectLst>
            <a:outerShdw blurRad="381000" dist="101600" sx="102000" sy="102000" algn="ctr" rotWithShape="0">
              <a:schemeClr val="tx2">
                <a:lumMod val="75000"/>
                <a:alpha val="40000"/>
              </a:schemeClr>
            </a:outerShdw>
          </a:effectLst>
        </p:spPr>
      </p:pic>
      <p:pic>
        <p:nvPicPr>
          <p:cNvPr id="7" name="Picture 6" descr="fb.gif"/>
          <p:cNvPicPr>
            <a:picLocks noChangeAspect="1"/>
          </p:cNvPicPr>
          <p:nvPr/>
        </p:nvPicPr>
        <p:blipFill>
          <a:blip r:embed="rId5" cstate="print"/>
          <a:stretch>
            <a:fillRect/>
          </a:stretch>
        </p:blipFill>
        <p:spPr>
          <a:xfrm>
            <a:off x="228600" y="228600"/>
            <a:ext cx="585787" cy="842778"/>
          </a:xfrm>
          <a:prstGeom prst="rect">
            <a:avLst/>
          </a:prstGeom>
          <a:effectLst>
            <a:innerShdw blurRad="63500" dist="50800" dir="10800000">
              <a:prstClr val="black">
                <a:alpha val="50000"/>
              </a:prstClr>
            </a:innerShdw>
          </a:effectLst>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400" dirty="0" smtClean="0"/>
              <a:t>Figure 8.7 The emergence and rise of mass social media</a:t>
            </a:r>
            <a:r>
              <a:rPr lang="en-US" dirty="0" smtClean="0"/>
              <a:t/>
            </a:r>
            <a:br>
              <a:rPr lang="en-US" dirty="0" smtClean="0"/>
            </a:b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13</a:t>
            </a:fld>
            <a:endParaRPr lang="en-US" dirty="0"/>
          </a:p>
        </p:txBody>
      </p:sp>
      <p:pic>
        <p:nvPicPr>
          <p:cNvPr id="6" name="Picture 3" descr="np0002-y"/>
          <p:cNvPicPr>
            <a:picLocks noGrp="1" noChangeAspect="1" noChangeArrowheads="1"/>
          </p:cNvPicPr>
          <p:nvPr>
            <p:ph idx="1"/>
          </p:nvPr>
        </p:nvPicPr>
        <p:blipFill>
          <a:blip r:embed="rId3" cstate="print"/>
          <a:srcRect/>
          <a:stretch>
            <a:fillRect/>
          </a:stretch>
        </p:blipFill>
        <p:spPr bwMode="auto">
          <a:xfrm>
            <a:off x="1143000" y="1066801"/>
            <a:ext cx="6858000" cy="4953000"/>
          </a:xfrm>
          <a:prstGeom prst="rect">
            <a:avLst/>
          </a:prstGeom>
          <a:noFill/>
          <a:ln w="9525">
            <a:noFill/>
            <a:miter lim="800000"/>
            <a:headEnd/>
            <a:tailEnd/>
          </a:ln>
          <a:effectLst>
            <a:outerShdw blurRad="368300" sx="102000" sy="102000" algn="ct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dirty="0" smtClean="0">
                <a:solidFill>
                  <a:schemeClr val="tx1"/>
                </a:solidFill>
              </a:rPr>
              <a:t>8.2 Virtual Communities and Social Networking Services</a:t>
            </a:r>
            <a:endParaRPr lang="en-US" dirty="0"/>
          </a:p>
        </p:txBody>
      </p:sp>
      <p:sp>
        <p:nvSpPr>
          <p:cNvPr id="3" name="Content Placeholder 2"/>
          <p:cNvSpPr>
            <a:spLocks noGrp="1"/>
          </p:cNvSpPr>
          <p:nvPr>
            <p:ph idx="1"/>
          </p:nvPr>
        </p:nvSpPr>
        <p:spPr>
          <a:xfrm>
            <a:off x="381000" y="1417637"/>
            <a:ext cx="8153400" cy="4754563"/>
          </a:xfrm>
        </p:spPr>
        <p:txBody>
          <a:bodyPr>
            <a:normAutofit fontScale="70000" lnSpcReduction="20000"/>
          </a:bodyPr>
          <a:lstStyle/>
          <a:p>
            <a:pPr>
              <a:buNone/>
            </a:pPr>
            <a:r>
              <a:rPr lang="en-US" dirty="0" smtClean="0">
                <a:solidFill>
                  <a:schemeClr val="tx1"/>
                </a:solidFill>
              </a:rPr>
              <a:t>Online communities can be used as a platform for:</a:t>
            </a:r>
          </a:p>
          <a:p>
            <a:pPr lvl="0"/>
            <a:r>
              <a:rPr lang="en-US" dirty="0" smtClean="0">
                <a:solidFill>
                  <a:schemeClr val="tx1"/>
                </a:solidFill>
              </a:rPr>
              <a:t>Selling goods and services</a:t>
            </a:r>
          </a:p>
          <a:p>
            <a:pPr lvl="0"/>
            <a:r>
              <a:rPr lang="en-US" dirty="0" smtClean="0">
                <a:solidFill>
                  <a:schemeClr val="tx1"/>
                </a:solidFill>
              </a:rPr>
              <a:t>Promoting products to prospective customers; e.g., advertising.</a:t>
            </a:r>
          </a:p>
          <a:p>
            <a:pPr lvl="0"/>
            <a:r>
              <a:rPr lang="en-US" dirty="0" smtClean="0">
                <a:solidFill>
                  <a:schemeClr val="tx1"/>
                </a:solidFill>
              </a:rPr>
              <a:t>Prospecting for customers</a:t>
            </a:r>
          </a:p>
          <a:p>
            <a:pPr lvl="0"/>
            <a:r>
              <a:rPr lang="en-US" dirty="0" smtClean="0">
                <a:solidFill>
                  <a:schemeClr val="tx1"/>
                </a:solidFill>
              </a:rPr>
              <a:t>Building relationships with customers and prospective customers</a:t>
            </a:r>
          </a:p>
          <a:p>
            <a:pPr lvl="0"/>
            <a:r>
              <a:rPr lang="en-US" dirty="0" smtClean="0">
                <a:solidFill>
                  <a:schemeClr val="tx1"/>
                </a:solidFill>
              </a:rPr>
              <a:t>Identifying customer perceptions by “listening” to conversations</a:t>
            </a:r>
          </a:p>
          <a:p>
            <a:pPr lvl="0"/>
            <a:r>
              <a:rPr lang="en-US" dirty="0" smtClean="0">
                <a:solidFill>
                  <a:schemeClr val="tx1"/>
                </a:solidFill>
              </a:rPr>
              <a:t>Soliciting ideas for new products and services from customers</a:t>
            </a:r>
          </a:p>
          <a:p>
            <a:pPr lvl="0"/>
            <a:r>
              <a:rPr lang="en-US" dirty="0" smtClean="0">
                <a:solidFill>
                  <a:schemeClr val="tx1"/>
                </a:solidFill>
              </a:rPr>
              <a:t>Providing support services to customers by answering questions, providing information, etc.</a:t>
            </a:r>
          </a:p>
          <a:p>
            <a:r>
              <a:rPr lang="en-US" dirty="0" smtClean="0">
                <a:solidFill>
                  <a:schemeClr val="tx1"/>
                </a:solidFill>
              </a:rPr>
              <a:t>Encouraging customers to share their positive perceptions with others; e.g., word of mouth</a:t>
            </a:r>
            <a:endParaRPr lang="en-US" sz="2400"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14</a:t>
            </a:fld>
            <a:endParaRPr lang="en-US" dirty="0"/>
          </a:p>
        </p:txBody>
      </p:sp>
      <p:pic>
        <p:nvPicPr>
          <p:cNvPr id="6" name="Picture 2"/>
          <p:cNvPicPr>
            <a:picLocks noChangeAspect="1" noChangeArrowheads="1"/>
          </p:cNvPicPr>
          <p:nvPr/>
        </p:nvPicPr>
        <p:blipFill>
          <a:blip r:embed="rId3" cstate="print"/>
          <a:srcRect/>
          <a:stretch>
            <a:fillRect/>
          </a:stretch>
        </p:blipFill>
        <p:spPr bwMode="auto">
          <a:xfrm>
            <a:off x="7086600" y="5086350"/>
            <a:ext cx="1447800" cy="1085850"/>
          </a:xfrm>
          <a:prstGeom prst="rect">
            <a:avLst/>
          </a:prstGeom>
          <a:noFill/>
          <a:ln w="9525">
            <a:noFill/>
            <a:miter lim="800000"/>
            <a:headEnd/>
            <a:tailEnd/>
          </a:ln>
        </p:spPr>
      </p:pic>
      <p:sp>
        <p:nvSpPr>
          <p:cNvPr id="7" name="Title 1"/>
          <p:cNvSpPr txBox="1">
            <a:spLocks/>
          </p:cNvSpPr>
          <p:nvPr/>
        </p:nvSpPr>
        <p:spPr>
          <a:xfrm>
            <a:off x="3581400" y="5257800"/>
            <a:ext cx="3505200" cy="1219200"/>
          </a:xfrm>
          <a:prstGeom prst="rect">
            <a:avLst/>
          </a:prstGeom>
        </p:spPr>
        <p:txBody>
          <a:bodyPr vert="horz" lIns="91440" tIns="45720" rIns="91440" bIns="45720" rtlCol="0" anchor="ctr">
            <a:normAutofit fontScale="82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200" b="0" i="0" u="none" strike="noStrike" kern="1200" cap="none" spc="0" normalizeH="0" baseline="0" noProof="0" dirty="0" smtClean="0">
                <a:ln>
                  <a:noFill/>
                </a:ln>
                <a:effectLst/>
                <a:uLnTx/>
                <a:uFillTx/>
                <a:latin typeface="+mj-lt"/>
                <a:ea typeface="+mj-ea"/>
                <a:cs typeface="+mj-cs"/>
              </a:rPr>
              <a:t>Figure 8.8.  </a:t>
            </a:r>
            <a:r>
              <a:rPr kumimoji="0" lang="en-US" sz="2200" b="0" i="1" u="none" strike="noStrike" kern="1200" cap="none" spc="0" normalizeH="0" baseline="0" noProof="0" dirty="0" smtClean="0">
                <a:ln>
                  <a:noFill/>
                </a:ln>
                <a:effectLst/>
                <a:uLnTx/>
                <a:uFillTx/>
                <a:latin typeface="+mj-lt"/>
                <a:ea typeface="+mj-ea"/>
                <a:cs typeface="+mj-cs"/>
              </a:rPr>
              <a:t>Social Graph </a:t>
            </a:r>
            <a:r>
              <a:rPr kumimoji="0" lang="en-US" sz="2200" b="0" i="0" u="none" strike="noStrike" kern="1200" cap="none" spc="0" normalizeH="0" baseline="0" noProof="0" dirty="0" smtClean="0">
                <a:ln>
                  <a:noFill/>
                </a:ln>
                <a:effectLst/>
                <a:uLnTx/>
                <a:uFillTx/>
                <a:latin typeface="+mj-lt"/>
                <a:ea typeface="+mj-ea"/>
                <a:cs typeface="+mj-cs"/>
              </a:rPr>
              <a:t>uses nodes &amp; ties to show relationships between individuals and groups</a:t>
            </a:r>
            <a:r>
              <a:rPr kumimoji="0" lang="en-US" sz="3200" b="1" i="0" u="none" strike="noStrike" kern="1200" cap="none" spc="0" normalizeH="0" baseline="0" noProof="0" dirty="0" smtClean="0">
                <a:ln>
                  <a:noFill/>
                </a:ln>
                <a:effectLst/>
                <a:uLnTx/>
                <a:uFillTx/>
                <a:latin typeface="+mj-lt"/>
                <a:ea typeface="+mj-ea"/>
                <a:cs typeface="+mj-cs"/>
              </a:rPr>
              <a:t/>
            </a:r>
            <a:br>
              <a:rPr kumimoji="0" lang="en-US" sz="3200" b="1" i="0" u="none" strike="noStrike" kern="1200" cap="none" spc="0" normalizeH="0" baseline="0" noProof="0" dirty="0" smtClean="0">
                <a:ln>
                  <a:noFill/>
                </a:ln>
                <a:effectLst/>
                <a:uLnTx/>
                <a:uFillTx/>
                <a:latin typeface="+mj-lt"/>
                <a:ea typeface="+mj-ea"/>
                <a:cs typeface="+mj-cs"/>
              </a:rPr>
            </a:br>
            <a:endParaRPr kumimoji="0" lang="en-US" sz="3200" b="1" i="0" u="none" strike="noStrike" kern="1200" cap="none" spc="0" normalizeH="0" baseline="0" noProof="0" dirty="0">
              <a:ln>
                <a:noFill/>
              </a:ln>
              <a:effectLst/>
              <a:uLnTx/>
              <a:uFillTx/>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15</a:t>
            </a:fld>
            <a:endParaRPr lang="en-US" dirty="0"/>
          </a:p>
        </p:txBody>
      </p:sp>
      <p:sp>
        <p:nvSpPr>
          <p:cNvPr id="7" name="Content Placeholder 6"/>
          <p:cNvSpPr>
            <a:spLocks noGrp="1"/>
          </p:cNvSpPr>
          <p:nvPr>
            <p:ph idx="1"/>
          </p:nvPr>
        </p:nvSpPr>
        <p:spPr>
          <a:xfrm>
            <a:off x="457200" y="1371600"/>
            <a:ext cx="8229600" cy="4525963"/>
          </a:xfrm>
        </p:spPr>
        <p:txBody>
          <a:bodyPr>
            <a:normAutofit/>
          </a:bodyPr>
          <a:lstStyle/>
          <a:p>
            <a:r>
              <a:rPr lang="en-US" sz="2400" dirty="0" smtClean="0">
                <a:solidFill>
                  <a:schemeClr val="tx1"/>
                </a:solidFill>
              </a:rPr>
              <a:t>SNA is the mapping and measuring of relationships and flows between people, groups, organizations, computers, or other information or knowledge processing entities</a:t>
            </a:r>
            <a:endParaRPr lang="en-US" sz="2400" dirty="0">
              <a:solidFill>
                <a:schemeClr val="tx1"/>
              </a:solidFill>
            </a:endParaRPr>
          </a:p>
        </p:txBody>
      </p:sp>
      <p:sp>
        <p:nvSpPr>
          <p:cNvPr id="8" name="Title 7"/>
          <p:cNvSpPr>
            <a:spLocks noGrp="1"/>
          </p:cNvSpPr>
          <p:nvPr>
            <p:ph type="title"/>
          </p:nvPr>
        </p:nvSpPr>
        <p:spPr/>
        <p:txBody>
          <a:bodyPr/>
          <a:lstStyle/>
          <a:p>
            <a:r>
              <a:rPr lang="en-US" dirty="0" smtClean="0"/>
              <a:t>Social network analysis (SNA) </a:t>
            </a:r>
            <a:endParaRPr lang="en-US" dirty="0"/>
          </a:p>
        </p:txBody>
      </p:sp>
      <p:pic>
        <p:nvPicPr>
          <p:cNvPr id="9" name="Picture 4" descr="Figure-8-8.tif"/>
          <p:cNvPicPr>
            <a:picLocks noChangeAspect="1"/>
          </p:cNvPicPr>
          <p:nvPr/>
        </p:nvPicPr>
        <p:blipFill>
          <a:blip r:embed="rId3" cstate="print"/>
          <a:srcRect/>
          <a:stretch>
            <a:fillRect/>
          </a:stretch>
        </p:blipFill>
        <p:spPr bwMode="auto">
          <a:xfrm>
            <a:off x="838200" y="2860951"/>
            <a:ext cx="3962400" cy="3006450"/>
          </a:xfrm>
          <a:prstGeom prst="rect">
            <a:avLst/>
          </a:prstGeom>
          <a:noFill/>
          <a:ln w="9525">
            <a:noFill/>
            <a:miter lim="800000"/>
            <a:headEnd/>
            <a:tailEnd/>
          </a:ln>
          <a:effectLst>
            <a:outerShdw blurRad="368300" sx="104000" sy="104000" algn="ctr" rotWithShape="0">
              <a:schemeClr val="tx2">
                <a:lumMod val="75000"/>
                <a:alpha val="79000"/>
              </a:schemeClr>
            </a:outerShdw>
          </a:effectLst>
        </p:spPr>
      </p:pic>
      <p:sp>
        <p:nvSpPr>
          <p:cNvPr id="10" name="Rectangle 9"/>
          <p:cNvSpPr/>
          <p:nvPr/>
        </p:nvSpPr>
        <p:spPr>
          <a:xfrm>
            <a:off x="4953000" y="4715470"/>
            <a:ext cx="2895600" cy="923330"/>
          </a:xfrm>
          <a:prstGeom prst="rect">
            <a:avLst/>
          </a:prstGeom>
        </p:spPr>
        <p:txBody>
          <a:bodyPr wrap="square">
            <a:spAutoFit/>
          </a:bodyPr>
          <a:lstStyle/>
          <a:p>
            <a:r>
              <a:rPr lang="en-US" b="1" dirty="0" smtClean="0"/>
              <a:t>Figure 8.9. Increase in time spent on social networking services, March 2008--2010</a:t>
            </a:r>
            <a:endParaRPr lang="en-US" dirty="0"/>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914400"/>
            <a:ext cx="7010400" cy="1143000"/>
          </a:xfrm>
        </p:spPr>
        <p:txBody>
          <a:bodyPr>
            <a:normAutofit fontScale="90000"/>
          </a:bodyPr>
          <a:lstStyle/>
          <a:p>
            <a:r>
              <a:rPr lang="en-US" sz="2200" dirty="0" smtClean="0"/>
              <a:t>Figure 8.10.  Unique visitors to U.S. social networks, 2008-2010  </a:t>
            </a:r>
            <a:r>
              <a:rPr lang="en-US" sz="2200" i="1" dirty="0" smtClean="0"/>
              <a:t>(Data source: Nielsen, 2010)</a:t>
            </a:r>
            <a:r>
              <a:rPr lang="en-US" sz="2800" i="1" dirty="0" smtClean="0"/>
              <a:t/>
            </a:r>
            <a:br>
              <a:rPr lang="en-US" sz="2800" i="1" dirty="0" smtClean="0"/>
            </a:b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16</a:t>
            </a:fld>
            <a:endParaRPr lang="en-US" dirty="0"/>
          </a:p>
        </p:txBody>
      </p:sp>
      <p:pic>
        <p:nvPicPr>
          <p:cNvPr id="6" name="Content Placeholder 5" descr="Figure-8-10"/>
          <p:cNvPicPr>
            <a:picLocks noGrp="1" noChangeAspect="1" noChangeArrowheads="1"/>
          </p:cNvPicPr>
          <p:nvPr>
            <p:ph idx="1"/>
          </p:nvPr>
        </p:nvPicPr>
        <p:blipFill>
          <a:blip r:embed="rId3" cstate="print"/>
          <a:srcRect/>
          <a:stretch>
            <a:fillRect/>
          </a:stretch>
        </p:blipFill>
        <p:spPr bwMode="auto">
          <a:xfrm>
            <a:off x="1281112" y="1748631"/>
            <a:ext cx="6581775" cy="4229100"/>
          </a:xfrm>
          <a:prstGeom prst="rect">
            <a:avLst/>
          </a:prstGeom>
          <a:noFill/>
          <a:ln w="9525">
            <a:noFill/>
            <a:miter lim="800000"/>
            <a:headEnd/>
            <a:tailEnd/>
          </a:ln>
          <a:effectLst>
            <a:outerShdw blurRad="279400" sx="102000" sy="102000" algn="ctr" rotWithShape="0">
              <a:schemeClr val="tx2">
                <a:lumMod val="75000"/>
                <a:alpha val="40000"/>
              </a:schemeClr>
            </a:outerShdw>
          </a:effectLst>
        </p:spPr>
      </p:pic>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0" i="1" dirty="0" smtClean="0">
                <a:solidFill>
                  <a:schemeClr val="tx1"/>
                </a:solidFill>
              </a:rPr>
              <a:t>IT at Work 8.2 </a:t>
            </a:r>
            <a:r>
              <a:rPr lang="en-US" sz="2800" dirty="0" smtClean="0"/>
              <a:t/>
            </a:r>
            <a:br>
              <a:rPr lang="en-US" sz="2800" dirty="0" smtClean="0"/>
            </a:br>
            <a:r>
              <a:rPr lang="en-US" sz="2800" dirty="0" smtClean="0">
                <a:solidFill>
                  <a:schemeClr val="tx1"/>
                </a:solidFill>
              </a:rPr>
              <a:t>Addressing Social Media Privacy Concerns</a:t>
            </a:r>
            <a:endParaRPr lang="en-US" sz="2800" dirty="0">
              <a:solidFill>
                <a:schemeClr val="tx1"/>
              </a:solidFill>
            </a:endParaRPr>
          </a:p>
        </p:txBody>
      </p:sp>
      <p:sp>
        <p:nvSpPr>
          <p:cNvPr id="3" name="Content Placeholder 2"/>
          <p:cNvSpPr>
            <a:spLocks noGrp="1"/>
          </p:cNvSpPr>
          <p:nvPr>
            <p:ph idx="1"/>
          </p:nvPr>
        </p:nvSpPr>
        <p:spPr/>
        <p:txBody>
          <a:bodyPr>
            <a:noAutofit/>
          </a:bodyPr>
          <a:lstStyle/>
          <a:p>
            <a:pPr>
              <a:buNone/>
            </a:pPr>
            <a:r>
              <a:rPr lang="en-US" sz="2000" dirty="0" smtClean="0">
                <a:solidFill>
                  <a:schemeClr val="tx1"/>
                </a:solidFill>
              </a:rPr>
              <a:t>Examples of privacy violations</a:t>
            </a:r>
          </a:p>
          <a:p>
            <a:r>
              <a:rPr lang="en-US" sz="2000" dirty="0" smtClean="0">
                <a:solidFill>
                  <a:schemeClr val="tx1"/>
                </a:solidFill>
              </a:rPr>
              <a:t>Posting pictures of people on social networking sites without their permission.</a:t>
            </a:r>
          </a:p>
          <a:p>
            <a:r>
              <a:rPr lang="en-US" sz="2000" dirty="0" smtClean="0">
                <a:solidFill>
                  <a:schemeClr val="tx1"/>
                </a:solidFill>
              </a:rPr>
              <a:t>Tricking people into disclosing credit or bank account information or investing in “Work at Home” scams.</a:t>
            </a:r>
          </a:p>
          <a:p>
            <a:r>
              <a:rPr lang="en-US" sz="2000" dirty="0" smtClean="0">
                <a:solidFill>
                  <a:schemeClr val="tx1"/>
                </a:solidFill>
              </a:rPr>
              <a:t>Sharing information about members with advertisers without the users’ knowledge or consent.</a:t>
            </a:r>
          </a:p>
          <a:p>
            <a:r>
              <a:rPr lang="en-US" sz="2000" dirty="0" smtClean="0">
                <a:solidFill>
                  <a:schemeClr val="tx1"/>
                </a:solidFill>
              </a:rPr>
              <a:t>Disclosing an employer’s proprietary information or trade secrets on social networking sites.</a:t>
            </a:r>
          </a:p>
          <a:p>
            <a:r>
              <a:rPr lang="en-US" sz="2000" dirty="0" smtClean="0">
                <a:solidFill>
                  <a:schemeClr val="tx1"/>
                </a:solidFill>
              </a:rPr>
              <a:t>Posting information on social networking sites that could compromise people’s safety or make them targets for blackmail.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17</a:t>
            </a:fld>
            <a:endParaRPr lang="en-US" dirty="0"/>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8.3 Enterprise 2.0 Tools </a:t>
            </a:r>
            <a:endParaRPr lang="en-US" dirty="0">
              <a:solidFill>
                <a:schemeClr val="tx1"/>
              </a:solidFill>
            </a:endParaRPr>
          </a:p>
        </p:txBody>
      </p:sp>
      <p:sp>
        <p:nvSpPr>
          <p:cNvPr id="3" name="Content Placeholder 2"/>
          <p:cNvSpPr>
            <a:spLocks noGrp="1"/>
          </p:cNvSpPr>
          <p:nvPr>
            <p:ph idx="1"/>
          </p:nvPr>
        </p:nvSpPr>
        <p:spPr>
          <a:xfrm>
            <a:off x="457200" y="1447800"/>
            <a:ext cx="8229600" cy="4525963"/>
          </a:xfrm>
        </p:spPr>
        <p:txBody>
          <a:bodyPr>
            <a:normAutofit/>
          </a:bodyPr>
          <a:lstStyle/>
          <a:p>
            <a:r>
              <a:rPr lang="en-US" sz="2400" b="1" dirty="0" smtClean="0">
                <a:solidFill>
                  <a:schemeClr val="tx1"/>
                </a:solidFill>
              </a:rPr>
              <a:t>Enterprise 2.0</a:t>
            </a:r>
            <a:r>
              <a:rPr lang="en-US" sz="2400" dirty="0" smtClean="0">
                <a:solidFill>
                  <a:schemeClr val="tx1"/>
                </a:solidFill>
              </a:rPr>
              <a:t> refers to Web 2.0 technologies used for some business purpose:</a:t>
            </a:r>
          </a:p>
          <a:p>
            <a:pPr lvl="1"/>
            <a:r>
              <a:rPr lang="en-US" sz="2000" dirty="0" smtClean="0">
                <a:solidFill>
                  <a:schemeClr val="tx1"/>
                </a:solidFill>
              </a:rPr>
              <a:t>Promote collaboration and knowledge exchange among employees, consultants and company partners</a:t>
            </a:r>
          </a:p>
          <a:p>
            <a:pPr lvl="1"/>
            <a:r>
              <a:rPr lang="en-US" sz="2000" dirty="0" smtClean="0">
                <a:solidFill>
                  <a:schemeClr val="tx1"/>
                </a:solidFill>
              </a:rPr>
              <a:t>Advertise and build brand awareness, e.g., </a:t>
            </a:r>
            <a:r>
              <a:rPr lang="en-US" sz="2000" dirty="0" smtClean="0">
                <a:solidFill>
                  <a:schemeClr val="tx1"/>
                </a:solidFill>
                <a:hlinkClick r:id="rId3"/>
              </a:rPr>
              <a:t>BlendTec on Youtube.com</a:t>
            </a:r>
            <a:endParaRPr lang="en-US" sz="2000" dirty="0" smtClean="0">
              <a:solidFill>
                <a:schemeClr val="tx1"/>
              </a:solidFill>
            </a:endParaRPr>
          </a:p>
          <a:p>
            <a:pPr>
              <a:spcBef>
                <a:spcPts val="1800"/>
              </a:spcBef>
            </a:pPr>
            <a:r>
              <a:rPr lang="en-US" sz="2400" i="1" dirty="0" smtClean="0">
                <a:solidFill>
                  <a:schemeClr val="tx1"/>
                </a:solidFill>
              </a:rPr>
              <a:t>Business use of Web 2.0 technologies:</a:t>
            </a:r>
          </a:p>
          <a:p>
            <a:pPr lvl="1"/>
            <a:r>
              <a:rPr lang="en-US" sz="2000" dirty="0" smtClean="0">
                <a:solidFill>
                  <a:schemeClr val="tx1"/>
                </a:solidFill>
              </a:rPr>
              <a:t>Recruiting and professional networking</a:t>
            </a:r>
          </a:p>
          <a:p>
            <a:pPr lvl="1"/>
            <a:r>
              <a:rPr lang="en-US" sz="2000" dirty="0" smtClean="0">
                <a:solidFill>
                  <a:schemeClr val="tx1"/>
                </a:solidFill>
              </a:rPr>
              <a:t>Marketing, promotion, and sales</a:t>
            </a:r>
          </a:p>
          <a:p>
            <a:pPr lvl="1"/>
            <a:r>
              <a:rPr lang="en-US" sz="2000" dirty="0" smtClean="0">
                <a:solidFill>
                  <a:schemeClr val="tx1"/>
                </a:solidFill>
              </a:rPr>
              <a:t>Internal collaboration and communication</a:t>
            </a:r>
          </a:p>
          <a:p>
            <a:pPr lvl="1"/>
            <a:r>
              <a:rPr lang="en-US" sz="2000" dirty="0" smtClean="0">
                <a:solidFill>
                  <a:schemeClr val="tx1"/>
                </a:solidFill>
              </a:rPr>
              <a:t>Supply chain management 2.0</a:t>
            </a:r>
          </a:p>
          <a:p>
            <a:pPr lvl="1">
              <a:buNone/>
            </a:pPr>
            <a:endParaRPr lang="en-US" sz="2000" dirty="0" smtClean="0">
              <a:solidFill>
                <a:schemeClr val="tx1"/>
              </a:solidFill>
            </a:endParaRPr>
          </a:p>
          <a:p>
            <a:pPr lvl="1"/>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18</a:t>
            </a:fld>
            <a:endParaRPr lang="en-US" dirty="0"/>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dirty="0" smtClean="0">
                <a:solidFill>
                  <a:schemeClr val="tx1"/>
                </a:solidFill>
              </a:rPr>
              <a:t>8.4 Social Media Metrics </a:t>
            </a:r>
            <a:endParaRPr lang="en-US" dirty="0">
              <a:solidFill>
                <a:schemeClr val="tx1"/>
              </a:solidFill>
            </a:endParaRPr>
          </a:p>
        </p:txBody>
      </p:sp>
      <p:sp>
        <p:nvSpPr>
          <p:cNvPr id="3" name="Content Placeholder 2"/>
          <p:cNvSpPr>
            <a:spLocks noGrp="1"/>
          </p:cNvSpPr>
          <p:nvPr>
            <p:ph idx="1"/>
          </p:nvPr>
        </p:nvSpPr>
        <p:spPr>
          <a:xfrm>
            <a:off x="533400" y="990600"/>
            <a:ext cx="8229600" cy="1142999"/>
          </a:xfrm>
        </p:spPr>
        <p:txBody>
          <a:bodyPr>
            <a:normAutofit/>
          </a:bodyPr>
          <a:lstStyle/>
          <a:p>
            <a:pPr>
              <a:buNone/>
            </a:pPr>
            <a:r>
              <a:rPr lang="en-US" sz="2000" dirty="0" smtClean="0">
                <a:solidFill>
                  <a:schemeClr val="tx1"/>
                </a:solidFill>
              </a:rPr>
              <a:t>Management depends on data-driven measurements, or </a:t>
            </a:r>
            <a:r>
              <a:rPr lang="en-US" sz="2000" i="1" dirty="0" smtClean="0">
                <a:solidFill>
                  <a:schemeClr val="tx1"/>
                </a:solidFill>
              </a:rPr>
              <a:t>metrics</a:t>
            </a:r>
          </a:p>
          <a:p>
            <a:pPr>
              <a:buNone/>
            </a:pPr>
            <a:endParaRPr lang="en-US" sz="2000" dirty="0" smtClean="0">
              <a:solidFill>
                <a:schemeClr val="tx1"/>
              </a:solidFill>
            </a:endParaRPr>
          </a:p>
          <a:p>
            <a:pPr>
              <a:buNone/>
            </a:pPr>
            <a:r>
              <a:rPr lang="en-US" sz="2000" b="1" dirty="0" smtClean="0">
                <a:solidFill>
                  <a:schemeClr val="tx1"/>
                </a:solidFill>
              </a:rPr>
              <a:t>Table 8.6  Examples of Social Media Metrics</a:t>
            </a:r>
          </a:p>
          <a:p>
            <a:pP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19</a:t>
            </a:fld>
            <a:endParaRPr lang="en-US" dirty="0"/>
          </a:p>
        </p:txBody>
      </p:sp>
      <p:graphicFrame>
        <p:nvGraphicFramePr>
          <p:cNvPr id="6" name="Table 5"/>
          <p:cNvGraphicFramePr>
            <a:graphicFrameLocks noGrp="1"/>
          </p:cNvGraphicFramePr>
          <p:nvPr/>
        </p:nvGraphicFramePr>
        <p:xfrm>
          <a:off x="457200" y="2240280"/>
          <a:ext cx="8305800" cy="3779520"/>
        </p:xfrm>
        <a:graphic>
          <a:graphicData uri="http://schemas.openxmlformats.org/drawingml/2006/table">
            <a:tbl>
              <a:tblPr firstRow="1" bandRow="1">
                <a:tableStyleId>{5C22544A-7EE6-4342-B048-85BDC9FD1C3A}</a:tableStyleId>
              </a:tblPr>
              <a:tblGrid>
                <a:gridCol w="3581400"/>
                <a:gridCol w="4724400"/>
              </a:tblGrid>
              <a:tr h="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             Activity Metrics</a:t>
                      </a:r>
                    </a:p>
                  </a:txBody>
                  <a:tcPr>
                    <a:noFill/>
                  </a:tcPr>
                </a:tc>
                <a:tc>
                  <a:txBody>
                    <a:bodyPr/>
                    <a:lstStyle/>
                    <a:p>
                      <a:pPr algn="ctr"/>
                      <a:r>
                        <a:rPr lang="en-US" sz="1800" b="1" kern="1200" dirty="0" smtClean="0">
                          <a:solidFill>
                            <a:schemeClr val="tx1"/>
                          </a:solidFill>
                          <a:latin typeface="+mn-lt"/>
                          <a:ea typeface="+mn-ea"/>
                          <a:cs typeface="+mn-cs"/>
                        </a:rPr>
                        <a:t>ROI Measurements</a:t>
                      </a:r>
                      <a:endParaRPr lang="en-US" dirty="0">
                        <a:solidFill>
                          <a:schemeClr val="tx1"/>
                        </a:solidFill>
                      </a:endParaRPr>
                    </a:p>
                  </a:txBody>
                  <a:tcPr>
                    <a:noFill/>
                  </a:tcPr>
                </a:tc>
              </a:tr>
              <a:tr h="370840">
                <a:tc>
                  <a:txBody>
                    <a:bodyPr/>
                    <a:lstStyle/>
                    <a:p>
                      <a:pPr lvl="1" algn="l"/>
                      <a:r>
                        <a:rPr lang="en-US" sz="2000" dirty="0" smtClean="0"/>
                        <a:t>Pageviews</a:t>
                      </a:r>
                    </a:p>
                    <a:p>
                      <a:pPr lvl="1" algn="l"/>
                      <a:r>
                        <a:rPr lang="en-US" sz="2000" dirty="0" smtClean="0"/>
                        <a:t>Unique number of visitors</a:t>
                      </a:r>
                    </a:p>
                    <a:p>
                      <a:pPr lvl="1" algn="l"/>
                      <a:r>
                        <a:rPr lang="en-US" sz="2000" dirty="0" smtClean="0"/>
                        <a:t>Posts</a:t>
                      </a:r>
                    </a:p>
                    <a:p>
                      <a:pPr lvl="1" algn="l"/>
                      <a:r>
                        <a:rPr lang="en-US" sz="2000" dirty="0" smtClean="0"/>
                        <a:t>Comments and trackbacks</a:t>
                      </a:r>
                    </a:p>
                    <a:p>
                      <a:pPr lvl="1" algn="l"/>
                      <a:r>
                        <a:rPr lang="en-US" sz="2000" dirty="0" smtClean="0"/>
                        <a:t>Time spent on site</a:t>
                      </a:r>
                    </a:p>
                    <a:p>
                      <a:pPr algn="l"/>
                      <a:endParaRPr lang="en-US" dirty="0"/>
                    </a:p>
                  </a:txBody>
                  <a:tcPr>
                    <a:noFill/>
                  </a:tcPr>
                </a:tc>
                <a:tc>
                  <a:txBody>
                    <a:bodyPr/>
                    <a:lstStyle/>
                    <a:p>
                      <a:pPr lvl="0"/>
                      <a:r>
                        <a:rPr lang="en-US" sz="1800" i="1" kern="1200" dirty="0" smtClean="0">
                          <a:solidFill>
                            <a:schemeClr val="dk1"/>
                          </a:solidFill>
                          <a:latin typeface="+mn-lt"/>
                          <a:ea typeface="+mn-ea"/>
                          <a:cs typeface="+mn-cs"/>
                        </a:rPr>
                        <a:t>Sales and marketing</a:t>
                      </a:r>
                    </a:p>
                    <a:p>
                      <a:pPr lvl="1"/>
                      <a:r>
                        <a:rPr lang="en-US" sz="1800" kern="1200" dirty="0" smtClean="0">
                          <a:solidFill>
                            <a:schemeClr val="dk1"/>
                          </a:solidFill>
                          <a:latin typeface="+mn-lt"/>
                          <a:ea typeface="+mn-ea"/>
                          <a:cs typeface="+mn-cs"/>
                        </a:rPr>
                        <a:t>Cost per number of prospects</a:t>
                      </a:r>
                    </a:p>
                    <a:p>
                      <a:pPr lvl="1"/>
                      <a:r>
                        <a:rPr lang="en-US" sz="1800" kern="1200" dirty="0" smtClean="0">
                          <a:solidFill>
                            <a:schemeClr val="dk1"/>
                          </a:solidFill>
                          <a:latin typeface="+mn-lt"/>
                          <a:ea typeface="+mn-ea"/>
                          <a:cs typeface="+mn-cs"/>
                        </a:rPr>
                        <a:t>Number of leads per period</a:t>
                      </a:r>
                    </a:p>
                    <a:p>
                      <a:pPr lvl="1"/>
                      <a:r>
                        <a:rPr lang="en-US" sz="1800" kern="1200" dirty="0" smtClean="0">
                          <a:solidFill>
                            <a:schemeClr val="dk1"/>
                          </a:solidFill>
                          <a:latin typeface="+mn-lt"/>
                          <a:ea typeface="+mn-ea"/>
                          <a:cs typeface="+mn-cs"/>
                        </a:rPr>
                        <a:t>Cost of lead</a:t>
                      </a:r>
                    </a:p>
                    <a:p>
                      <a:pPr lvl="1"/>
                      <a:r>
                        <a:rPr lang="en-US" sz="1800" kern="1200" dirty="0" smtClean="0">
                          <a:solidFill>
                            <a:schemeClr val="dk1"/>
                          </a:solidFill>
                          <a:latin typeface="+mn-lt"/>
                          <a:ea typeface="+mn-ea"/>
                          <a:cs typeface="+mn-cs"/>
                        </a:rPr>
                        <a:t>Conversion of  leads to customers</a:t>
                      </a:r>
                    </a:p>
                    <a:p>
                      <a:pPr lvl="1"/>
                      <a:r>
                        <a:rPr lang="en-US" sz="1800" kern="1200" dirty="0" smtClean="0">
                          <a:solidFill>
                            <a:schemeClr val="dk1"/>
                          </a:solidFill>
                          <a:latin typeface="+mn-lt"/>
                          <a:ea typeface="+mn-ea"/>
                          <a:cs typeface="+mn-cs"/>
                        </a:rPr>
                        <a:t>Customer lifetime value (CLV)</a:t>
                      </a:r>
                    </a:p>
                    <a:p>
                      <a:pPr lvl="0"/>
                      <a:r>
                        <a:rPr lang="en-US" sz="1800" i="1" kern="1200" dirty="0" smtClean="0">
                          <a:solidFill>
                            <a:schemeClr val="dk1"/>
                          </a:solidFill>
                          <a:latin typeface="+mn-lt"/>
                          <a:ea typeface="+mn-ea"/>
                          <a:cs typeface="+mn-cs"/>
                        </a:rPr>
                        <a:t>Product Development</a:t>
                      </a:r>
                    </a:p>
                    <a:p>
                      <a:pPr lvl="1"/>
                      <a:r>
                        <a:rPr lang="en-US" sz="1800" kern="1200" dirty="0" smtClean="0">
                          <a:solidFill>
                            <a:schemeClr val="dk1"/>
                          </a:solidFill>
                          <a:latin typeface="+mn-lt"/>
                          <a:ea typeface="+mn-ea"/>
                          <a:cs typeface="+mn-cs"/>
                        </a:rPr>
                        <a:t>Number of new product ideas</a:t>
                      </a:r>
                    </a:p>
                    <a:p>
                      <a:pPr lvl="1"/>
                      <a:r>
                        <a:rPr lang="en-US" sz="1800" kern="1200" dirty="0" smtClean="0">
                          <a:solidFill>
                            <a:schemeClr val="dk1"/>
                          </a:solidFill>
                          <a:latin typeface="+mn-lt"/>
                          <a:ea typeface="+mn-ea"/>
                          <a:cs typeface="+mn-cs"/>
                        </a:rPr>
                        <a:t>Idea to development initiation cycle time</a:t>
                      </a:r>
                    </a:p>
                    <a:p>
                      <a:pPr lvl="0"/>
                      <a:r>
                        <a:rPr lang="en-US" sz="1800" i="1" kern="1200" dirty="0" smtClean="0">
                          <a:solidFill>
                            <a:schemeClr val="dk1"/>
                          </a:solidFill>
                          <a:latin typeface="+mn-lt"/>
                          <a:ea typeface="+mn-ea"/>
                          <a:cs typeface="+mn-cs"/>
                        </a:rPr>
                        <a:t>HR</a:t>
                      </a:r>
                    </a:p>
                    <a:p>
                      <a:pPr lvl="1"/>
                      <a:r>
                        <a:rPr lang="en-US" sz="1800" kern="1200" dirty="0" smtClean="0">
                          <a:solidFill>
                            <a:schemeClr val="dk1"/>
                          </a:solidFill>
                          <a:latin typeface="+mn-lt"/>
                          <a:ea typeface="+mn-ea"/>
                          <a:cs typeface="+mn-cs"/>
                        </a:rPr>
                        <a:t>Hiring and training costs</a:t>
                      </a:r>
                    </a:p>
                    <a:p>
                      <a:pPr lvl="1"/>
                      <a:r>
                        <a:rPr lang="en-US" sz="1800" kern="1200" dirty="0" smtClean="0">
                          <a:solidFill>
                            <a:schemeClr val="dk1"/>
                          </a:solidFill>
                          <a:latin typeface="+mn-lt"/>
                          <a:ea typeface="+mn-ea"/>
                          <a:cs typeface="+mn-cs"/>
                        </a:rPr>
                        <a:t>Employee attrition </a:t>
                      </a:r>
                    </a:p>
                  </a:txBody>
                  <a:tcPr>
                    <a:noFill/>
                  </a:tcPr>
                </a:tc>
              </a:tr>
            </a:tbl>
          </a:graphicData>
        </a:graphic>
      </p:graphicFrame>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8 Outline</a:t>
            </a:r>
            <a:endParaRPr lang="en-US" b="1" dirty="0">
              <a:solidFill>
                <a:srgbClr val="6B633D"/>
              </a:solidFill>
            </a:endParaRPr>
          </a:p>
        </p:txBody>
      </p:sp>
      <p:sp>
        <p:nvSpPr>
          <p:cNvPr id="3" name="Content Placeholder 2"/>
          <p:cNvSpPr>
            <a:spLocks noGrp="1"/>
          </p:cNvSpPr>
          <p:nvPr>
            <p:ph idx="1"/>
          </p:nvPr>
        </p:nvSpPr>
        <p:spPr>
          <a:xfrm>
            <a:off x="457200" y="1676400"/>
            <a:ext cx="8382000" cy="4572000"/>
          </a:xfrm>
        </p:spPr>
        <p:txBody>
          <a:bodyPr>
            <a:normAutofit/>
          </a:bodyPr>
          <a:lstStyle/>
          <a:p>
            <a:pPr>
              <a:lnSpc>
                <a:spcPct val="150000"/>
              </a:lnSpc>
              <a:buNone/>
            </a:pPr>
            <a:r>
              <a:rPr lang="en-US" sz="2400" b="1" dirty="0" smtClean="0">
                <a:solidFill>
                  <a:schemeClr val="tx1"/>
                </a:solidFill>
              </a:rPr>
              <a:t>8.1  Web 2.0 and Social Media</a:t>
            </a:r>
          </a:p>
          <a:p>
            <a:pPr>
              <a:lnSpc>
                <a:spcPct val="150000"/>
              </a:lnSpc>
              <a:buNone/>
            </a:pPr>
            <a:r>
              <a:rPr lang="en-US" sz="2400" b="1" dirty="0" smtClean="0">
                <a:solidFill>
                  <a:schemeClr val="tx1"/>
                </a:solidFill>
              </a:rPr>
              <a:t>8.2  Virtual Communities and Social Networking Services</a:t>
            </a:r>
          </a:p>
          <a:p>
            <a:pPr>
              <a:lnSpc>
                <a:spcPct val="150000"/>
              </a:lnSpc>
              <a:buNone/>
            </a:pPr>
            <a:r>
              <a:rPr lang="en-US" sz="2400" b="1" dirty="0" smtClean="0">
                <a:solidFill>
                  <a:schemeClr val="tx1"/>
                </a:solidFill>
              </a:rPr>
              <a:t>8.3  Enterprise 2.0 Tools </a:t>
            </a:r>
          </a:p>
          <a:p>
            <a:pPr>
              <a:lnSpc>
                <a:spcPct val="150000"/>
              </a:lnSpc>
              <a:buNone/>
            </a:pPr>
            <a:r>
              <a:rPr lang="en-US" sz="2400" b="1" dirty="0" smtClean="0">
                <a:solidFill>
                  <a:schemeClr val="tx1"/>
                </a:solidFill>
              </a:rPr>
              <a:t>8.4  Social Media Objectives and Metrics</a:t>
            </a:r>
          </a:p>
          <a:p>
            <a:pPr>
              <a:lnSpc>
                <a:spcPct val="150000"/>
              </a:lnSpc>
              <a:buNone/>
            </a:pPr>
            <a:r>
              <a:rPr lang="en-US" sz="2400" b="1" dirty="0" smtClean="0">
                <a:solidFill>
                  <a:schemeClr val="tx1"/>
                </a:solidFill>
              </a:rPr>
              <a:t>8.5  Social Media Future</a:t>
            </a:r>
            <a:endParaRPr lang="en-US" sz="24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8-</a:t>
            </a:r>
            <a:fld id="{4C0BDC54-7FBA-410E-843C-F866E66B0366}" type="slidenum">
              <a:rPr lang="en-US" sz="1600" smtClean="0">
                <a:solidFill>
                  <a:schemeClr val="tx1"/>
                </a:solidFill>
              </a:rPr>
              <a:pPr/>
              <a:t>2</a:t>
            </a:fld>
            <a:endParaRPr lang="en-US" sz="1600" dirty="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Tactical and Strategic Metrics</a:t>
            </a:r>
            <a:endParaRPr lang="en-US" dirty="0"/>
          </a:p>
        </p:txBody>
      </p:sp>
      <p:sp>
        <p:nvSpPr>
          <p:cNvPr id="3" name="Content Placeholder 2"/>
          <p:cNvSpPr>
            <a:spLocks noGrp="1"/>
          </p:cNvSpPr>
          <p:nvPr>
            <p:ph idx="1"/>
          </p:nvPr>
        </p:nvSpPr>
        <p:spPr>
          <a:xfrm>
            <a:off x="381000" y="1295400"/>
            <a:ext cx="8763000" cy="5105400"/>
          </a:xfrm>
        </p:spPr>
        <p:txBody>
          <a:bodyPr>
            <a:normAutofit/>
          </a:bodyPr>
          <a:lstStyle/>
          <a:p>
            <a:pPr>
              <a:buNone/>
            </a:pPr>
            <a:r>
              <a:rPr lang="en-US" sz="2000" b="1" i="1" dirty="0" smtClean="0">
                <a:solidFill>
                  <a:schemeClr val="tx1"/>
                </a:solidFill>
              </a:rPr>
              <a:t>Tactical Metrics</a:t>
            </a:r>
          </a:p>
          <a:p>
            <a:pPr lvl="0"/>
            <a:r>
              <a:rPr lang="en-US" sz="2000" dirty="0" smtClean="0">
                <a:solidFill>
                  <a:schemeClr val="tx1"/>
                </a:solidFill>
              </a:rPr>
              <a:t>Increase traffic to our Web site by 10%</a:t>
            </a:r>
          </a:p>
          <a:p>
            <a:pPr lvl="0"/>
            <a:r>
              <a:rPr lang="en-US" sz="2000" dirty="0" smtClean="0">
                <a:solidFill>
                  <a:schemeClr val="tx1"/>
                </a:solidFill>
              </a:rPr>
              <a:t>Increase requests for product information via our Web site by 15%</a:t>
            </a:r>
          </a:p>
          <a:p>
            <a:pPr lvl="0"/>
            <a:r>
              <a:rPr lang="en-US" sz="2000" dirty="0" smtClean="0">
                <a:solidFill>
                  <a:schemeClr val="tx1"/>
                </a:solidFill>
              </a:rPr>
              <a:t>Increase number of people who create a user account on our Web site by 12%</a:t>
            </a:r>
          </a:p>
          <a:p>
            <a:pPr>
              <a:spcBef>
                <a:spcPts val="2400"/>
              </a:spcBef>
              <a:buNone/>
            </a:pPr>
            <a:r>
              <a:rPr lang="en-US" sz="2000" b="1" i="1" dirty="0" smtClean="0">
                <a:solidFill>
                  <a:schemeClr val="tx1"/>
                </a:solidFill>
              </a:rPr>
              <a:t>Strategic goals to track in order to evaluate progress toward them</a:t>
            </a:r>
          </a:p>
          <a:p>
            <a:pPr lvl="0"/>
            <a:r>
              <a:rPr lang="en-US" sz="2000" b="1" dirty="0" smtClean="0">
                <a:solidFill>
                  <a:schemeClr val="tx1"/>
                </a:solidFill>
              </a:rPr>
              <a:t>Listening:</a:t>
            </a:r>
            <a:r>
              <a:rPr lang="en-US" sz="2000" dirty="0" smtClean="0">
                <a:solidFill>
                  <a:schemeClr val="tx1"/>
                </a:solidFill>
              </a:rPr>
              <a:t> Pay attention to what customers are saying online</a:t>
            </a:r>
          </a:p>
          <a:p>
            <a:pPr lvl="0"/>
            <a:r>
              <a:rPr lang="en-US" sz="2000" b="1" dirty="0" smtClean="0">
                <a:solidFill>
                  <a:schemeClr val="tx1"/>
                </a:solidFill>
              </a:rPr>
              <a:t>Talking:</a:t>
            </a:r>
            <a:r>
              <a:rPr lang="en-US" sz="2000" dirty="0" smtClean="0">
                <a:solidFill>
                  <a:schemeClr val="tx1"/>
                </a:solidFill>
              </a:rPr>
              <a:t> Communicate with your customers by engaging in conversations</a:t>
            </a:r>
          </a:p>
          <a:p>
            <a:pPr lvl="0"/>
            <a:r>
              <a:rPr lang="en-US" sz="2000" b="1" dirty="0" smtClean="0">
                <a:solidFill>
                  <a:schemeClr val="tx1"/>
                </a:solidFill>
              </a:rPr>
              <a:t>Energizing:</a:t>
            </a:r>
            <a:r>
              <a:rPr lang="en-US" sz="2000" dirty="0" smtClean="0">
                <a:solidFill>
                  <a:schemeClr val="tx1"/>
                </a:solidFill>
              </a:rPr>
              <a:t>  Encourage customers and fans to spread the word through ratings, reviews and other positive “buzz”</a:t>
            </a:r>
          </a:p>
          <a:p>
            <a:pPr lvl="0"/>
            <a:r>
              <a:rPr lang="en-US" sz="2000" b="1" dirty="0" smtClean="0">
                <a:solidFill>
                  <a:schemeClr val="tx1"/>
                </a:solidFill>
              </a:rPr>
              <a:t>Support:</a:t>
            </a:r>
            <a:r>
              <a:rPr lang="en-US" sz="2000" dirty="0" smtClean="0">
                <a:solidFill>
                  <a:schemeClr val="tx1"/>
                </a:solidFill>
              </a:rPr>
              <a:t>  Provide information and online resources, such as user forums, knowledge bases and other tools</a:t>
            </a:r>
          </a:p>
          <a:p>
            <a:r>
              <a:rPr lang="en-US" sz="2000" b="1" dirty="0" smtClean="0">
                <a:solidFill>
                  <a:schemeClr val="tx1"/>
                </a:solidFill>
              </a:rPr>
              <a:t>Embracing:</a:t>
            </a:r>
            <a:r>
              <a:rPr lang="en-US" sz="2000" dirty="0" smtClean="0">
                <a:solidFill>
                  <a:schemeClr val="tx1"/>
                </a:solidFill>
              </a:rPr>
              <a:t>  Invite customers to generate ideas for new products and services</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20</a:t>
            </a:fld>
            <a:endParaRPr lang="en-US" dirty="0"/>
          </a:p>
        </p:txBody>
      </p: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8.5 Web and Social Media Future</a:t>
            </a:r>
            <a:endParaRPr lang="en-US" dirty="0">
              <a:solidFill>
                <a:schemeClr val="tx1"/>
              </a:solidFill>
            </a:endParaRPr>
          </a:p>
        </p:txBody>
      </p:sp>
      <p:sp>
        <p:nvSpPr>
          <p:cNvPr id="3" name="Content Placeholder 2"/>
          <p:cNvSpPr>
            <a:spLocks noGrp="1"/>
          </p:cNvSpPr>
          <p:nvPr>
            <p:ph idx="1"/>
          </p:nvPr>
        </p:nvSpPr>
        <p:spPr>
          <a:xfrm>
            <a:off x="1447800" y="1752600"/>
            <a:ext cx="5486400" cy="3763963"/>
          </a:xfrm>
        </p:spPr>
        <p:txBody>
          <a:bodyPr>
            <a:normAutofit/>
          </a:bodyPr>
          <a:lstStyle/>
          <a:p>
            <a:pPr>
              <a:buNone/>
            </a:pPr>
            <a:r>
              <a:rPr lang="en-US" sz="2400" i="1" dirty="0" smtClean="0">
                <a:solidFill>
                  <a:schemeClr val="tx1"/>
                </a:solidFill>
              </a:rPr>
              <a:t>Characteristics of Web 3.0:</a:t>
            </a:r>
          </a:p>
          <a:p>
            <a:pPr>
              <a:buNone/>
            </a:pPr>
            <a:endParaRPr lang="en-US" sz="1100" b="1" dirty="0" smtClean="0">
              <a:solidFill>
                <a:schemeClr val="tx1"/>
              </a:solidFill>
            </a:endParaRPr>
          </a:p>
          <a:p>
            <a:pPr algn="ctr">
              <a:buNone/>
            </a:pPr>
            <a:r>
              <a:rPr lang="en-US" sz="2400" b="1" dirty="0" smtClean="0">
                <a:solidFill>
                  <a:schemeClr val="tx1"/>
                </a:solidFill>
              </a:rPr>
              <a:t>Web 3.0 = (4C + P + VS)</a:t>
            </a:r>
          </a:p>
          <a:p>
            <a:pPr>
              <a:buNone/>
            </a:pPr>
            <a:r>
              <a:rPr lang="en-US" sz="2400" dirty="0" smtClean="0">
                <a:solidFill>
                  <a:schemeClr val="tx1"/>
                </a:solidFill>
              </a:rPr>
              <a:t> where</a:t>
            </a:r>
          </a:p>
          <a:p>
            <a:pPr>
              <a:buNone/>
            </a:pPr>
            <a:r>
              <a:rPr lang="en-US" sz="2400" dirty="0" smtClean="0">
                <a:solidFill>
                  <a:schemeClr val="tx1"/>
                </a:solidFill>
              </a:rPr>
              <a:t>	3C = Content, Commerce, Community </a:t>
            </a:r>
            <a:br>
              <a:rPr lang="en-US" sz="2400" dirty="0" smtClean="0">
                <a:solidFill>
                  <a:schemeClr val="tx1"/>
                </a:solidFill>
              </a:rPr>
            </a:br>
            <a:r>
              <a:rPr lang="en-US" sz="2400" dirty="0" smtClean="0">
                <a:solidFill>
                  <a:schemeClr val="tx1"/>
                </a:solidFill>
              </a:rPr>
              <a:t>4th C = Context </a:t>
            </a:r>
            <a:br>
              <a:rPr lang="en-US" sz="2400" dirty="0" smtClean="0">
                <a:solidFill>
                  <a:schemeClr val="tx1"/>
                </a:solidFill>
              </a:rPr>
            </a:br>
            <a:r>
              <a:rPr lang="en-US" sz="2400" dirty="0" smtClean="0">
                <a:solidFill>
                  <a:schemeClr val="tx1"/>
                </a:solidFill>
              </a:rPr>
              <a:t>P = Personalization </a:t>
            </a:r>
            <a:br>
              <a:rPr lang="en-US" sz="2400" dirty="0" smtClean="0">
                <a:solidFill>
                  <a:schemeClr val="tx1"/>
                </a:solidFill>
              </a:rPr>
            </a:br>
            <a:r>
              <a:rPr lang="en-US" sz="2400" dirty="0" smtClean="0">
                <a:solidFill>
                  <a:schemeClr val="tx1"/>
                </a:solidFill>
              </a:rPr>
              <a:t>VS = Vertical Search</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21</a:t>
            </a:fld>
            <a:endParaRPr lang="en-US" dirty="0"/>
          </a:p>
        </p:txBody>
      </p:sp>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solidFill>
                  <a:schemeClr val="tx1"/>
                </a:solidFill>
              </a:rPr>
              <a:t>Web 3.0 characteristics</a:t>
            </a:r>
            <a:endParaRPr lang="en-US" sz="2800" i="1" dirty="0">
              <a:solidFill>
                <a:schemeClr val="tx1"/>
              </a:solidFill>
            </a:endParaRPr>
          </a:p>
        </p:txBody>
      </p:sp>
      <p:sp>
        <p:nvSpPr>
          <p:cNvPr id="3" name="Content Placeholder 2"/>
          <p:cNvSpPr>
            <a:spLocks noGrp="1"/>
          </p:cNvSpPr>
          <p:nvPr>
            <p:ph idx="1"/>
          </p:nvPr>
        </p:nvSpPr>
        <p:spPr>
          <a:xfrm>
            <a:off x="381000" y="1143000"/>
            <a:ext cx="8229600" cy="4983163"/>
          </a:xfrm>
        </p:spPr>
        <p:txBody>
          <a:bodyPr>
            <a:normAutofit lnSpcReduction="10000"/>
          </a:bodyPr>
          <a:lstStyle/>
          <a:p>
            <a:pPr>
              <a:spcBef>
                <a:spcPts val="600"/>
              </a:spcBef>
              <a:spcAft>
                <a:spcPts val="600"/>
              </a:spcAft>
            </a:pPr>
            <a:r>
              <a:rPr lang="en-US" sz="2400" dirty="0" smtClean="0">
                <a:solidFill>
                  <a:schemeClr val="tx1"/>
                </a:solidFill>
              </a:rPr>
              <a:t>Semantic Web</a:t>
            </a:r>
          </a:p>
          <a:p>
            <a:pPr>
              <a:spcBef>
                <a:spcPts val="600"/>
              </a:spcBef>
              <a:spcAft>
                <a:spcPts val="600"/>
              </a:spcAft>
            </a:pPr>
            <a:r>
              <a:rPr lang="en-US" sz="2400" dirty="0" smtClean="0">
                <a:solidFill>
                  <a:schemeClr val="tx1"/>
                </a:solidFill>
              </a:rPr>
              <a:t>Languages of Web 3.0:  e.g., RDF (Resource Description Framework), OWL, and SPARQL; API (Application Programming Interfaces)</a:t>
            </a:r>
          </a:p>
          <a:p>
            <a:pPr>
              <a:spcBef>
                <a:spcPts val="600"/>
              </a:spcBef>
              <a:spcAft>
                <a:spcPts val="600"/>
              </a:spcAft>
            </a:pPr>
            <a:r>
              <a:rPr lang="en-US" sz="2400" dirty="0" smtClean="0">
                <a:solidFill>
                  <a:schemeClr val="tx1"/>
                </a:solidFill>
              </a:rPr>
              <a:t>Artificial intelligence (AI)</a:t>
            </a:r>
          </a:p>
          <a:p>
            <a:pPr>
              <a:spcBef>
                <a:spcPts val="600"/>
              </a:spcBef>
              <a:spcAft>
                <a:spcPts val="600"/>
              </a:spcAft>
            </a:pPr>
            <a:r>
              <a:rPr lang="en-US" sz="2400" dirty="0" smtClean="0">
                <a:solidFill>
                  <a:schemeClr val="tx1"/>
                </a:solidFill>
              </a:rPr>
              <a:t>Mobility</a:t>
            </a:r>
          </a:p>
          <a:p>
            <a:pPr>
              <a:spcBef>
                <a:spcPts val="600"/>
              </a:spcBef>
              <a:spcAft>
                <a:spcPts val="600"/>
              </a:spcAft>
            </a:pPr>
            <a:r>
              <a:rPr lang="en-US" sz="2400" i="1" dirty="0" smtClean="0">
                <a:solidFill>
                  <a:schemeClr val="tx1"/>
                </a:solidFill>
              </a:rPr>
              <a:t>Barriers </a:t>
            </a:r>
          </a:p>
          <a:p>
            <a:pPr lvl="1">
              <a:spcBef>
                <a:spcPts val="600"/>
              </a:spcBef>
              <a:spcAft>
                <a:spcPts val="600"/>
              </a:spcAft>
            </a:pPr>
            <a:r>
              <a:rPr lang="en-US" sz="2000" dirty="0" smtClean="0">
                <a:solidFill>
                  <a:schemeClr val="tx1"/>
                </a:solidFill>
              </a:rPr>
              <a:t>closed data sources</a:t>
            </a:r>
          </a:p>
          <a:p>
            <a:pPr lvl="1">
              <a:spcBef>
                <a:spcPts val="600"/>
              </a:spcBef>
              <a:spcAft>
                <a:spcPts val="600"/>
              </a:spcAft>
            </a:pPr>
            <a:r>
              <a:rPr lang="en-US" sz="2000" dirty="0" smtClean="0">
                <a:solidFill>
                  <a:schemeClr val="tx1"/>
                </a:solidFill>
              </a:rPr>
              <a:t>incompatible data structures and format</a:t>
            </a:r>
          </a:p>
          <a:p>
            <a:pPr lvl="1">
              <a:spcBef>
                <a:spcPts val="600"/>
              </a:spcBef>
              <a:spcAft>
                <a:spcPts val="600"/>
              </a:spcAft>
            </a:pPr>
            <a:r>
              <a:rPr lang="en-US" sz="2000" dirty="0" smtClean="0">
                <a:solidFill>
                  <a:schemeClr val="tx1"/>
                </a:solidFill>
              </a:rPr>
              <a:t>fractured Web</a:t>
            </a:r>
          </a:p>
          <a:p>
            <a:pPr lvl="1">
              <a:spcBef>
                <a:spcPts val="600"/>
              </a:spcBef>
              <a:spcAft>
                <a:spcPts val="600"/>
              </a:spcAft>
            </a:pPr>
            <a:r>
              <a:rPr lang="en-US" sz="2000" dirty="0" smtClean="0">
                <a:solidFill>
                  <a:schemeClr val="tx1"/>
                </a:solidFill>
              </a:rPr>
              <a:t>lack of Net Neutrality</a:t>
            </a:r>
          </a:p>
          <a:p>
            <a:pPr lvl="1">
              <a:spcBef>
                <a:spcPts val="600"/>
              </a:spcBef>
              <a:spcAft>
                <a:spcPts val="600"/>
              </a:spcAft>
            </a:pP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22</a:t>
            </a:fld>
            <a:endParaRPr lang="en-US" dirty="0"/>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23</a:t>
            </a:fld>
            <a:endParaRPr lang="en-US" dirty="0"/>
          </a:p>
        </p:txBody>
      </p:sp>
      <p:pic>
        <p:nvPicPr>
          <p:cNvPr id="6" name="Picture 4"/>
          <p:cNvPicPr>
            <a:picLocks noGrp="1" noChangeAspect="1" noChangeArrowheads="1"/>
          </p:cNvPicPr>
          <p:nvPr>
            <p:ph idx="1"/>
          </p:nvPr>
        </p:nvPicPr>
        <p:blipFill>
          <a:blip r:embed="rId3" cstate="print"/>
          <a:srcRect/>
          <a:stretch>
            <a:fillRect/>
          </a:stretch>
        </p:blipFill>
        <p:spPr bwMode="auto">
          <a:xfrm>
            <a:off x="5943600" y="2971800"/>
            <a:ext cx="1311544" cy="1962944"/>
          </a:xfrm>
          <a:prstGeom prst="rect">
            <a:avLst/>
          </a:prstGeom>
          <a:noFill/>
          <a:ln w="9525">
            <a:noFill/>
            <a:miter lim="800000"/>
            <a:headEnd/>
            <a:tailEnd/>
          </a:ln>
        </p:spPr>
      </p:pic>
      <p:sp>
        <p:nvSpPr>
          <p:cNvPr id="7" name="Rectangle 2"/>
          <p:cNvSpPr>
            <a:spLocks noGrp="1" noChangeArrowheads="1"/>
          </p:cNvSpPr>
          <p:nvPr>
            <p:ph type="title"/>
          </p:nvPr>
        </p:nvSpPr>
        <p:spPr bwMode="auto">
          <a:xfrm>
            <a:off x="609600" y="1877960"/>
            <a:ext cx="6019800" cy="3477875"/>
          </a:xfrm>
          <a:prstGeom prst="rect">
            <a:avLst/>
          </a:prstGeom>
          <a:noFill/>
          <a:ln w="9525">
            <a:noFill/>
            <a:miter lim="800000"/>
            <a:headEnd/>
            <a:tailEnd/>
          </a:ln>
        </p:spPr>
        <p:txBody>
          <a:bodyPr wrap="square">
            <a:spAutoFit/>
          </a:bodyPr>
          <a:lstStyle/>
          <a:p>
            <a:r>
              <a:rPr lang="en-US" sz="2000" dirty="0" smtClean="0">
                <a:solidFill>
                  <a:schemeClr val="tx1"/>
                </a:solidFill>
              </a:rPr>
              <a:t>In 2008, the company started </a:t>
            </a:r>
            <a:r>
              <a:rPr lang="en-US" sz="2000" i="1" dirty="0" smtClean="0">
                <a:solidFill>
                  <a:schemeClr val="tx1"/>
                </a:solidFill>
                <a:hlinkClick r:id="rId4"/>
              </a:rPr>
              <a:t>mystarbucksidea.com</a:t>
            </a:r>
            <a:r>
              <a:rPr lang="en-US" sz="2000" dirty="0" smtClean="0">
                <a:solidFill>
                  <a:schemeClr val="tx1"/>
                </a:solidFill>
              </a:rPr>
              <a:t>, a social media site designed to solicit ideas and feedback from its customers</a:t>
            </a:r>
            <a:r>
              <a:rPr lang="en-US" sz="2000" b="1" dirty="0" smtClean="0">
                <a:solidFill>
                  <a:schemeClr val="tx1"/>
                </a:solidFill>
              </a:rPr>
              <a:t>	</a:t>
            </a:r>
            <a:br>
              <a:rPr lang="en-US" sz="2000" b="1" dirty="0" smtClean="0">
                <a:solidFill>
                  <a:schemeClr val="tx1"/>
                </a:solidFill>
              </a:rPr>
            </a:br>
            <a:r>
              <a:rPr lang="en-US" sz="2000" dirty="0" smtClean="0">
                <a:solidFill>
                  <a:schemeClr val="tx1"/>
                </a:solidFill>
              </a:rPr>
              <a:t/>
            </a:r>
            <a:br>
              <a:rPr lang="en-US" sz="2000" dirty="0" smtClean="0">
                <a:solidFill>
                  <a:schemeClr val="tx1"/>
                </a:solidFill>
              </a:rPr>
            </a:br>
            <a:r>
              <a:rPr lang="en-US" sz="2000" dirty="0" smtClean="0">
                <a:solidFill>
                  <a:schemeClr val="tx1"/>
                </a:solidFill>
              </a:rPr>
              <a:t/>
            </a:r>
            <a:br>
              <a:rPr lang="en-US" sz="2000" dirty="0" smtClean="0">
                <a:solidFill>
                  <a:schemeClr val="tx1"/>
                </a:solidFill>
              </a:rPr>
            </a:br>
            <a:r>
              <a:rPr lang="en-US" sz="2000" dirty="0" smtClean="0">
                <a:solidFill>
                  <a:schemeClr val="tx1"/>
                </a:solidFill>
              </a:rPr>
              <a:t>	</a:t>
            </a:r>
            <a:r>
              <a:rPr lang="en-US" sz="2000" b="1" dirty="0" smtClean="0">
                <a:solidFill>
                  <a:schemeClr val="bg2">
                    <a:lumMod val="25000"/>
                  </a:schemeClr>
                </a:solidFill>
              </a:rPr>
              <a:t>Figure </a:t>
            </a:r>
            <a:r>
              <a:rPr lang="en-US" sz="2000" b="1" dirty="0">
                <a:solidFill>
                  <a:schemeClr val="bg2">
                    <a:lumMod val="25000"/>
                  </a:schemeClr>
                </a:solidFill>
              </a:rPr>
              <a:t>8.16. Starbucks is popular for its </a:t>
            </a:r>
            <a:r>
              <a:rPr lang="en-US" sz="2000" b="1" dirty="0" smtClean="0">
                <a:solidFill>
                  <a:schemeClr val="bg2">
                    <a:lumMod val="25000"/>
                  </a:schemeClr>
                </a:solidFill>
              </a:rPr>
              <a:t/>
            </a:r>
            <a:br>
              <a:rPr lang="en-US" sz="2000" b="1" dirty="0" smtClean="0">
                <a:solidFill>
                  <a:schemeClr val="bg2">
                    <a:lumMod val="25000"/>
                  </a:schemeClr>
                </a:solidFill>
              </a:rPr>
            </a:br>
            <a:r>
              <a:rPr lang="en-US" sz="2000" b="1" dirty="0" smtClean="0">
                <a:solidFill>
                  <a:schemeClr val="bg2">
                    <a:lumMod val="25000"/>
                  </a:schemeClr>
                </a:solidFill>
              </a:rPr>
              <a:t>	gourmet </a:t>
            </a:r>
            <a:r>
              <a:rPr lang="en-US" sz="2000" b="1" dirty="0">
                <a:solidFill>
                  <a:schemeClr val="bg2">
                    <a:lumMod val="25000"/>
                  </a:schemeClr>
                </a:solidFill>
              </a:rPr>
              <a:t>coffee drinks and the social </a:t>
            </a:r>
            <a:r>
              <a:rPr lang="en-US" sz="2000" b="1" dirty="0" smtClean="0">
                <a:solidFill>
                  <a:schemeClr val="bg2">
                    <a:lumMod val="25000"/>
                  </a:schemeClr>
                </a:solidFill>
              </a:rPr>
              <a:t/>
            </a:r>
            <a:br>
              <a:rPr lang="en-US" sz="2000" b="1" dirty="0" smtClean="0">
                <a:solidFill>
                  <a:schemeClr val="bg2">
                    <a:lumMod val="25000"/>
                  </a:schemeClr>
                </a:solidFill>
              </a:rPr>
            </a:br>
            <a:r>
              <a:rPr lang="en-US" sz="2000" b="1" dirty="0" smtClean="0">
                <a:solidFill>
                  <a:schemeClr val="bg2">
                    <a:lumMod val="25000"/>
                  </a:schemeClr>
                </a:solidFill>
              </a:rPr>
              <a:t>	environments </a:t>
            </a:r>
            <a:r>
              <a:rPr lang="en-US" sz="2000" b="1" dirty="0">
                <a:solidFill>
                  <a:schemeClr val="bg2">
                    <a:lumMod val="25000"/>
                  </a:schemeClr>
                </a:solidFill>
              </a:rPr>
              <a:t>it creates in its </a:t>
            </a:r>
            <a:r>
              <a:rPr lang="en-US" sz="2000" b="1" dirty="0" smtClean="0">
                <a:solidFill>
                  <a:schemeClr val="bg2">
                    <a:lumMod val="25000"/>
                  </a:schemeClr>
                </a:solidFill>
              </a:rPr>
              <a:t>stores</a:t>
            </a:r>
            <a:r>
              <a:rPr lang="en-US" sz="2000" b="1" dirty="0" smtClean="0">
                <a:solidFill>
                  <a:schemeClr val="tx1"/>
                </a:solidFill>
              </a:rPr>
              <a:t/>
            </a:r>
            <a:br>
              <a:rPr lang="en-US" sz="2000" b="1" dirty="0" smtClean="0">
                <a:solidFill>
                  <a:schemeClr val="tx1"/>
                </a:solidFill>
              </a:rPr>
            </a:br>
            <a:r>
              <a:rPr lang="en-US" sz="2000" b="1" dirty="0" smtClean="0">
                <a:solidFill>
                  <a:schemeClr val="tx1"/>
                </a:solidFill>
              </a:rPr>
              <a:t/>
            </a:r>
            <a:br>
              <a:rPr lang="en-US" sz="2000" b="1" dirty="0" smtClean="0">
                <a:solidFill>
                  <a:schemeClr val="tx1"/>
                </a:solidFill>
              </a:rPr>
            </a:br>
            <a:r>
              <a:rPr lang="en-US" sz="2000" dirty="0" smtClean="0">
                <a:solidFill>
                  <a:schemeClr val="tx1"/>
                </a:solidFill>
              </a:rPr>
              <a:t/>
            </a:r>
            <a:br>
              <a:rPr lang="en-US" sz="2000" dirty="0" smtClean="0">
                <a:solidFill>
                  <a:schemeClr val="tx1"/>
                </a:solidFill>
              </a:rPr>
            </a:br>
            <a:r>
              <a:rPr lang="en-US" sz="2000" dirty="0" smtClean="0"/>
              <a:t>. </a:t>
            </a:r>
            <a:endParaRPr lang="en-US" sz="2000" b="1" dirty="0">
              <a:solidFill>
                <a:schemeClr val="tx1"/>
              </a:solidFill>
            </a:endParaRPr>
          </a:p>
        </p:txBody>
      </p:sp>
      <p:sp>
        <p:nvSpPr>
          <p:cNvPr id="8" name="Rectangle 7"/>
          <p:cNvSpPr/>
          <p:nvPr/>
        </p:nvSpPr>
        <p:spPr>
          <a:xfrm>
            <a:off x="381000" y="1066800"/>
            <a:ext cx="7086600" cy="461665"/>
          </a:xfrm>
          <a:prstGeom prst="rect">
            <a:avLst/>
          </a:prstGeom>
        </p:spPr>
        <p:txBody>
          <a:bodyPr wrap="square">
            <a:spAutoFit/>
          </a:bodyPr>
          <a:lstStyle/>
          <a:p>
            <a:r>
              <a:rPr lang="en-US" sz="2400" b="1" i="1" dirty="0" smtClean="0"/>
              <a:t>Crowdsourcing at Starbucks:  Embracing Customers</a:t>
            </a:r>
            <a:endParaRPr lang="en-US" sz="2400" b="1" i="1" dirty="0"/>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tx1"/>
                </a:solidFill>
              </a:rPr>
              <a:t>Chapter 8 Link Library</a:t>
            </a:r>
            <a:endParaRPr lang="en-US" dirty="0"/>
          </a:p>
        </p:txBody>
      </p:sp>
      <p:sp>
        <p:nvSpPr>
          <p:cNvPr id="3" name="Content Placeholder 2"/>
          <p:cNvSpPr>
            <a:spLocks noGrp="1"/>
          </p:cNvSpPr>
          <p:nvPr>
            <p:ph idx="1"/>
          </p:nvPr>
        </p:nvSpPr>
        <p:spPr>
          <a:xfrm>
            <a:off x="533400" y="1417637"/>
            <a:ext cx="8305800" cy="4525963"/>
          </a:xfrm>
        </p:spPr>
        <p:txBody>
          <a:bodyPr>
            <a:normAutofit/>
          </a:bodyPr>
          <a:lstStyle/>
          <a:p>
            <a:pPr>
              <a:spcBef>
                <a:spcPts val="1200"/>
              </a:spcBef>
              <a:buNone/>
            </a:pPr>
            <a:r>
              <a:rPr lang="en-US" sz="2200" i="1" dirty="0" smtClean="0">
                <a:solidFill>
                  <a:schemeClr val="tx1"/>
                </a:solidFill>
              </a:rPr>
              <a:t>Web 2.0—The Machine Is Us/ing Us </a:t>
            </a:r>
            <a:r>
              <a:rPr lang="en-US" sz="2000" i="1" u="sng" dirty="0" smtClean="0">
                <a:solidFill>
                  <a:schemeClr val="tx1"/>
                </a:solidFill>
                <a:hlinkClick r:id="rId3"/>
              </a:rPr>
              <a:t>youtube.com/user/mwesch#p/u/9/NLlGopyXT_g</a:t>
            </a:r>
            <a:r>
              <a:rPr lang="en-US" sz="2000" i="1" dirty="0" smtClean="0">
                <a:solidFill>
                  <a:schemeClr val="tx1"/>
                </a:solidFill>
              </a:rPr>
              <a:t> </a:t>
            </a:r>
            <a:endParaRPr lang="en-US" sz="2200" dirty="0" smtClean="0">
              <a:solidFill>
                <a:schemeClr val="tx1"/>
              </a:solidFill>
            </a:endParaRPr>
          </a:p>
          <a:p>
            <a:pPr>
              <a:spcBef>
                <a:spcPts val="1200"/>
              </a:spcBef>
              <a:spcAft>
                <a:spcPts val="600"/>
              </a:spcAft>
              <a:buNone/>
            </a:pPr>
            <a:r>
              <a:rPr lang="en-US" sz="2200" dirty="0" smtClean="0">
                <a:solidFill>
                  <a:schemeClr val="tx1"/>
                </a:solidFill>
              </a:rPr>
              <a:t>Social Media Revolution – Is it a fad? </a:t>
            </a:r>
            <a:r>
              <a:rPr lang="en-US" sz="2000" i="1" u="sng" dirty="0" smtClean="0">
                <a:solidFill>
                  <a:schemeClr val="tx1"/>
                </a:solidFill>
                <a:hlinkClick r:id="rId4"/>
              </a:rPr>
              <a:t>youtube.com/watch?v=lFZ0z5Fm-Ng</a:t>
            </a:r>
            <a:r>
              <a:rPr lang="en-US" sz="2000" i="1" dirty="0" smtClean="0">
                <a:solidFill>
                  <a:schemeClr val="tx1"/>
                </a:solidFill>
              </a:rPr>
              <a:t> </a:t>
            </a:r>
            <a:endParaRPr lang="en-US" sz="2200" dirty="0" smtClean="0">
              <a:solidFill>
                <a:schemeClr val="tx1"/>
              </a:solidFill>
            </a:endParaRPr>
          </a:p>
          <a:p>
            <a:pPr>
              <a:spcBef>
                <a:spcPts val="1200"/>
              </a:spcBef>
              <a:spcAft>
                <a:spcPts val="600"/>
              </a:spcAft>
              <a:buNone/>
            </a:pPr>
            <a:r>
              <a:rPr lang="en-US" sz="2200" dirty="0" smtClean="0">
                <a:solidFill>
                  <a:schemeClr val="tx1"/>
                </a:solidFill>
              </a:rPr>
              <a:t>Mashable Social Media Guide </a:t>
            </a:r>
            <a:r>
              <a:rPr lang="en-US" sz="2200" i="1" u="sng" dirty="0" smtClean="0">
                <a:solidFill>
                  <a:schemeClr val="tx1"/>
                </a:solidFill>
                <a:hlinkClick r:id="rId5"/>
              </a:rPr>
              <a:t>mashable.com/social-media/</a:t>
            </a:r>
            <a:r>
              <a:rPr lang="en-US" sz="2200" i="1" dirty="0" smtClean="0">
                <a:solidFill>
                  <a:schemeClr val="tx1"/>
                </a:solidFill>
              </a:rPr>
              <a:t>  </a:t>
            </a:r>
            <a:endParaRPr lang="en-US" sz="2200" dirty="0" smtClean="0">
              <a:solidFill>
                <a:schemeClr val="tx1"/>
              </a:solidFill>
            </a:endParaRPr>
          </a:p>
          <a:p>
            <a:pPr>
              <a:spcBef>
                <a:spcPts val="1200"/>
              </a:spcBef>
              <a:spcAft>
                <a:spcPts val="600"/>
              </a:spcAft>
              <a:buNone/>
            </a:pPr>
            <a:r>
              <a:rPr lang="en-US" sz="2200" dirty="0" smtClean="0">
                <a:solidFill>
                  <a:schemeClr val="tx1"/>
                </a:solidFill>
              </a:rPr>
              <a:t>Cluetrain Manifesto </a:t>
            </a:r>
            <a:r>
              <a:rPr lang="en-US" sz="2200" i="1" u="sng" dirty="0" smtClean="0">
                <a:solidFill>
                  <a:schemeClr val="tx1"/>
                </a:solidFill>
                <a:hlinkClick r:id="rId6"/>
              </a:rPr>
              <a:t>cluetrain.com/</a:t>
            </a:r>
            <a:r>
              <a:rPr lang="en-US" sz="2200" i="1" dirty="0" smtClean="0">
                <a:solidFill>
                  <a:schemeClr val="tx1"/>
                </a:solidFill>
              </a:rPr>
              <a:t> </a:t>
            </a:r>
            <a:endParaRPr lang="en-US" sz="2200" dirty="0" smtClean="0">
              <a:solidFill>
                <a:schemeClr val="tx1"/>
              </a:solidFill>
            </a:endParaRPr>
          </a:p>
          <a:p>
            <a:pPr>
              <a:spcBef>
                <a:spcPts val="1200"/>
              </a:spcBef>
              <a:spcAft>
                <a:spcPts val="600"/>
              </a:spcAft>
              <a:buNone/>
            </a:pPr>
            <a:r>
              <a:rPr lang="en-US" sz="2200" dirty="0" smtClean="0">
                <a:solidFill>
                  <a:schemeClr val="tx1"/>
                </a:solidFill>
              </a:rPr>
              <a:t>O’Reilly Media </a:t>
            </a:r>
            <a:r>
              <a:rPr lang="en-US" sz="2200" i="1" u="sng" dirty="0" smtClean="0">
                <a:solidFill>
                  <a:schemeClr val="tx1"/>
                </a:solidFill>
                <a:hlinkClick r:id="rId7"/>
              </a:rPr>
              <a:t>oreilly.com/community/</a:t>
            </a:r>
            <a:r>
              <a:rPr lang="en-US" sz="2200" i="1" dirty="0" smtClean="0">
                <a:solidFill>
                  <a:schemeClr val="tx1"/>
                </a:solidFill>
              </a:rPr>
              <a:t> </a:t>
            </a:r>
            <a:endParaRPr lang="en-US" sz="2200" dirty="0" smtClean="0">
              <a:solidFill>
                <a:schemeClr val="tx1"/>
              </a:solidFill>
            </a:endParaRPr>
          </a:p>
          <a:p>
            <a:pPr>
              <a:spcBef>
                <a:spcPts val="1200"/>
              </a:spcBef>
              <a:spcAft>
                <a:spcPts val="600"/>
              </a:spcAft>
              <a:buNone/>
            </a:pPr>
            <a:r>
              <a:rPr lang="en-US" sz="2200" dirty="0" smtClean="0">
                <a:solidFill>
                  <a:schemeClr val="tx1"/>
                </a:solidFill>
              </a:rPr>
              <a:t>World Wide Web Consortium </a:t>
            </a:r>
            <a:r>
              <a:rPr lang="en-US" sz="2200" i="1" u="sng" dirty="0" smtClean="0">
                <a:solidFill>
                  <a:schemeClr val="tx1"/>
                </a:solidFill>
                <a:hlinkClick r:id="rId8"/>
              </a:rPr>
              <a:t>w3.org/Consortium/</a:t>
            </a:r>
            <a:r>
              <a:rPr lang="en-US" sz="2200" i="1" dirty="0" smtClean="0">
                <a:solidFill>
                  <a:schemeClr val="tx1"/>
                </a:solidFill>
              </a:rPr>
              <a:t> </a:t>
            </a:r>
            <a:endParaRPr lang="en-US" sz="2200" dirty="0" smtClean="0">
              <a:solidFill>
                <a:schemeClr val="tx1"/>
              </a:solidFill>
            </a:endParaRPr>
          </a:p>
          <a:p>
            <a:pPr>
              <a:spcBef>
                <a:spcPts val="1200"/>
              </a:spcBef>
              <a:spcAft>
                <a:spcPts val="600"/>
              </a:spcAft>
              <a:buNone/>
            </a:pPr>
            <a:r>
              <a:rPr lang="en-US" sz="2200" dirty="0" smtClean="0">
                <a:solidFill>
                  <a:schemeClr val="tx1"/>
                </a:solidFill>
              </a:rPr>
              <a:t>Read, Write, Web technology blog </a:t>
            </a:r>
            <a:r>
              <a:rPr lang="en-US" sz="2200" i="1" u="sng" dirty="0" smtClean="0">
                <a:solidFill>
                  <a:schemeClr val="tx1"/>
                </a:solidFill>
                <a:hlinkClick r:id="rId9"/>
              </a:rPr>
              <a:t>readwriteweb.com/</a:t>
            </a:r>
            <a:r>
              <a:rPr lang="en-US" sz="2200" i="1" dirty="0" smtClean="0">
                <a:solidFill>
                  <a:schemeClr val="tx1"/>
                </a:solidFill>
              </a:rPr>
              <a:t> </a:t>
            </a:r>
            <a:endParaRPr lang="en-US" sz="2200" dirty="0" smtClean="0">
              <a:solidFill>
                <a:schemeClr val="tx1"/>
              </a:solidFill>
            </a:endParaRP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24</a:t>
            </a:fld>
            <a:endParaRPr lang="en-US" dirty="0"/>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8 Learning Objectives</a:t>
            </a:r>
            <a:endParaRPr lang="en-US" b="1" dirty="0">
              <a:solidFill>
                <a:srgbClr val="6B633D"/>
              </a:solidFill>
            </a:endParaRPr>
          </a:p>
        </p:txBody>
      </p:sp>
      <p:sp>
        <p:nvSpPr>
          <p:cNvPr id="3" name="Content Placeholder 2"/>
          <p:cNvSpPr>
            <a:spLocks noGrp="1"/>
          </p:cNvSpPr>
          <p:nvPr>
            <p:ph idx="1"/>
          </p:nvPr>
        </p:nvSpPr>
        <p:spPr>
          <a:xfrm>
            <a:off x="457200" y="1066800"/>
            <a:ext cx="8229600" cy="5059363"/>
          </a:xfrm>
        </p:spPr>
        <p:txBody>
          <a:bodyPr>
            <a:noAutofit/>
          </a:bodyPr>
          <a:lstStyle/>
          <a:p>
            <a:pPr>
              <a:lnSpc>
                <a:spcPct val="120000"/>
              </a:lnSpc>
              <a:spcBef>
                <a:spcPts val="600"/>
              </a:spcBef>
              <a:spcAft>
                <a:spcPts val="600"/>
              </a:spcAft>
            </a:pPr>
            <a:r>
              <a:rPr lang="en-US" sz="2200" b="1" dirty="0" smtClean="0">
                <a:solidFill>
                  <a:schemeClr val="tx1"/>
                </a:solidFill>
              </a:rPr>
              <a:t>Understand the nature of Web 2.0 and its business applications.</a:t>
            </a:r>
          </a:p>
          <a:p>
            <a:pPr>
              <a:lnSpc>
                <a:spcPct val="120000"/>
              </a:lnSpc>
              <a:spcBef>
                <a:spcPts val="600"/>
              </a:spcBef>
              <a:spcAft>
                <a:spcPts val="600"/>
              </a:spcAft>
            </a:pPr>
            <a:r>
              <a:rPr lang="en-US" sz="2200" b="1" dirty="0" smtClean="0">
                <a:solidFill>
                  <a:schemeClr val="tx1"/>
                </a:solidFill>
              </a:rPr>
              <a:t>Understand online communities and how social networking services are evolving.</a:t>
            </a:r>
          </a:p>
          <a:p>
            <a:pPr>
              <a:lnSpc>
                <a:spcPct val="120000"/>
              </a:lnSpc>
              <a:spcBef>
                <a:spcPts val="600"/>
              </a:spcBef>
              <a:spcAft>
                <a:spcPts val="600"/>
              </a:spcAft>
            </a:pPr>
            <a:r>
              <a:rPr lang="en-US" sz="2200" b="1" dirty="0" smtClean="0">
                <a:solidFill>
                  <a:schemeClr val="tx1"/>
                </a:solidFill>
              </a:rPr>
              <a:t>Describe how businesses are using Web 2.0 applications to carry out a variety of business functions more effectively.</a:t>
            </a:r>
          </a:p>
          <a:p>
            <a:pPr>
              <a:lnSpc>
                <a:spcPct val="120000"/>
              </a:lnSpc>
              <a:spcBef>
                <a:spcPts val="600"/>
              </a:spcBef>
              <a:spcAft>
                <a:spcPts val="600"/>
              </a:spcAft>
            </a:pPr>
            <a:r>
              <a:rPr lang="en-US" sz="2200" b="1" dirty="0" smtClean="0">
                <a:solidFill>
                  <a:schemeClr val="tx1"/>
                </a:solidFill>
              </a:rPr>
              <a:t>Understand how businesses evaluate the effectiveness of their social media strategies and tactics.</a:t>
            </a:r>
          </a:p>
          <a:p>
            <a:pPr>
              <a:lnSpc>
                <a:spcPct val="120000"/>
              </a:lnSpc>
              <a:spcBef>
                <a:spcPts val="600"/>
              </a:spcBef>
              <a:spcAft>
                <a:spcPts val="600"/>
              </a:spcAft>
            </a:pPr>
            <a:r>
              <a:rPr lang="en-US" sz="2200" b="1" dirty="0" smtClean="0">
                <a:solidFill>
                  <a:schemeClr val="tx1"/>
                </a:solidFill>
              </a:rPr>
              <a:t>Describe how the Internet is evolving and the significant changes that will take place in the near future.</a:t>
            </a:r>
            <a:endParaRPr lang="en-US" sz="22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8-</a:t>
            </a:r>
            <a:fld id="{4C0BDC54-7FBA-410E-843C-F866E66B0366}" type="slidenum">
              <a:rPr lang="en-US" sz="1600" smtClean="0">
                <a:solidFill>
                  <a:schemeClr val="tx1"/>
                </a:solidFill>
              </a:rPr>
              <a:pPr/>
              <a:t>3</a:t>
            </a:fld>
            <a:endParaRPr lang="en-US" sz="1600" dirty="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1143000"/>
          </a:xfrm>
        </p:spPr>
        <p:txBody>
          <a:bodyPr>
            <a:normAutofit/>
          </a:bodyPr>
          <a:lstStyle/>
          <a:p>
            <a:pPr>
              <a:spcBef>
                <a:spcPts val="600"/>
              </a:spcBef>
              <a:spcAft>
                <a:spcPts val="600"/>
              </a:spcAft>
            </a:pPr>
            <a:r>
              <a:rPr lang="en-US" sz="2800" spc="600" dirty="0" smtClean="0"/>
              <a:t>For Class Discussion &amp; Debate</a:t>
            </a:r>
            <a:r>
              <a:rPr lang="en-US" sz="2700" i="1" dirty="0" smtClean="0">
                <a:solidFill>
                  <a:schemeClr val="tx1"/>
                </a:solidFill>
              </a:rPr>
              <a:t/>
            </a:r>
            <a:br>
              <a:rPr lang="en-US" sz="2700" i="1" dirty="0" smtClean="0">
                <a:solidFill>
                  <a:schemeClr val="tx1"/>
                </a:solidFill>
              </a:rPr>
            </a:br>
            <a:r>
              <a:rPr lang="en-US" sz="2400" i="1" dirty="0" smtClean="0">
                <a:solidFill>
                  <a:schemeClr val="tx1"/>
                </a:solidFill>
              </a:rPr>
              <a:t>“United Breaks Guitars” – Epic Social Media Fail</a:t>
            </a:r>
            <a:endParaRPr lang="en-US" sz="2700" i="1" dirty="0" smtClean="0">
              <a:solidFill>
                <a:schemeClr val="tx1"/>
              </a:solidFill>
            </a:endParaRPr>
          </a:p>
        </p:txBody>
      </p:sp>
      <p:sp>
        <p:nvSpPr>
          <p:cNvPr id="3" name="Content Placeholder 2"/>
          <p:cNvSpPr>
            <a:spLocks noGrp="1"/>
          </p:cNvSpPr>
          <p:nvPr>
            <p:ph idx="1"/>
          </p:nvPr>
        </p:nvSpPr>
        <p:spPr>
          <a:xfrm>
            <a:off x="381000" y="1600200"/>
            <a:ext cx="8305800" cy="4648200"/>
          </a:xfrm>
        </p:spPr>
        <p:txBody>
          <a:bodyPr>
            <a:normAutofit fontScale="62500" lnSpcReduction="20000"/>
          </a:bodyPr>
          <a:lstStyle/>
          <a:p>
            <a:pPr lvl="0">
              <a:spcBef>
                <a:spcPts val="1200"/>
              </a:spcBef>
              <a:spcAft>
                <a:spcPts val="1200"/>
              </a:spcAft>
              <a:buNone/>
            </a:pPr>
            <a:r>
              <a:rPr lang="en-US" sz="3100" b="1" u="sng" dirty="0" smtClean="0">
                <a:solidFill>
                  <a:schemeClr val="tx1"/>
                </a:solidFill>
              </a:rPr>
              <a:t>Scenario for Brainstorming &amp; Discussion</a:t>
            </a:r>
            <a:r>
              <a:rPr lang="en-US" sz="3100" b="1" dirty="0" smtClean="0">
                <a:solidFill>
                  <a:schemeClr val="tx1"/>
                </a:solidFill>
              </a:rPr>
              <a:t> </a:t>
            </a:r>
            <a:r>
              <a:rPr lang="en-US" sz="2600" i="1" dirty="0" smtClean="0">
                <a:solidFill>
                  <a:schemeClr val="tx1"/>
                </a:solidFill>
              </a:rPr>
              <a:t>(see book for full text)</a:t>
            </a:r>
            <a:endParaRPr lang="en-US" sz="3400" i="1" dirty="0" smtClean="0">
              <a:solidFill>
                <a:schemeClr val="tx1"/>
              </a:solidFill>
            </a:endParaRPr>
          </a:p>
          <a:p>
            <a:pPr>
              <a:spcBef>
                <a:spcPts val="1200"/>
              </a:spcBef>
              <a:buNone/>
            </a:pPr>
            <a:r>
              <a:rPr lang="en-US" dirty="0" smtClean="0">
                <a:solidFill>
                  <a:schemeClr val="tx1"/>
                </a:solidFill>
              </a:rPr>
              <a:t>On March 31, 2008, Dave Carroll and his band, </a:t>
            </a:r>
            <a:r>
              <a:rPr lang="en-US" i="1" dirty="0" smtClean="0">
                <a:solidFill>
                  <a:schemeClr val="tx1"/>
                </a:solidFill>
              </a:rPr>
              <a:t>Sons of Maxwell</a:t>
            </a:r>
            <a:r>
              <a:rPr lang="en-US" dirty="0" smtClean="0">
                <a:solidFill>
                  <a:schemeClr val="tx1"/>
                </a:solidFill>
              </a:rPr>
              <a:t>, </a:t>
            </a:r>
            <a:br>
              <a:rPr lang="en-US" dirty="0" smtClean="0">
                <a:solidFill>
                  <a:schemeClr val="tx1"/>
                </a:solidFill>
              </a:rPr>
            </a:br>
            <a:r>
              <a:rPr lang="en-US" dirty="0" smtClean="0">
                <a:solidFill>
                  <a:schemeClr val="tx1"/>
                </a:solidFill>
              </a:rPr>
              <a:t>departed for a tour by flying on United Airlines (UAL) from Halifax, Canada to Omaha, Nebraska via Chicago O’Hare Airport. </a:t>
            </a:r>
          </a:p>
          <a:p>
            <a:pPr>
              <a:spcBef>
                <a:spcPts val="1200"/>
              </a:spcBef>
              <a:buNone/>
            </a:pPr>
            <a:r>
              <a:rPr lang="en-US" dirty="0" smtClean="0">
                <a:solidFill>
                  <a:schemeClr val="tx1"/>
                </a:solidFill>
              </a:rPr>
              <a:t>While waiting to deplane at O’Hare, Dave &amp; his band watched helplessly as</a:t>
            </a:r>
            <a:r>
              <a:rPr lang="en-US" b="1" dirty="0" smtClean="0">
                <a:solidFill>
                  <a:schemeClr val="tx1"/>
                </a:solidFill>
              </a:rPr>
              <a:t> </a:t>
            </a:r>
            <a:br>
              <a:rPr lang="en-US" b="1" dirty="0" smtClean="0">
                <a:solidFill>
                  <a:schemeClr val="tx1"/>
                </a:solidFill>
              </a:rPr>
            </a:br>
            <a:r>
              <a:rPr lang="en-US" b="1" dirty="0" smtClean="0">
                <a:solidFill>
                  <a:schemeClr val="tx1"/>
                </a:solidFill>
              </a:rPr>
              <a:t>UAL baggage handlers tossed their expensive instruments around the tarmac  “without regard” </a:t>
            </a:r>
            <a:r>
              <a:rPr lang="en-US" dirty="0" smtClean="0">
                <a:solidFill>
                  <a:schemeClr val="tx1"/>
                </a:solidFill>
              </a:rPr>
              <a:t>breaking a Taylor guitar.</a:t>
            </a:r>
          </a:p>
          <a:p>
            <a:pPr>
              <a:spcBef>
                <a:spcPts val="1200"/>
              </a:spcBef>
              <a:buNone/>
            </a:pPr>
            <a:r>
              <a:rPr lang="en-US" dirty="0" smtClean="0">
                <a:solidFill>
                  <a:schemeClr val="tx1"/>
                </a:solidFill>
              </a:rPr>
              <a:t>For a year, Carroll tried to resolve his claim for the broken guitar with many UAL customer reps, but the airline refused to accept responsibility. He was told </a:t>
            </a:r>
            <a:r>
              <a:rPr lang="en-US" b="1" dirty="0" smtClean="0">
                <a:solidFill>
                  <a:schemeClr val="tx1"/>
                </a:solidFill>
              </a:rPr>
              <a:t>UAL would not compensate him for the damage they’d inflicted on his instrument.</a:t>
            </a:r>
          </a:p>
          <a:p>
            <a:pPr>
              <a:spcBef>
                <a:spcPts val="1200"/>
              </a:spcBef>
              <a:buNone/>
            </a:pPr>
            <a:r>
              <a:rPr lang="en-US" b="1" dirty="0" smtClean="0">
                <a:solidFill>
                  <a:schemeClr val="tx1"/>
                </a:solidFill>
              </a:rPr>
              <a:t>  </a:t>
            </a:r>
            <a:r>
              <a:rPr lang="en-US" dirty="0" smtClean="0">
                <a:solidFill>
                  <a:schemeClr val="tx1"/>
                </a:solidFill>
              </a:rPr>
              <a:t>Convinced that UAL had created a claim system designed to simply wear down customers, he made his nightmare known via </a:t>
            </a:r>
            <a:r>
              <a:rPr lang="en-US" b="1" dirty="0" smtClean="0">
                <a:solidFill>
                  <a:schemeClr val="tx1"/>
                </a:solidFill>
              </a:rPr>
              <a:t>YouTube videos </a:t>
            </a:r>
            <a:r>
              <a:rPr lang="en-US" dirty="0" smtClean="0">
                <a:solidFill>
                  <a:schemeClr val="tx1"/>
                </a:solidFill>
              </a:rPr>
              <a:t>in July 2009</a:t>
            </a:r>
            <a:r>
              <a:rPr lang="en-US" b="1" dirty="0" smtClean="0">
                <a:solidFill>
                  <a:schemeClr val="tx1"/>
                </a:solidFill>
              </a:rPr>
              <a:t>. </a:t>
            </a:r>
            <a:r>
              <a:rPr lang="en-US" dirty="0" smtClean="0">
                <a:solidFill>
                  <a:schemeClr val="tx1"/>
                </a:solidFill>
              </a:rPr>
              <a:t>Within days, his 1</a:t>
            </a:r>
            <a:r>
              <a:rPr lang="en-US" baseline="30000" dirty="0" smtClean="0">
                <a:solidFill>
                  <a:schemeClr val="tx1"/>
                </a:solidFill>
              </a:rPr>
              <a:t>st</a:t>
            </a:r>
            <a:r>
              <a:rPr lang="en-US" dirty="0" smtClean="0">
                <a:solidFill>
                  <a:schemeClr val="tx1"/>
                </a:solidFill>
              </a:rPr>
              <a:t> video received over 2.5 million views and went viral on blogs, CNN, BBC, Twitter, and other social media.</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8-</a:t>
            </a:r>
            <a:fld id="{4C0BDC54-7FBA-410E-843C-F866E66B0366}" type="slidenum">
              <a:rPr lang="en-US" smtClean="0">
                <a:solidFill>
                  <a:schemeClr val="tx1"/>
                </a:solidFill>
              </a:rPr>
              <a:pPr/>
              <a:t>4</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8" name="Picture 7" descr="g.gif"/>
          <p:cNvPicPr>
            <a:picLocks noChangeAspect="1"/>
          </p:cNvPicPr>
          <p:nvPr/>
        </p:nvPicPr>
        <p:blipFill>
          <a:blip r:embed="rId3" cstate="print"/>
          <a:stretch>
            <a:fillRect/>
          </a:stretch>
        </p:blipFill>
        <p:spPr>
          <a:xfrm>
            <a:off x="7734300" y="833536"/>
            <a:ext cx="1257300" cy="1295788"/>
          </a:xfrm>
          <a:prstGeom prst="rect">
            <a:avLst/>
          </a:prstGeom>
          <a:effectLst>
            <a:outerShdw blurRad="228600" dist="101600" sx="102000" sy="102000" algn="ct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spcBef>
                <a:spcPts val="600"/>
              </a:spcBef>
              <a:spcAft>
                <a:spcPts val="600"/>
              </a:spcAft>
            </a:pPr>
            <a:r>
              <a:rPr lang="en-US" sz="2800" spc="600" dirty="0" smtClean="0"/>
              <a:t>For Class Discussion &amp; Debate</a:t>
            </a:r>
            <a:r>
              <a:rPr lang="en-US" sz="2700" i="1" dirty="0" smtClean="0">
                <a:solidFill>
                  <a:schemeClr val="tx1"/>
                </a:solidFill>
              </a:rPr>
              <a:t/>
            </a:r>
            <a:br>
              <a:rPr lang="en-US" sz="2700" i="1" dirty="0" smtClean="0">
                <a:solidFill>
                  <a:schemeClr val="tx1"/>
                </a:solidFill>
              </a:rPr>
            </a:br>
            <a:r>
              <a:rPr lang="en-US" sz="2700" i="1" dirty="0" smtClean="0">
                <a:solidFill>
                  <a:schemeClr val="tx1"/>
                </a:solidFill>
              </a:rPr>
              <a:t>“</a:t>
            </a:r>
            <a:r>
              <a:rPr lang="en-US" sz="2400" i="1" dirty="0" smtClean="0">
                <a:solidFill>
                  <a:schemeClr val="tx1"/>
                </a:solidFill>
              </a:rPr>
              <a:t>United Breaks Guitars” – Epic Social Media Fail</a:t>
            </a:r>
            <a:endParaRPr lang="en-US" sz="2700" i="1" dirty="0" smtClean="0">
              <a:solidFill>
                <a:schemeClr val="tx1"/>
              </a:solidFill>
            </a:endParaRPr>
          </a:p>
        </p:txBody>
      </p:sp>
      <p:sp>
        <p:nvSpPr>
          <p:cNvPr id="3" name="Content Placeholder 2"/>
          <p:cNvSpPr>
            <a:spLocks noGrp="1"/>
          </p:cNvSpPr>
          <p:nvPr>
            <p:ph idx="1"/>
          </p:nvPr>
        </p:nvSpPr>
        <p:spPr>
          <a:xfrm>
            <a:off x="381000" y="1600200"/>
            <a:ext cx="8305800" cy="4572000"/>
          </a:xfrm>
        </p:spPr>
        <p:txBody>
          <a:bodyPr>
            <a:normAutofit lnSpcReduction="10000"/>
          </a:bodyPr>
          <a:lstStyle/>
          <a:p>
            <a:pPr>
              <a:buNone/>
            </a:pPr>
            <a:endParaRPr lang="en-US" sz="2000" dirty="0" smtClean="0">
              <a:solidFill>
                <a:schemeClr val="tx1"/>
              </a:solidFill>
            </a:endParaRPr>
          </a:p>
          <a:p>
            <a:pPr>
              <a:buNone/>
            </a:pPr>
            <a:r>
              <a:rPr lang="en-US" sz="2000" dirty="0" smtClean="0">
                <a:solidFill>
                  <a:schemeClr val="tx1"/>
                </a:solidFill>
              </a:rPr>
              <a:t>See Dave Carroll’s account of his bad experiences w/ UAL at </a:t>
            </a:r>
            <a:r>
              <a:rPr lang="en-US" sz="2000" dirty="0" smtClean="0">
                <a:solidFill>
                  <a:schemeClr val="tx1"/>
                </a:solidFill>
                <a:hlinkClick r:id="rId3"/>
              </a:rPr>
              <a:t>http://www.davecarrollmusic.com/ubg/</a:t>
            </a:r>
            <a:r>
              <a:rPr lang="en-US" sz="2000" dirty="0" smtClean="0">
                <a:solidFill>
                  <a:schemeClr val="tx1"/>
                </a:solidFill>
              </a:rPr>
              <a:t> or </a:t>
            </a:r>
            <a:r>
              <a:rPr lang="en-US" sz="2000" dirty="0" smtClean="0">
                <a:hlinkClick r:id="rId4"/>
              </a:rPr>
              <a:t>http://www.youtube.com/watch?v=5YGc4zOqozo</a:t>
            </a:r>
            <a:endParaRPr lang="en-US" sz="2000" dirty="0" smtClean="0">
              <a:solidFill>
                <a:schemeClr val="tx1"/>
              </a:solidFill>
            </a:endParaRPr>
          </a:p>
          <a:p>
            <a:pPr>
              <a:buNone/>
            </a:pPr>
            <a:r>
              <a:rPr lang="en-US" sz="2200" dirty="0" smtClean="0">
                <a:solidFill>
                  <a:schemeClr val="tx1"/>
                </a:solidFill>
              </a:rPr>
              <a:t>After reading the case in the textbook and viewing the 3 videos, brainstorm answers to the following 5 questions:</a:t>
            </a:r>
          </a:p>
          <a:p>
            <a:pPr marL="365760" indent="-365760">
              <a:buClr>
                <a:schemeClr val="tx1"/>
              </a:buClr>
              <a:buFont typeface="+mj-lt"/>
              <a:buAutoNum type="arabicPeriod"/>
            </a:pPr>
            <a:r>
              <a:rPr lang="en-US" sz="2000" dirty="0" smtClean="0">
                <a:solidFill>
                  <a:schemeClr val="tx1"/>
                </a:solidFill>
              </a:rPr>
              <a:t>Discuss the notion of social media as </a:t>
            </a:r>
            <a:r>
              <a:rPr lang="en-US" sz="2000" i="1" dirty="0" smtClean="0">
                <a:solidFill>
                  <a:schemeClr val="tx1"/>
                </a:solidFill>
              </a:rPr>
              <a:t>insurgent media</a:t>
            </a:r>
            <a:r>
              <a:rPr lang="en-US" sz="2000" dirty="0" smtClean="0">
                <a:solidFill>
                  <a:schemeClr val="tx1"/>
                </a:solidFill>
              </a:rPr>
              <a:t>, that is, better at attack than at defense.</a:t>
            </a:r>
          </a:p>
          <a:p>
            <a:pPr marL="365760" indent="-365760">
              <a:buClr>
                <a:schemeClr val="tx1"/>
              </a:buClr>
              <a:buFont typeface="+mj-lt"/>
              <a:buAutoNum type="arabicPeriod"/>
            </a:pPr>
            <a:r>
              <a:rPr lang="en-US" sz="2000" dirty="0" smtClean="0">
                <a:solidFill>
                  <a:schemeClr val="tx1"/>
                </a:solidFill>
              </a:rPr>
              <a:t>When you engage your customers in a conversation,  they may tell you (and others) things you don’t want to hear.  They might criticize your product, service, management, and/or employees.  Would it be smarter for companies to limit their online exposure to Web sites that project a well-thought out message and not encourage or allow responses from customers? </a:t>
            </a:r>
          </a:p>
          <a:p>
            <a:pPr marL="182880" indent="-182880">
              <a:buClr>
                <a:schemeClr val="tx1"/>
              </a:buClr>
              <a:buFont typeface="+mj-lt"/>
              <a:buAutoNum type="arabicPeriod"/>
            </a:pPr>
            <a:endParaRPr lang="en-US" sz="2000" dirty="0" smtClean="0">
              <a:solidFill>
                <a:schemeClr val="tx1"/>
              </a:solidFill>
            </a:endParaRPr>
          </a:p>
          <a:p>
            <a:pPr>
              <a:buClr>
                <a:schemeClr val="tx1"/>
              </a:buCl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8-</a:t>
            </a:r>
            <a:fld id="{4C0BDC54-7FBA-410E-843C-F866E66B0366}" type="slidenum">
              <a:rPr lang="en-US" smtClean="0">
                <a:solidFill>
                  <a:schemeClr val="tx1"/>
                </a:solidFill>
              </a:rPr>
              <a:pPr/>
              <a:t>5</a:t>
            </a:fld>
            <a:endParaRPr lang="en-US" dirty="0">
              <a:solidFill>
                <a:schemeClr val="tx1"/>
              </a:solidFill>
            </a:endParaRPr>
          </a:p>
        </p:txBody>
      </p:sp>
      <p:sp>
        <p:nvSpPr>
          <p:cNvPr id="6" name="Title 1"/>
          <p:cNvSpPr txBox="1">
            <a:spLocks/>
          </p:cNvSpPr>
          <p:nvPr/>
        </p:nvSpPr>
        <p:spPr>
          <a:xfrm>
            <a:off x="457200" y="228600"/>
            <a:ext cx="8229600" cy="12954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9" name="Picture 8" descr="broken-guitar.jpg"/>
          <p:cNvPicPr>
            <a:picLocks noChangeAspect="1"/>
          </p:cNvPicPr>
          <p:nvPr/>
        </p:nvPicPr>
        <p:blipFill>
          <a:blip r:embed="rId5" cstate="print"/>
          <a:stretch>
            <a:fillRect/>
          </a:stretch>
        </p:blipFill>
        <p:spPr>
          <a:xfrm>
            <a:off x="6781800" y="1134618"/>
            <a:ext cx="2133600" cy="1456182"/>
          </a:xfrm>
          <a:prstGeom prst="rect">
            <a:avLst/>
          </a:prstGeom>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solidFill>
                  <a:schemeClr val="tx1"/>
                </a:solidFill>
              </a:rPr>
              <a:t>“United Breaks Guitars” – Epic Social Media Fail</a:t>
            </a:r>
            <a:endParaRPr lang="en-US" sz="2400" dirty="0"/>
          </a:p>
        </p:txBody>
      </p:sp>
      <p:sp>
        <p:nvSpPr>
          <p:cNvPr id="3" name="Content Placeholder 2"/>
          <p:cNvSpPr>
            <a:spLocks noGrp="1"/>
          </p:cNvSpPr>
          <p:nvPr>
            <p:ph idx="1"/>
          </p:nvPr>
        </p:nvSpPr>
        <p:spPr>
          <a:xfrm>
            <a:off x="457200" y="1371600"/>
            <a:ext cx="8229600" cy="4525963"/>
          </a:xfrm>
        </p:spPr>
        <p:txBody>
          <a:bodyPr>
            <a:noAutofit/>
          </a:bodyPr>
          <a:lstStyle/>
          <a:p>
            <a:pPr marL="514350" lvl="0" indent="-514350">
              <a:spcBef>
                <a:spcPts val="600"/>
              </a:spcBef>
              <a:spcAft>
                <a:spcPts val="600"/>
              </a:spcAft>
              <a:buClr>
                <a:schemeClr val="tx1"/>
              </a:buClr>
              <a:buFont typeface="+mj-lt"/>
              <a:buAutoNum type="arabicPeriod" startAt="3"/>
            </a:pPr>
            <a:r>
              <a:rPr lang="en-US" sz="2000" dirty="0" smtClean="0">
                <a:solidFill>
                  <a:schemeClr val="tx1"/>
                </a:solidFill>
              </a:rPr>
              <a:t>Once Carroll posted his videos on YouTube, what steps could UAL have taken to minimize the damage and possibly turn things around so that they maintained a positive brand image in the market place? </a:t>
            </a:r>
            <a:br>
              <a:rPr lang="en-US" sz="2000" dirty="0" smtClean="0">
                <a:solidFill>
                  <a:schemeClr val="tx1"/>
                </a:solidFill>
              </a:rPr>
            </a:br>
            <a:r>
              <a:rPr lang="en-US" sz="2000" i="1" dirty="0" smtClean="0">
                <a:solidFill>
                  <a:schemeClr val="tx1"/>
                </a:solidFill>
              </a:rPr>
              <a:t>(Hint:  The major themes in social media communication are “conversation” and “relationship”.  What do you do when you’ve hurt someone’s feelings?)</a:t>
            </a:r>
          </a:p>
          <a:p>
            <a:pPr marL="514350" lvl="0" indent="-514350">
              <a:spcBef>
                <a:spcPts val="600"/>
              </a:spcBef>
              <a:spcAft>
                <a:spcPts val="600"/>
              </a:spcAft>
              <a:buClr>
                <a:schemeClr val="tx1"/>
              </a:buClr>
              <a:buFont typeface="+mj-lt"/>
              <a:buAutoNum type="arabicPeriod" startAt="3"/>
            </a:pPr>
            <a:r>
              <a:rPr lang="en-US" sz="2000" dirty="0" smtClean="0">
                <a:solidFill>
                  <a:schemeClr val="tx1"/>
                </a:solidFill>
              </a:rPr>
              <a:t>Apart from this situation, what are some ways that UAL’s management should consider using social media to build relationships with its customers and prospective customers?</a:t>
            </a:r>
          </a:p>
          <a:p>
            <a:pPr marL="514350" indent="-514350">
              <a:spcBef>
                <a:spcPts val="600"/>
              </a:spcBef>
              <a:spcAft>
                <a:spcPts val="600"/>
              </a:spcAft>
              <a:buClr>
                <a:schemeClr val="tx1"/>
              </a:buClr>
              <a:buFont typeface="+mj-lt"/>
              <a:buAutoNum type="arabicPeriod" startAt="3"/>
            </a:pPr>
            <a:r>
              <a:rPr lang="en-US" sz="2000" dirty="0" smtClean="0">
                <a:solidFill>
                  <a:schemeClr val="tx1"/>
                </a:solidFill>
              </a:rPr>
              <a:t>Did Bob Taylor expose his company Taylor Guitars to any risk? Explain.</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6</a:t>
            </a:fld>
            <a:endParaRPr lang="en-US" dirty="0"/>
          </a:p>
        </p:txBody>
      </p:sp>
      <p:pic>
        <p:nvPicPr>
          <p:cNvPr id="6" name="Picture 5" descr="images.jpg"/>
          <p:cNvPicPr>
            <a:picLocks noChangeAspect="1"/>
          </p:cNvPicPr>
          <p:nvPr/>
        </p:nvPicPr>
        <p:blipFill>
          <a:blip r:embed="rId3" cstate="print"/>
          <a:stretch>
            <a:fillRect/>
          </a:stretch>
        </p:blipFill>
        <p:spPr>
          <a:xfrm>
            <a:off x="3124200" y="5029200"/>
            <a:ext cx="2286000" cy="1143000"/>
          </a:xfrm>
          <a:prstGeom prst="rect">
            <a:avLst/>
          </a:prstGeom>
          <a:effectLst>
            <a:outerShdw blurRad="165100" dist="152400" dir="1920000" sx="102000" sy="102000" algn="ct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381000" y="1676400"/>
            <a:ext cx="8305800" cy="4419600"/>
          </a:xfrm>
        </p:spPr>
        <p:txBody>
          <a:bodyPr>
            <a:normAutofit/>
          </a:bodyPr>
          <a:lstStyle/>
          <a:p>
            <a:pPr marL="365760" lvl="2" indent="-365760">
              <a:spcBef>
                <a:spcPts val="600"/>
              </a:spcBef>
              <a:spcAft>
                <a:spcPts val="1200"/>
              </a:spcAft>
              <a:buFont typeface="+mj-lt"/>
              <a:buAutoNum type="arabicPeriod"/>
            </a:pPr>
            <a:r>
              <a:rPr lang="en-US" sz="2100" dirty="0" smtClean="0">
                <a:solidFill>
                  <a:schemeClr val="tx2">
                    <a:lumMod val="50000"/>
                  </a:schemeClr>
                </a:solidFill>
              </a:rPr>
              <a:t>Take either the position that companies need a damage control strategy for negative social media—or—that such a strategy is unnecessary and not worth the investment. Defend your position with persuasive evidence. </a:t>
            </a:r>
          </a:p>
          <a:p>
            <a:pPr marL="365760" lvl="2" indent="-365760">
              <a:spcBef>
                <a:spcPts val="600"/>
              </a:spcBef>
              <a:spcAft>
                <a:spcPts val="1200"/>
              </a:spcAft>
              <a:buFont typeface="+mj-lt"/>
              <a:buAutoNum type="arabicPeriod"/>
            </a:pPr>
            <a:r>
              <a:rPr lang="en-US" sz="2100" dirty="0" smtClean="0">
                <a:solidFill>
                  <a:schemeClr val="tx2">
                    <a:lumMod val="50000"/>
                  </a:schemeClr>
                </a:solidFill>
              </a:rPr>
              <a:t>In your debate, consider the probability of the risk and how feasible it is for a company to prevent situations like this from happening. </a:t>
            </a:r>
          </a:p>
          <a:p>
            <a:pPr marL="365760" lvl="2" indent="-365760">
              <a:spcBef>
                <a:spcPts val="600"/>
              </a:spcBef>
              <a:spcAft>
                <a:spcPts val="1200"/>
              </a:spcAft>
              <a:buFont typeface="+mj-lt"/>
              <a:buAutoNum type="arabicPeriod"/>
            </a:pPr>
            <a:r>
              <a:rPr lang="en-US" sz="2100" dirty="0" smtClean="0">
                <a:solidFill>
                  <a:schemeClr val="tx2">
                    <a:lumMod val="50000"/>
                  </a:schemeClr>
                </a:solidFill>
              </a:rPr>
              <a:t>Debate the ethical issues, including the use of damaging social media by competitors. Address this question: What’s to stop anyone with an axe to grind from using social media to ruin the reputation of well run, customer-oriented businesses? </a:t>
            </a:r>
            <a:endParaRPr lang="en-US" sz="2100" dirty="0">
              <a:solidFill>
                <a:schemeClr val="tx2">
                  <a:lumMod val="50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8-</a:t>
            </a:r>
            <a:fld id="{4C0BDC54-7FBA-410E-843C-F866E66B0366}" type="slidenum">
              <a:rPr lang="en-US" smtClean="0">
                <a:solidFill>
                  <a:schemeClr val="tx1"/>
                </a:solidFill>
              </a:rPr>
              <a:pPr/>
              <a:t>7</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8" name="Picture 7" descr="images.jpg"/>
          <p:cNvPicPr>
            <a:picLocks noChangeAspect="1"/>
          </p:cNvPicPr>
          <p:nvPr/>
        </p:nvPicPr>
        <p:blipFill>
          <a:blip r:embed="rId3" cstate="print"/>
          <a:stretch>
            <a:fillRect/>
          </a:stretch>
        </p:blipFill>
        <p:spPr>
          <a:xfrm>
            <a:off x="6096000" y="5181600"/>
            <a:ext cx="1828800" cy="914400"/>
          </a:xfrm>
          <a:prstGeom prst="rect">
            <a:avLst/>
          </a:prstGeom>
          <a:effectLst>
            <a:outerShdw blurRad="165100" dist="152400" dir="1920000" sx="102000" sy="102000" algn="ctr" rotWithShape="0">
              <a:prstClr val="black">
                <a:alpha val="40000"/>
              </a:prstClr>
            </a:outerShdw>
          </a:effectLst>
        </p:spPr>
      </p:pic>
      <p:pic>
        <p:nvPicPr>
          <p:cNvPr id="9" name="Picture 8" descr="g.gif"/>
          <p:cNvPicPr>
            <a:picLocks noChangeAspect="1"/>
          </p:cNvPicPr>
          <p:nvPr/>
        </p:nvPicPr>
        <p:blipFill>
          <a:blip r:embed="rId4" cstate="print"/>
          <a:stretch>
            <a:fillRect/>
          </a:stretch>
        </p:blipFill>
        <p:spPr>
          <a:xfrm>
            <a:off x="7543800" y="187001"/>
            <a:ext cx="1066800" cy="1099457"/>
          </a:xfrm>
          <a:prstGeom prst="rect">
            <a:avLst/>
          </a:prstGeom>
          <a:effectLst>
            <a:outerShdw blurRad="228600" dist="101600" sx="102000" sy="102000" algn="ctr" rotWithShape="0">
              <a:prstClr val="black">
                <a:alpha val="40000"/>
              </a:prstClr>
            </a:outerShdw>
          </a:effectLst>
        </p:spPr>
      </p:pic>
      <p:pic>
        <p:nvPicPr>
          <p:cNvPr id="10" name="Picture 9" descr="broken-guitar.jpg"/>
          <p:cNvPicPr>
            <a:picLocks noChangeAspect="1"/>
          </p:cNvPicPr>
          <p:nvPr/>
        </p:nvPicPr>
        <p:blipFill>
          <a:blip r:embed="rId5" cstate="print"/>
          <a:stretch>
            <a:fillRect/>
          </a:stretch>
        </p:blipFill>
        <p:spPr>
          <a:xfrm>
            <a:off x="6150987" y="725805"/>
            <a:ext cx="1392813" cy="950595"/>
          </a:xfrm>
          <a:prstGeom prst="rect">
            <a:avLst/>
          </a:prstGeom>
          <a:effectLst>
            <a:innerShdw blurRad="114300">
              <a:prstClr val="black"/>
            </a:innerShdw>
          </a:effectLst>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solidFill>
                  <a:schemeClr val="tx1"/>
                </a:solidFill>
              </a:rPr>
              <a:t>8.1 Web 2.0 and Social Media</a:t>
            </a:r>
            <a:endParaRPr lang="en-US" dirty="0">
              <a:solidFill>
                <a:schemeClr val="tx1"/>
              </a:solidFill>
            </a:endParaRPr>
          </a:p>
        </p:txBody>
      </p:sp>
      <p:sp>
        <p:nvSpPr>
          <p:cNvPr id="3" name="Content Placeholder 2"/>
          <p:cNvSpPr>
            <a:spLocks noGrp="1"/>
          </p:cNvSpPr>
          <p:nvPr>
            <p:ph idx="1"/>
          </p:nvPr>
        </p:nvSpPr>
        <p:spPr>
          <a:xfrm>
            <a:off x="457200" y="1798637"/>
            <a:ext cx="8229600" cy="3916363"/>
          </a:xfrm>
        </p:spPr>
        <p:txBody>
          <a:bodyPr/>
          <a:lstStyle/>
          <a:p>
            <a:r>
              <a:rPr lang="en-US" sz="2000" dirty="0" smtClean="0">
                <a:solidFill>
                  <a:schemeClr val="tx1"/>
                </a:solidFill>
              </a:rPr>
              <a:t>Web 2.0, the </a:t>
            </a:r>
            <a:r>
              <a:rPr lang="en-US" sz="2000" i="1" dirty="0" smtClean="0">
                <a:solidFill>
                  <a:schemeClr val="tx1"/>
                </a:solidFill>
              </a:rPr>
              <a:t>social Web</a:t>
            </a:r>
            <a:r>
              <a:rPr lang="en-US" sz="2000" dirty="0" smtClean="0">
                <a:solidFill>
                  <a:schemeClr val="tx1"/>
                </a:solidFill>
              </a:rPr>
              <a:t>, has transformed and lead to new business models</a:t>
            </a:r>
          </a:p>
          <a:p>
            <a:r>
              <a:rPr lang="en-US" sz="2000" dirty="0" smtClean="0">
                <a:solidFill>
                  <a:schemeClr val="tx1"/>
                </a:solidFill>
              </a:rPr>
              <a:t>The transformation has happened so smoothly that we frequently don’t recognize many of the implications to businesses, agencies, and individuals. </a:t>
            </a:r>
          </a:p>
          <a:p>
            <a:r>
              <a:rPr lang="en-US" sz="2000" dirty="0" smtClean="0">
                <a:solidFill>
                  <a:schemeClr val="tx1"/>
                </a:solidFill>
              </a:rPr>
              <a:t>Internet interactivity allows for robust social connections between individuals, organizations, governments and other entities.  </a:t>
            </a:r>
          </a:p>
          <a:p>
            <a:r>
              <a:rPr lang="en-US" sz="2000" dirty="0" smtClean="0">
                <a:solidFill>
                  <a:schemeClr val="tx1"/>
                </a:solidFill>
              </a:rPr>
              <a:t>Organizations had communicated with their audiences using a </a:t>
            </a:r>
            <a:r>
              <a:rPr lang="en-US" sz="2000" b="1" dirty="0" smtClean="0">
                <a:solidFill>
                  <a:schemeClr val="tx1"/>
                </a:solidFill>
              </a:rPr>
              <a:t>broadcast model</a:t>
            </a:r>
            <a:r>
              <a:rPr lang="en-US" sz="2000" dirty="0" smtClean="0">
                <a:solidFill>
                  <a:schemeClr val="tx1"/>
                </a:solidFill>
              </a:rPr>
              <a:t>—messages flowed from sender to receiver.  Newer model is the </a:t>
            </a:r>
            <a:r>
              <a:rPr lang="en-US" sz="2000" b="1" dirty="0" smtClean="0">
                <a:solidFill>
                  <a:schemeClr val="tx1"/>
                </a:solidFill>
              </a:rPr>
              <a:t>conversation model,</a:t>
            </a:r>
            <a:r>
              <a:rPr lang="en-US" sz="2000" dirty="0" smtClean="0">
                <a:solidFill>
                  <a:schemeClr val="tx1"/>
                </a:solidFill>
              </a:rPr>
              <a:t> where communication flows back and forth between sender and receiver. </a:t>
            </a: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8</a:t>
            </a:fld>
            <a:endParaRPr lang="en-US" dirty="0"/>
          </a:p>
        </p:txBody>
      </p:sp>
      <p:pic>
        <p:nvPicPr>
          <p:cNvPr id="7" name="Picture 6" descr="w.gif"/>
          <p:cNvPicPr>
            <a:picLocks noChangeAspect="1"/>
          </p:cNvPicPr>
          <p:nvPr/>
        </p:nvPicPr>
        <p:blipFill>
          <a:blip r:embed="rId3" cstate="print"/>
          <a:stretch>
            <a:fillRect/>
          </a:stretch>
        </p:blipFill>
        <p:spPr>
          <a:xfrm>
            <a:off x="6668770" y="228600"/>
            <a:ext cx="2094230" cy="1295400"/>
          </a:xfrm>
          <a:prstGeom prst="rect">
            <a:avLst/>
          </a:prstGeom>
          <a:effectLst>
            <a:outerShdw blurRad="381000" dist="139700" dir="1200000" sx="102000" sy="102000" algn="ctr" rotWithShape="0">
              <a:prstClr val="black">
                <a:alpha val="40000"/>
              </a:prstClr>
            </a:outerShdw>
          </a:effectLst>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4C0BDC54-7FBA-410E-843C-F866E66B0366}" type="slidenum">
              <a:rPr lang="en-US" smtClean="0"/>
              <a:pPr/>
              <a:t>9</a:t>
            </a:fld>
            <a:endParaRPr lang="en-US" dirty="0"/>
          </a:p>
        </p:txBody>
      </p:sp>
      <p:pic>
        <p:nvPicPr>
          <p:cNvPr id="7" name="Picture 6" descr="1.bmp"/>
          <p:cNvPicPr>
            <a:picLocks noChangeAspect="1"/>
          </p:cNvPicPr>
          <p:nvPr/>
        </p:nvPicPr>
        <p:blipFill>
          <a:blip r:embed="rId3" cstate="print"/>
          <a:stretch>
            <a:fillRect/>
          </a:stretch>
        </p:blipFill>
        <p:spPr>
          <a:xfrm>
            <a:off x="304799" y="1676400"/>
            <a:ext cx="8593983" cy="3810000"/>
          </a:xfrm>
          <a:prstGeom prst="rect">
            <a:avLst/>
          </a:prstGeom>
          <a:noFill/>
          <a:ln>
            <a:noFill/>
          </a:ln>
          <a:effectLst>
            <a:innerShdw blurRad="114300">
              <a:prstClr val="black"/>
            </a:innerShdw>
          </a:effectLst>
        </p:spPr>
      </p:pic>
      <p:pic>
        <p:nvPicPr>
          <p:cNvPr id="8" name="Picture 7" descr="li.gif"/>
          <p:cNvPicPr>
            <a:picLocks noChangeAspect="1"/>
          </p:cNvPicPr>
          <p:nvPr/>
        </p:nvPicPr>
        <p:blipFill>
          <a:blip r:embed="rId4" cstate="print"/>
          <a:stretch>
            <a:fillRect/>
          </a:stretch>
        </p:blipFill>
        <p:spPr>
          <a:xfrm rot="952050">
            <a:off x="7753350" y="478961"/>
            <a:ext cx="1009650" cy="664039"/>
          </a:xfrm>
          <a:prstGeom prst="rect">
            <a:avLst/>
          </a:prstGeom>
          <a:effectLst>
            <a:outerShdw blurRad="215900" sx="102000" sy="102000" algn="ctr" rotWithShape="0">
              <a:prstClr val="black">
                <a:alpha val="68000"/>
              </a:prstClr>
            </a:outerShdw>
          </a:effectLst>
        </p:spPr>
      </p:pic>
      <p:pic>
        <p:nvPicPr>
          <p:cNvPr id="9" name="Picture 8" descr="fb.gif"/>
          <p:cNvPicPr>
            <a:picLocks noChangeAspect="1"/>
          </p:cNvPicPr>
          <p:nvPr/>
        </p:nvPicPr>
        <p:blipFill>
          <a:blip r:embed="rId5" cstate="print"/>
          <a:stretch>
            <a:fillRect/>
          </a:stretch>
        </p:blipFill>
        <p:spPr>
          <a:xfrm rot="910130">
            <a:off x="6833497" y="381000"/>
            <a:ext cx="661987" cy="952407"/>
          </a:xfrm>
          <a:prstGeom prst="rect">
            <a:avLst/>
          </a:prstGeom>
          <a:effectLst>
            <a:outerShdw blurRad="215900" sx="102000" sy="102000" algn="ctr" rotWithShape="0">
              <a:prstClr val="black">
                <a:alpha val="68000"/>
              </a:prstClr>
            </a:outerShdw>
          </a:effectLst>
        </p:spPr>
      </p:pic>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531</TotalTime>
  <Words>1755</Words>
  <Application>Microsoft Office PowerPoint</Application>
  <PresentationFormat>On-screen Show (4:3)</PresentationFormat>
  <Paragraphs>231</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Web 2.0 and Social Media  </vt:lpstr>
      <vt:lpstr>Chapter 8 Outline</vt:lpstr>
      <vt:lpstr>Chapter 8 Learning Objectives</vt:lpstr>
      <vt:lpstr>For Class Discussion &amp; Debate “United Breaks Guitars” – Epic Social Media Fail</vt:lpstr>
      <vt:lpstr>For Class Discussion &amp; Debate “United Breaks Guitars” – Epic Social Media Fail</vt:lpstr>
      <vt:lpstr>“United Breaks Guitars” – Epic Social Media Fail</vt:lpstr>
      <vt:lpstr>Debate (see book for full text)  </vt:lpstr>
      <vt:lpstr>8.1 Web 2.0 and Social Media</vt:lpstr>
      <vt:lpstr>Slide 9</vt:lpstr>
      <vt:lpstr>Web 2.0 apps</vt:lpstr>
      <vt:lpstr>Table 8.2  AJAX Languages for Web 2.0</vt:lpstr>
      <vt:lpstr>Web 2.0 Attitude</vt:lpstr>
      <vt:lpstr>Figure 8.7 The emergence and rise of mass social media </vt:lpstr>
      <vt:lpstr>8.2 Virtual Communities and Social Networking Services</vt:lpstr>
      <vt:lpstr>Social network analysis (SNA) </vt:lpstr>
      <vt:lpstr>Figure 8.10.  Unique visitors to U.S. social networks, 2008-2010  (Data source: Nielsen, 2010) </vt:lpstr>
      <vt:lpstr>IT at Work 8.2  Addressing Social Media Privacy Concerns</vt:lpstr>
      <vt:lpstr>8.3 Enterprise 2.0 Tools </vt:lpstr>
      <vt:lpstr>8.4 Social Media Metrics </vt:lpstr>
      <vt:lpstr>Tactical and Strategic Metrics</vt:lpstr>
      <vt:lpstr>8.5 Web and Social Media Future</vt:lpstr>
      <vt:lpstr>Web 3.0 characteristics</vt:lpstr>
      <vt:lpstr>In 2008, the company started mystarbucksidea.com, a social media site designed to solicit ideas and feedback from its customers     Figure 8.16. Starbucks is popular for its   gourmet coffee drinks and the social   environments it creates in its stores   . </vt:lpstr>
      <vt:lpstr>Chapter 8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105</cp:revision>
  <dcterms:created xsi:type="dcterms:W3CDTF">2010-10-24T06:01:35Z</dcterms:created>
  <dcterms:modified xsi:type="dcterms:W3CDTF">2011-01-22T22:18:08Z</dcterms:modified>
</cp:coreProperties>
</file>