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77" r:id="rId10"/>
    <p:sldId id="278" r:id="rId11"/>
    <p:sldId id="279" r:id="rId12"/>
    <p:sldId id="271" r:id="rId13"/>
    <p:sldId id="272" r:id="rId14"/>
    <p:sldId id="280" r:id="rId15"/>
    <p:sldId id="281" r:id="rId16"/>
    <p:sldId id="282" r:id="rId17"/>
    <p:sldId id="283" r:id="rId18"/>
    <p:sldId id="276" r:id="rId19"/>
    <p:sldId id="284" r:id="rId20"/>
    <p:sldId id="274" r:id="rId21"/>
    <p:sldId id="285" r:id="rId22"/>
    <p:sldId id="286" r:id="rId23"/>
    <p:sldId id="287" r:id="rId24"/>
    <p:sldId id="288" r:id="rId25"/>
    <p:sldId id="289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33D"/>
    <a:srgbClr val="534D2F"/>
    <a:srgbClr val="94C3D8"/>
    <a:srgbClr val="825700"/>
    <a:srgbClr val="C89800"/>
    <a:srgbClr val="FFD85D"/>
    <a:srgbClr val="F9B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EC91B-595E-4082-B1E6-D4F740D10EB8}" type="datetimeFigureOut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21A7A-A841-4976-BBD4-1A7C895EC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6B8BFA-5E3A-4721-A2C2-B93A4034586B}" type="slidenum">
              <a:rPr lang="en-US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284DB7-BE30-442D-AEB5-A7C1D4F43B9E}" type="slidenum">
              <a:rPr lang="en-US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9A68FF-9AB8-4D8E-9AE0-2CC339D26FA4}" type="slidenum">
              <a:rPr lang="en-US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12C0CA-B94E-42F2-B1D7-5A0ED17C3B95}" type="slidenum">
              <a:rPr lang="en-US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>
            <a:lvl1pPr algn="l">
              <a:defRPr sz="3600" b="1" spc="150" baseline="0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B633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00800"/>
            <a:ext cx="2895600" cy="365125"/>
          </a:xfrm>
        </p:spPr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4-</a:t>
            </a:r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AAA8-E96E-4162-BFAD-51C068318A5A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71C0-55C2-4599-868B-1465939CE4BF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6B633D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6B633D"/>
                </a:solidFill>
              </a:defRPr>
            </a:lvl1pPr>
            <a:lvl2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buSzPct val="90000"/>
              <a:buFont typeface="Wingdings" pitchFamily="2" charset="2"/>
              <a:buChar char="ü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8526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aseline="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359A4-4A44-468D-A9F6-6460529C8D93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64A0-4F6F-4659-BC30-B0817D88772B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3592-17FE-4394-B74F-2F20B410AD1D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33A5-122B-405B-9AD9-ACA536114888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9171-FF1F-43C9-8C53-EB50C8DE8669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2FCB-C11A-4802-BD41-706E7FB0CA27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bg1">
                <a:lumMod val="85000"/>
              </a:schemeClr>
            </a:gs>
            <a:gs pos="100000">
              <a:srgbClr val="C89800">
                <a:alpha val="54000"/>
              </a:srgbClr>
            </a:gs>
            <a:gs pos="0">
              <a:srgbClr val="94C3D8"/>
            </a:gs>
            <a:gs pos="2000">
              <a:srgbClr val="94C3D8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4CCE7-FB20-49BD-8561-3AAF5A5DDC49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ctiawireless.com/" TargetMode="External"/><Relationship Id="rId13" Type="http://schemas.openxmlformats.org/officeDocument/2006/relationships/hyperlink" Target="http://pbs.org/opb/nerds2.0.1/geek_glossary/packet_switching_flash.html" TargetMode="External"/><Relationship Id="rId3" Type="http://schemas.openxmlformats.org/officeDocument/2006/relationships/hyperlink" Target="http://wave.google.com/" TargetMode="External"/><Relationship Id="rId7" Type="http://schemas.openxmlformats.org/officeDocument/2006/relationships/hyperlink" Target="http://clear.com/" TargetMode="External"/><Relationship Id="rId12" Type="http://schemas.openxmlformats.org/officeDocument/2006/relationships/hyperlink" Target="http://wimaxforum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zulstar.com/" TargetMode="External"/><Relationship Id="rId11" Type="http://schemas.openxmlformats.org/officeDocument/2006/relationships/hyperlink" Target="http://ctia.org/" TargetMode="External"/><Relationship Id="rId5" Type="http://schemas.openxmlformats.org/officeDocument/2006/relationships/hyperlink" Target="http://status.twitter.com/" TargetMode="External"/><Relationship Id="rId15" Type="http://schemas.openxmlformats.org/officeDocument/2006/relationships/hyperlink" Target="http://youtube.com/kaiserpermanenteorg" TargetMode="External"/><Relationship Id="rId10" Type="http://schemas.openxmlformats.org/officeDocument/2006/relationships/hyperlink" Target="http://sharepoint.microsoft.com/Pages/Default.aspx" TargetMode="External"/><Relationship Id="rId4" Type="http://schemas.openxmlformats.org/officeDocument/2006/relationships/hyperlink" Target="http://wave.google.com/about.html" TargetMode="External"/><Relationship Id="rId9" Type="http://schemas.openxmlformats.org/officeDocument/2006/relationships/hyperlink" Target="http://cisco.com/" TargetMode="External"/><Relationship Id="rId14" Type="http://schemas.openxmlformats.org/officeDocument/2006/relationships/hyperlink" Target="http://reviews.cnet.com/2719-6602_7-291-2.html?tag=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057400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spc="0" dirty="0" smtClean="0"/>
              <a:t>Network Management </a:t>
            </a:r>
            <a:br>
              <a:rPr lang="en-US" spc="0" dirty="0" smtClean="0"/>
            </a:br>
            <a:r>
              <a:rPr lang="en-US" spc="0" dirty="0" smtClean="0"/>
              <a:t>and Mobility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371600"/>
            <a:ext cx="2819400" cy="685800"/>
          </a:xfrm>
        </p:spPr>
        <p:txBody>
          <a:bodyPr>
            <a:normAutofit/>
          </a:bodyPr>
          <a:lstStyle/>
          <a:p>
            <a:pPr algn="l"/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hapter </a:t>
            </a:r>
            <a:r>
              <a:rPr lang="en-US" sz="2800" spc="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spc="200" dirty="0">
              <a:solidFill>
                <a:srgbClr val="6B63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z="1600" smtClean="0">
                <a:solidFill>
                  <a:schemeClr val="tx1"/>
                </a:solidFill>
              </a:rPr>
              <a:pPr/>
              <a:t>1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Copyright 2012 John Wiley &amp; Sons, Inc.</a:t>
            </a:r>
            <a:endParaRPr lang="en-US" dirty="0">
              <a:solidFill>
                <a:srgbClr val="534D2F"/>
              </a:solidFill>
            </a:endParaRPr>
          </a:p>
        </p:txBody>
      </p:sp>
      <p:pic>
        <p:nvPicPr>
          <p:cNvPr id="7" name="Picture 6" descr="cover-it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19400" cy="38184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152400">
            <a:gradFill>
              <a:gsLst>
                <a:gs pos="0">
                  <a:srgbClr val="825700"/>
                </a:gs>
                <a:gs pos="0">
                  <a:srgbClr val="8257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flat" dir="t">
              <a:rot lat="0" lon="0" rev="7200000"/>
            </a:lightRig>
          </a:scene3d>
          <a:sp3d extrusionH="107950">
            <a:extrusionClr>
              <a:srgbClr val="94C3D8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/>
          <p:cNvSpPr txBox="1">
            <a:spLocks/>
          </p:cNvSpPr>
          <p:nvPr/>
        </p:nvSpPr>
        <p:spPr>
          <a:xfrm>
            <a:off x="1447800" y="4495800"/>
            <a:ext cx="6172200" cy="369332"/>
          </a:xfrm>
          <a:prstGeom prst="rect">
            <a:avLst/>
          </a:prstGeom>
          <a:ln w="12700">
            <a:gradFill>
              <a:gsLst>
                <a:gs pos="60000">
                  <a:schemeClr val="tx1">
                    <a:lumMod val="50000"/>
                    <a:lumOff val="50000"/>
                  </a:schemeClr>
                </a:gs>
                <a:gs pos="94000">
                  <a:schemeClr val="tx1">
                    <a:lumMod val="50000"/>
                    <a:lumOff val="5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" dir="11880000" rotWithShape="0">
              <a:prstClr val="black">
                <a:alpha val="83000"/>
              </a:prstClr>
            </a:outerShdw>
          </a:effectLst>
        </p:spPr>
        <p:txBody>
          <a:bodyPr vert="horz" lIns="91440" tIns="45720" rIns="91440" bIns="4572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uLnTx/>
                <a:uFillTx/>
                <a:latin typeface="+mn-lt"/>
                <a:ea typeface="+mn-ea"/>
                <a:cs typeface="+mn-cs"/>
              </a:rPr>
              <a:t>Course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228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Part II. Data and Network Infrastructure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3G and 4G networks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3G: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Short for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third generation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of cellular telecommunications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technology.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4G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: Short for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fourth generation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. 4G mobile network standards enable faster data transfer rates. </a:t>
            </a:r>
          </a:p>
          <a:p>
            <a:pPr>
              <a:buNone/>
            </a:pPr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	Users can get 4G wireless connectivity through one of two standards: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WiMAX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LTE (Long-Term Evolution)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/>
              <a:t>10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4.2 Wireless Broadband Networks 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452596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Enterprises are moving away from unsystematic adoption of mobile devices and infrastructure to a </a:t>
            </a:r>
            <a:r>
              <a:rPr lang="en-US" sz="2400" i="1" dirty="0" smtClean="0">
                <a:solidFill>
                  <a:schemeClr val="tx1"/>
                </a:solidFill>
              </a:rPr>
              <a:t>strategic build-out of mobile capabilities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But identifying strategic technologies and avoiding wasted investments is difficult.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i="1" dirty="0" smtClean="0">
                <a:solidFill>
                  <a:schemeClr val="tx1"/>
                </a:solidFill>
              </a:rPr>
              <a:t>Mobile infrastructure </a:t>
            </a:r>
            <a:r>
              <a:rPr lang="en-US" sz="2400" dirty="0" smtClean="0">
                <a:solidFill>
                  <a:schemeClr val="tx1"/>
                </a:solidFill>
              </a:rPr>
              <a:t>consists of technology, software, support, security measures, and devices to manage and deliver wireless communications.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Figure-wif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8600"/>
            <a:ext cx="4953000" cy="600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55600" dist="228600" dir="2280000" algn="ctr" rotWithShape="0">
              <a:schemeClr val="bg2">
                <a:lumMod val="50000"/>
                <a:alpha val="77000"/>
              </a:schemeClr>
            </a:outerShdw>
          </a:effec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28600" y="1066800"/>
            <a:ext cx="2514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Figure 4.4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How </a:t>
            </a:r>
            <a:r>
              <a:rPr lang="en-US" sz="2400" dirty="0"/>
              <a:t>Wi-Fi </a:t>
            </a:r>
            <a:r>
              <a:rPr lang="en-US" sz="2400" dirty="0" smtClean="0"/>
              <a:t>works</a:t>
            </a:r>
            <a:endParaRPr lang="en-US" sz="2400" i="1" dirty="0">
              <a:solidFill>
                <a:schemeClr val="hlink"/>
              </a:solidFill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4-</a:t>
            </a:r>
            <a:fld id="{E87268F0-DA84-40BF-817D-72B7832F4723}" type="slidenum">
              <a:rPr lang="en-US" sz="1600" smtClean="0">
                <a:solidFill>
                  <a:schemeClr val="bg2">
                    <a:lumMod val="10000"/>
                  </a:schemeClr>
                </a:solidFill>
              </a:rPr>
              <a:pPr/>
              <a:t>12</a:t>
            </a:fld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Copyright 2012 John Wiley &amp; Sons, Inc.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905000"/>
            <a:ext cx="32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Wi-Fi allows computers to share a network wirelessly without connecting  to a commercial network. 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253335"/>
            <a:ext cx="617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Figure 4.5 </a:t>
            </a:r>
            <a:r>
              <a:rPr lang="en-US" sz="2400" dirty="0" smtClean="0"/>
              <a:t>WiMAX/Wi-Fi </a:t>
            </a:r>
            <a:r>
              <a:rPr lang="en-US" sz="2400" dirty="0"/>
              <a:t>network </a:t>
            </a:r>
            <a:r>
              <a:rPr lang="en-US" sz="2400" dirty="0" smtClean="0"/>
              <a:t>architecture   </a:t>
            </a:r>
            <a:endParaRPr lang="en-US" sz="2400" dirty="0"/>
          </a:p>
        </p:txBody>
      </p:sp>
      <p:pic>
        <p:nvPicPr>
          <p:cNvPr id="6147" name="Picture 3" descr="Figure-4-1-WiMAX-Int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5883275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42900" dist="127000" dir="7740000" sx="107000" sy="107000" algn="ctr" rotWithShape="0">
              <a:schemeClr val="tx1">
                <a:lumMod val="50000"/>
                <a:lumOff val="50000"/>
                <a:alpha val="71000"/>
              </a:schemeClr>
            </a:outerShdw>
          </a:effectLst>
        </p:spPr>
      </p:pic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4-</a:t>
            </a:r>
            <a:fld id="{8C2B6C0B-840C-413E-80FD-0B12DBBDCA83}" type="slidenum">
              <a:rPr lang="en-US" sz="1600" smtClean="0">
                <a:solidFill>
                  <a:schemeClr val="tx1"/>
                </a:solidFill>
              </a:rPr>
              <a:pPr/>
              <a:t>13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53200" y="3358277"/>
            <a:ext cx="2438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WiMAX: a broadband wireless metropolitan area network (MAN) access standard that can deliver voice and data at distances of 30 miles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4.3 Networks Management and Portals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When the network goes down or access is blocked, so does the ability to operate or function. 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Damages when a company cannot operate or fulfill orders include: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lost sales and productivity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Inability to send and receive payments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inability to process payroll and inventory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Network infrastructure alone does </a:t>
            </a:r>
            <a:r>
              <a:rPr lang="en-US" sz="2200" i="1" dirty="0" smtClean="0">
                <a:solidFill>
                  <a:schemeClr val="tx1"/>
                </a:solidFill>
              </a:rPr>
              <a:t>not</a:t>
            </a:r>
            <a:r>
              <a:rPr lang="en-US" sz="2200" dirty="0" smtClean="0">
                <a:solidFill>
                  <a:schemeClr val="tx1"/>
                </a:solidFill>
              </a:rPr>
              <a:t> improve business performance. It’s how network capabilities combine with other IT to support employees, connect remote locations, service customers, and coordinate with supply chain partners.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6" descr="Figure-4-2-mode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626421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0" dist="88900" sx="102000" sy="102000" algn="ctr" rotWithShape="0">
              <a:schemeClr val="accent1">
                <a:lumMod val="75000"/>
                <a:alpha val="28000"/>
              </a:scheme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858000" y="4038600"/>
            <a:ext cx="1905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Figure 4.6  Model of Network, Collaboration, and Performance Relationship</a:t>
            </a: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TCP/IP Networks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The Internet protocol suite consists of the IP (Internet Protocol) and TCP (Transport Control Protocol), or TCP/IP.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In preparation for transmission, data are digitized into packets and sent via packet-switched networks, </a:t>
            </a:r>
            <a:r>
              <a:rPr lang="en-US" sz="2400" b="1" dirty="0" smtClean="0">
                <a:solidFill>
                  <a:schemeClr val="tx1"/>
                </a:solidFill>
              </a:rPr>
              <a:t>local area networks (LAN), </a:t>
            </a:r>
            <a:r>
              <a:rPr lang="en-US" sz="2400" dirty="0" smtClean="0">
                <a:solidFill>
                  <a:schemeClr val="tx1"/>
                </a:solidFill>
              </a:rPr>
              <a:t>or </a:t>
            </a:r>
            <a:r>
              <a:rPr lang="en-US" sz="2400" b="1" dirty="0" smtClean="0">
                <a:solidFill>
                  <a:schemeClr val="tx1"/>
                </a:solidFill>
              </a:rPr>
              <a:t>wide area networks (WAN).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Voice over IP (VoIP)</a:t>
            </a:r>
            <a:r>
              <a:rPr lang="en-US" sz="2400" dirty="0" smtClean="0">
                <a:solidFill>
                  <a:schemeClr val="tx1"/>
                </a:solidFill>
              </a:rPr>
              <a:t>, or </a:t>
            </a:r>
            <a:r>
              <a:rPr lang="en-US" sz="2400" b="1" dirty="0" smtClean="0">
                <a:solidFill>
                  <a:schemeClr val="tx1"/>
                </a:solidFill>
              </a:rPr>
              <a:t>IP telephony</a:t>
            </a:r>
            <a:r>
              <a:rPr lang="en-US" sz="2400" dirty="0" smtClean="0">
                <a:solidFill>
                  <a:schemeClr val="tx1"/>
                </a:solidFill>
              </a:rPr>
              <a:t>, involves an analog-to-digital conversion. Voice and data transmissions travel over telephone wires in packets.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>
                <a:solidFill>
                  <a:schemeClr val="tx1"/>
                </a:solidFill>
              </a:rPr>
              <a:t>Internet Application Categories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Discovery or search. </a:t>
            </a:r>
            <a:r>
              <a:rPr lang="en-US" sz="2400" dirty="0" smtClean="0">
                <a:solidFill>
                  <a:schemeClr val="tx1"/>
                </a:solidFill>
              </a:rPr>
              <a:t>Discovery involves browsing, finding, and retrieving information.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Communication. </a:t>
            </a:r>
            <a:r>
              <a:rPr lang="en-US" sz="2400" dirty="0" smtClean="0">
                <a:solidFill>
                  <a:schemeClr val="tx1"/>
                </a:solidFill>
              </a:rPr>
              <a:t>Developments in Internet-based and wireless communication such as podcasting, RSS, and micro-blogging  transform business communications, marketing channels, and supply chain management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Collaboration. </a:t>
            </a:r>
            <a:r>
              <a:rPr lang="en-US" sz="2400" dirty="0" smtClean="0">
                <a:solidFill>
                  <a:schemeClr val="tx1"/>
                </a:solidFill>
              </a:rPr>
              <a:t>Tools and technologies are available, ranging from online meetings with screen sharing to videoconferencing and group support systems.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0" y="1806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pic>
        <p:nvPicPr>
          <p:cNvPr id="10243" name="Picture 4" descr="Enterprise_Sea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7848600" cy="491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514600" y="5562600"/>
            <a:ext cx="3668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 anchor="ctr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Figure 4.9 Overview of enterprise search. </a:t>
            </a:r>
          </a:p>
          <a:p>
            <a:pPr eaLnBrk="0" hangingPunct="0"/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24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4-</a:t>
            </a:r>
            <a:fld id="{33334F63-361B-4045-BB20-02E908B3DB89}" type="slidenum">
              <a:rPr lang="en-US" sz="1600" smtClean="0">
                <a:solidFill>
                  <a:schemeClr val="tx1"/>
                </a:solidFill>
              </a:rPr>
              <a:pPr/>
              <a:t>18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Copyright 2012 John Wiley &amp; Sons, Inc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Network Computing Infrastructures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Intranets: </a:t>
            </a:r>
            <a:r>
              <a:rPr lang="en-US" sz="2400" dirty="0" smtClean="0">
                <a:solidFill>
                  <a:schemeClr val="tx1"/>
                </a:solidFill>
              </a:rPr>
              <a:t>a network serving the internal informational needs of a company.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Extranets: </a:t>
            </a:r>
            <a:r>
              <a:rPr lang="en-US" sz="2400" dirty="0" smtClean="0">
                <a:solidFill>
                  <a:schemeClr val="tx1"/>
                </a:solidFill>
              </a:rPr>
              <a:t>private, company-owned network that uses IP technology to securely share part of a business’s information or operations with suppliers, vendors, partners, customers, or other businesses.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Extranets can use virtual private networks (VPNs).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VPN</a:t>
            </a:r>
            <a:r>
              <a:rPr lang="en-US" sz="2400" dirty="0" smtClean="0">
                <a:solidFill>
                  <a:schemeClr val="tx1"/>
                </a:solidFill>
              </a:rPr>
              <a:t>s are created using specialized software and hardware to encrypt/send/decrypt transmissions over the Internet.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4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4.1 Business Networks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4.2 Wireless Broadband Networks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4.3 Network Management and Portals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4.4 Collaboration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4.5 Green, Legal, and Ethical Issues</a:t>
            </a:r>
            <a:endParaRPr lang="en-US" sz="2800" b="1" dirty="0">
              <a:solidFill>
                <a:srgbClr val="534D2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524000" y="5634335"/>
            <a:ext cx="579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Figure 4.7 Virtual Private Network (VPN)      </a:t>
            </a:r>
            <a:endParaRPr lang="en-US" sz="2400" dirty="0">
              <a:solidFill>
                <a:schemeClr val="hlink"/>
              </a:solidFill>
            </a:endParaRPr>
          </a:p>
        </p:txBody>
      </p:sp>
      <p:pic>
        <p:nvPicPr>
          <p:cNvPr id="8195" name="Picture 6" descr="Figure-4-3-VP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33400"/>
            <a:ext cx="2247900" cy="493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203200" dir="1200000" sx="102000" sy="102000" algn="ctr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4-</a:t>
            </a:r>
            <a:fld id="{B9044287-56A8-43D5-99E5-FFBBDB97A34F}" type="slidenum">
              <a:rPr lang="en-US" sz="1600" smtClean="0">
                <a:solidFill>
                  <a:schemeClr val="tx1"/>
                </a:solidFill>
              </a:rPr>
              <a:pPr/>
              <a:t>20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Copyright 2012 John Wiley &amp; Sons, Inc.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4.4 Collaboration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Messaging and collaboration tools include: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older communications media such as e-mail, videoconferencing, fax, and IM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newer media such as blogs, podcasts, RSS, wikis, VoIP, Web meetings, and torrents (for sharing very large files)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Group Decision Processes 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Benefits of working in groups: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Groups tend to be better than individuals at understanding problems.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Group members have their egos embedded in the decision, and so they will be committed to the solution.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A group has more information (knowledge) than any one member. Groups can leverage this knowledge to create new knowledge. 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Groups are better than individuals at catching errors.</a:t>
            </a:r>
          </a:p>
          <a:p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	Despite the benefits of collaborative work, groups are not always successful. 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Collaboration Support Technologies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5259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Portals, intranets, extranets, and shared workspaces are examples.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Web 2.0 or Enterprise 2.0 technologies such as wikis, blogs and microblogs, provide more options to promote and support enterprise collaboration.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4.5 Green, Legal, and Ethical Issues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Managers need to consider ethical and social issues, such as quality of working life. 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Workers will experience both positive and negative impacts from being linked to a 24/7 workplace environment, working in computer-contrived virtual teams, and being connected to handhelds whose impact on health can be damaging.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Risks and Ethical Issues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Driving while distracted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Health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Personal time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RF emissions and SAR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specific absorption rate, or</a:t>
            </a:r>
            <a:r>
              <a:rPr lang="en-US" sz="2000" b="1" dirty="0" smtClean="0"/>
              <a:t> SAR</a:t>
            </a:r>
            <a:r>
              <a:rPr lang="en-US" sz="2000" dirty="0" smtClean="0"/>
              <a:t>, is a way of measuring the quantity of radio frequency (RF) energy that is absorbed by the body.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Clr>
                <a:srgbClr val="6B633D"/>
              </a:buClr>
              <a:buSzPct val="80000"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Life out of 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Chapter 4 Link 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816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Google Wave </a:t>
            </a:r>
            <a:r>
              <a:rPr lang="en-US" i="1" u="sng" dirty="0" smtClean="0">
                <a:solidFill>
                  <a:schemeClr val="tx1"/>
                </a:solidFill>
                <a:hlinkClick r:id="rId3"/>
              </a:rPr>
              <a:t>http://wave.google.com/</a:t>
            </a:r>
            <a:r>
              <a:rPr lang="en-US" i="1" dirty="0" smtClean="0">
                <a:solidFill>
                  <a:schemeClr val="tx1"/>
                </a:solidFill>
              </a:rPr>
              <a:t>  video </a:t>
            </a:r>
            <a:r>
              <a:rPr lang="en-US" i="1" u="sng" dirty="0" smtClean="0">
                <a:solidFill>
                  <a:schemeClr val="tx1"/>
                </a:solidFill>
                <a:hlinkClick r:id="rId4"/>
              </a:rPr>
              <a:t>wave.google.com/about.html#video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Twitter network status </a:t>
            </a:r>
            <a:r>
              <a:rPr lang="en-US" i="1" dirty="0" smtClean="0">
                <a:solidFill>
                  <a:schemeClr val="tx1"/>
                </a:solidFill>
                <a:hlinkClick r:id="rId5"/>
              </a:rPr>
              <a:t>http://status.twitter.com/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Azulstar </a:t>
            </a:r>
            <a:r>
              <a:rPr lang="en-US" i="1" u="sng" dirty="0" smtClean="0">
                <a:solidFill>
                  <a:schemeClr val="tx1"/>
                </a:solidFill>
                <a:hlinkClick r:id="rId6"/>
              </a:rPr>
              <a:t>http://azulstar.com/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Clear 4G WiMAX </a:t>
            </a:r>
            <a:r>
              <a:rPr lang="en-US" i="1" u="sng" dirty="0" smtClean="0">
                <a:solidFill>
                  <a:schemeClr val="tx1"/>
                </a:solidFill>
                <a:hlinkClick r:id="rId7"/>
              </a:rPr>
              <a:t>http://clear.com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International CTIA Wireless Tradeshows </a:t>
            </a:r>
            <a:r>
              <a:rPr lang="en-US" i="1" u="sng" dirty="0" smtClean="0">
                <a:solidFill>
                  <a:schemeClr val="tx1"/>
                </a:solidFill>
                <a:hlinkClick r:id="rId8"/>
              </a:rPr>
              <a:t>http://ctiawireless.com/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Cisco </a:t>
            </a:r>
            <a:r>
              <a:rPr lang="en-US" i="1" u="sng" dirty="0" smtClean="0">
                <a:solidFill>
                  <a:schemeClr val="tx1"/>
                </a:solidFill>
                <a:hlinkClick r:id="rId9"/>
              </a:rPr>
              <a:t>http://cisco.com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Microsoft SharePoint 2010 </a:t>
            </a:r>
            <a:r>
              <a:rPr lang="en-US" i="1" u="sng" dirty="0" smtClean="0">
                <a:solidFill>
                  <a:schemeClr val="tx1"/>
                </a:solidFill>
                <a:hlinkClick r:id="rId10"/>
              </a:rPr>
              <a:t>http://sharepoint.microsoft.com/Pages/Default.aspx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Cellular Telecommunications Industry Association  </a:t>
            </a:r>
            <a:r>
              <a:rPr lang="en-US" i="1" u="sng" dirty="0" smtClean="0">
                <a:solidFill>
                  <a:schemeClr val="tx1"/>
                </a:solidFill>
                <a:hlinkClick r:id="rId11"/>
              </a:rPr>
              <a:t>http://ctia.org/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WiMAX Forum </a:t>
            </a:r>
            <a:r>
              <a:rPr lang="en-US" i="1" u="sng" dirty="0" smtClean="0">
                <a:solidFill>
                  <a:schemeClr val="tx1"/>
                </a:solidFill>
                <a:hlinkClick r:id="rId12"/>
              </a:rPr>
              <a:t>http://wimaxforum.org</a:t>
            </a:r>
            <a:r>
              <a:rPr lang="en-US" i="1" dirty="0" smtClean="0">
                <a:solidFill>
                  <a:schemeClr val="tx1"/>
                </a:solidFill>
              </a:rPr>
              <a:t>  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Packet switching flash demo </a:t>
            </a:r>
            <a:r>
              <a:rPr lang="en-US" i="1" u="sng" dirty="0" smtClean="0">
                <a:solidFill>
                  <a:schemeClr val="tx1"/>
                </a:solidFill>
                <a:hlinkClick r:id="rId13"/>
              </a:rPr>
              <a:t>http://pbs.org/opb/nerds2.0.1/geek_glossary/packet_switching_flash.html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Cell phone radiation levels (SAR) </a:t>
            </a:r>
            <a:r>
              <a:rPr lang="en-US" i="1" u="sng" dirty="0" smtClean="0">
                <a:solidFill>
                  <a:schemeClr val="tx1"/>
                </a:solidFill>
                <a:hlinkClick r:id="rId14"/>
              </a:rPr>
              <a:t>http://reviews.cnet.com/2719-6602_7-291-2.html?tag</a:t>
            </a:r>
            <a:r>
              <a:rPr lang="en-US" i="1" dirty="0" smtClean="0">
                <a:solidFill>
                  <a:schemeClr val="tx1"/>
                </a:solidFill>
                <a:hlinkClick r:id="rId14"/>
              </a:rPr>
              <a:t>=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Calibri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Kaiser Permanente</a:t>
            </a:r>
            <a:r>
              <a:rPr lang="en-US" i="1" dirty="0" smtClean="0">
                <a:solidFill>
                  <a:schemeClr val="tx1"/>
                </a:solidFill>
              </a:rPr>
              <a:t> HealthConnect </a:t>
            </a:r>
            <a:r>
              <a:rPr lang="en-US" dirty="0" smtClean="0">
                <a:solidFill>
                  <a:schemeClr val="tx1"/>
                </a:solidFill>
              </a:rPr>
              <a:t>video </a:t>
            </a:r>
            <a:r>
              <a:rPr lang="en-US" i="1" u="sng" dirty="0" smtClean="0">
                <a:solidFill>
                  <a:schemeClr val="tx1"/>
                </a:solidFill>
                <a:hlinkClick r:id="rId15"/>
              </a:rPr>
              <a:t>http://youtube.com/kaiserpermanenteorg</a:t>
            </a:r>
            <a:r>
              <a:rPr lang="en-US" i="1" dirty="0" smtClean="0">
                <a:solidFill>
                  <a:schemeClr val="tx1"/>
                </a:solidFill>
              </a:rPr>
              <a:t> 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4 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Describe networks, standards, and mobility.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Discuss network and collaboration technologies.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Understand 4G and other mobile networks.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Describe group work technologies.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Evaluate green, social, and ethical issues related to the use and operations of networks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spc="600" dirty="0" smtClean="0"/>
              <a:t>For Class Discussion &amp; Debate</a:t>
            </a:r>
            <a:br>
              <a:rPr lang="en-US" sz="2400" spc="600" dirty="0" smtClean="0"/>
            </a:br>
            <a:r>
              <a:rPr lang="en-US" sz="2400" i="1" dirty="0" smtClean="0">
                <a:solidFill>
                  <a:schemeClr val="tx1"/>
                </a:solidFill>
              </a:rPr>
              <a:t>World's First 4G WiMAX Rail Network 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24400"/>
          </a:xfrm>
        </p:spPr>
        <p:txBody>
          <a:bodyPr>
            <a:normAutofit fontScale="47500" lnSpcReduction="20000"/>
          </a:bodyPr>
          <a:lstStyle/>
          <a:p>
            <a:pPr lvl="0">
              <a:buNone/>
            </a:pPr>
            <a:r>
              <a:rPr lang="en-US" sz="5100" b="1" u="sng" dirty="0" smtClean="0">
                <a:solidFill>
                  <a:schemeClr val="tx1"/>
                </a:solidFill>
              </a:rPr>
              <a:t>Scenario for Brainstorming &amp; Discussion</a:t>
            </a:r>
            <a:r>
              <a:rPr lang="en-US" sz="5100" b="1" dirty="0" smtClean="0">
                <a:solidFill>
                  <a:schemeClr val="tx1"/>
                </a:solidFill>
              </a:rPr>
              <a:t> </a:t>
            </a:r>
            <a:r>
              <a:rPr lang="en-US" sz="3300" i="1" dirty="0" smtClean="0">
                <a:solidFill>
                  <a:schemeClr val="tx1"/>
                </a:solidFill>
              </a:rPr>
              <a:t>(see book for full text)</a:t>
            </a:r>
          </a:p>
          <a:p>
            <a:pPr marL="274320" indent="-27432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n-US" sz="4200" dirty="0" smtClean="0">
                <a:solidFill>
                  <a:schemeClr val="tx1"/>
                </a:solidFill>
              </a:rPr>
              <a:t>Discuss potential consequences of the 4G WiMAX/Wi-Fi Rail Network.  </a:t>
            </a:r>
            <a:br>
              <a:rPr lang="en-US" sz="4200" dirty="0" smtClean="0">
                <a:solidFill>
                  <a:schemeClr val="tx1"/>
                </a:solidFill>
              </a:rPr>
            </a:br>
            <a:r>
              <a:rPr lang="en-US" sz="4200" dirty="0" smtClean="0">
                <a:solidFill>
                  <a:schemeClr val="tx1"/>
                </a:solidFill>
              </a:rPr>
              <a:t>What constraints have been eliminated? </a:t>
            </a:r>
          </a:p>
          <a:p>
            <a:pPr marL="274320" indent="-27432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n-US" sz="4200" dirty="0" smtClean="0">
                <a:solidFill>
                  <a:schemeClr val="tx1"/>
                </a:solidFill>
              </a:rPr>
              <a:t>Assume that other cities have implemented similar systems and that commuters own mobiles with the latest mobile OS.  Brainstorm some far-reaching impacts of such a networked transportation system in the U.S.  </a:t>
            </a:r>
          </a:p>
          <a:p>
            <a:pPr marL="274320" indent="-27432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n-US" sz="4200" dirty="0" smtClean="0">
                <a:solidFill>
                  <a:schemeClr val="tx1"/>
                </a:solidFill>
              </a:rPr>
              <a:t>Identify several risks or negative unintended consequences. Discuss your estimate of their costs--both financial and non-financial ones. </a:t>
            </a:r>
          </a:p>
          <a:p>
            <a:pPr marL="274320" indent="-27432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n-US" sz="4200" dirty="0" smtClean="0">
                <a:solidFill>
                  <a:schemeClr val="tx1"/>
                </a:solidFill>
              </a:rPr>
              <a:t>What impact might this network have on other transportation methods? Would those changes be helpful or harmful to the environment?</a:t>
            </a:r>
          </a:p>
          <a:p>
            <a:pPr marL="274320" indent="-27432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n-US" sz="4200" dirty="0" smtClean="0">
                <a:solidFill>
                  <a:schemeClr val="tx1"/>
                </a:solidFill>
              </a:rPr>
              <a:t>How do all taxpayers benefit from this tax-supported network? </a:t>
            </a:r>
            <a:endParaRPr lang="en-US" sz="4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4" descr="ist2_12353929-wimax-aeri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65174"/>
            <a:ext cx="990600" cy="148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8600" dist="165100" dir="16800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Debate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000" b="0" i="1" dirty="0" smtClean="0">
                <a:solidFill>
                  <a:schemeClr val="tx1"/>
                </a:solidFill>
              </a:rPr>
              <a:t>(see book for full text)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lphaLcParenR"/>
            </a:pPr>
            <a:r>
              <a:rPr lang="en-US" sz="2000" dirty="0" smtClean="0">
                <a:solidFill>
                  <a:schemeClr val="tx1"/>
                </a:solidFill>
              </a:rPr>
              <a:t>Identify 4 business-related risks that you face as a user who relies on the DOT network; and how those risks might impact you or your job. </a:t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US" sz="2000" dirty="0" smtClean="0">
                <a:solidFill>
                  <a:schemeClr val="tx1"/>
                </a:solidFill>
              </a:rPr>
              <a:t>Assume that each risk actually happened. </a:t>
            </a:r>
            <a:r>
              <a:rPr lang="en-US" sz="2000" i="1" dirty="0" smtClean="0">
                <a:solidFill>
                  <a:schemeClr val="tx1"/>
                </a:solidFill>
              </a:rPr>
              <a:t>Debate the following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Who is responsible or is no one responsible of the consequences of each one? Take the position that it’s: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no one’s fault (“technology crashes happen”)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DOT’s fault as the provider, or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 the user’s fault</a:t>
            </a:r>
          </a:p>
          <a:p>
            <a:pPr marL="914400" lvl="1" indent="0">
              <a:spcBef>
                <a:spcPts val="12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That is, when things go wrong with the network, who gets the blame and who suffers the consequences?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4" descr="ist2_12353929-wimax-aeri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65174"/>
            <a:ext cx="990600" cy="133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8600" dist="165100" dir="16800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4.1 Business Networks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Business networks support  4 basic functions: 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mobility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collaboration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relationships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Search</a:t>
            </a:r>
          </a:p>
          <a:p>
            <a:pPr marL="857250" lvl="1" indent="-457200">
              <a:spcBef>
                <a:spcPts val="1800"/>
              </a:spcBef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	Common to all network functions are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traffic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and the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circuits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that transmit the traffic. </a:t>
            </a: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Network basics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/>
              <a:t>7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8" descr="Figure-4-1-signa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754786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8600" dist="38100" dir="1200000" sx="108000" sy="108000" algn="ctr" rotWithShape="0">
              <a:schemeClr val="tx2">
                <a:lumMod val="75000"/>
                <a:alpha val="47000"/>
              </a:scheme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914400" y="3886200"/>
            <a:ext cx="723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Figure 4.2  A signal is transmitted from a sender/source to a receiver/destination via </a:t>
            </a:r>
            <a:r>
              <a:rPr lang="en-US" sz="2000" i="1" dirty="0" smtClean="0"/>
              <a:t>circuit or packet switching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Switching: </a:t>
            </a:r>
            <a:r>
              <a:rPr lang="en-US" b="0" i="1" dirty="0" smtClean="0">
                <a:solidFill>
                  <a:schemeClr val="bg2">
                    <a:lumMod val="10000"/>
                  </a:schemeClr>
                </a:solidFill>
              </a:rPr>
              <a:t>transmission of the signal </a:t>
            </a:r>
            <a:endParaRPr lang="en-US" b="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>
                <a:solidFill>
                  <a:schemeClr val="tx1"/>
                </a:solidFill>
              </a:rPr>
              <a:t>Circuit switching:</a:t>
            </a:r>
            <a:r>
              <a:rPr lang="en-US" sz="2400" dirty="0" smtClean="0">
                <a:solidFill>
                  <a:schemeClr val="tx1"/>
                </a:solidFill>
              </a:rPr>
              <a:t> Circuit switching is older technology that was used for telephone calls. Plain old telephone service (POTS) and most wired telephone calls are transmitted, at least in part, over a dedicated circuit.</a:t>
            </a:r>
          </a:p>
          <a:p>
            <a:pPr lvl="0"/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Packet switching:</a:t>
            </a:r>
            <a:r>
              <a:rPr lang="en-US" sz="2400" dirty="0" smtClean="0">
                <a:solidFill>
                  <a:schemeClr val="tx1"/>
                </a:solidFill>
              </a:rPr>
              <a:t> The path of the signal is digital, and is neither dedicated nor exclusive. A file is broken into smaller blocks, called </a:t>
            </a:r>
            <a:r>
              <a:rPr lang="en-US" sz="2400" b="1" dirty="0" smtClean="0">
                <a:solidFill>
                  <a:schemeClr val="tx1"/>
                </a:solidFill>
              </a:rPr>
              <a:t>packets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/>
              <a:t>8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4" descr="ist2_11457467-wlan-rou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5253" y="4648200"/>
            <a:ext cx="85174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03200" dir="3360000" algn="ctr" rotWithShape="0">
              <a:schemeClr val="tx2">
                <a:lumMod val="75000"/>
                <a:alpha val="77000"/>
              </a:schemeClr>
            </a:outerShdw>
          </a:effec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057400" y="5159514"/>
            <a:ext cx="3581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/>
              <a:t>Figure 4.3  Wireless routers use antennae to transmit </a:t>
            </a:r>
            <a:r>
              <a:rPr lang="en-US" sz="2000" dirty="0" smtClean="0"/>
              <a:t>signals       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Network Terminology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525963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Bandwidth: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Throughput capacity or speed of a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network.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Protocol: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Standards that govern how networked devices exchange information.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TCP/IP: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Transmission control protocol/Internet Protocol) are a suite of Internet protocols.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Broadband: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Short for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broad bandwidth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Fixed-line broadband: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  Cable or DSL Internet connections.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Mobile broadband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: Wireless high-speed Internet access through a portable modem, phone, or other device.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4-</a:t>
            </a:r>
            <a:fld id="{4C0BDC54-7FBA-410E-843C-F866E66B0366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/>
              <a:t>9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</TotalTime>
  <Words>1429</Words>
  <Application>Microsoft Office PowerPoint</Application>
  <PresentationFormat>On-screen Show (4:3)</PresentationFormat>
  <Paragraphs>203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Network Management  and Mobility  </vt:lpstr>
      <vt:lpstr>Chapter 4 Outline</vt:lpstr>
      <vt:lpstr>Chapter 4 Learning Objectives</vt:lpstr>
      <vt:lpstr>For Class Discussion &amp; Debate World's First 4G WiMAX Rail Network </vt:lpstr>
      <vt:lpstr>Debate (see book for full text) </vt:lpstr>
      <vt:lpstr>4.1 Business Networks</vt:lpstr>
      <vt:lpstr>Network basics</vt:lpstr>
      <vt:lpstr>Switching: transmission of the signal </vt:lpstr>
      <vt:lpstr>Network Terminology</vt:lpstr>
      <vt:lpstr>3G and 4G networks</vt:lpstr>
      <vt:lpstr>4.2 Wireless Broadband Networks </vt:lpstr>
      <vt:lpstr>Slide 12</vt:lpstr>
      <vt:lpstr>Slide 13</vt:lpstr>
      <vt:lpstr>4.3 Networks Management and Portals</vt:lpstr>
      <vt:lpstr>Slide 15</vt:lpstr>
      <vt:lpstr>TCP/IP Networks</vt:lpstr>
      <vt:lpstr>Internet Application Categories </vt:lpstr>
      <vt:lpstr>Slide 18</vt:lpstr>
      <vt:lpstr>Network Computing Infrastructures</vt:lpstr>
      <vt:lpstr>Slide 20</vt:lpstr>
      <vt:lpstr>4.4 Collaboration </vt:lpstr>
      <vt:lpstr>Group Decision Processes </vt:lpstr>
      <vt:lpstr>Collaboration Support Technologies</vt:lpstr>
      <vt:lpstr>4.5 Green, Legal, and Ethical Issues</vt:lpstr>
      <vt:lpstr>Risks and Ethical Issues</vt:lpstr>
      <vt:lpstr>Chapter 4 Link Library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 </cp:lastModifiedBy>
  <cp:revision>93</cp:revision>
  <dcterms:created xsi:type="dcterms:W3CDTF">2010-10-24T06:01:35Z</dcterms:created>
  <dcterms:modified xsi:type="dcterms:W3CDTF">2010-12-21T21:28:40Z</dcterms:modified>
</cp:coreProperties>
</file>