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62" r:id="rId5"/>
    <p:sldId id="259" r:id="rId6"/>
    <p:sldId id="260" r:id="rId7"/>
    <p:sldId id="261" r:id="rId8"/>
    <p:sldId id="263" r:id="rId9"/>
    <p:sldId id="264" r:id="rId10"/>
    <p:sldId id="265" r:id="rId11"/>
    <p:sldId id="266" r:id="rId12"/>
    <p:sldId id="274" r:id="rId13"/>
    <p:sldId id="275" r:id="rId14"/>
    <p:sldId id="276" r:id="rId15"/>
    <p:sldId id="278" r:id="rId16"/>
    <p:sldId id="279" r:id="rId17"/>
    <p:sldId id="280" r:id="rId18"/>
    <p:sldId id="281" r:id="rId19"/>
    <p:sldId id="277" r:id="rId20"/>
    <p:sldId id="282" r:id="rId21"/>
    <p:sldId id="283" r:id="rId22"/>
    <p:sldId id="284" r:id="rId23"/>
    <p:sldId id="285" r:id="rId24"/>
    <p:sldId id="26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9E"/>
    <a:srgbClr val="534D2F"/>
    <a:srgbClr val="6B633D"/>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39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12/21/2010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smtClean="0"/>
              <a:t>Copyright 2012 John Wiley &amp; Sons, Inc.</a:t>
            </a:r>
            <a:endParaRPr lang="en-US"/>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12/21/2010</a:t>
            </a:fld>
            <a:endParaRPr lang="en-US"/>
          </a:p>
        </p:txBody>
      </p:sp>
      <p:sp>
        <p:nvSpPr>
          <p:cNvPr id="5" name="Footer Placeholder 4"/>
          <p:cNvSpPr>
            <a:spLocks noGrp="1"/>
          </p:cNvSpPr>
          <p:nvPr>
            <p:ph type="ftr" sz="quarter" idx="11"/>
          </p:nvPr>
        </p:nvSpPr>
        <p:spPr/>
        <p:txBody>
          <a:bodyPr/>
          <a:lstStyle/>
          <a:p>
            <a:r>
              <a:rPr lang="en-US" smtClean="0"/>
              <a:t>Copyright 2012 John Wiley &amp; Sons, Inc.</a:t>
            </a:r>
            <a:endParaRPr lang="en-US"/>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12/21/2010</a:t>
            </a:fld>
            <a:endParaRPr lang="en-US"/>
          </a:p>
        </p:txBody>
      </p:sp>
      <p:sp>
        <p:nvSpPr>
          <p:cNvPr id="5" name="Footer Placeholder 4"/>
          <p:cNvSpPr>
            <a:spLocks noGrp="1"/>
          </p:cNvSpPr>
          <p:nvPr>
            <p:ph type="ftr" sz="quarter" idx="11"/>
          </p:nvPr>
        </p:nvSpPr>
        <p:spPr/>
        <p:txBody>
          <a:bodyPr/>
          <a:lstStyle/>
          <a:p>
            <a:r>
              <a:rPr lang="en-US" smtClean="0"/>
              <a:t>Copyright 2012 John Wiley &amp; Sons, Inc.</a:t>
            </a:r>
            <a:endParaRPr lang="en-US"/>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534D2F"/>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534D2F"/>
                </a:solidFill>
              </a:defRPr>
            </a:lvl1pPr>
            <a:lvl2pPr>
              <a:buClr>
                <a:schemeClr val="accent1">
                  <a:lumMod val="75000"/>
                </a:schemeClr>
              </a:buClr>
              <a:buFont typeface="Arial" pitchFamily="34" charset="0"/>
              <a:buChar char="•"/>
              <a:defRPr>
                <a:solidFill>
                  <a:srgbClr val="002060"/>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1">
                <a:solidFill>
                  <a:srgbClr val="534D2F"/>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12/21/2010</a:t>
            </a:fld>
            <a:endParaRPr lang="en-US"/>
          </a:p>
        </p:txBody>
      </p:sp>
      <p:sp>
        <p:nvSpPr>
          <p:cNvPr id="6" name="Footer Placeholder 5"/>
          <p:cNvSpPr>
            <a:spLocks noGrp="1"/>
          </p:cNvSpPr>
          <p:nvPr>
            <p:ph type="ftr" sz="quarter" idx="11"/>
          </p:nvPr>
        </p:nvSpPr>
        <p:spPr/>
        <p:txBody>
          <a:bodyPr/>
          <a:lstStyle/>
          <a:p>
            <a:r>
              <a:rPr lang="en-US" smtClean="0"/>
              <a:t>Copyright 2012 John Wiley &amp; Sons, Inc.</a:t>
            </a:r>
            <a:endParaRPr lang="en-US"/>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12/21/2010</a:t>
            </a:fld>
            <a:endParaRPr lang="en-US"/>
          </a:p>
        </p:txBody>
      </p:sp>
      <p:sp>
        <p:nvSpPr>
          <p:cNvPr id="8" name="Footer Placeholder 7"/>
          <p:cNvSpPr>
            <a:spLocks noGrp="1"/>
          </p:cNvSpPr>
          <p:nvPr>
            <p:ph type="ftr" sz="quarter" idx="11"/>
          </p:nvPr>
        </p:nvSpPr>
        <p:spPr/>
        <p:txBody>
          <a:bodyPr/>
          <a:lstStyle/>
          <a:p>
            <a:r>
              <a:rPr lang="en-US" smtClean="0"/>
              <a:t>Copyright 2012 John Wiley &amp; Sons, Inc.</a:t>
            </a:r>
            <a:endParaRPr lang="en-US"/>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12/21/2010</a:t>
            </a:fld>
            <a:endParaRPr lang="en-US"/>
          </a:p>
        </p:txBody>
      </p:sp>
      <p:sp>
        <p:nvSpPr>
          <p:cNvPr id="4" name="Footer Placeholder 3"/>
          <p:cNvSpPr>
            <a:spLocks noGrp="1"/>
          </p:cNvSpPr>
          <p:nvPr>
            <p:ph type="ftr" sz="quarter" idx="11"/>
          </p:nvPr>
        </p:nvSpPr>
        <p:spPr/>
        <p:txBody>
          <a:bodyPr/>
          <a:lstStyle/>
          <a:p>
            <a:r>
              <a:rPr lang="en-US" smtClean="0"/>
              <a:t>Copyright 2012 John Wiley &amp; Sons, Inc.</a:t>
            </a:r>
            <a:endParaRPr lang="en-US"/>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12/21/2010</a:t>
            </a:fld>
            <a:endParaRPr lang="en-US"/>
          </a:p>
        </p:txBody>
      </p:sp>
      <p:sp>
        <p:nvSpPr>
          <p:cNvPr id="3" name="Footer Placeholder 2"/>
          <p:cNvSpPr>
            <a:spLocks noGrp="1"/>
          </p:cNvSpPr>
          <p:nvPr>
            <p:ph type="ftr" sz="quarter" idx="11"/>
          </p:nvPr>
        </p:nvSpPr>
        <p:spPr/>
        <p:txBody>
          <a:bodyPr/>
          <a:lstStyle/>
          <a:p>
            <a:r>
              <a:rPr lang="en-US" smtClean="0"/>
              <a:t>Copyright 2012 John Wiley &amp; Sons, Inc.</a:t>
            </a:r>
            <a:endParaRPr lang="en-US"/>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12/21/2010</a:t>
            </a:fld>
            <a:endParaRPr lang="en-US"/>
          </a:p>
        </p:txBody>
      </p:sp>
      <p:sp>
        <p:nvSpPr>
          <p:cNvPr id="6" name="Footer Placeholder 5"/>
          <p:cNvSpPr>
            <a:spLocks noGrp="1"/>
          </p:cNvSpPr>
          <p:nvPr>
            <p:ph type="ftr" sz="quarter" idx="11"/>
          </p:nvPr>
        </p:nvSpPr>
        <p:spPr/>
        <p:txBody>
          <a:bodyPr/>
          <a:lstStyle/>
          <a:p>
            <a:r>
              <a:rPr lang="en-US" smtClean="0"/>
              <a:t>Copyright 2012 John Wiley &amp; Sons, Inc.</a:t>
            </a:r>
            <a:endParaRPr lang="en-US"/>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12/21/2010</a:t>
            </a:fld>
            <a:endParaRPr lang="en-US"/>
          </a:p>
        </p:txBody>
      </p:sp>
      <p:sp>
        <p:nvSpPr>
          <p:cNvPr id="6" name="Footer Placeholder 5"/>
          <p:cNvSpPr>
            <a:spLocks noGrp="1"/>
          </p:cNvSpPr>
          <p:nvPr>
            <p:ph type="ftr" sz="quarter" idx="11"/>
          </p:nvPr>
        </p:nvSpPr>
        <p:spPr/>
        <p:txBody>
          <a:bodyPr/>
          <a:lstStyle/>
          <a:p>
            <a:r>
              <a:rPr lang="en-US" smtClean="0"/>
              <a:t>Copyright 2012 John Wiley &amp; Sons, Inc.</a:t>
            </a:r>
            <a:endParaRPr lang="en-US"/>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12/21/2010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Copyright 2012 John Wiley &amp; Sons, Inc.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youtube.com/watch?v=mYF2_FBCvXw"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youtube.com/watch?v=mYF2_FBCvXw" TargetMode="External"/><Relationship Id="rId13" Type="http://schemas.openxmlformats.org/officeDocument/2006/relationships/hyperlink" Target="http://nao.org.uk/whats_new/0708-1/0809292.aspx" TargetMode="External"/><Relationship Id="rId3" Type="http://schemas.openxmlformats.org/officeDocument/2006/relationships/hyperlink" Target="http://www.microsoft.com/tag/" TargetMode="External"/><Relationship Id="rId7" Type="http://schemas.openxmlformats.org/officeDocument/2006/relationships/hyperlink" Target="http://ireport.com/" TargetMode="External"/><Relationship Id="rId12" Type="http://schemas.openxmlformats.org/officeDocument/2006/relationships/hyperlink" Target="http://cia.gov/library/publications/the-world-factbook/"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www.apple.com/ipad/" TargetMode="External"/><Relationship Id="rId11" Type="http://schemas.openxmlformats.org/officeDocument/2006/relationships/hyperlink" Target="http://usgbc.org/leed" TargetMode="External"/><Relationship Id="rId5" Type="http://schemas.openxmlformats.org/officeDocument/2006/relationships/hyperlink" Target="http://gettag.mobi/" TargetMode="External"/><Relationship Id="rId10" Type="http://schemas.openxmlformats.org/officeDocument/2006/relationships/hyperlink" Target="http://teradatauniversitynetwork.com/tun" TargetMode="External"/><Relationship Id="rId4" Type="http://schemas.openxmlformats.org/officeDocument/2006/relationships/hyperlink" Target="http://mediadl.microsoft.com/mediadl/www/t/tag/CreatingCustomTags.wmv" TargetMode="External"/><Relationship Id="rId9" Type="http://schemas.openxmlformats.org/officeDocument/2006/relationships/hyperlink" Target="http://bls.gov/oco/ocos258.ht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1828800"/>
            <a:ext cx="5943600" cy="1089025"/>
          </a:xfrm>
        </p:spPr>
        <p:txBody>
          <a:bodyPr>
            <a:normAutofit fontScale="90000"/>
          </a:bodyPr>
          <a:lstStyle/>
          <a:p>
            <a:r>
              <a:rPr lang="en-US" spc="0" dirty="0" smtClean="0"/>
              <a:t>Information Systems in the 2010s</a:t>
            </a:r>
            <a:r>
              <a:rPr lang="en-US" sz="3200" dirty="0" smtClean="0"/>
              <a:t/>
            </a:r>
            <a:br>
              <a:rPr lang="en-US" sz="3200" dirty="0" smtClean="0"/>
            </a:br>
            <a:endParaRPr lang="en-US" sz="3200" dirty="0"/>
          </a:p>
        </p:txBody>
      </p:sp>
      <p:sp>
        <p:nvSpPr>
          <p:cNvPr id="3" name="Subtitle 2"/>
          <p:cNvSpPr>
            <a:spLocks noGrp="1"/>
          </p:cNvSpPr>
          <p:nvPr>
            <p:ph type="subTitle" idx="1"/>
          </p:nvPr>
        </p:nvSpPr>
        <p:spPr>
          <a:xfrm>
            <a:off x="3048000" y="1371600"/>
            <a:ext cx="2819400" cy="5334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solidFill>
                  <a:srgbClr val="6B633D"/>
                </a:solidFill>
                <a:effectLst>
                  <a:outerShdw blurRad="38100" dist="38100" dir="2700000" algn="tl">
                    <a:srgbClr val="000000">
                      <a:alpha val="43137"/>
                    </a:srgbClr>
                  </a:outerShdw>
                </a:effectLst>
              </a:rPr>
              <a:t>1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163402"/>
            <a:ext cx="6172200" cy="1034129"/>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pc="200" dirty="0" smtClean="0">
              <a:solidFill>
                <a:srgbClr val="6B633D"/>
              </a:solidFil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u="none" strike="noStrike" kern="1200" cap="none" spc="200" normalizeH="0" baseline="0" noProof="0" dirty="0" smtClean="0">
              <a:ln>
                <a:noFill/>
              </a:ln>
              <a:solidFill>
                <a:srgbClr val="6B633D"/>
              </a:solidFill>
              <a:uLnTx/>
              <a:uFillTx/>
              <a:latin typeface="+mn-lt"/>
              <a:ea typeface="+mn-ea"/>
              <a:cs typeface="+mn-cs"/>
            </a:endParaRPr>
          </a:p>
        </p:txBody>
      </p:sp>
      <p:sp>
        <p:nvSpPr>
          <p:cNvPr id="10" name="TextBox 9"/>
          <p:cNvSpPr txBox="1"/>
          <p:nvPr/>
        </p:nvSpPr>
        <p:spPr>
          <a:xfrm>
            <a:off x="3124200" y="228600"/>
            <a:ext cx="5715000" cy="646331"/>
          </a:xfrm>
          <a:prstGeom prst="rect">
            <a:avLst/>
          </a:prstGeom>
          <a:noFill/>
        </p:spPr>
        <p:txBody>
          <a:bodyPr wrap="square" rtlCol="0">
            <a:spAutoFit/>
          </a:bodyPr>
          <a:lstStyle/>
          <a:p>
            <a:r>
              <a:rPr lang="en-US" b="1" dirty="0" smtClean="0"/>
              <a:t>Part I. Understanding Information Systems that Support Organizational Performance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1.2 Information Systems and IT: Core Concepts</a:t>
            </a:r>
            <a:endParaRPr lang="en-US" dirty="0">
              <a:solidFill>
                <a:schemeClr val="tx1"/>
              </a:solidFill>
            </a:endParaRPr>
          </a:p>
        </p:txBody>
      </p:sp>
      <p:sp>
        <p:nvSpPr>
          <p:cNvPr id="3" name="Content Placeholder 2"/>
          <p:cNvSpPr>
            <a:spLocks noGrp="1"/>
          </p:cNvSpPr>
          <p:nvPr>
            <p:ph idx="1"/>
          </p:nvPr>
        </p:nvSpPr>
        <p:spPr>
          <a:xfrm>
            <a:off x="228600" y="1371600"/>
            <a:ext cx="8686800" cy="4754563"/>
          </a:xfrm>
        </p:spPr>
        <p:txBody>
          <a:bodyPr>
            <a:normAutofit/>
          </a:bodyPr>
          <a:lstStyle/>
          <a:p>
            <a:endParaRPr lang="en-US" dirty="0" smtClean="0"/>
          </a:p>
          <a:p>
            <a:endParaRPr lang="en-US" dirty="0" smtClean="0"/>
          </a:p>
          <a:p>
            <a:pPr>
              <a:buNone/>
            </a:pPr>
            <a:endParaRPr lang="en-US" sz="2400" b="1" dirty="0" smtClean="0"/>
          </a:p>
          <a:p>
            <a:pPr>
              <a:buNone/>
            </a:pPr>
            <a:endParaRPr lang="en-US" sz="2400" b="1" dirty="0" smtClean="0"/>
          </a:p>
          <a:p>
            <a:pPr>
              <a:buNone/>
            </a:pPr>
            <a:endParaRPr lang="en-US" sz="2400" b="1" dirty="0" smtClean="0"/>
          </a:p>
          <a:p>
            <a:pPr>
              <a:buNone/>
            </a:pPr>
            <a:endParaRPr lang="en-US" sz="2400" b="1" dirty="0" smtClean="0"/>
          </a:p>
          <a:p>
            <a:pPr>
              <a:buNone/>
            </a:pPr>
            <a:endParaRPr lang="en-US" sz="2400" b="1" dirty="0" smtClean="0"/>
          </a:p>
          <a:p>
            <a:pPr>
              <a:buNone/>
            </a:pPr>
            <a:r>
              <a:rPr lang="en-US" sz="2400" b="1" dirty="0" smtClean="0">
                <a:solidFill>
                  <a:schemeClr val="tx1"/>
                </a:solidFill>
              </a:rPr>
              <a:t>	</a:t>
            </a:r>
          </a:p>
          <a:p>
            <a:pPr>
              <a:buNone/>
            </a:pPr>
            <a:r>
              <a:rPr lang="en-US" sz="2400" b="1" dirty="0" smtClean="0">
                <a:solidFill>
                  <a:schemeClr val="tx1"/>
                </a:solidFill>
              </a:rPr>
              <a:t>	Figure 1.3 Four </a:t>
            </a:r>
            <a:r>
              <a:rPr lang="en-US" sz="2400" b="1" dirty="0" smtClean="0">
                <a:solidFill>
                  <a:schemeClr val="tx1"/>
                </a:solidFill>
              </a:rPr>
              <a:t>Basic </a:t>
            </a:r>
            <a:r>
              <a:rPr lang="en-US" sz="2400" b="1" dirty="0" smtClean="0">
                <a:solidFill>
                  <a:schemeClr val="tx1"/>
                </a:solidFill>
              </a:rPr>
              <a:t>F</a:t>
            </a:r>
            <a:r>
              <a:rPr lang="en-US" sz="2400" b="1" dirty="0" smtClean="0">
                <a:solidFill>
                  <a:schemeClr val="tx1"/>
                </a:solidFill>
              </a:rPr>
              <a:t>unctions </a:t>
            </a:r>
            <a:r>
              <a:rPr lang="en-US" sz="2400" b="1" dirty="0" smtClean="0">
                <a:solidFill>
                  <a:schemeClr val="tx1"/>
                </a:solidFill>
              </a:rPr>
              <a:t>of an </a:t>
            </a:r>
            <a:r>
              <a:rPr lang="en-US" sz="2400" b="1" dirty="0" smtClean="0">
                <a:solidFill>
                  <a:schemeClr val="tx1"/>
                </a:solidFill>
              </a:rPr>
              <a:t>Information </a:t>
            </a:r>
            <a:r>
              <a:rPr lang="en-US" sz="2400" b="1" dirty="0" smtClean="0">
                <a:solidFill>
                  <a:schemeClr val="tx1"/>
                </a:solidFill>
              </a:rPr>
              <a:t>S</a:t>
            </a:r>
            <a:r>
              <a:rPr lang="en-US" sz="2400" b="1" dirty="0" smtClean="0">
                <a:solidFill>
                  <a:schemeClr val="tx1"/>
                </a:solidFill>
              </a:rPr>
              <a:t>ystem</a:t>
            </a:r>
            <a:r>
              <a:rPr lang="en-US" sz="2400" b="1" dirty="0" smtClean="0">
                <a:solidFill>
                  <a:schemeClr val="tx1"/>
                </a:solidFill>
              </a:rPr>
              <a:t>: </a:t>
            </a:r>
            <a:br>
              <a:rPr lang="en-US" sz="2400" b="1" dirty="0" smtClean="0">
                <a:solidFill>
                  <a:schemeClr val="tx1"/>
                </a:solidFill>
              </a:rPr>
            </a:br>
            <a:r>
              <a:rPr lang="en-US" sz="2400" b="1" i="1" dirty="0" smtClean="0">
                <a:solidFill>
                  <a:schemeClr val="tx1"/>
                </a:solidFill>
              </a:rPr>
              <a:t>I</a:t>
            </a:r>
            <a:r>
              <a:rPr lang="en-US" sz="2400" b="1" i="1" dirty="0" smtClean="0">
                <a:solidFill>
                  <a:schemeClr val="tx1"/>
                </a:solidFill>
              </a:rPr>
              <a:t>nput</a:t>
            </a:r>
            <a:r>
              <a:rPr lang="en-US" sz="2400" b="1" i="1" dirty="0" smtClean="0">
                <a:solidFill>
                  <a:schemeClr val="tx1"/>
                </a:solidFill>
              </a:rPr>
              <a:t>, </a:t>
            </a:r>
            <a:r>
              <a:rPr lang="en-US" sz="2400" b="1" i="1" dirty="0" smtClean="0">
                <a:solidFill>
                  <a:schemeClr val="tx1"/>
                </a:solidFill>
              </a:rPr>
              <a:t>Processing</a:t>
            </a:r>
            <a:r>
              <a:rPr lang="en-US" sz="2400" b="1" i="1" dirty="0" smtClean="0">
                <a:solidFill>
                  <a:schemeClr val="tx1"/>
                </a:solidFill>
              </a:rPr>
              <a:t>, </a:t>
            </a:r>
            <a:r>
              <a:rPr lang="en-US" sz="2400" b="1" i="1" dirty="0" smtClean="0">
                <a:solidFill>
                  <a:schemeClr val="tx1"/>
                </a:solidFill>
              </a:rPr>
              <a:t>Storage</a:t>
            </a:r>
            <a:r>
              <a:rPr lang="en-US" sz="2400" b="1" i="1" dirty="0" smtClean="0">
                <a:solidFill>
                  <a:schemeClr val="tx1"/>
                </a:solidFill>
              </a:rPr>
              <a:t>, &amp; </a:t>
            </a:r>
            <a:r>
              <a:rPr lang="en-US" sz="2400" b="1" i="1" dirty="0" smtClean="0">
                <a:solidFill>
                  <a:schemeClr val="tx1"/>
                </a:solidFill>
              </a:rPr>
              <a:t>Output</a:t>
            </a:r>
            <a:endParaRPr lang="en-US" sz="2400" b="1" i="1" dirty="0">
              <a:solidFill>
                <a:schemeClr val="tx1"/>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10</a:t>
            </a:fld>
            <a:endParaRPr lang="en-US" dirty="0"/>
          </a:p>
        </p:txBody>
      </p:sp>
      <p:pic>
        <p:nvPicPr>
          <p:cNvPr id="6" name="Picture 7" descr="Figure-1-3-Functions"/>
          <p:cNvPicPr>
            <a:picLocks noChangeAspect="1" noChangeArrowheads="1"/>
          </p:cNvPicPr>
          <p:nvPr/>
        </p:nvPicPr>
        <p:blipFill>
          <a:blip r:embed="rId3" cstate="print"/>
          <a:srcRect/>
          <a:stretch>
            <a:fillRect/>
          </a:stretch>
        </p:blipFill>
        <p:spPr bwMode="auto">
          <a:xfrm>
            <a:off x="228600" y="1371600"/>
            <a:ext cx="8619104" cy="3581400"/>
          </a:xfrm>
          <a:prstGeom prst="rect">
            <a:avLst/>
          </a:prstGeom>
          <a:noFill/>
          <a:ln w="9525">
            <a:noFill/>
            <a:miter lim="800000"/>
            <a:headEnd/>
            <a:tailEnd/>
          </a:ln>
          <a:effectLst>
            <a:innerShdw blurRad="114300">
              <a:prstClr val="black"/>
            </a:inn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8229600" cy="4525963"/>
          </a:xfrm>
        </p:spPr>
        <p:txBody>
          <a:bodyPr>
            <a:normAutofit lnSpcReduction="10000"/>
          </a:bodyPr>
          <a:lstStyle/>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buNone/>
            </a:pPr>
            <a:endParaRPr lang="en-US" sz="2400" b="1" dirty="0" smtClean="0">
              <a:solidFill>
                <a:schemeClr val="tx1"/>
              </a:solidFill>
            </a:endParaRPr>
          </a:p>
          <a:p>
            <a:pPr algn="ctr">
              <a:buNone/>
            </a:pPr>
            <a:endParaRPr lang="en-US" sz="2400" b="1" dirty="0" smtClean="0">
              <a:solidFill>
                <a:schemeClr val="tx1"/>
              </a:solidFill>
            </a:endParaRPr>
          </a:p>
          <a:p>
            <a:pPr algn="ctr">
              <a:buNone/>
            </a:pPr>
            <a:endParaRPr lang="en-US" sz="2400" b="1" dirty="0" smtClean="0">
              <a:solidFill>
                <a:schemeClr val="tx1"/>
              </a:solidFill>
            </a:endParaRPr>
          </a:p>
          <a:p>
            <a:pPr algn="ctr">
              <a:buNone/>
            </a:pPr>
            <a:r>
              <a:rPr lang="en-US" sz="2400" b="1" dirty="0" smtClean="0">
                <a:solidFill>
                  <a:schemeClr val="tx1"/>
                </a:solidFill>
              </a:rPr>
              <a:t>Figure 1.4 Components of </a:t>
            </a:r>
            <a:r>
              <a:rPr lang="en-US" sz="2400" b="1" dirty="0" smtClean="0">
                <a:solidFill>
                  <a:schemeClr val="tx1"/>
                </a:solidFill>
              </a:rPr>
              <a:t>Information </a:t>
            </a:r>
            <a:r>
              <a:rPr lang="en-US" sz="2400" b="1" dirty="0" smtClean="0">
                <a:solidFill>
                  <a:schemeClr val="tx1"/>
                </a:solidFill>
              </a:rPr>
              <a:t>S</a:t>
            </a:r>
            <a:r>
              <a:rPr lang="en-US" sz="2400" b="1" dirty="0" smtClean="0">
                <a:solidFill>
                  <a:schemeClr val="tx1"/>
                </a:solidFill>
              </a:rPr>
              <a:t>ystems</a:t>
            </a:r>
            <a:endParaRPr lang="en-US" sz="2400" b="1" dirty="0" smtClean="0">
              <a:solidFill>
                <a:schemeClr val="tx1"/>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11</a:t>
            </a:fld>
            <a:endParaRPr lang="en-US" dirty="0"/>
          </a:p>
        </p:txBody>
      </p:sp>
      <p:pic>
        <p:nvPicPr>
          <p:cNvPr id="6" name="Picture 8" descr="nt0007-y"/>
          <p:cNvPicPr>
            <a:picLocks noChangeAspect="1" noChangeArrowheads="1"/>
          </p:cNvPicPr>
          <p:nvPr/>
        </p:nvPicPr>
        <p:blipFill>
          <a:blip r:embed="rId3" cstate="print"/>
          <a:srcRect/>
          <a:stretch>
            <a:fillRect/>
          </a:stretch>
        </p:blipFill>
        <p:spPr bwMode="auto">
          <a:xfrm>
            <a:off x="1447800" y="421746"/>
            <a:ext cx="5791200" cy="5156351"/>
          </a:xfrm>
          <a:prstGeom prst="rect">
            <a:avLst/>
          </a:prstGeom>
          <a:noFill/>
          <a:ln w="9525">
            <a:noFill/>
            <a:miter lim="800000"/>
            <a:headEnd/>
            <a:tailEnd/>
          </a:ln>
          <a:effectLst>
            <a:innerShdw blurRad="114300">
              <a:prstClr val="black"/>
            </a:inn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6629400" cy="1143000"/>
          </a:xfrm>
        </p:spPr>
        <p:txBody>
          <a:bodyPr>
            <a:noAutofit/>
          </a:bodyPr>
          <a:lstStyle/>
          <a:p>
            <a:r>
              <a:rPr lang="en-US" sz="2400" dirty="0" smtClean="0"/>
              <a:t>IS value </a:t>
            </a:r>
            <a:r>
              <a:rPr lang="en-US" sz="2400" b="0" dirty="0" smtClean="0"/>
              <a:t>is determined by the relationships among ISs, people, &amp;  business processes—all of which are influenced by </a:t>
            </a:r>
            <a:r>
              <a:rPr lang="en-US" sz="2400" b="0" i="1" dirty="0" smtClean="0"/>
              <a:t>organizational culture</a:t>
            </a:r>
            <a:endParaRPr lang="en-US" sz="2400" b="0" i="1"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12</a:t>
            </a:fld>
            <a:endParaRPr lang="en-US" dirty="0"/>
          </a:p>
        </p:txBody>
      </p:sp>
      <p:sp>
        <p:nvSpPr>
          <p:cNvPr id="6" name="Text Box 3"/>
          <p:cNvSpPr txBox="1">
            <a:spLocks noGrp="1" noChangeArrowheads="1"/>
          </p:cNvSpPr>
          <p:nvPr>
            <p:ph idx="1"/>
          </p:nvPr>
        </p:nvSpPr>
        <p:spPr bwMode="auto">
          <a:xfrm>
            <a:off x="381000" y="5558135"/>
            <a:ext cx="8229600" cy="461665"/>
          </a:xfrm>
          <a:prstGeom prst="rect">
            <a:avLst/>
          </a:prstGeom>
          <a:noFill/>
          <a:ln w="9525">
            <a:noFill/>
            <a:miter lim="800000"/>
            <a:headEnd/>
            <a:tailEnd/>
          </a:ln>
        </p:spPr>
        <p:txBody>
          <a:bodyPr>
            <a:spAutoFit/>
          </a:bodyPr>
          <a:lstStyle/>
          <a:p>
            <a:pPr algn="ctr">
              <a:spcBef>
                <a:spcPct val="50000"/>
              </a:spcBef>
              <a:buNone/>
            </a:pPr>
            <a:r>
              <a:rPr lang="en-US" sz="2400" b="1" dirty="0"/>
              <a:t>Figure 1.5 Information </a:t>
            </a:r>
            <a:r>
              <a:rPr lang="en-US" sz="2400" b="1" dirty="0" smtClean="0"/>
              <a:t>Systems </a:t>
            </a:r>
            <a:r>
              <a:rPr lang="en-US" sz="2400" b="1" dirty="0"/>
              <a:t>F</a:t>
            </a:r>
            <a:r>
              <a:rPr lang="en-US" sz="2400" b="1" dirty="0" smtClean="0"/>
              <a:t>unction </a:t>
            </a:r>
            <a:r>
              <a:rPr lang="en-US" sz="2400" b="1" i="1" dirty="0"/>
              <a:t>W</a:t>
            </a:r>
            <a:r>
              <a:rPr lang="en-US" sz="2400" b="1" i="1" dirty="0" smtClean="0"/>
              <a:t>ithin </a:t>
            </a:r>
            <a:r>
              <a:rPr lang="en-US" sz="2400" b="1" i="1" dirty="0"/>
              <a:t>a </a:t>
            </a:r>
            <a:r>
              <a:rPr lang="en-US" sz="2400" b="1" i="1" dirty="0" smtClean="0"/>
              <a:t>C</a:t>
            </a:r>
            <a:r>
              <a:rPr lang="en-US" sz="2400" b="1" i="1" dirty="0" smtClean="0"/>
              <a:t>ulture </a:t>
            </a:r>
            <a:r>
              <a:rPr lang="en-US" sz="2400" i="1" dirty="0" smtClean="0">
                <a:solidFill>
                  <a:schemeClr val="hlink"/>
                </a:solidFill>
              </a:rPr>
              <a:t> </a:t>
            </a:r>
            <a:endParaRPr lang="en-US" sz="2400" i="1" dirty="0">
              <a:solidFill>
                <a:schemeClr val="hlink"/>
              </a:solidFill>
            </a:endParaRPr>
          </a:p>
        </p:txBody>
      </p:sp>
      <p:pic>
        <p:nvPicPr>
          <p:cNvPr id="7" name="Picture 6" descr="Figure-1"/>
          <p:cNvPicPr>
            <a:picLocks noChangeAspect="1" noChangeArrowheads="1"/>
          </p:cNvPicPr>
          <p:nvPr/>
        </p:nvPicPr>
        <p:blipFill>
          <a:blip r:embed="rId3" cstate="print"/>
          <a:srcRect/>
          <a:stretch>
            <a:fillRect/>
          </a:stretch>
        </p:blipFill>
        <p:spPr bwMode="auto">
          <a:xfrm>
            <a:off x="1219200" y="1797050"/>
            <a:ext cx="6251575" cy="36893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chemeClr val="tx1"/>
                </a:solidFill>
              </a:rPr>
              <a:t>1.3 Business Performance Management (BPM) </a:t>
            </a:r>
            <a:br>
              <a:rPr lang="en-US" dirty="0" smtClean="0">
                <a:solidFill>
                  <a:schemeClr val="tx1"/>
                </a:solidFill>
              </a:rPr>
            </a:br>
            <a:r>
              <a:rPr lang="en-US" dirty="0" smtClean="0">
                <a:solidFill>
                  <a:schemeClr val="tx1"/>
                </a:solidFill>
              </a:rPr>
              <a:t>       and Measurement</a:t>
            </a:r>
            <a:endParaRPr lang="en-US" dirty="0">
              <a:solidFill>
                <a:schemeClr val="tx1"/>
              </a:solidFill>
            </a:endParaRPr>
          </a:p>
        </p:txBody>
      </p:sp>
      <p:sp>
        <p:nvSpPr>
          <p:cNvPr id="3" name="Content Placeholder 2"/>
          <p:cNvSpPr>
            <a:spLocks noGrp="1"/>
          </p:cNvSpPr>
          <p:nvPr>
            <p:ph idx="1"/>
          </p:nvPr>
        </p:nvSpPr>
        <p:spPr/>
        <p:txBody>
          <a:bodyPr>
            <a:normAutofit fontScale="92500"/>
          </a:bodyPr>
          <a:lstStyle/>
          <a:p>
            <a:pPr>
              <a:buNone/>
            </a:pPr>
            <a:r>
              <a:rPr lang="en-US" dirty="0" smtClean="0"/>
              <a:t>To manage performance, 2 basic requirements are:</a:t>
            </a:r>
          </a:p>
          <a:p>
            <a:pPr lvl="0"/>
            <a:r>
              <a:rPr lang="en-US" b="1" dirty="0" smtClean="0">
                <a:solidFill>
                  <a:srgbClr val="002060"/>
                </a:solidFill>
              </a:rPr>
              <a:t>Being able to measure</a:t>
            </a:r>
            <a:r>
              <a:rPr lang="en-US" dirty="0" smtClean="0">
                <a:solidFill>
                  <a:srgbClr val="002060"/>
                </a:solidFill>
              </a:rPr>
              <a:t>.  </a:t>
            </a:r>
            <a:r>
              <a:rPr lang="en-US" i="1" dirty="0" smtClean="0"/>
              <a:t>You cannot manage what you cannot measure. </a:t>
            </a:r>
            <a:r>
              <a:rPr lang="en-US" dirty="0" smtClean="0"/>
              <a:t>The more accurate &amp; timely the data, the better the ability to measure.</a:t>
            </a:r>
          </a:p>
          <a:p>
            <a:r>
              <a:rPr lang="en-US" b="1" dirty="0" smtClean="0">
                <a:solidFill>
                  <a:srgbClr val="002060"/>
                </a:solidFill>
              </a:rPr>
              <a:t>Knowing that your indicator is measuring the right thing.</a:t>
            </a:r>
            <a:r>
              <a:rPr lang="en-US" dirty="0" smtClean="0">
                <a:solidFill>
                  <a:srgbClr val="002060"/>
                </a:solidFill>
              </a:rPr>
              <a:t> </a:t>
            </a:r>
            <a:r>
              <a:rPr lang="en-US" dirty="0" smtClean="0"/>
              <a:t>Not all performance metrics are clearly linked to the desired outcome. </a:t>
            </a:r>
          </a:p>
          <a:p>
            <a:pPr lvl="1"/>
            <a:r>
              <a:rPr lang="en-US" dirty="0" smtClean="0"/>
              <a:t>Consider how much easier it is to measure </a:t>
            </a:r>
            <a:r>
              <a:rPr lang="en-US" b="1" dirty="0" smtClean="0"/>
              <a:t>sales revenues </a:t>
            </a:r>
            <a:r>
              <a:rPr lang="en-US" dirty="0" smtClean="0"/>
              <a:t>than to measure </a:t>
            </a:r>
            <a:r>
              <a:rPr lang="en-US" b="1" dirty="0" smtClean="0"/>
              <a:t>customer loyalty. </a:t>
            </a: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a:bodyPr>
          <a:lstStyle/>
          <a:p>
            <a:r>
              <a:rPr lang="en-US" dirty="0" smtClean="0"/>
              <a:t>Measuring business performance requires:</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sz="2800" dirty="0" smtClean="0"/>
              <a:t>identifying the most meaningful measures of performance</a:t>
            </a:r>
          </a:p>
          <a:p>
            <a:pPr marL="514350" lvl="0" indent="-514350">
              <a:buFont typeface="+mj-lt"/>
              <a:buAutoNum type="arabicPeriod"/>
            </a:pPr>
            <a:r>
              <a:rPr lang="en-US" sz="2800" dirty="0" smtClean="0"/>
              <a:t>being able to measure them </a:t>
            </a:r>
            <a:r>
              <a:rPr lang="en-US" sz="2800" i="1" dirty="0" smtClean="0"/>
              <a:t>correctly</a:t>
            </a:r>
          </a:p>
          <a:p>
            <a:pPr marL="514350" lvl="0" indent="-514350">
              <a:buFont typeface="+mj-lt"/>
              <a:buAutoNum type="arabicPeriod"/>
            </a:pPr>
            <a:r>
              <a:rPr lang="en-US" sz="2800" dirty="0" smtClean="0"/>
              <a:t>selecting the set of measures that provides a holistic indicator of total business performance, and </a:t>
            </a:r>
          </a:p>
          <a:p>
            <a:pPr marL="514350" indent="-514350">
              <a:buFont typeface="+mj-lt"/>
              <a:buAutoNum type="arabicPeriod"/>
            </a:pPr>
            <a:r>
              <a:rPr lang="en-US" sz="2800" dirty="0" smtClean="0"/>
              <a:t>identifying who should receive the reports and in what timeframe</a:t>
            </a:r>
            <a:endParaRPr lang="en-US" sz="2800"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2060"/>
                </a:solidFill>
              </a:rPr>
              <a:t>Business Performance Measurement (BPM) Process</a:t>
            </a:r>
            <a:endParaRPr lang="en-US" sz="2800" dirty="0">
              <a:solidFill>
                <a:srgbClr val="002060"/>
              </a:solidFill>
            </a:endParaRPr>
          </a:p>
        </p:txBody>
      </p:sp>
      <p:sp>
        <p:nvSpPr>
          <p:cNvPr id="3" name="Content Placeholder 2"/>
          <p:cNvSpPr>
            <a:spLocks noGrp="1"/>
          </p:cNvSpPr>
          <p:nvPr>
            <p:ph idx="1"/>
          </p:nvPr>
        </p:nvSpPr>
        <p:spPr>
          <a:xfrm>
            <a:off x="457200" y="1295400"/>
            <a:ext cx="8229600" cy="4800600"/>
          </a:xfrm>
        </p:spPr>
        <p:txBody>
          <a:bodyPr>
            <a:normAutofit fontScale="92500" lnSpcReduction="10000"/>
          </a:bodyPr>
          <a:lstStyle/>
          <a:p>
            <a:pPr>
              <a:lnSpc>
                <a:spcPct val="150000"/>
              </a:lnSpc>
              <a:buNone/>
            </a:pPr>
            <a:r>
              <a:rPr lang="en-US" sz="3000" dirty="0" smtClean="0"/>
              <a:t>Major steps in BPM are:</a:t>
            </a:r>
          </a:p>
          <a:p>
            <a:pPr>
              <a:lnSpc>
                <a:spcPct val="150000"/>
              </a:lnSpc>
              <a:buNone/>
            </a:pPr>
            <a:r>
              <a:rPr lang="en-US" sz="2600" dirty="0" smtClean="0"/>
              <a:t>Step 1. Decide on desired performance levels. </a:t>
            </a:r>
          </a:p>
          <a:p>
            <a:pPr>
              <a:lnSpc>
                <a:spcPct val="150000"/>
              </a:lnSpc>
              <a:buNone/>
            </a:pPr>
            <a:r>
              <a:rPr lang="en-US" sz="2600" dirty="0" smtClean="0"/>
              <a:t>Step 2. Determine how to attain the performance levels. </a:t>
            </a:r>
          </a:p>
          <a:p>
            <a:pPr>
              <a:lnSpc>
                <a:spcPct val="150000"/>
              </a:lnSpc>
              <a:buNone/>
            </a:pPr>
            <a:r>
              <a:rPr lang="en-US" sz="2600" dirty="0" smtClean="0"/>
              <a:t>Step 3. Periodically assess where the organization stands with respect to its goals, objectives, and measures. </a:t>
            </a:r>
          </a:p>
          <a:p>
            <a:pPr>
              <a:lnSpc>
                <a:spcPct val="150000"/>
              </a:lnSpc>
              <a:buNone/>
            </a:pPr>
            <a:r>
              <a:rPr lang="en-US" sz="2600" dirty="0" smtClean="0"/>
              <a:t>Step 4. Adjust performance and/or goals. </a:t>
            </a:r>
          </a:p>
          <a:p>
            <a:pPr lvl="1">
              <a:lnSpc>
                <a:spcPct val="150000"/>
              </a:lnSpc>
            </a:pPr>
            <a:r>
              <a:rPr lang="en-US" sz="2600" i="1" dirty="0" smtClean="0"/>
              <a:t>If performance is too low, corrective actions need to be taken to close the gap.</a:t>
            </a: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Ethical Issues</a:t>
            </a:r>
            <a:endParaRPr lang="en-US" dirty="0"/>
          </a:p>
        </p:txBody>
      </p:sp>
      <p:sp>
        <p:nvSpPr>
          <p:cNvPr id="3" name="Content Placeholder 2"/>
          <p:cNvSpPr>
            <a:spLocks noGrp="1"/>
          </p:cNvSpPr>
          <p:nvPr>
            <p:ph idx="1"/>
          </p:nvPr>
        </p:nvSpPr>
        <p:spPr>
          <a:xfrm>
            <a:off x="457200" y="1295400"/>
            <a:ext cx="8229600" cy="4830763"/>
          </a:xfrm>
        </p:spPr>
        <p:txBody>
          <a:bodyPr>
            <a:normAutofit/>
          </a:bodyPr>
          <a:lstStyle/>
          <a:p>
            <a:r>
              <a:rPr lang="en-US" sz="2800" dirty="0" smtClean="0"/>
              <a:t>IT creates challenging ethical issues ranging from employee e-mail monitoring to invasion of customers’ privacy.</a:t>
            </a:r>
          </a:p>
          <a:p>
            <a:r>
              <a:rPr lang="en-US" sz="2800" dirty="0" smtClean="0"/>
              <a:t>Ethical issues create pressures or constraints on business operations. </a:t>
            </a:r>
          </a:p>
          <a:p>
            <a:r>
              <a:rPr lang="en-US" sz="2800" b="1" i="1" dirty="0" smtClean="0"/>
              <a:t>Ethics</a:t>
            </a:r>
            <a:r>
              <a:rPr lang="en-US" sz="2800" b="1" dirty="0" smtClean="0"/>
              <a:t> </a:t>
            </a:r>
            <a:r>
              <a:rPr lang="en-US" sz="2800" dirty="0" smtClean="0"/>
              <a:t>relates to standards of right and </a:t>
            </a:r>
            <a:r>
              <a:rPr lang="en-US" sz="2800" dirty="0" smtClean="0"/>
              <a:t>wrong.</a:t>
            </a:r>
            <a:endParaRPr lang="en-US" sz="2800" dirty="0" smtClean="0"/>
          </a:p>
          <a:p>
            <a:r>
              <a:rPr lang="en-US" sz="2800" b="1" i="1" dirty="0" smtClean="0"/>
              <a:t>Information ethics</a:t>
            </a:r>
            <a:r>
              <a:rPr lang="en-US" sz="2800" b="1" dirty="0" smtClean="0"/>
              <a:t> </a:t>
            </a:r>
            <a:r>
              <a:rPr lang="en-US" sz="2800" dirty="0" smtClean="0"/>
              <a:t>relates to standards of right and wrong in information management practices. </a:t>
            </a:r>
            <a:endParaRPr lang="en-US" sz="2800"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16</a:t>
            </a:fld>
            <a:endParaRPr lang="en-US" dirty="0"/>
          </a:p>
        </p:txBody>
      </p:sp>
      <p:pic>
        <p:nvPicPr>
          <p:cNvPr id="3074" name="Picture 2" descr="ni0014-y"/>
          <p:cNvPicPr>
            <a:picLocks noChangeAspect="1" noChangeArrowheads="1"/>
          </p:cNvPicPr>
          <p:nvPr/>
        </p:nvPicPr>
        <p:blipFill>
          <a:blip r:embed="rId3" cstate="print"/>
          <a:srcRect/>
          <a:stretch>
            <a:fillRect/>
          </a:stretch>
        </p:blipFill>
        <p:spPr bwMode="auto">
          <a:xfrm>
            <a:off x="7467600" y="304800"/>
            <a:ext cx="914400" cy="822960"/>
          </a:xfrm>
          <a:prstGeom prst="rect">
            <a:avLst/>
          </a:prstGeom>
          <a:noFill/>
          <a:ln w="9525">
            <a:noFill/>
            <a:miter lim="800000"/>
            <a:headEnd/>
            <a:tailEnd/>
          </a:ln>
          <a:effectLst>
            <a:innerShdw blurRad="215900" dir="6000000">
              <a:srgbClr val="005A9E"/>
            </a:inn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1.4 Strategic Planning and Competitive Models</a:t>
            </a:r>
            <a:endParaRPr lang="en-US" dirty="0">
              <a:solidFill>
                <a:srgbClr val="002060"/>
              </a:solidFill>
            </a:endParaRPr>
          </a:p>
        </p:txBody>
      </p:sp>
      <p:sp>
        <p:nvSpPr>
          <p:cNvPr id="3" name="Content Placeholder 2"/>
          <p:cNvSpPr>
            <a:spLocks noGrp="1"/>
          </p:cNvSpPr>
          <p:nvPr>
            <p:ph idx="1"/>
          </p:nvPr>
        </p:nvSpPr>
        <p:spPr/>
        <p:txBody>
          <a:bodyPr>
            <a:normAutofit fontScale="92500"/>
          </a:bodyPr>
          <a:lstStyle/>
          <a:p>
            <a:r>
              <a:rPr lang="en-US" sz="2800" b="1" dirty="0" smtClean="0"/>
              <a:t>Strategy </a:t>
            </a:r>
            <a:r>
              <a:rPr lang="en-US" sz="2800" dirty="0" smtClean="0"/>
              <a:t>defines the plan for how a business will achieve its mission, goals, and </a:t>
            </a:r>
            <a:r>
              <a:rPr lang="en-US" sz="2800" dirty="0" smtClean="0"/>
              <a:t>objectives.</a:t>
            </a:r>
            <a:endParaRPr lang="en-US" sz="2800" b="1" dirty="0" smtClean="0"/>
          </a:p>
          <a:p>
            <a:r>
              <a:rPr lang="en-US" sz="2800" b="1" dirty="0" smtClean="0"/>
              <a:t>Strategy planning </a:t>
            </a:r>
            <a:r>
              <a:rPr lang="en-US" sz="2800" dirty="0" smtClean="0"/>
              <a:t>is critical for all organizations, including for-profits, nonprofits, government agencies, healthcare, education, military, and social services.</a:t>
            </a:r>
          </a:p>
          <a:p>
            <a:r>
              <a:rPr lang="en-US" sz="2800" b="1" dirty="0" smtClean="0"/>
              <a:t>Strategic analysis</a:t>
            </a:r>
            <a:r>
              <a:rPr lang="en-US" sz="2800" dirty="0" smtClean="0"/>
              <a:t> is the scanning and review of the political, social, economic and technical environment of the organization. </a:t>
            </a:r>
          </a:p>
          <a:p>
            <a:pPr lvl="1"/>
            <a:r>
              <a:rPr lang="en-US" sz="2400" b="1" dirty="0" smtClean="0"/>
              <a:t>SWOT analysis </a:t>
            </a:r>
            <a:r>
              <a:rPr lang="en-US" sz="2400" dirty="0" smtClean="0"/>
              <a:t>involves the evaluation of strengths and weaknesses, which are internal factors; and opportunities and threats, which are external factors. </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Basis of Porter’s Competitive Forces Model</a:t>
            </a:r>
            <a:endParaRPr lang="en-US" dirty="0"/>
          </a:p>
        </p:txBody>
      </p:sp>
      <p:sp>
        <p:nvSpPr>
          <p:cNvPr id="3" name="Content Placeholder 2"/>
          <p:cNvSpPr>
            <a:spLocks noGrp="1"/>
          </p:cNvSpPr>
          <p:nvPr>
            <p:ph idx="1"/>
          </p:nvPr>
        </p:nvSpPr>
        <p:spPr/>
        <p:txBody>
          <a:bodyPr>
            <a:normAutofit/>
          </a:bodyPr>
          <a:lstStyle/>
          <a:p>
            <a:pPr>
              <a:spcBef>
                <a:spcPts val="600"/>
              </a:spcBef>
              <a:spcAft>
                <a:spcPts val="600"/>
              </a:spcAft>
              <a:buNone/>
            </a:pPr>
            <a:r>
              <a:rPr lang="en-US" sz="2800" dirty="0" smtClean="0"/>
              <a:t>	Before examining the competitive forces model, it’s helpful to understand that it is based on the concept of profitability and profit margin.</a:t>
            </a:r>
          </a:p>
          <a:p>
            <a:pPr lvl="0">
              <a:spcBef>
                <a:spcPts val="600"/>
              </a:spcBef>
              <a:spcAft>
                <a:spcPts val="600"/>
              </a:spcAft>
              <a:buNone/>
            </a:pPr>
            <a:r>
              <a:rPr lang="en-US" sz="2400" b="1" dirty="0" smtClean="0"/>
              <a:t>	PROFIT</a:t>
            </a:r>
            <a:r>
              <a:rPr lang="en-US" sz="2400" dirty="0" smtClean="0"/>
              <a:t> = TOTAL REVENUES - TOTAL COSTS</a:t>
            </a:r>
          </a:p>
          <a:p>
            <a:pPr>
              <a:spcBef>
                <a:spcPts val="600"/>
              </a:spcBef>
              <a:spcAft>
                <a:spcPts val="600"/>
              </a:spcAft>
              <a:buNone/>
            </a:pPr>
            <a:r>
              <a:rPr lang="en-US" sz="2400" b="1" dirty="0" smtClean="0"/>
              <a:t>	PROFIT MARGIN</a:t>
            </a:r>
            <a:r>
              <a:rPr lang="en-US" sz="2400" dirty="0" smtClean="0"/>
              <a:t> = SELLING PRICE - COST OF THE ITEM</a:t>
            </a:r>
          </a:p>
          <a:p>
            <a:pPr lvl="1">
              <a:spcBef>
                <a:spcPts val="600"/>
              </a:spcBef>
              <a:spcAft>
                <a:spcPts val="600"/>
              </a:spcAft>
            </a:pPr>
            <a:r>
              <a:rPr lang="en-US" dirty="0" smtClean="0"/>
              <a:t>Profit margin measures the amount of </a:t>
            </a:r>
            <a:r>
              <a:rPr lang="en-US" i="1" dirty="0" smtClean="0"/>
              <a:t>profit per unit of sales</a:t>
            </a:r>
            <a:r>
              <a:rPr lang="en-US" dirty="0" smtClean="0"/>
              <a:t>, and does not take into account all costs of doing business.</a:t>
            </a:r>
            <a:endParaRPr lang="en-US"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19</a:t>
            </a:fld>
            <a:endParaRPr lang="en-US" dirty="0"/>
          </a:p>
        </p:txBody>
      </p:sp>
      <p:sp>
        <p:nvSpPr>
          <p:cNvPr id="7" name="Text Box 9"/>
          <p:cNvSpPr txBox="1">
            <a:spLocks noChangeArrowheads="1"/>
          </p:cNvSpPr>
          <p:nvPr/>
        </p:nvSpPr>
        <p:spPr bwMode="auto">
          <a:xfrm>
            <a:off x="533400" y="609600"/>
            <a:ext cx="7391400" cy="584775"/>
          </a:xfrm>
          <a:prstGeom prst="rect">
            <a:avLst/>
          </a:prstGeom>
          <a:noFill/>
          <a:ln w="9525">
            <a:noFill/>
            <a:miter lim="800000"/>
            <a:headEnd/>
            <a:tailEnd/>
          </a:ln>
        </p:spPr>
        <p:txBody>
          <a:bodyPr wrap="square">
            <a:spAutoFit/>
          </a:bodyPr>
          <a:lstStyle/>
          <a:p>
            <a:pPr>
              <a:spcBef>
                <a:spcPts val="600"/>
              </a:spcBef>
            </a:pPr>
            <a:r>
              <a:rPr lang="en-US" sz="3200" b="1" dirty="0" smtClean="0"/>
              <a:t>Porter’s 5 competitive </a:t>
            </a:r>
            <a:r>
              <a:rPr lang="en-US" sz="3200" b="1" dirty="0"/>
              <a:t>forces </a:t>
            </a:r>
            <a:r>
              <a:rPr lang="en-US" sz="3200" b="1" dirty="0" smtClean="0"/>
              <a:t>model</a:t>
            </a:r>
          </a:p>
        </p:txBody>
      </p:sp>
      <p:sp>
        <p:nvSpPr>
          <p:cNvPr id="8" name="Content Placeholder 7"/>
          <p:cNvSpPr>
            <a:spLocks noGrp="1"/>
          </p:cNvSpPr>
          <p:nvPr>
            <p:ph idx="1"/>
          </p:nvPr>
        </p:nvSpPr>
        <p:spPr>
          <a:xfrm>
            <a:off x="457200" y="1600200"/>
            <a:ext cx="8229600" cy="4525963"/>
          </a:xfrm>
        </p:spPr>
        <p:txBody>
          <a:bodyPr>
            <a:normAutofit/>
          </a:bodyPr>
          <a:lstStyle/>
          <a:p>
            <a:pPr marL="514350" indent="-514350">
              <a:buFont typeface="+mj-lt"/>
              <a:buAutoNum type="arabicPeriod"/>
            </a:pPr>
            <a:r>
              <a:rPr lang="en-US" sz="2800" dirty="0" smtClean="0"/>
              <a:t>Threat of entry of new competitors</a:t>
            </a:r>
          </a:p>
          <a:p>
            <a:pPr marL="514350" indent="-514350">
              <a:buFont typeface="+mj-lt"/>
              <a:buAutoNum type="arabicPeriod"/>
            </a:pPr>
            <a:r>
              <a:rPr lang="en-US" sz="2800" dirty="0" smtClean="0"/>
              <a:t>Bargaining power of suppliers</a:t>
            </a:r>
          </a:p>
          <a:p>
            <a:pPr marL="514350" indent="-514350">
              <a:buFont typeface="+mj-lt"/>
              <a:buAutoNum type="arabicPeriod"/>
            </a:pPr>
            <a:r>
              <a:rPr lang="en-US" sz="2800" dirty="0" smtClean="0"/>
              <a:t>Bargaining power of customers or buyers</a:t>
            </a:r>
          </a:p>
          <a:p>
            <a:pPr marL="514350" indent="-514350">
              <a:buFont typeface="+mj-lt"/>
              <a:buAutoNum type="arabicPeriod"/>
            </a:pPr>
            <a:r>
              <a:rPr lang="en-US" sz="2800" dirty="0" smtClean="0"/>
              <a:t>Threat of substitute products or services</a:t>
            </a:r>
          </a:p>
          <a:p>
            <a:pPr marL="514350" indent="-514350">
              <a:buFont typeface="+mj-lt"/>
              <a:buAutoNum type="arabicPeriod"/>
            </a:pPr>
            <a:r>
              <a:rPr lang="en-US" sz="2800" dirty="0" smtClean="0"/>
              <a:t>Competitive rivalry among existing firms in the industry</a:t>
            </a:r>
          </a:p>
          <a:p>
            <a:pPr marL="514350" indent="-514350">
              <a:buNone/>
            </a:pPr>
            <a:endParaRPr lang="en-US" sz="2800" dirty="0" smtClean="0"/>
          </a:p>
          <a:p>
            <a:pPr marL="514350" indent="-514350">
              <a:buNone/>
            </a:pPr>
            <a:r>
              <a:rPr lang="en-US" sz="2400" dirty="0" smtClean="0"/>
              <a:t>Porter discusses this model on YouTube (13-minutes) </a:t>
            </a:r>
            <a:r>
              <a:rPr lang="en-US" sz="2400" i="1" dirty="0" smtClean="0">
                <a:hlinkClick r:id="rId3"/>
              </a:rPr>
              <a:t>youtube.com/</a:t>
            </a:r>
            <a:r>
              <a:rPr lang="en-US" sz="2400" i="1" dirty="0" err="1" smtClean="0">
                <a:hlinkClick r:id="rId3"/>
              </a:rPr>
              <a:t>watch?v</a:t>
            </a:r>
            <a:r>
              <a:rPr lang="en-US" sz="2400" i="1" dirty="0" smtClean="0">
                <a:hlinkClick r:id="rId3"/>
              </a:rPr>
              <a:t>=mYF2_FBCvXw</a:t>
            </a:r>
            <a:endParaRPr lang="en-US" sz="2400" b="1" dirty="0" smtClean="0"/>
          </a:p>
          <a:p>
            <a:pPr marL="514350" indent="-514350">
              <a:buFont typeface="+mj-lt"/>
              <a:buAutoNum type="arabicPeriod"/>
            </a:pP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038"/>
            <a:ext cx="8229600" cy="868362"/>
          </a:xfrm>
        </p:spPr>
        <p:txBody>
          <a:bodyPr>
            <a:normAutofit/>
          </a:bodyPr>
          <a:lstStyle/>
          <a:p>
            <a:pPr algn="l"/>
            <a:r>
              <a:rPr lang="en-US" b="1" i="1" spc="300" dirty="0" smtClean="0">
                <a:solidFill>
                  <a:schemeClr val="tx1"/>
                </a:solidFill>
                <a:effectLst>
                  <a:outerShdw blurRad="38100" dist="38100" dir="2700000" algn="tl">
                    <a:srgbClr val="000000">
                      <a:alpha val="43137"/>
                    </a:srgbClr>
                  </a:outerShdw>
                </a:effectLst>
              </a:rPr>
              <a:t>Chapter 1 Outline</a:t>
            </a:r>
            <a:endParaRPr lang="en-US" b="1" i="1" spc="3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5237"/>
            <a:ext cx="8229600" cy="5059363"/>
          </a:xfrm>
        </p:spPr>
        <p:txBody>
          <a:bodyPr>
            <a:normAutofit/>
          </a:bodyPr>
          <a:lstStyle/>
          <a:p>
            <a:pPr>
              <a:lnSpc>
                <a:spcPct val="150000"/>
              </a:lnSpc>
              <a:buNone/>
            </a:pPr>
            <a:r>
              <a:rPr lang="en-US" sz="2800" b="1" dirty="0" smtClean="0"/>
              <a:t>1.1 Positioning IT to Optimize Performance</a:t>
            </a:r>
          </a:p>
          <a:p>
            <a:pPr>
              <a:lnSpc>
                <a:spcPct val="150000"/>
              </a:lnSpc>
              <a:buNone/>
            </a:pPr>
            <a:r>
              <a:rPr lang="en-US" sz="2800" b="1" dirty="0" smtClean="0"/>
              <a:t>1.2 Information Systems and IT: Core Concepts</a:t>
            </a:r>
          </a:p>
          <a:p>
            <a:pPr>
              <a:buNone/>
            </a:pPr>
            <a:r>
              <a:rPr lang="en-US" sz="2800" b="1" dirty="0" smtClean="0"/>
              <a:t>1.3 Business Performance Management (BPM) and </a:t>
            </a:r>
            <a:br>
              <a:rPr lang="en-US" sz="2800" b="1" dirty="0" smtClean="0"/>
            </a:br>
            <a:r>
              <a:rPr lang="en-US" sz="2800" b="1" dirty="0" smtClean="0"/>
              <a:t>   Measurement</a:t>
            </a:r>
          </a:p>
          <a:p>
            <a:pPr>
              <a:lnSpc>
                <a:spcPct val="150000"/>
              </a:lnSpc>
              <a:buNone/>
            </a:pPr>
            <a:r>
              <a:rPr lang="en-US" sz="2800" b="1" dirty="0" smtClean="0"/>
              <a:t>1.4 Strategic Planning and Competitive Models</a:t>
            </a:r>
          </a:p>
          <a:p>
            <a:pPr>
              <a:lnSpc>
                <a:spcPct val="150000"/>
              </a:lnSpc>
              <a:buNone/>
            </a:pPr>
            <a:r>
              <a:rPr lang="en-US" sz="2800" b="1" dirty="0" smtClean="0"/>
              <a:t>1.5 Why IT is Important to Your Career, and IT Careers</a:t>
            </a:r>
            <a:endParaRPr lang="en-US" sz="2800" b="1" dirty="0">
              <a:solidFill>
                <a:srgbClr val="6B633D"/>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a:t>
            </a:r>
            <a:fld id="{4C0BDC54-7FBA-410E-843C-F866E66B0366}" type="slidenum">
              <a:rPr lang="en-US" sz="1600" smtClean="0">
                <a:solidFill>
                  <a:schemeClr val="tx1"/>
                </a:solidFill>
              </a:rPr>
              <a:pPr/>
              <a:t>2</a:t>
            </a:fld>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20</a:t>
            </a:fld>
            <a:endParaRPr lang="en-US" dirty="0"/>
          </a:p>
        </p:txBody>
      </p:sp>
      <p:pic>
        <p:nvPicPr>
          <p:cNvPr id="6" name="Picture 6" descr="Figure-1-8-ValueChain"/>
          <p:cNvPicPr>
            <a:picLocks noGrp="1" noChangeAspect="1" noChangeArrowheads="1"/>
          </p:cNvPicPr>
          <p:nvPr>
            <p:ph idx="1"/>
          </p:nvPr>
        </p:nvPicPr>
        <p:blipFill>
          <a:blip r:embed="rId3" cstate="print"/>
          <a:srcRect/>
          <a:stretch>
            <a:fillRect/>
          </a:stretch>
        </p:blipFill>
        <p:spPr bwMode="auto">
          <a:xfrm>
            <a:off x="429008" y="304800"/>
            <a:ext cx="8258597" cy="5486400"/>
          </a:xfrm>
          <a:prstGeom prst="rect">
            <a:avLst/>
          </a:prstGeom>
          <a:noFill/>
          <a:ln w="9525">
            <a:noFill/>
            <a:miter lim="800000"/>
            <a:headEnd/>
            <a:tailEnd/>
          </a:ln>
          <a:effectLst>
            <a:innerShdw blurRad="330200">
              <a:srgbClr val="005A9E"/>
            </a:innerShdw>
          </a:effectLst>
        </p:spPr>
      </p:pic>
      <p:sp>
        <p:nvSpPr>
          <p:cNvPr id="7" name="Text Box 2"/>
          <p:cNvSpPr txBox="1">
            <a:spLocks noChangeArrowheads="1"/>
          </p:cNvSpPr>
          <p:nvPr/>
        </p:nvSpPr>
        <p:spPr bwMode="auto">
          <a:xfrm>
            <a:off x="381000" y="5802868"/>
            <a:ext cx="8458200" cy="369332"/>
          </a:xfrm>
          <a:prstGeom prst="rect">
            <a:avLst/>
          </a:prstGeom>
          <a:noFill/>
          <a:ln w="9525">
            <a:noFill/>
            <a:miter lim="800000"/>
            <a:headEnd/>
            <a:tailEnd/>
          </a:ln>
        </p:spPr>
        <p:txBody>
          <a:bodyPr wrap="square">
            <a:spAutoFit/>
          </a:bodyPr>
          <a:lstStyle/>
          <a:p>
            <a:pPr>
              <a:spcBef>
                <a:spcPct val="50000"/>
              </a:spcBef>
            </a:pPr>
            <a:r>
              <a:rPr lang="en-US" b="1" dirty="0"/>
              <a:t>Figure 1.9 The firm’s value chain, with arrows illustrating the flow of goods and </a:t>
            </a:r>
            <a:r>
              <a:rPr lang="en-US" b="1" dirty="0" smtClean="0"/>
              <a:t>services</a:t>
            </a:r>
            <a:endParaRPr lang="en-US" b="1" dirty="0">
              <a:solidFill>
                <a:schemeClr val="hlink"/>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IT Failures</a:t>
            </a:r>
            <a:endParaRPr lang="en-US" dirty="0"/>
          </a:p>
        </p:txBody>
      </p:sp>
      <p:sp>
        <p:nvSpPr>
          <p:cNvPr id="3" name="Content Placeholder 2"/>
          <p:cNvSpPr>
            <a:spLocks noGrp="1"/>
          </p:cNvSpPr>
          <p:nvPr>
            <p:ph idx="1"/>
          </p:nvPr>
        </p:nvSpPr>
        <p:spPr>
          <a:xfrm>
            <a:off x="381000" y="1219200"/>
            <a:ext cx="8229600" cy="4525963"/>
          </a:xfrm>
        </p:spPr>
        <p:txBody>
          <a:bodyPr>
            <a:normAutofit fontScale="85000" lnSpcReduction="20000"/>
          </a:bodyPr>
          <a:lstStyle/>
          <a:p>
            <a:pPr>
              <a:spcBef>
                <a:spcPts val="600"/>
              </a:spcBef>
              <a:spcAft>
                <a:spcPts val="600"/>
              </a:spcAft>
              <a:buNone/>
            </a:pPr>
            <a:r>
              <a:rPr lang="en-US" sz="2800" dirty="0" smtClean="0"/>
              <a:t>	Some IT projects are doomed from the start because of inadequate budgeting and/or other necessary resources.</a:t>
            </a:r>
          </a:p>
          <a:p>
            <a:pPr>
              <a:spcBef>
                <a:spcPts val="600"/>
              </a:spcBef>
              <a:spcAft>
                <a:spcPts val="600"/>
              </a:spcAft>
            </a:pPr>
            <a:r>
              <a:rPr lang="en-US" sz="2800" dirty="0" smtClean="0"/>
              <a:t>On February 24, 2008, about 2/3 of the world was unable to see YouTube for several hours. This happened when the Pakistan Telecommunication Authority decided to block offensive content in their own country. </a:t>
            </a:r>
          </a:p>
          <a:p>
            <a:pPr>
              <a:spcBef>
                <a:spcPts val="600"/>
              </a:spcBef>
              <a:spcAft>
                <a:spcPts val="600"/>
              </a:spcAft>
            </a:pPr>
            <a:r>
              <a:rPr lang="en-US" sz="2800" dirty="0" smtClean="0"/>
              <a:t>The UK National Offender Management Information System project (NOMIS) failed due to mismanagement and vast budget overruns. </a:t>
            </a:r>
          </a:p>
          <a:p>
            <a:pPr>
              <a:spcBef>
                <a:spcPts val="600"/>
              </a:spcBef>
              <a:spcAft>
                <a:spcPts val="600"/>
              </a:spcAft>
            </a:pPr>
            <a:r>
              <a:rPr lang="en-US" sz="2800" dirty="0" smtClean="0"/>
              <a:t>The U.S. Census Bureau faced a $2 billion loss on an IT project to replace paper-based data collection methods with handheld devices for the 2010 census. The Bureau had to scrap the project.</a:t>
            </a:r>
            <a:endParaRPr lang="en-US" sz="2800"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1.5 Why IT is Important to Your Career, and IT Careers</a:t>
            </a:r>
            <a:endParaRPr lang="en-US" dirty="0"/>
          </a:p>
        </p:txBody>
      </p:sp>
      <p:sp>
        <p:nvSpPr>
          <p:cNvPr id="3" name="Content Placeholder 2"/>
          <p:cNvSpPr>
            <a:spLocks noGrp="1"/>
          </p:cNvSpPr>
          <p:nvPr>
            <p:ph idx="1"/>
          </p:nvPr>
        </p:nvSpPr>
        <p:spPr/>
        <p:txBody>
          <a:bodyPr>
            <a:normAutofit/>
          </a:bodyPr>
          <a:lstStyle/>
          <a:p>
            <a:r>
              <a:rPr lang="en-US" sz="2800" dirty="0" smtClean="0"/>
              <a:t>Business is IT-dependent</a:t>
            </a:r>
          </a:p>
          <a:p>
            <a:r>
              <a:rPr lang="en-US" sz="2800" dirty="0" smtClean="0"/>
              <a:t>For most organizations, if their computer network goes down, so does the business </a:t>
            </a:r>
          </a:p>
          <a:p>
            <a:pPr lvl="1">
              <a:buNone/>
            </a:pPr>
            <a:endParaRPr lang="en-US" sz="2400" i="1" dirty="0" smtClean="0">
              <a:solidFill>
                <a:srgbClr val="005A9E"/>
              </a:solidFill>
            </a:endParaRPr>
          </a:p>
          <a:p>
            <a:pPr lvl="1">
              <a:buNone/>
            </a:pPr>
            <a:r>
              <a:rPr lang="en-US" i="1" dirty="0" smtClean="0">
                <a:solidFill>
                  <a:srgbClr val="005A9E"/>
                </a:solidFill>
              </a:rPr>
              <a:t>	Imagine not having Internet access for 24 hours--no texting, e-mail, Facebook, Twitter, Google, data access, etc.</a:t>
            </a:r>
          </a:p>
          <a:p>
            <a:pPr lvl="1">
              <a:buNone/>
            </a:pPr>
            <a:r>
              <a:rPr lang="en-US" i="1" dirty="0" smtClean="0">
                <a:solidFill>
                  <a:srgbClr val="005A9E"/>
                </a:solidFill>
              </a:rPr>
              <a:t>			How would that impact your life?</a:t>
            </a:r>
          </a:p>
          <a:p>
            <a:pPr>
              <a:buNone/>
            </a:pPr>
            <a:endParaRPr lang="en-US" i="1" dirty="0">
              <a:solidFill>
                <a:srgbClr val="005A9E"/>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IT as a Career: The Nature of IS and IT Work </a:t>
            </a:r>
            <a:endParaRPr lang="en-US" dirty="0"/>
          </a:p>
        </p:txBody>
      </p:sp>
      <p:sp>
        <p:nvSpPr>
          <p:cNvPr id="3" name="Content Placeholder 2"/>
          <p:cNvSpPr>
            <a:spLocks noGrp="1"/>
          </p:cNvSpPr>
          <p:nvPr>
            <p:ph idx="1"/>
          </p:nvPr>
        </p:nvSpPr>
        <p:spPr>
          <a:xfrm>
            <a:off x="457200" y="1371600"/>
            <a:ext cx="8229600" cy="4525963"/>
          </a:xfrm>
        </p:spPr>
        <p:txBody>
          <a:bodyPr>
            <a:normAutofit fontScale="85000" lnSpcReduction="20000"/>
          </a:bodyPr>
          <a:lstStyle/>
          <a:p>
            <a:r>
              <a:rPr lang="en-US" dirty="0" smtClean="0"/>
              <a:t>In today’s workplace, it is imperative that ISs work effectively and reliably. </a:t>
            </a:r>
          </a:p>
          <a:p>
            <a:r>
              <a:rPr lang="en-US" dirty="0" smtClean="0"/>
              <a:t>IS managers play a vital role in the implementation and administration of technology within their organizations. </a:t>
            </a:r>
          </a:p>
          <a:p>
            <a:pPr lvl="1"/>
            <a:r>
              <a:rPr lang="en-US" dirty="0" smtClean="0"/>
              <a:t>They plan, coordinate, and direct research on the computer-related activities of firms. </a:t>
            </a:r>
          </a:p>
          <a:p>
            <a:pPr lvl="1"/>
            <a:r>
              <a:rPr lang="en-US" dirty="0" smtClean="0"/>
              <a:t>In consultation with other managers, they help determine the goals of an organization and then implement technology to meet those goals. </a:t>
            </a:r>
          </a:p>
          <a:p>
            <a:pPr lvl="1"/>
            <a:r>
              <a:rPr lang="en-US" dirty="0" smtClean="0"/>
              <a:t>They oversee all technical aspect of an organization, such as software development, network security, and Internet operations. </a:t>
            </a:r>
            <a:endParaRPr lang="en-US"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i="1" dirty="0" smtClean="0"/>
              <a:t>Chapter 1 Link Library</a:t>
            </a:r>
            <a:endParaRPr lang="en-US" dirty="0"/>
          </a:p>
        </p:txBody>
      </p:sp>
      <p:sp>
        <p:nvSpPr>
          <p:cNvPr id="3" name="Content Placeholder 2"/>
          <p:cNvSpPr>
            <a:spLocks noGrp="1"/>
          </p:cNvSpPr>
          <p:nvPr>
            <p:ph idx="1"/>
          </p:nvPr>
        </p:nvSpPr>
        <p:spPr>
          <a:xfrm>
            <a:off x="381000" y="1066800"/>
            <a:ext cx="8458200" cy="4678363"/>
          </a:xfrm>
        </p:spPr>
        <p:txBody>
          <a:bodyPr>
            <a:normAutofit fontScale="32500" lnSpcReduction="20000"/>
          </a:bodyPr>
          <a:lstStyle/>
          <a:p>
            <a:pPr>
              <a:spcBef>
                <a:spcPts val="0"/>
              </a:spcBef>
              <a:spcAft>
                <a:spcPts val="1200"/>
              </a:spcAft>
            </a:pPr>
            <a:r>
              <a:rPr lang="en-US" sz="5600" b="1" dirty="0" smtClean="0"/>
              <a:t>How to generate a Microsoft Tag  </a:t>
            </a:r>
            <a:r>
              <a:rPr lang="en-US" sz="5600" b="1" i="1" dirty="0" smtClean="0">
                <a:hlinkClick r:id="rId3"/>
              </a:rPr>
              <a:t>microsoft.com/tag/</a:t>
            </a:r>
            <a:endParaRPr lang="en-US" sz="5600" b="1" dirty="0" smtClean="0"/>
          </a:p>
          <a:p>
            <a:pPr>
              <a:spcBef>
                <a:spcPts val="0"/>
              </a:spcBef>
              <a:spcAft>
                <a:spcPts val="1200"/>
              </a:spcAft>
            </a:pPr>
            <a:r>
              <a:rPr lang="en-US" sz="5600" b="1" dirty="0" smtClean="0"/>
              <a:t>How to create a custom 2D tag </a:t>
            </a:r>
            <a:r>
              <a:rPr lang="en-US" sz="5600" b="1" i="1" dirty="0" smtClean="0">
                <a:hlinkClick r:id="rId4"/>
              </a:rPr>
              <a:t>mediadl.microsoft.com/</a:t>
            </a:r>
            <a:r>
              <a:rPr lang="en-US" sz="5600" b="1" i="1" dirty="0" err="1" smtClean="0">
                <a:hlinkClick r:id="rId4"/>
              </a:rPr>
              <a:t>mediadl</a:t>
            </a:r>
            <a:r>
              <a:rPr lang="en-US" sz="5600" b="1" i="1" dirty="0" smtClean="0">
                <a:hlinkClick r:id="rId4"/>
              </a:rPr>
              <a:t>/www/t/tag/CreatingCustomTags.wmv</a:t>
            </a:r>
            <a:endParaRPr lang="en-US" sz="5600" b="1" dirty="0" smtClean="0"/>
          </a:p>
          <a:p>
            <a:pPr>
              <a:spcBef>
                <a:spcPts val="0"/>
              </a:spcBef>
              <a:spcAft>
                <a:spcPts val="1200"/>
              </a:spcAft>
            </a:pPr>
            <a:r>
              <a:rPr lang="en-US" sz="5600" b="1" dirty="0" smtClean="0"/>
              <a:t>How to download a reader </a:t>
            </a:r>
            <a:r>
              <a:rPr lang="en-US" sz="5600" b="1" i="1" dirty="0" smtClean="0">
                <a:hlinkClick r:id="rId5"/>
              </a:rPr>
              <a:t>gettag.mobi/</a:t>
            </a:r>
            <a:endParaRPr lang="en-US" sz="5600" b="1" dirty="0" smtClean="0"/>
          </a:p>
          <a:p>
            <a:pPr>
              <a:spcBef>
                <a:spcPts val="0"/>
              </a:spcBef>
              <a:spcAft>
                <a:spcPts val="1200"/>
              </a:spcAft>
            </a:pPr>
            <a:r>
              <a:rPr lang="en-US" sz="5600" b="1" dirty="0" smtClean="0"/>
              <a:t>Apple iPad </a:t>
            </a:r>
            <a:r>
              <a:rPr lang="en-US" sz="5600" b="1" i="1" dirty="0" smtClean="0">
                <a:hlinkClick r:id="rId6"/>
              </a:rPr>
              <a:t>apple.com/</a:t>
            </a:r>
            <a:r>
              <a:rPr lang="en-US" sz="5600" b="1" i="1" dirty="0" err="1" smtClean="0">
                <a:hlinkClick r:id="rId6"/>
              </a:rPr>
              <a:t>ipad</a:t>
            </a:r>
            <a:r>
              <a:rPr lang="en-US" sz="5600" b="1" i="1" dirty="0" smtClean="0">
                <a:hlinkClick r:id="rId6"/>
              </a:rPr>
              <a:t>/</a:t>
            </a:r>
            <a:endParaRPr lang="en-US" sz="5600" b="1" dirty="0" smtClean="0"/>
          </a:p>
          <a:p>
            <a:pPr>
              <a:spcBef>
                <a:spcPts val="0"/>
              </a:spcBef>
              <a:spcAft>
                <a:spcPts val="1200"/>
              </a:spcAft>
            </a:pPr>
            <a:r>
              <a:rPr lang="en-US" sz="5600" b="1" dirty="0" err="1" smtClean="0"/>
              <a:t>iReport</a:t>
            </a:r>
            <a:r>
              <a:rPr lang="en-US" sz="5600" b="1" dirty="0" smtClean="0"/>
              <a:t>, a user-generated section of CNN.com </a:t>
            </a:r>
            <a:r>
              <a:rPr lang="en-US" sz="5600" b="1" i="1" dirty="0" smtClean="0">
                <a:hlinkClick r:id="rId7"/>
              </a:rPr>
              <a:t>ireport.com/</a:t>
            </a:r>
            <a:endParaRPr lang="en-US" sz="5600" b="1" dirty="0" smtClean="0"/>
          </a:p>
          <a:p>
            <a:pPr>
              <a:spcBef>
                <a:spcPts val="0"/>
              </a:spcBef>
              <a:spcAft>
                <a:spcPts val="1200"/>
              </a:spcAft>
            </a:pPr>
            <a:r>
              <a:rPr lang="en-US" sz="5600" b="1" dirty="0" smtClean="0"/>
              <a:t>Porter’s 5 Competitive Forces Model </a:t>
            </a:r>
            <a:r>
              <a:rPr lang="en-US" sz="5600" b="1" i="1" dirty="0" smtClean="0">
                <a:hlinkClick r:id="rId8"/>
              </a:rPr>
              <a:t>youtube.com/</a:t>
            </a:r>
            <a:r>
              <a:rPr lang="en-US" sz="5600" b="1" i="1" dirty="0" err="1" smtClean="0">
                <a:hlinkClick r:id="rId8"/>
              </a:rPr>
              <a:t>watch?v</a:t>
            </a:r>
            <a:r>
              <a:rPr lang="en-US" sz="5600" b="1" i="1" dirty="0" smtClean="0">
                <a:hlinkClick r:id="rId8"/>
              </a:rPr>
              <a:t>=mYF2_FBCvXw</a:t>
            </a:r>
            <a:endParaRPr lang="en-US" sz="5600" b="1" dirty="0" smtClean="0"/>
          </a:p>
          <a:p>
            <a:pPr>
              <a:spcBef>
                <a:spcPts val="0"/>
              </a:spcBef>
              <a:spcAft>
                <a:spcPts val="1200"/>
              </a:spcAft>
            </a:pPr>
            <a:r>
              <a:rPr lang="en-US" sz="5600" b="1" dirty="0" smtClean="0"/>
              <a:t>U.S. Bureau of Labor Statistics </a:t>
            </a:r>
            <a:r>
              <a:rPr lang="es-CO" sz="5600" b="1" i="1" dirty="0" smtClean="0">
                <a:hlinkClick r:id="rId9"/>
              </a:rPr>
              <a:t>bls.gov/</a:t>
            </a:r>
            <a:r>
              <a:rPr lang="es-CO" sz="5600" b="1" i="1" dirty="0" err="1" smtClean="0">
                <a:hlinkClick r:id="rId9"/>
              </a:rPr>
              <a:t>oco</a:t>
            </a:r>
            <a:r>
              <a:rPr lang="es-CO" sz="5600" b="1" i="1" dirty="0" smtClean="0">
                <a:hlinkClick r:id="rId9"/>
              </a:rPr>
              <a:t>/ocos258.htm</a:t>
            </a:r>
            <a:r>
              <a:rPr lang="es-CO" sz="5600" b="1" i="1" dirty="0" smtClean="0"/>
              <a:t> </a:t>
            </a:r>
            <a:endParaRPr lang="en-US" sz="5600" b="1" dirty="0" smtClean="0"/>
          </a:p>
          <a:p>
            <a:pPr>
              <a:spcBef>
                <a:spcPts val="0"/>
              </a:spcBef>
              <a:spcAft>
                <a:spcPts val="1200"/>
              </a:spcAft>
            </a:pPr>
            <a:r>
              <a:rPr lang="en-US" sz="5600" b="1" dirty="0" smtClean="0"/>
              <a:t>Teradata University Network (TUN) </a:t>
            </a:r>
            <a:r>
              <a:rPr lang="en-US" sz="5600" b="1" i="1" dirty="0" smtClean="0">
                <a:hlinkClick r:id="rId10"/>
              </a:rPr>
              <a:t>teradatauniversitynetwork.com/</a:t>
            </a:r>
            <a:r>
              <a:rPr lang="en-US" sz="5600" b="1" i="1" dirty="0" err="1" smtClean="0">
                <a:hlinkClick r:id="rId10"/>
              </a:rPr>
              <a:t>tun</a:t>
            </a:r>
            <a:r>
              <a:rPr lang="en-US" sz="5600" b="1" i="1" dirty="0" smtClean="0"/>
              <a:t>/</a:t>
            </a:r>
            <a:endParaRPr lang="en-US" sz="5600" b="1" dirty="0" smtClean="0"/>
          </a:p>
          <a:p>
            <a:pPr>
              <a:spcBef>
                <a:spcPts val="0"/>
              </a:spcBef>
              <a:spcAft>
                <a:spcPts val="1200"/>
              </a:spcAft>
            </a:pPr>
            <a:r>
              <a:rPr lang="en-US" sz="5600" b="1" dirty="0" smtClean="0"/>
              <a:t>Leadership in Energy and Environmental Design (LEED) </a:t>
            </a:r>
            <a:r>
              <a:rPr lang="en-US" sz="5600" b="1" i="1" dirty="0" smtClean="0">
                <a:hlinkClick r:id="rId11"/>
              </a:rPr>
              <a:t>usgbc.org/</a:t>
            </a:r>
            <a:r>
              <a:rPr lang="en-US" sz="5600" b="1" i="1" dirty="0" err="1" smtClean="0">
                <a:hlinkClick r:id="rId11"/>
              </a:rPr>
              <a:t>leed</a:t>
            </a:r>
            <a:endParaRPr lang="en-US" sz="5600" b="1" dirty="0" smtClean="0"/>
          </a:p>
          <a:p>
            <a:pPr>
              <a:spcBef>
                <a:spcPts val="0"/>
              </a:spcBef>
              <a:spcAft>
                <a:spcPts val="1200"/>
              </a:spcAft>
            </a:pPr>
            <a:r>
              <a:rPr lang="en-US" sz="5600" b="1" dirty="0" smtClean="0"/>
              <a:t>U.S. CIA World Factbook </a:t>
            </a:r>
            <a:r>
              <a:rPr lang="en-US" sz="5600" b="1" i="1" dirty="0" smtClean="0">
                <a:hlinkClick r:id="rId12"/>
              </a:rPr>
              <a:t>cia.gov/library/publications/the-world-</a:t>
            </a:r>
            <a:r>
              <a:rPr lang="en-US" sz="5600" b="1" i="1" dirty="0" err="1" smtClean="0">
                <a:hlinkClick r:id="rId12"/>
              </a:rPr>
              <a:t>factbook</a:t>
            </a:r>
            <a:r>
              <a:rPr lang="en-US" sz="5600" b="1" i="1" dirty="0" smtClean="0">
                <a:hlinkClick r:id="rId12"/>
              </a:rPr>
              <a:t>/</a:t>
            </a:r>
            <a:endParaRPr lang="en-US" sz="5600" b="1" dirty="0" smtClean="0"/>
          </a:p>
          <a:p>
            <a:pPr>
              <a:spcBef>
                <a:spcPts val="0"/>
              </a:spcBef>
              <a:spcAft>
                <a:spcPts val="1200"/>
              </a:spcAft>
            </a:pPr>
            <a:r>
              <a:rPr lang="en-US" sz="5600" b="1" dirty="0" smtClean="0"/>
              <a:t>UK National Offender Management Information System project (NOMIS)</a:t>
            </a:r>
            <a:br>
              <a:rPr lang="en-US" sz="5600" b="1" dirty="0" smtClean="0"/>
            </a:br>
            <a:r>
              <a:rPr lang="en-US" sz="5600" b="1" i="1" dirty="0" smtClean="0">
                <a:hlinkClick r:id="rId13"/>
              </a:rPr>
              <a:t>nao.org.uk/</a:t>
            </a:r>
            <a:r>
              <a:rPr lang="en-US" sz="5600" b="1" i="1" dirty="0" err="1" smtClean="0">
                <a:hlinkClick r:id="rId13"/>
              </a:rPr>
              <a:t>whats_new</a:t>
            </a:r>
            <a:r>
              <a:rPr lang="en-US" sz="5600" b="1" i="1" dirty="0" smtClean="0">
                <a:hlinkClick r:id="rId13"/>
              </a:rPr>
              <a:t>/0708-1/0809292.aspx</a:t>
            </a:r>
            <a:endParaRPr lang="en-US" sz="5600" b="1"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24</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spc="300" dirty="0" smtClean="0">
                <a:solidFill>
                  <a:schemeClr val="tx1"/>
                </a:solidFill>
                <a:effectLst>
                  <a:outerShdw blurRad="38100" dist="38100" dir="2700000" algn="tl">
                    <a:srgbClr val="000000">
                      <a:alpha val="43137"/>
                    </a:srgbClr>
                  </a:outerShdw>
                </a:effectLst>
              </a:rPr>
              <a:t>Chapter 1 Learning Objectives</a:t>
            </a:r>
            <a:endParaRPr lang="en-US" i="1" spc="3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600200"/>
            <a:ext cx="8534400" cy="4525963"/>
          </a:xfrm>
        </p:spPr>
        <p:txBody>
          <a:bodyPr>
            <a:normAutofit fontScale="85000" lnSpcReduction="20000"/>
          </a:bodyPr>
          <a:lstStyle/>
          <a:p>
            <a:pPr lvl="0"/>
            <a:r>
              <a:rPr lang="en-US" sz="3300" b="1" dirty="0" smtClean="0"/>
              <a:t>Understand the role of IT in optimizing performance.</a:t>
            </a:r>
          </a:p>
          <a:p>
            <a:pPr lvl="0"/>
            <a:r>
              <a:rPr lang="en-US" sz="3300" b="1" dirty="0" smtClean="0"/>
              <a:t>Explain why the business value of IT is determined by people, business processes, &amp; organizational culture. </a:t>
            </a:r>
          </a:p>
          <a:p>
            <a:pPr lvl="0"/>
            <a:r>
              <a:rPr lang="en-US" sz="3300" b="1" dirty="0" smtClean="0"/>
              <a:t>Describe the role of IT in business performance management </a:t>
            </a:r>
            <a:r>
              <a:rPr lang="en-US" sz="2800" dirty="0" smtClean="0"/>
              <a:t>(BPM) </a:t>
            </a:r>
            <a:r>
              <a:rPr lang="en-US" sz="3300" b="1" dirty="0" smtClean="0"/>
              <a:t>&amp; the performance measurement process. </a:t>
            </a:r>
          </a:p>
          <a:p>
            <a:pPr lvl="0"/>
            <a:r>
              <a:rPr lang="en-US" sz="3300" b="1" dirty="0" smtClean="0"/>
              <a:t>Understand the strategic planning process, SWOT </a:t>
            </a:r>
            <a:r>
              <a:rPr lang="en-US" sz="2800" dirty="0" smtClean="0"/>
              <a:t>(strengths, weaknesses, opportunities, threats) </a:t>
            </a:r>
            <a:r>
              <a:rPr lang="en-US" sz="3300" b="1" dirty="0" smtClean="0"/>
              <a:t>analysis, </a:t>
            </a:r>
            <a:br>
              <a:rPr lang="en-US" sz="3300" b="1" dirty="0" smtClean="0"/>
            </a:br>
            <a:r>
              <a:rPr lang="en-US" sz="3300" b="1" dirty="0" smtClean="0"/>
              <a:t>&amp; competitive models.</a:t>
            </a:r>
          </a:p>
          <a:p>
            <a:pPr lvl="0"/>
            <a:r>
              <a:rPr lang="en-US" sz="3300" b="1" dirty="0" smtClean="0"/>
              <a:t>Discuss how IT impacts your career &amp; the positive outlook for IS management careers.</a:t>
            </a:r>
          </a:p>
          <a:p>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solidFill>
                  <a:srgbClr val="534D2F"/>
                </a:solidFill>
              </a:rPr>
              <a:pPr/>
              <a:t>3</a:t>
            </a:fld>
            <a:endParaRPr lang="en-US" b="1" dirty="0">
              <a:solidFill>
                <a:srgbClr val="534D2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533400" y="1981200"/>
            <a:ext cx="8077200" cy="4572000"/>
          </a:xfrm>
        </p:spPr>
        <p:txBody>
          <a:bodyPr anchor="t" anchorCtr="0">
            <a:normAutofit/>
          </a:bodyPr>
          <a:lstStyle/>
          <a:p>
            <a:pPr lvl="0"/>
            <a:r>
              <a:rPr lang="en-US" sz="2800" u="sng" dirty="0" smtClean="0">
                <a:solidFill>
                  <a:schemeClr val="tx1">
                    <a:lumMod val="65000"/>
                    <a:lumOff val="35000"/>
                  </a:schemeClr>
                </a:solidFill>
              </a:rPr>
              <a:t>Scenario for Brainstorming and Discussion</a:t>
            </a:r>
          </a:p>
          <a:p>
            <a:pPr lvl="0">
              <a:spcAft>
                <a:spcPts val="1200"/>
              </a:spcAft>
            </a:pPr>
            <a:r>
              <a:rPr lang="en-US" sz="2200" dirty="0" smtClean="0"/>
              <a:t> Smartphones have innovative user interfaces and </a:t>
            </a:r>
            <a:r>
              <a:rPr lang="en-US" sz="2200" dirty="0" smtClean="0"/>
              <a:t>applications  </a:t>
            </a:r>
            <a:r>
              <a:rPr lang="en-US" sz="2200" dirty="0" smtClean="0"/>
              <a:t>&amp; significant processing power and storage capacity. And most owners would not ever be without their mobiles. Given these factors, consider a company that could benefit from using </a:t>
            </a:r>
            <a:r>
              <a:rPr lang="en-US" sz="2200" dirty="0" smtClean="0">
                <a:solidFill>
                  <a:schemeClr val="tx2">
                    <a:lumMod val="75000"/>
                  </a:schemeClr>
                </a:solidFill>
              </a:rPr>
              <a:t>2D tags.  </a:t>
            </a:r>
          </a:p>
          <a:p>
            <a:pPr lvl="1"/>
            <a:r>
              <a:rPr lang="en-US" sz="2200" b="1" dirty="0" smtClean="0">
                <a:solidFill>
                  <a:schemeClr val="tx1">
                    <a:lumMod val="75000"/>
                    <a:lumOff val="25000"/>
                  </a:schemeClr>
                </a:solidFill>
              </a:rPr>
              <a:t>a) Explain how the company could benefit from the “power and presence” of smartphones and 2D tag interactivity.  </a:t>
            </a:r>
          </a:p>
          <a:p>
            <a:pPr lvl="1"/>
            <a:r>
              <a:rPr lang="en-US" sz="2200" b="1" dirty="0" smtClean="0">
                <a:solidFill>
                  <a:schemeClr val="tx1">
                    <a:lumMod val="75000"/>
                    <a:lumOff val="25000"/>
                  </a:schemeClr>
                </a:solidFill>
              </a:rPr>
              <a:t>b) Describe where the 2D tags should be positioned or located to achieve the benefit. </a:t>
            </a:r>
          </a:p>
          <a:p>
            <a:pPr marL="914400" lvl="1" indent="-457200"/>
            <a:r>
              <a:rPr lang="en-US" sz="2200" b="1" dirty="0" smtClean="0">
                <a:solidFill>
                  <a:schemeClr val="tx1">
                    <a:lumMod val="75000"/>
                    <a:lumOff val="25000"/>
                  </a:schemeClr>
                </a:solidFill>
              </a:rPr>
              <a:t>c) Compare and assess your answers with others in your class. </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pPr/>
              <a:t>4</a:t>
            </a:fld>
            <a:endParaRPr lang="en-US" b="1" dirty="0"/>
          </a:p>
        </p:txBody>
      </p:sp>
      <p:sp>
        <p:nvSpPr>
          <p:cNvPr id="8" name="Rectangle 7"/>
          <p:cNvSpPr/>
          <p:nvPr/>
        </p:nvSpPr>
        <p:spPr>
          <a:xfrm>
            <a:off x="533400" y="533400"/>
            <a:ext cx="7848600" cy="1246495"/>
          </a:xfrm>
          <a:prstGeom prst="rect">
            <a:avLst/>
          </a:prstGeom>
        </p:spPr>
        <p:txBody>
          <a:bodyPr wrap="square">
            <a:spAutoFit/>
          </a:bodyPr>
          <a:lstStyle/>
          <a:p>
            <a:pPr>
              <a:spcAft>
                <a:spcPts val="600"/>
              </a:spcAft>
            </a:pPr>
            <a:r>
              <a:rPr lang="en-US" sz="2400" b="1" spc="600" dirty="0" smtClean="0">
                <a:solidFill>
                  <a:srgbClr val="6B633D"/>
                </a:solidFill>
              </a:rPr>
              <a:t>For Class Discussion &amp; Debate</a:t>
            </a:r>
          </a:p>
          <a:p>
            <a:pPr algn="ctr"/>
            <a:r>
              <a:rPr lang="en-US" sz="2800" b="1" i="1" dirty="0" smtClean="0"/>
              <a:t>Interacting with Customers at Optimal Times</a:t>
            </a:r>
          </a:p>
          <a:p>
            <a:endParaRPr lang="en-US" dirty="0"/>
          </a:p>
        </p:txBody>
      </p:sp>
      <p:pic>
        <p:nvPicPr>
          <p:cNvPr id="1026" name="Picture 2" descr="Figure-1-x-2D-tag"/>
          <p:cNvPicPr>
            <a:picLocks noChangeAspect="1" noChangeArrowheads="1"/>
          </p:cNvPicPr>
          <p:nvPr/>
        </p:nvPicPr>
        <p:blipFill>
          <a:blip r:embed="rId3" cstate="print"/>
          <a:srcRect/>
          <a:stretch>
            <a:fillRect/>
          </a:stretch>
        </p:blipFill>
        <p:spPr bwMode="auto">
          <a:xfrm>
            <a:off x="7772400" y="1295400"/>
            <a:ext cx="1295400" cy="1175456"/>
          </a:xfrm>
          <a:prstGeom prst="rect">
            <a:avLst/>
          </a:prstGeom>
          <a:noFill/>
          <a:ln w="9525">
            <a:noFill/>
            <a:miter lim="800000"/>
            <a:headEnd/>
            <a:tailEnd/>
          </a:ln>
          <a:effectLst>
            <a:innerShdw blurRad="63500" dist="50800" dir="2700000">
              <a:prstClr val="black">
                <a:alpha val="50000"/>
              </a:prstClr>
            </a:inn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036638"/>
          </a:xfrm>
        </p:spPr>
        <p:txBody>
          <a:bodyPr>
            <a:normAutofit/>
          </a:bodyPr>
          <a:lstStyle/>
          <a:p>
            <a:pPr>
              <a:spcBef>
                <a:spcPct val="20000"/>
              </a:spcBef>
            </a:pPr>
            <a:r>
              <a:rPr lang="en-US" u="sng" dirty="0" smtClean="0">
                <a:solidFill>
                  <a:schemeClr val="tx1">
                    <a:lumMod val="65000"/>
                    <a:lumOff val="35000"/>
                  </a:schemeClr>
                </a:solidFill>
                <a:latin typeface="+mn-lt"/>
                <a:ea typeface="+mn-ea"/>
                <a:cs typeface="+mn-cs"/>
              </a:rPr>
              <a:t>Debate</a:t>
            </a:r>
            <a:endParaRPr lang="en-US" u="sng" dirty="0">
              <a:solidFill>
                <a:schemeClr val="tx1">
                  <a:lumMod val="65000"/>
                  <a:lumOff val="35000"/>
                </a:schemeClr>
              </a:solidFill>
              <a:latin typeface="+mn-lt"/>
              <a:ea typeface="+mn-ea"/>
              <a:cs typeface="+mn-cs"/>
            </a:endParaRPr>
          </a:p>
        </p:txBody>
      </p:sp>
      <p:sp>
        <p:nvSpPr>
          <p:cNvPr id="3" name="Content Placeholder 2"/>
          <p:cNvSpPr>
            <a:spLocks noGrp="1"/>
          </p:cNvSpPr>
          <p:nvPr>
            <p:ph idx="1"/>
          </p:nvPr>
        </p:nvSpPr>
        <p:spPr>
          <a:xfrm>
            <a:off x="381000" y="914400"/>
            <a:ext cx="8382000" cy="4953000"/>
          </a:xfrm>
        </p:spPr>
        <p:txBody>
          <a:bodyPr>
            <a:normAutofit/>
          </a:bodyPr>
          <a:lstStyle/>
          <a:p>
            <a:pPr lvl="0">
              <a:buNone/>
            </a:pPr>
            <a:r>
              <a:rPr lang="en-US" sz="2000" b="1" dirty="0" smtClean="0">
                <a:solidFill>
                  <a:schemeClr val="tx1">
                    <a:lumMod val="75000"/>
                    <a:lumOff val="25000"/>
                  </a:schemeClr>
                </a:solidFill>
              </a:rPr>
              <a:t>	</a:t>
            </a:r>
            <a:endParaRPr lang="en-US" sz="1000" b="1" dirty="0" smtClean="0">
              <a:solidFill>
                <a:schemeClr val="tx1">
                  <a:lumMod val="75000"/>
                  <a:lumOff val="25000"/>
                </a:schemeClr>
              </a:solidFill>
            </a:endParaRPr>
          </a:p>
          <a:p>
            <a:pPr lvl="0">
              <a:buNone/>
            </a:pPr>
            <a:r>
              <a:rPr lang="en-US" sz="2000" b="1" dirty="0" smtClean="0">
                <a:solidFill>
                  <a:schemeClr val="tx1">
                    <a:lumMod val="75000"/>
                    <a:lumOff val="25000"/>
                  </a:schemeClr>
                </a:solidFill>
              </a:rPr>
              <a:t>	Assume that you work for a financial institution whose problem is attracting new customers. The company wants to attract recent college graduates &amp; MBAs. Your company wants to add </a:t>
            </a:r>
            <a:r>
              <a:rPr lang="en-US" sz="2000" b="1" dirty="0" smtClean="0">
                <a:solidFill>
                  <a:schemeClr val="tx2">
                    <a:lumMod val="75000"/>
                  </a:schemeClr>
                </a:solidFill>
              </a:rPr>
              <a:t>2D tags </a:t>
            </a:r>
            <a:r>
              <a:rPr lang="en-US" sz="2000" b="1" dirty="0" smtClean="0">
                <a:solidFill>
                  <a:schemeClr val="tx1">
                    <a:lumMod val="75000"/>
                    <a:lumOff val="25000"/>
                  </a:schemeClr>
                </a:solidFill>
              </a:rPr>
              <a:t>to post cards that are being mailed to prospects as part of a new marketing campaign. </a:t>
            </a:r>
            <a:br>
              <a:rPr lang="en-US" sz="2000" b="1" dirty="0" smtClean="0">
                <a:solidFill>
                  <a:schemeClr val="tx1">
                    <a:lumMod val="75000"/>
                    <a:lumOff val="25000"/>
                  </a:schemeClr>
                </a:solidFill>
              </a:rPr>
            </a:br>
            <a:r>
              <a:rPr lang="en-US" sz="2000" b="1" dirty="0" smtClean="0">
                <a:solidFill>
                  <a:schemeClr val="tx1">
                    <a:lumMod val="75000"/>
                    <a:lumOff val="25000"/>
                  </a:schemeClr>
                </a:solidFill>
              </a:rPr>
              <a:t>When tags on the post cards are snapped, the 2D tags would link to a compelling offer for customers who opened an account. </a:t>
            </a:r>
          </a:p>
          <a:p>
            <a:pPr>
              <a:buNone/>
            </a:pPr>
            <a:r>
              <a:rPr lang="en-US" sz="2400" b="1" dirty="0" smtClean="0">
                <a:solidFill>
                  <a:schemeClr val="tx1">
                    <a:lumMod val="75000"/>
                    <a:lumOff val="25000"/>
                  </a:schemeClr>
                </a:solidFill>
              </a:rPr>
              <a:t>	There are 2 outcomes: </a:t>
            </a:r>
            <a:r>
              <a:rPr lang="en-US" sz="2000" b="1" dirty="0" smtClean="0">
                <a:solidFill>
                  <a:schemeClr val="tx1">
                    <a:lumMod val="75000"/>
                    <a:lumOff val="25000"/>
                  </a:schemeClr>
                </a:solidFill>
              </a:rPr>
              <a:t>either this 2D tag campaign will solve the problem or it won’t solve it. </a:t>
            </a:r>
          </a:p>
          <a:p>
            <a:pPr lvl="1">
              <a:buFont typeface="Wingdings" pitchFamily="2" charset="2"/>
              <a:buChar char="ü"/>
            </a:pPr>
            <a:r>
              <a:rPr lang="en-US" sz="2400" b="1" dirty="0" smtClean="0">
                <a:solidFill>
                  <a:schemeClr val="tx1">
                    <a:lumMod val="75000"/>
                    <a:lumOff val="25000"/>
                  </a:schemeClr>
                </a:solidFill>
              </a:rPr>
              <a:t>Your position is either that you’re in favor of this IT solution or you’re against it. </a:t>
            </a:r>
          </a:p>
          <a:p>
            <a:pPr lvl="1">
              <a:buFont typeface="Wingdings" pitchFamily="2" charset="2"/>
              <a:buChar char="ü"/>
            </a:pPr>
            <a:r>
              <a:rPr lang="en-US" sz="2400" b="1" dirty="0" smtClean="0">
                <a:solidFill>
                  <a:srgbClr val="002060"/>
                </a:solidFill>
              </a:rPr>
              <a:t>Select one of these 2 positions and defend it in a debate with a person/team representing the opposite position. </a:t>
            </a:r>
            <a:endParaRPr lang="en-US" sz="2400" b="1" dirty="0">
              <a:solidFill>
                <a:srgbClr val="002060"/>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pPr/>
              <a:t>5</a:t>
            </a:fld>
            <a:endParaRPr lang="en-US" b="1" dirty="0"/>
          </a:p>
        </p:txBody>
      </p:sp>
      <p:pic>
        <p:nvPicPr>
          <p:cNvPr id="2051" name="Picture 3" descr="ist2_9083951-qr-code-icon"/>
          <p:cNvPicPr>
            <a:picLocks noChangeAspect="1" noChangeArrowheads="1"/>
          </p:cNvPicPr>
          <p:nvPr/>
        </p:nvPicPr>
        <p:blipFill>
          <a:blip r:embed="rId3" cstate="print"/>
          <a:srcRect/>
          <a:stretch>
            <a:fillRect/>
          </a:stretch>
        </p:blipFill>
        <p:spPr bwMode="auto">
          <a:xfrm>
            <a:off x="7772400" y="254000"/>
            <a:ext cx="1219200" cy="1117600"/>
          </a:xfrm>
          <a:prstGeom prst="rect">
            <a:avLst/>
          </a:prstGeom>
          <a:noFill/>
          <a:ln w="9525">
            <a:noFill/>
            <a:miter lim="800000"/>
            <a:headEnd/>
            <a:tailEnd/>
          </a:ln>
          <a:effectLst>
            <a:innerShdw blurRad="139700" dist="88900" dir="8880000">
              <a:srgbClr val="005A9E">
                <a:alpha val="50000"/>
              </a:srgbClr>
            </a:inn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1.1 Positioning IT to Optimize Performance</a:t>
            </a:r>
            <a:endParaRPr lang="en-US" dirty="0">
              <a:solidFill>
                <a:schemeClr val="tx1"/>
              </a:solidFill>
            </a:endParaRPr>
          </a:p>
        </p:txBody>
      </p:sp>
      <p:sp>
        <p:nvSpPr>
          <p:cNvPr id="3" name="Content Placeholder 2"/>
          <p:cNvSpPr>
            <a:spLocks noGrp="1"/>
          </p:cNvSpPr>
          <p:nvPr>
            <p:ph idx="1"/>
          </p:nvPr>
        </p:nvSpPr>
        <p:spPr/>
        <p:txBody>
          <a:bodyPr>
            <a:normAutofit lnSpcReduction="10000"/>
          </a:bodyPr>
          <a:lstStyle/>
          <a:p>
            <a:pPr>
              <a:buNone/>
            </a:pPr>
            <a:r>
              <a:rPr lang="en-US" sz="2800" b="1" dirty="0" smtClean="0">
                <a:solidFill>
                  <a:schemeClr val="tx2">
                    <a:lumMod val="75000"/>
                  </a:schemeClr>
                </a:solidFill>
              </a:rPr>
              <a:t>Business performance depends on:</a:t>
            </a:r>
          </a:p>
          <a:p>
            <a:r>
              <a:rPr lang="en-US" sz="2800" b="1" dirty="0" smtClean="0">
                <a:solidFill>
                  <a:schemeClr val="tx2">
                    <a:lumMod val="75000"/>
                  </a:schemeClr>
                </a:solidFill>
              </a:rPr>
              <a:t>AGILITY:  </a:t>
            </a:r>
            <a:r>
              <a:rPr lang="en-US" sz="2800" dirty="0" smtClean="0">
                <a:solidFill>
                  <a:srgbClr val="534D2F"/>
                </a:solidFill>
              </a:rPr>
              <a:t>Importance of being an </a:t>
            </a:r>
            <a:r>
              <a:rPr lang="en-US" sz="2800" dirty="0" smtClean="0">
                <a:solidFill>
                  <a:srgbClr val="002060"/>
                </a:solidFill>
              </a:rPr>
              <a:t>agile enterprise </a:t>
            </a:r>
            <a:r>
              <a:rPr lang="en-US" sz="2400" dirty="0" smtClean="0">
                <a:solidFill>
                  <a:srgbClr val="002060"/>
                </a:solidFill>
              </a:rPr>
              <a:t>(able to adapt rapidly) </a:t>
            </a:r>
            <a:r>
              <a:rPr lang="en-US" sz="2800" dirty="0" smtClean="0">
                <a:solidFill>
                  <a:srgbClr val="534D2F"/>
                </a:solidFill>
              </a:rPr>
              <a:t>has never been greater because of bad economic conditions and advances in mobile technology.</a:t>
            </a:r>
          </a:p>
          <a:p>
            <a:r>
              <a:rPr lang="en-US" sz="2800" b="1" dirty="0" smtClean="0">
                <a:solidFill>
                  <a:schemeClr val="tx2">
                    <a:lumMod val="75000"/>
                  </a:schemeClr>
                </a:solidFill>
              </a:rPr>
              <a:t>MOBILITY:  </a:t>
            </a:r>
            <a:r>
              <a:rPr lang="en-US" sz="2800" dirty="0" smtClean="0">
                <a:solidFill>
                  <a:srgbClr val="534D2F"/>
                </a:solidFill>
              </a:rPr>
              <a:t>Connect with customers anywhere/time. The shift from PCs to mobile devices has made </a:t>
            </a:r>
            <a:r>
              <a:rPr lang="en-US" sz="2800" dirty="0" smtClean="0">
                <a:solidFill>
                  <a:srgbClr val="002060"/>
                </a:solidFill>
              </a:rPr>
              <a:t>location</a:t>
            </a:r>
            <a:r>
              <a:rPr lang="en-US" sz="2800" b="1" dirty="0" smtClean="0">
                <a:solidFill>
                  <a:srgbClr val="534D2F"/>
                </a:solidFill>
              </a:rPr>
              <a:t> </a:t>
            </a:r>
            <a:r>
              <a:rPr lang="en-US" sz="2800" dirty="0" smtClean="0">
                <a:solidFill>
                  <a:srgbClr val="534D2F"/>
                </a:solidFill>
              </a:rPr>
              <a:t>irrelevant to a large extent. </a:t>
            </a:r>
          </a:p>
          <a:p>
            <a:pPr lvl="1"/>
            <a:r>
              <a:rPr lang="en-US" sz="2400" dirty="0" smtClean="0">
                <a:solidFill>
                  <a:srgbClr val="534D2F"/>
                </a:solidFill>
              </a:rPr>
              <a:t>Touch-navigate devices running on 3G &amp; 4G networks together with innovative IT (e.g., 2D tags) create business opportunities. </a:t>
            </a:r>
          </a:p>
          <a:p>
            <a:endParaRPr lang="en-US"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solidFill>
                  <a:srgbClr val="534D2F"/>
                </a:solidFill>
              </a:rPr>
              <a:pPr/>
              <a:t>6</a:t>
            </a:fld>
            <a:endParaRPr lang="en-US" b="1" dirty="0">
              <a:solidFill>
                <a:srgbClr val="534D2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534D2F"/>
                </a:solidFill>
              </a:rPr>
              <a:t>IT creates a competitive edge — </a:t>
            </a:r>
            <a:r>
              <a:rPr lang="en-US" dirty="0" smtClean="0"/>
              <a:t/>
            </a:r>
            <a:br>
              <a:rPr lang="en-US" dirty="0" smtClean="0"/>
            </a:br>
            <a:r>
              <a:rPr lang="en-US" sz="2400" i="1" dirty="0" smtClean="0">
                <a:solidFill>
                  <a:srgbClr val="534D2F"/>
                </a:solidFill>
              </a:rPr>
              <a:t>until it’s duplicated by a competitor or replaced by newer </a:t>
            </a:r>
            <a:r>
              <a:rPr lang="en-US" sz="2400" i="1" dirty="0" smtClean="0">
                <a:solidFill>
                  <a:srgbClr val="534D2F"/>
                </a:solidFill>
              </a:rPr>
              <a:t>technology</a:t>
            </a:r>
            <a:endParaRPr lang="en-US" i="1" dirty="0">
              <a:solidFill>
                <a:srgbClr val="534D2F"/>
              </a:solidFill>
            </a:endParaRPr>
          </a:p>
        </p:txBody>
      </p:sp>
      <p:sp>
        <p:nvSpPr>
          <p:cNvPr id="3" name="Content Placeholder 2"/>
          <p:cNvSpPr>
            <a:spLocks noGrp="1"/>
          </p:cNvSpPr>
          <p:nvPr>
            <p:ph idx="1"/>
          </p:nvPr>
        </p:nvSpPr>
        <p:spPr/>
        <p:txBody>
          <a:bodyPr>
            <a:normAutofit/>
          </a:bodyPr>
          <a:lstStyle/>
          <a:p>
            <a:r>
              <a:rPr lang="en-US" sz="2800" i="1" dirty="0" smtClean="0">
                <a:solidFill>
                  <a:srgbClr val="534D2F"/>
                </a:solidFill>
              </a:rPr>
              <a:t>Past decade: </a:t>
            </a:r>
            <a:r>
              <a:rPr lang="en-US" sz="2800" dirty="0" smtClean="0">
                <a:solidFill>
                  <a:srgbClr val="534D2F"/>
                </a:solidFill>
              </a:rPr>
              <a:t>companies were adapting to social networking</a:t>
            </a:r>
            <a:r>
              <a:rPr lang="en-US" sz="2800" dirty="0" smtClean="0"/>
              <a:t>. </a:t>
            </a:r>
            <a:r>
              <a:rPr lang="en-US" sz="2800" dirty="0" smtClean="0">
                <a:solidFill>
                  <a:schemeClr val="tx2">
                    <a:lumMod val="75000"/>
                  </a:schemeClr>
                </a:solidFill>
              </a:rPr>
              <a:t>Facebook, LinkedIn, YouTube, Twitter and blogs became extensions of businesses to reach customers, prospects, and business partners. </a:t>
            </a:r>
          </a:p>
          <a:p>
            <a:r>
              <a:rPr lang="en-US" sz="2800" i="1" dirty="0" smtClean="0">
                <a:solidFill>
                  <a:srgbClr val="534D2F"/>
                </a:solidFill>
              </a:rPr>
              <a:t>Today: </a:t>
            </a:r>
            <a:r>
              <a:rPr lang="en-US" sz="2800" dirty="0" smtClean="0">
                <a:solidFill>
                  <a:srgbClr val="534D2F"/>
                </a:solidFill>
              </a:rPr>
              <a:t>companies want to grab the attention of potential and current customers on their mobiles. </a:t>
            </a:r>
            <a:r>
              <a:rPr lang="en-US" sz="2800" dirty="0" smtClean="0">
                <a:solidFill>
                  <a:schemeClr val="tx2">
                    <a:lumMod val="75000"/>
                  </a:schemeClr>
                </a:solidFill>
              </a:rPr>
              <a:t>Companies are developing ways to connect with &amp; push content to social networks and mobile devices. </a:t>
            </a:r>
            <a:endParaRPr lang="en-US" sz="2800" dirty="0">
              <a:solidFill>
                <a:schemeClr val="tx2">
                  <a:lumMod val="75000"/>
                </a:schemeClr>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pPr/>
              <a:t>7</a:t>
            </a:fld>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960438"/>
          </a:xfrm>
        </p:spPr>
        <p:txBody>
          <a:bodyPr>
            <a:normAutofit/>
          </a:bodyPr>
          <a:lstStyle/>
          <a:p>
            <a:r>
              <a:rPr lang="en-US" sz="2800" dirty="0" smtClean="0">
                <a:solidFill>
                  <a:schemeClr val="tx1"/>
                </a:solidFill>
              </a:rPr>
              <a:t>Business Innovation &amp; Disruption of the Status Quo</a:t>
            </a:r>
            <a:endParaRPr lang="en-US" sz="2800" dirty="0">
              <a:solidFill>
                <a:schemeClr val="tx1"/>
              </a:solidFill>
            </a:endParaRPr>
          </a:p>
        </p:txBody>
      </p:sp>
      <p:sp>
        <p:nvSpPr>
          <p:cNvPr id="3" name="Content Placeholder 2"/>
          <p:cNvSpPr>
            <a:spLocks noGrp="1"/>
          </p:cNvSpPr>
          <p:nvPr>
            <p:ph idx="1"/>
          </p:nvPr>
        </p:nvSpPr>
        <p:spPr/>
        <p:txBody>
          <a:bodyPr>
            <a:normAutofit fontScale="77500" lnSpcReduction="20000"/>
          </a:bodyPr>
          <a:lstStyle/>
          <a:p>
            <a:pPr>
              <a:buNone/>
            </a:pPr>
            <a:r>
              <a:rPr lang="en-US" sz="2800" b="1" dirty="0" smtClean="0">
                <a:solidFill>
                  <a:schemeClr val="bg2">
                    <a:lumMod val="25000"/>
                  </a:schemeClr>
                </a:solidFill>
              </a:rPr>
              <a:t>Widespread adoption of new IT is going to disrupt the usual way business is done.  </a:t>
            </a:r>
          </a:p>
          <a:p>
            <a:pPr>
              <a:buNone/>
            </a:pPr>
            <a:r>
              <a:rPr lang="en-US" sz="2800" i="1" dirty="0" smtClean="0">
                <a:solidFill>
                  <a:schemeClr val="bg2">
                    <a:lumMod val="25000"/>
                  </a:schemeClr>
                </a:solidFill>
              </a:rPr>
              <a:t>Examples: </a:t>
            </a:r>
          </a:p>
          <a:p>
            <a:pPr lvl="0"/>
            <a:r>
              <a:rPr lang="en-US" sz="2800" b="1" dirty="0" smtClean="0"/>
              <a:t>Winter Olympics 2010 </a:t>
            </a:r>
            <a:r>
              <a:rPr lang="en-US" sz="2800" dirty="0" smtClean="0"/>
              <a:t>was the 1st </a:t>
            </a:r>
            <a:r>
              <a:rPr lang="en-US" sz="2800" i="1" dirty="0" smtClean="0"/>
              <a:t>social media Olympics</a:t>
            </a:r>
            <a:r>
              <a:rPr lang="en-US" sz="2800" dirty="0" smtClean="0"/>
              <a:t>. Twitter and Facebook were platforms used by marketers, athletes, and sports fans to share news, get game updates, and send/ receive marketing promotions.</a:t>
            </a:r>
          </a:p>
          <a:p>
            <a:pPr lvl="0"/>
            <a:r>
              <a:rPr lang="en-US" sz="2800" dirty="0" smtClean="0"/>
              <a:t>Facebook, Skype, and blogs formed critical ISs after the </a:t>
            </a:r>
            <a:r>
              <a:rPr lang="en-US" sz="2800" b="1" dirty="0" smtClean="0"/>
              <a:t>Haiti and Chile earthquakes </a:t>
            </a:r>
            <a:r>
              <a:rPr lang="en-US" sz="2800" dirty="0" smtClean="0"/>
              <a:t>in 2010.  They were used to communicate, find missing people, and request donations to the Haitian relief.  </a:t>
            </a:r>
          </a:p>
          <a:p>
            <a:r>
              <a:rPr lang="en-US" sz="2800" b="1" dirty="0" smtClean="0"/>
              <a:t>Whole Foods Market </a:t>
            </a:r>
            <a:r>
              <a:rPr lang="en-US" sz="2800" dirty="0" smtClean="0"/>
              <a:t>attracts customers and reinforces customer relationships via its free iPhone app.  Instead of pursuing customers with traditional advertising only, Whole Foods is attracting customers via its lower cost and more targeted iPhone app. </a:t>
            </a:r>
            <a:endParaRPr lang="en-US" sz="2800" dirty="0">
              <a:solidFill>
                <a:schemeClr val="bg2">
                  <a:lumMod val="25000"/>
                </a:schemeClr>
              </a:solidFill>
            </a:endParaRPr>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a:t>
            </a:r>
            <a:fld id="{4C0BDC54-7FBA-410E-843C-F866E66B0366}" type="slidenum">
              <a:rPr lang="en-US" b="1" smtClean="0">
                <a:solidFill>
                  <a:srgbClr val="534D2F"/>
                </a:solidFill>
              </a:rPr>
              <a:pPr/>
              <a:t>8</a:t>
            </a:fld>
            <a:endParaRPr lang="en-US" b="1" dirty="0">
              <a:solidFill>
                <a:srgbClr val="534D2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solidFill>
                  <a:schemeClr val="tx1"/>
                </a:solidFill>
              </a:rPr>
              <a:t>Innovation leads to profitable growth if that innovation does one or more of the following:</a:t>
            </a:r>
            <a:endParaRPr lang="en-US" dirty="0">
              <a:solidFill>
                <a:schemeClr val="tx1"/>
              </a:solidFill>
            </a:endParaRPr>
          </a:p>
        </p:txBody>
      </p:sp>
      <p:sp>
        <p:nvSpPr>
          <p:cNvPr id="3" name="Content Placeholder 2"/>
          <p:cNvSpPr>
            <a:spLocks noGrp="1"/>
          </p:cNvSpPr>
          <p:nvPr>
            <p:ph idx="1"/>
          </p:nvPr>
        </p:nvSpPr>
        <p:spPr>
          <a:xfrm>
            <a:off x="457200" y="1798637"/>
            <a:ext cx="8229600" cy="3535363"/>
          </a:xfrm>
        </p:spPr>
        <p:txBody>
          <a:bodyPr/>
          <a:lstStyle/>
          <a:p>
            <a:pPr lvl="0"/>
            <a:r>
              <a:rPr lang="en-US" dirty="0" smtClean="0"/>
              <a:t>Generates new profit pools</a:t>
            </a:r>
          </a:p>
          <a:p>
            <a:pPr lvl="0"/>
            <a:r>
              <a:rPr lang="en-US" dirty="0" smtClean="0"/>
              <a:t>Increases demand for products and services</a:t>
            </a:r>
          </a:p>
          <a:p>
            <a:pPr lvl="0"/>
            <a:r>
              <a:rPr lang="en-US" dirty="0" smtClean="0"/>
              <a:t>Attracts new customers</a:t>
            </a:r>
          </a:p>
          <a:p>
            <a:pPr lvl="0"/>
            <a:r>
              <a:rPr lang="en-US" dirty="0" smtClean="0"/>
              <a:t>Opens new markets</a:t>
            </a:r>
          </a:p>
          <a:p>
            <a:r>
              <a:rPr lang="en-US" dirty="0" smtClean="0"/>
              <a:t>Sustains the business for years to come</a:t>
            </a:r>
            <a:endParaRPr lang="en-US" dirty="0"/>
          </a:p>
        </p:txBody>
      </p:sp>
      <p:sp>
        <p:nvSpPr>
          <p:cNvPr id="4" name="Footer Placeholder 3"/>
          <p:cNvSpPr>
            <a:spLocks noGrp="1"/>
          </p:cNvSpPr>
          <p:nvPr>
            <p:ph type="ftr" sz="quarter" idx="11"/>
          </p:nvPr>
        </p:nvSpPr>
        <p:spPr/>
        <p:txBody>
          <a:bodyPr/>
          <a:lstStyle/>
          <a:p>
            <a:r>
              <a:rPr lang="en-US"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a:t>
            </a:r>
            <a:fld id="{4C0BDC54-7FBA-410E-843C-F866E66B0366}"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625</TotalTime>
  <Words>1509</Words>
  <Application>Microsoft Office PowerPoint</Application>
  <PresentationFormat>On-screen Show (4:3)</PresentationFormat>
  <Paragraphs>214</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Information Systems in the 2010s </vt:lpstr>
      <vt:lpstr>Chapter 1 Outline</vt:lpstr>
      <vt:lpstr>Chapter 1 Learning Objectives</vt:lpstr>
      <vt:lpstr>Slide 4</vt:lpstr>
      <vt:lpstr>Debate</vt:lpstr>
      <vt:lpstr>1.1 Positioning IT to Optimize Performance</vt:lpstr>
      <vt:lpstr>IT creates a competitive edge —  until it’s duplicated by a competitor or replaced by newer technology</vt:lpstr>
      <vt:lpstr>Business Innovation &amp; Disruption of the Status Quo</vt:lpstr>
      <vt:lpstr>Innovation leads to profitable growth if that innovation does one or more of the following:</vt:lpstr>
      <vt:lpstr>1.2 Information Systems and IT: Core Concepts</vt:lpstr>
      <vt:lpstr>Slide 11</vt:lpstr>
      <vt:lpstr>IS value is determined by the relationships among ISs, people, &amp;  business processes—all of which are influenced by organizational culture</vt:lpstr>
      <vt:lpstr>1.3 Business Performance Management (BPM)         and Measurement</vt:lpstr>
      <vt:lpstr>Measuring business performance requires:</vt:lpstr>
      <vt:lpstr>Business Performance Measurement (BPM) Process</vt:lpstr>
      <vt:lpstr>Ethical Issues</vt:lpstr>
      <vt:lpstr>1.4 Strategic Planning and Competitive Models</vt:lpstr>
      <vt:lpstr>Basis of Porter’s Competitive Forces Model</vt:lpstr>
      <vt:lpstr>Slide 19</vt:lpstr>
      <vt:lpstr>Slide 20</vt:lpstr>
      <vt:lpstr>IT Failures</vt:lpstr>
      <vt:lpstr>1.5 Why IT is Important to Your Career, and IT Careers</vt:lpstr>
      <vt:lpstr>IT as a Career: The Nature of IS and IT Work </vt:lpstr>
      <vt:lpstr>Chapter 1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90</cp:revision>
  <dcterms:created xsi:type="dcterms:W3CDTF">2010-10-24T06:01:35Z</dcterms:created>
  <dcterms:modified xsi:type="dcterms:W3CDTF">2010-12-21T21:16:40Z</dcterms:modified>
</cp:coreProperties>
</file>