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63" r:id="rId3"/>
    <p:sldId id="264" r:id="rId4"/>
    <p:sldId id="265" r:id="rId5"/>
    <p:sldId id="266" r:id="rId6"/>
    <p:sldId id="280" r:id="rId7"/>
    <p:sldId id="281" r:id="rId8"/>
    <p:sldId id="286" r:id="rId9"/>
    <p:sldId id="282" r:id="rId10"/>
    <p:sldId id="283" r:id="rId11"/>
    <p:sldId id="287" r:id="rId12"/>
    <p:sldId id="288" r:id="rId13"/>
    <p:sldId id="289" r:id="rId14"/>
    <p:sldId id="290" r:id="rId15"/>
    <p:sldId id="292" r:id="rId16"/>
    <p:sldId id="291" r:id="rId17"/>
    <p:sldId id="294" r:id="rId18"/>
    <p:sldId id="293" r:id="rId19"/>
    <p:sldId id="295" r:id="rId20"/>
    <p:sldId id="296" r:id="rId21"/>
    <p:sldId id="297" r:id="rId22"/>
    <p:sldId id="298" r:id="rId23"/>
    <p:sldId id="302" r:id="rId24"/>
    <p:sldId id="303" r:id="rId25"/>
    <p:sldId id="299" r:id="rId26"/>
    <p:sldId id="311" r:id="rId27"/>
    <p:sldId id="300" r:id="rId28"/>
    <p:sldId id="301" r:id="rId29"/>
    <p:sldId id="305" r:id="rId30"/>
    <p:sldId id="304" r:id="rId31"/>
    <p:sldId id="306" r:id="rId32"/>
    <p:sldId id="307" r:id="rId33"/>
    <p:sldId id="312" r:id="rId34"/>
    <p:sldId id="310" r:id="rId35"/>
    <p:sldId id="315" r:id="rId36"/>
    <p:sldId id="309" r:id="rId37"/>
    <p:sldId id="284"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9800"/>
    <a:srgbClr val="460000"/>
    <a:srgbClr val="6B633D"/>
    <a:srgbClr val="534D2F"/>
    <a:srgbClr val="94C3D8"/>
    <a:srgbClr val="825700"/>
    <a:srgbClr val="FFD85D"/>
    <a:srgbClr val="F9B07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7" d="100"/>
          <a:sy n="107" d="100"/>
        </p:scale>
        <p:origin x="-390"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1EC91B-595E-4082-B1E6-D4F740D10EB8}" type="datetimeFigureOut">
              <a:rPr lang="en-US" smtClean="0"/>
              <a:pPr/>
              <a:t>1/22/2011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E21A7A-A841-4976-BBD4-1A7C895EC38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37</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p:spPr>
        <p:txBody>
          <a:bodyPr>
            <a:normAutofit/>
          </a:bodyPr>
          <a:lstStyle>
            <a:lvl1pPr algn="l">
              <a:defRPr sz="3600" b="1" spc="150" baseline="0">
                <a:solidFill>
                  <a:srgbClr val="6B633D"/>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2971800"/>
            <a:ext cx="6400800" cy="1752600"/>
          </a:xfrm>
        </p:spPr>
        <p:txBody>
          <a:bodyPr/>
          <a:lstStyle>
            <a:lvl1pPr marL="0" indent="0" algn="l">
              <a:buNone/>
              <a:defRPr>
                <a:solidFill>
                  <a:srgbClr val="6B633D"/>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28600" y="6400800"/>
            <a:ext cx="2895600" cy="365125"/>
          </a:xfrm>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b="0">
                <a:solidFill>
                  <a:schemeClr val="tx1"/>
                </a:solidFill>
              </a:defRPr>
            </a:lvl1pPr>
          </a:lstStyle>
          <a:p>
            <a:r>
              <a:rPr lang="en-US" dirty="0" smtClean="0"/>
              <a:t>10-</a:t>
            </a:r>
            <a:fld id="{4C0BDC54-7FBA-410E-843C-F866E66B0366}"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F3AAA8-E96E-4162-BFAD-51C068318A5A}" type="datetime1">
              <a:rPr lang="en-US" smtClean="0"/>
              <a:pPr/>
              <a:t>1/22/2011</a:t>
            </a:fld>
            <a:endParaRPr lang="en-US" dirty="0"/>
          </a:p>
        </p:txBody>
      </p:sp>
      <p:sp>
        <p:nvSpPr>
          <p:cNvPr id="5" name="Footer Placeholder 4"/>
          <p:cNvSpPr>
            <a:spLocks noGrp="1"/>
          </p:cNvSpPr>
          <p:nvPr>
            <p:ph type="ftr" sz="quarter" idx="11"/>
          </p:nvPr>
        </p:nvSpPr>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B771C0-55C2-4599-868B-1465939CE4BF}" type="datetime1">
              <a:rPr lang="en-US" smtClean="0"/>
              <a:pPr/>
              <a:t>1/22/2011</a:t>
            </a:fld>
            <a:endParaRPr lang="en-US" dirty="0"/>
          </a:p>
        </p:txBody>
      </p:sp>
      <p:sp>
        <p:nvSpPr>
          <p:cNvPr id="5" name="Footer Placeholder 4"/>
          <p:cNvSpPr>
            <a:spLocks noGrp="1"/>
          </p:cNvSpPr>
          <p:nvPr>
            <p:ph type="ftr" sz="quarter" idx="11"/>
          </p:nvPr>
        </p:nvSpPr>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b="1">
                <a:solidFill>
                  <a:srgbClr val="6B633D"/>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rgbClr val="6B633D"/>
              </a:buClr>
              <a:buSzPct val="80000"/>
              <a:buFont typeface="Wingdings" pitchFamily="2" charset="2"/>
              <a:buChar char="§"/>
              <a:defRPr baseline="0">
                <a:solidFill>
                  <a:srgbClr val="6B633D"/>
                </a:solidFill>
              </a:defRPr>
            </a:lvl1pPr>
            <a:lvl2pPr>
              <a:buClr>
                <a:schemeClr val="accent1">
                  <a:lumMod val="75000"/>
                </a:schemeClr>
              </a:buClr>
              <a:buFont typeface="Arial" pitchFamily="34" charset="0"/>
              <a:buChar char="•"/>
              <a:defRPr>
                <a:solidFill>
                  <a:schemeClr val="accent1">
                    <a:lumMod val="75000"/>
                  </a:schemeClr>
                </a:solidFill>
              </a:defRPr>
            </a:lvl2pPr>
            <a:lvl3pPr>
              <a:buClr>
                <a:schemeClr val="tx1">
                  <a:lumMod val="65000"/>
                  <a:lumOff val="35000"/>
                </a:schemeClr>
              </a:buClr>
              <a:buSzPct val="90000"/>
              <a:buFont typeface="Wingdings" pitchFamily="2" charset="2"/>
              <a:buChar char="ü"/>
              <a:defRPr>
                <a:solidFill>
                  <a:schemeClr val="tx1">
                    <a:lumMod val="65000"/>
                    <a:lumOff val="35000"/>
                  </a:schemeClr>
                </a:solidFill>
              </a:defRPr>
            </a:lvl3pPr>
            <a:lvl4pPr>
              <a:buNone/>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smtClean="0"/>
          </a:p>
        </p:txBody>
      </p:sp>
      <p:sp>
        <p:nvSpPr>
          <p:cNvPr id="5" name="Footer Placeholder 4"/>
          <p:cNvSpPr>
            <a:spLocks noGrp="1"/>
          </p:cNvSpPr>
          <p:nvPr>
            <p:ph type="ftr" sz="quarter" idx="11"/>
          </p:nvPr>
        </p:nvSpPr>
        <p:spPr>
          <a:xfrm>
            <a:off x="457200" y="6248400"/>
            <a:ext cx="2895600" cy="365125"/>
          </a:xfrm>
        </p:spPr>
        <p:txBody>
          <a:bodyPr/>
          <a:lstStyle>
            <a:lvl1pPr marL="0" algn="l" defTabSz="914400" rtl="0" eaLnBrk="1" latinLnBrk="0" hangingPunct="1">
              <a:defRPr lang="en-US" sz="1200" kern="1200" smtClean="0">
                <a:solidFill>
                  <a:schemeClr val="tx1"/>
                </a:solidFill>
                <a:latin typeface="+mn-lt"/>
                <a:ea typeface="+mn-ea"/>
                <a:cs typeface="+mn-cs"/>
              </a:defRPr>
            </a:lvl1p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a:solidFill>
                  <a:schemeClr val="tx1"/>
                </a:solidFill>
              </a:defRPr>
            </a:lvl1pPr>
          </a:lstStyle>
          <a:p>
            <a:r>
              <a:rPr lang="en-US" dirty="0" smtClean="0"/>
              <a:t>10-</a:t>
            </a:r>
            <a:fld id="{4C0BDC54-7FBA-410E-843C-F866E66B036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429000"/>
            <a:ext cx="7772400" cy="1362075"/>
          </a:xfrm>
        </p:spPr>
        <p:txBody>
          <a:bodyPr anchor="t">
            <a:normAutofit/>
          </a:bodyPr>
          <a:lstStyle>
            <a:lvl1pPr algn="l">
              <a:defRPr sz="2800" b="1" cap="all">
                <a:solidFill>
                  <a:srgbClr val="6B633D"/>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1852613"/>
            <a:ext cx="7772400" cy="1500187"/>
          </a:xfrm>
        </p:spPr>
        <p:txBody>
          <a:bodyPr anchor="b"/>
          <a:lstStyle>
            <a:lvl1pPr marL="0" indent="0">
              <a:buNone/>
              <a:defRPr sz="2000" b="1">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5" name="Footer Placeholder 4"/>
          <p:cNvSpPr>
            <a:spLocks noGrp="1"/>
          </p:cNvSpPr>
          <p:nvPr>
            <p:ph type="ftr" sz="quarter" idx="11"/>
          </p:nvPr>
        </p:nvSpPr>
        <p:spPr>
          <a:xfrm>
            <a:off x="381000" y="6248400"/>
            <a:ext cx="2895600" cy="365125"/>
          </a:xfrm>
        </p:spPr>
        <p:txBody>
          <a:bodyPr/>
          <a:lstStyle>
            <a:lvl1pPr marL="0" algn="l" defTabSz="914400" rtl="0" eaLnBrk="1" latinLnBrk="0" hangingPunct="1">
              <a:defRPr lang="en-US" sz="1200" kern="1200" smtClean="0">
                <a:solidFill>
                  <a:schemeClr val="tx1"/>
                </a:solidFill>
                <a:latin typeface="+mn-lt"/>
                <a:ea typeface="+mn-ea"/>
                <a:cs typeface="+mn-cs"/>
              </a:defRPr>
            </a:lvl1p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baseline="0">
                <a:solidFill>
                  <a:schemeClr val="tx1"/>
                </a:solidFill>
              </a:defRPr>
            </a:lvl1pPr>
          </a:lstStyle>
          <a:p>
            <a:r>
              <a:rPr lang="en-US" dirty="0" smtClean="0"/>
              <a:t>10-</a:t>
            </a:r>
            <a:fld id="{4C0BDC54-7FBA-410E-843C-F866E66B036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0359A4-4A44-468D-A9F6-6460529C8D93}" type="datetime1">
              <a:rPr lang="en-US" smtClean="0"/>
              <a:pPr/>
              <a:t>1/22/2011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r>
              <a:rPr lang="en-US" dirty="0" smtClean="0"/>
              <a:t>10-</a:t>
            </a:r>
            <a:fld id="{4C0BDC54-7FBA-410E-843C-F866E66B036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4A64A0-4F6F-4659-BC30-B0817D88772B}" type="datetime1">
              <a:rPr lang="en-US" smtClean="0"/>
              <a:pPr/>
              <a:t>1/22/2011</a:t>
            </a:fld>
            <a:endParaRPr lang="en-US" dirty="0"/>
          </a:p>
        </p:txBody>
      </p:sp>
      <p:sp>
        <p:nvSpPr>
          <p:cNvPr id="8" name="Footer Placeholder 7"/>
          <p:cNvSpPr>
            <a:spLocks noGrp="1"/>
          </p:cNvSpPr>
          <p:nvPr>
            <p:ph type="ftr" sz="quarter" idx="11"/>
          </p:nvPr>
        </p:nvSpPr>
        <p:spPr/>
        <p:txBody>
          <a:bodyPr/>
          <a:lstStyle/>
          <a:p>
            <a:r>
              <a:rPr lang="en-US" dirty="0" smtClean="0"/>
              <a:t>Copyright 2012 John Wiley &amp; Sons, Inc.</a:t>
            </a:r>
            <a:endParaRPr lang="en-US" dirty="0"/>
          </a:p>
        </p:txBody>
      </p:sp>
      <p:sp>
        <p:nvSpPr>
          <p:cNvPr id="9" name="Slide Number Placeholder 8"/>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523592-17FE-4394-B74F-2F20B410AD1D}" type="datetime1">
              <a:rPr lang="en-US" smtClean="0"/>
              <a:pPr/>
              <a:t>1/22/2011</a:t>
            </a:fld>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5333A5-122B-405B-9AD9-ACA536114888}" type="datetime1">
              <a:rPr lang="en-US" smtClean="0"/>
              <a:pPr/>
              <a:t>1/22/2011</a:t>
            </a:fld>
            <a:endParaRPr lang="en-US" dirty="0"/>
          </a:p>
        </p:txBody>
      </p:sp>
      <p:sp>
        <p:nvSpPr>
          <p:cNvPr id="3" name="Footer Placeholder 2"/>
          <p:cNvSpPr>
            <a:spLocks noGrp="1"/>
          </p:cNvSpPr>
          <p:nvPr>
            <p:ph type="ftr" sz="quarter" idx="11"/>
          </p:nvPr>
        </p:nvSpPr>
        <p:spPr/>
        <p:txBody>
          <a:bodyPr/>
          <a:lstStyle/>
          <a:p>
            <a:r>
              <a:rPr lang="en-US" dirty="0" smtClean="0"/>
              <a:t>Copyright 2012 John Wiley &amp; Sons, Inc.</a:t>
            </a:r>
            <a:endParaRPr lang="en-US" dirty="0"/>
          </a:p>
        </p:txBody>
      </p:sp>
      <p:sp>
        <p:nvSpPr>
          <p:cNvPr id="4" name="Slide Number Placeholder 3"/>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279171-FF1F-43C9-8C53-EB50C8DE8669}" type="datetime1">
              <a:rPr lang="en-US" smtClean="0"/>
              <a:pPr/>
              <a:t>1/22/2011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9B2FCB-C11A-4802-BD41-706E7FB0CA27}" type="datetime1">
              <a:rPr lang="en-US" smtClean="0"/>
              <a:pPr/>
              <a:t>1/22/2011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3000">
              <a:schemeClr val="bg1">
                <a:lumMod val="85000"/>
              </a:schemeClr>
            </a:gs>
            <a:gs pos="100000">
              <a:srgbClr val="C89800">
                <a:alpha val="54000"/>
              </a:srgbClr>
            </a:gs>
            <a:gs pos="0">
              <a:srgbClr val="94C3D8"/>
            </a:gs>
            <a:gs pos="2000">
              <a:srgbClr val="94C3D8"/>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B4CCE7-FB20-49BD-8561-3AAF5A5DDC49}" type="datetime1">
              <a:rPr lang="en-US" smtClean="0"/>
              <a:pPr/>
              <a:t>1/22/2011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2012 John Wiley &amp; Sons,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0BDC54-7FBA-410E-843C-F866E66B036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alesforce.com/"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hyperlink" Target="http://microsoft.com/dynamics/en/us/default.aspx" TargetMode="External"/><Relationship Id="rId3" Type="http://schemas.openxmlformats.org/officeDocument/2006/relationships/hyperlink" Target="http://top10erp.org/" TargetMode="External"/><Relationship Id="rId7" Type="http://schemas.openxmlformats.org/officeDocument/2006/relationships/hyperlink" Target="http://ssaglobal.com/solutions/erp/ln.aspx"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hyperlink" Target="http://sap.com/" TargetMode="External"/><Relationship Id="rId5" Type="http://schemas.openxmlformats.org/officeDocument/2006/relationships/hyperlink" Target="http://oracle.com/" TargetMode="External"/><Relationship Id="rId4" Type="http://schemas.openxmlformats.org/officeDocument/2006/relationships/hyperlink" Target="http://erpshootout.com/" TargetMode="External"/><Relationship Id="rId9" Type="http://schemas.openxmlformats.org/officeDocument/2006/relationships/hyperlink" Target="http://teradata.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ehow.com/about_5545039_problems-legacy-systems.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hyperlink" Target="http://topics.nytimes.com/top/news/business/companies/apple_computer_inc/index.html?inline=nyt-org" TargetMode="External"/><Relationship Id="rId7" Type="http://schemas.openxmlformats.org/officeDocument/2006/relationships/image" Target="../media/image5.gi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www.intomobile.com/2010/12/31/psa-alarm-clock-bug-may-cause-iphone-alarms-to-fail-on-new-years-day-2011/" TargetMode="External"/><Relationship Id="rId5" Type="http://schemas.openxmlformats.org/officeDocument/2006/relationships/hyperlink" Target="http://topics.nytimes.com/top/news/business/companies/facebook_inc/index.html?inline=nyt-org" TargetMode="External"/><Relationship Id="rId4" Type="http://schemas.openxmlformats.org/officeDocument/2006/relationships/hyperlink" Target="http://topics.nytimes.com/top/news/business/companies/twitter/index.html?inline=nyt-org"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1981200"/>
            <a:ext cx="5867400" cy="1089025"/>
          </a:xfrm>
        </p:spPr>
        <p:txBody>
          <a:bodyPr>
            <a:normAutofit fontScale="90000"/>
          </a:bodyPr>
          <a:lstStyle/>
          <a:p>
            <a:r>
              <a:rPr lang="en-US" spc="0" dirty="0" smtClean="0"/>
              <a:t>Enterprise Information Systems </a:t>
            </a:r>
            <a:r>
              <a:rPr lang="en-US" sz="3200" dirty="0"/>
              <a:t/>
            </a:r>
            <a:br>
              <a:rPr lang="en-US" sz="3200" dirty="0"/>
            </a:br>
            <a:endParaRPr lang="en-US" sz="3200" dirty="0"/>
          </a:p>
        </p:txBody>
      </p:sp>
      <p:sp>
        <p:nvSpPr>
          <p:cNvPr id="3" name="Subtitle 2"/>
          <p:cNvSpPr>
            <a:spLocks noGrp="1"/>
          </p:cNvSpPr>
          <p:nvPr>
            <p:ph type="subTitle" idx="1"/>
          </p:nvPr>
        </p:nvSpPr>
        <p:spPr>
          <a:xfrm>
            <a:off x="3048000" y="1447800"/>
            <a:ext cx="2819400" cy="685800"/>
          </a:xfrm>
        </p:spPr>
        <p:txBody>
          <a:bodyPr>
            <a:normAutofit/>
          </a:bodyPr>
          <a:lstStyle/>
          <a:p>
            <a:pPr algn="l"/>
            <a:r>
              <a:rPr lang="en-US" sz="2800" spc="200" dirty="0" smtClean="0">
                <a:solidFill>
                  <a:srgbClr val="6B633D"/>
                </a:solidFill>
                <a:effectLst>
                  <a:outerShdw blurRad="38100" dist="38100" dir="2700000" algn="tl">
                    <a:srgbClr val="000000">
                      <a:alpha val="43137"/>
                    </a:srgbClr>
                  </a:outerShdw>
                </a:effectLst>
              </a:rPr>
              <a:t>C</a:t>
            </a:r>
            <a:r>
              <a:rPr lang="en-US" sz="2400" spc="200" dirty="0" smtClean="0">
                <a:solidFill>
                  <a:srgbClr val="6B633D"/>
                </a:solidFill>
                <a:effectLst>
                  <a:outerShdw blurRad="38100" dist="38100" dir="2700000" algn="tl">
                    <a:srgbClr val="000000">
                      <a:alpha val="43137"/>
                    </a:srgbClr>
                  </a:outerShdw>
                </a:effectLst>
              </a:rPr>
              <a:t>hapter </a:t>
            </a:r>
            <a:r>
              <a:rPr lang="en-US" sz="2800" spc="200" dirty="0" smtClean="0">
                <a:effectLst>
                  <a:outerShdw blurRad="38100" dist="38100" dir="2700000" algn="tl">
                    <a:srgbClr val="000000">
                      <a:alpha val="43137"/>
                    </a:srgbClr>
                  </a:outerShdw>
                </a:effectLst>
              </a:rPr>
              <a:t>10</a:t>
            </a:r>
            <a:r>
              <a:rPr lang="en-US" sz="2800" spc="200" dirty="0" smtClean="0">
                <a:solidFill>
                  <a:srgbClr val="6B633D"/>
                </a:solidFill>
                <a:effectLst>
                  <a:outerShdw blurRad="38100" dist="38100" dir="2700000" algn="tl">
                    <a:srgbClr val="000000">
                      <a:alpha val="43137"/>
                    </a:srgbClr>
                  </a:outerShdw>
                </a:effectLst>
              </a:rPr>
              <a:t> </a:t>
            </a:r>
            <a:endParaRPr lang="en-US" sz="2800" spc="200" dirty="0">
              <a:solidFill>
                <a:srgbClr val="6B633D"/>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r>
              <a:rPr lang="en-US" sz="1600" dirty="0" smtClean="0">
                <a:solidFill>
                  <a:schemeClr val="tx1"/>
                </a:solidFill>
              </a:rPr>
              <a:t>10-</a:t>
            </a:r>
            <a:fld id="{4C0BDC54-7FBA-410E-843C-F866E66B0366}" type="slidenum">
              <a:rPr lang="en-US" sz="1600" smtClean="0">
                <a:solidFill>
                  <a:schemeClr val="tx1"/>
                </a:solidFill>
              </a:rPr>
              <a:pPr/>
              <a:t>1</a:t>
            </a:fld>
            <a:endParaRPr lang="en-US" sz="1600" dirty="0">
              <a:solidFill>
                <a:schemeClr val="tx1"/>
              </a:solidFill>
            </a:endParaRPr>
          </a:p>
        </p:txBody>
      </p:sp>
      <p:sp>
        <p:nvSpPr>
          <p:cNvPr id="5" name="Footer Placeholder 4"/>
          <p:cNvSpPr>
            <a:spLocks noGrp="1"/>
          </p:cNvSpPr>
          <p:nvPr>
            <p:ph type="ftr" sz="quarter" idx="11"/>
          </p:nvPr>
        </p:nvSpPr>
        <p:spPr>
          <a:xfrm>
            <a:off x="152400" y="6248400"/>
            <a:ext cx="2895600" cy="365125"/>
          </a:xfrm>
        </p:spPr>
        <p:txBody>
          <a:bodyPr/>
          <a:lstStyle/>
          <a:p>
            <a:r>
              <a:rPr lang="en-US" dirty="0" smtClean="0">
                <a:solidFill>
                  <a:srgbClr val="534D2F"/>
                </a:solidFill>
              </a:rPr>
              <a:t>Copyright 2012 John Wiley &amp; Sons, Inc.</a:t>
            </a:r>
            <a:endParaRPr lang="en-US" dirty="0">
              <a:solidFill>
                <a:srgbClr val="534D2F"/>
              </a:solidFill>
            </a:endParaRPr>
          </a:p>
        </p:txBody>
      </p:sp>
      <p:pic>
        <p:nvPicPr>
          <p:cNvPr id="7" name="Picture 6" descr="cover-it8.gif"/>
          <p:cNvPicPr>
            <a:picLocks noChangeAspect="1"/>
          </p:cNvPicPr>
          <p:nvPr/>
        </p:nvPicPr>
        <p:blipFill>
          <a:blip r:embed="rId3" cstate="print"/>
          <a:stretch>
            <a:fillRect/>
          </a:stretch>
        </p:blipFill>
        <p:spPr>
          <a:xfrm>
            <a:off x="0" y="0"/>
            <a:ext cx="2819400" cy="3818400"/>
          </a:xfrm>
          <a:prstGeom prst="rect">
            <a:avLst/>
          </a:prstGeom>
        </p:spPr>
      </p:pic>
      <p:cxnSp>
        <p:nvCxnSpPr>
          <p:cNvPr id="9" name="Straight Connector 8"/>
          <p:cNvCxnSpPr/>
          <p:nvPr/>
        </p:nvCxnSpPr>
        <p:spPr>
          <a:xfrm>
            <a:off x="0" y="3810000"/>
            <a:ext cx="9144000" cy="0"/>
          </a:xfrm>
          <a:prstGeom prst="line">
            <a:avLst/>
          </a:prstGeom>
          <a:ln w="152400">
            <a:gradFill>
              <a:gsLst>
                <a:gs pos="0">
                  <a:srgbClr val="825700"/>
                </a:gs>
                <a:gs pos="0">
                  <a:srgbClr val="825700"/>
                </a:gs>
                <a:gs pos="50000">
                  <a:schemeClr val="accent1">
                    <a:tint val="44500"/>
                    <a:satMod val="160000"/>
                  </a:schemeClr>
                </a:gs>
                <a:gs pos="100000">
                  <a:schemeClr val="accent1">
                    <a:tint val="23500"/>
                    <a:satMod val="160000"/>
                  </a:schemeClr>
                </a:gs>
              </a:gsLst>
              <a:lin ang="5400000" scaled="0"/>
            </a:gradFill>
          </a:ln>
          <a:effectLst>
            <a:outerShdw sx="1000" sy="1000" algn="ctr" rotWithShape="0">
              <a:srgbClr val="000000"/>
            </a:outerShdw>
          </a:effectLst>
          <a:scene3d>
            <a:camera prst="orthographicFront"/>
            <a:lightRig rig="flat" dir="t">
              <a:rot lat="0" lon="0" rev="7200000"/>
            </a:lightRig>
          </a:scene3d>
          <a:sp3d extrusionH="107950">
            <a:extrusionClr>
              <a:srgbClr val="94C3D8"/>
            </a:extrusionClr>
          </a:sp3d>
        </p:spPr>
        <p:style>
          <a:lnRef idx="1">
            <a:schemeClr val="accent1"/>
          </a:lnRef>
          <a:fillRef idx="0">
            <a:schemeClr val="accent1"/>
          </a:fillRef>
          <a:effectRef idx="0">
            <a:schemeClr val="accent1"/>
          </a:effectRef>
          <a:fontRef idx="minor">
            <a:schemeClr val="tx1"/>
          </a:fontRef>
        </p:style>
      </p:cxnSp>
      <p:sp>
        <p:nvSpPr>
          <p:cNvPr id="13" name="Subtitle 2"/>
          <p:cNvSpPr txBox="1">
            <a:spLocks/>
          </p:cNvSpPr>
          <p:nvPr/>
        </p:nvSpPr>
        <p:spPr>
          <a:xfrm>
            <a:off x="1447800" y="4495800"/>
            <a:ext cx="6172200" cy="369332"/>
          </a:xfrm>
          <a:prstGeom prst="rect">
            <a:avLst/>
          </a:prstGeom>
          <a:ln w="12700">
            <a:gradFill>
              <a:gsLst>
                <a:gs pos="60000">
                  <a:schemeClr val="tx1">
                    <a:lumMod val="50000"/>
                    <a:lumOff val="50000"/>
                  </a:schemeClr>
                </a:gs>
                <a:gs pos="94000">
                  <a:schemeClr val="tx1">
                    <a:lumMod val="50000"/>
                    <a:lumOff val="50000"/>
                  </a:schemeClr>
                </a:gs>
                <a:gs pos="100000">
                  <a:schemeClr val="accent1">
                    <a:tint val="23500"/>
                    <a:satMod val="160000"/>
                  </a:schemeClr>
                </a:gs>
              </a:gsLst>
              <a:lin ang="5400000" scaled="0"/>
            </a:gradFill>
          </a:ln>
          <a:effectLst>
            <a:outerShdw blurRad="12700" dir="11880000" rotWithShape="0">
              <a:prstClr val="black">
                <a:alpha val="83000"/>
              </a:prstClr>
            </a:outerShdw>
          </a:effectLst>
        </p:spPr>
        <p:txBody>
          <a:bodyPr vert="horz" lIns="91440" tIns="45720" rIns="91440" bIns="45720" rtlCol="0" anchor="ctr" anchorCtr="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1" u="none" strike="noStrike" kern="1200" cap="none" spc="200" normalizeH="0" baseline="0" noProof="0" dirty="0" smtClean="0">
                <a:ln>
                  <a:noFill/>
                </a:ln>
                <a:solidFill>
                  <a:srgbClr val="6B633D"/>
                </a:solidFill>
                <a:effectLst>
                  <a:outerShdw blurRad="38100" dist="38100" dir="2700000" algn="tl">
                    <a:srgbClr val="000000">
                      <a:alpha val="43137"/>
                    </a:srgbClr>
                  </a:outerShdw>
                </a:effectLst>
                <a:uLnTx/>
                <a:uFillTx/>
                <a:latin typeface="+mn-lt"/>
                <a:ea typeface="+mn-ea"/>
                <a:cs typeface="+mn-cs"/>
              </a:rPr>
              <a:t> </a:t>
            </a:r>
            <a:r>
              <a:rPr kumimoji="0" lang="en-US" u="none" strike="noStrike" kern="1200" cap="none" spc="200" normalizeH="0" baseline="0" noProof="0" dirty="0" smtClean="0">
                <a:ln>
                  <a:noFill/>
                </a:ln>
                <a:solidFill>
                  <a:srgbClr val="6B633D"/>
                </a:solidFill>
                <a:uLnTx/>
                <a:uFillTx/>
                <a:latin typeface="+mn-lt"/>
                <a:ea typeface="+mn-ea"/>
                <a:cs typeface="+mn-cs"/>
              </a:rPr>
              <a:t>Course</a:t>
            </a:r>
          </a:p>
        </p:txBody>
      </p:sp>
      <p:sp>
        <p:nvSpPr>
          <p:cNvPr id="10" name="TextBox 9"/>
          <p:cNvSpPr txBox="1"/>
          <p:nvPr/>
        </p:nvSpPr>
        <p:spPr>
          <a:xfrm>
            <a:off x="3124200" y="228600"/>
            <a:ext cx="5791200" cy="369332"/>
          </a:xfrm>
          <a:prstGeom prst="rect">
            <a:avLst/>
          </a:prstGeom>
          <a:noFill/>
        </p:spPr>
        <p:txBody>
          <a:bodyPr wrap="square" rtlCol="0">
            <a:spAutoFit/>
          </a:bodyPr>
          <a:lstStyle/>
          <a:p>
            <a:r>
              <a:rPr lang="en-US" b="1" dirty="0" smtClean="0"/>
              <a:t>Part IV. Operational and Enterprise Systems and Processes</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772400" cy="1143000"/>
          </a:xfrm>
        </p:spPr>
        <p:txBody>
          <a:bodyPr>
            <a:normAutofit/>
          </a:bodyPr>
          <a:lstStyle/>
          <a:p>
            <a:r>
              <a:rPr lang="en-US" sz="2800" i="1" dirty="0" smtClean="0">
                <a:solidFill>
                  <a:schemeClr val="tx1"/>
                </a:solidFill>
              </a:rPr>
              <a:t>Implementation challenges</a:t>
            </a:r>
            <a:endParaRPr lang="en-US" sz="2800" i="1" dirty="0">
              <a:solidFill>
                <a:schemeClr val="tx1"/>
              </a:solidFill>
            </a:endParaRPr>
          </a:p>
        </p:txBody>
      </p:sp>
      <p:sp>
        <p:nvSpPr>
          <p:cNvPr id="3" name="Content Placeholder 2"/>
          <p:cNvSpPr>
            <a:spLocks noGrp="1"/>
          </p:cNvSpPr>
          <p:nvPr>
            <p:ph idx="1"/>
          </p:nvPr>
        </p:nvSpPr>
        <p:spPr>
          <a:xfrm>
            <a:off x="381000" y="1828800"/>
            <a:ext cx="8229600" cy="4419600"/>
          </a:xfrm>
        </p:spPr>
        <p:txBody>
          <a:bodyPr>
            <a:normAutofit/>
          </a:bodyPr>
          <a:lstStyle/>
          <a:p>
            <a:pPr>
              <a:spcBef>
                <a:spcPts val="1200"/>
              </a:spcBef>
              <a:spcAft>
                <a:spcPts val="600"/>
              </a:spcAft>
              <a:buNone/>
            </a:pPr>
            <a:r>
              <a:rPr lang="en-US" sz="2400" dirty="0" smtClean="0">
                <a:solidFill>
                  <a:schemeClr val="tx1"/>
                </a:solidFill>
              </a:rPr>
              <a:t>	The greatest challenges when implementing enterprise systems are not the technical ones. Biggest challenges are </a:t>
            </a:r>
            <a:r>
              <a:rPr lang="en-US" sz="2400" i="1" dirty="0" smtClean="0">
                <a:solidFill>
                  <a:schemeClr val="tx1"/>
                </a:solidFill>
              </a:rPr>
              <a:t>process and change management. </a:t>
            </a:r>
          </a:p>
          <a:p>
            <a:pPr marL="457200" indent="-457200">
              <a:spcBef>
                <a:spcPts val="1200"/>
              </a:spcBef>
              <a:spcAft>
                <a:spcPts val="600"/>
              </a:spcAft>
              <a:buFont typeface="+mj-lt"/>
              <a:buAutoNum type="arabicPeriod"/>
            </a:pPr>
            <a:r>
              <a:rPr lang="en-US" sz="2000" b="1" dirty="0" smtClean="0">
                <a:solidFill>
                  <a:schemeClr val="tx1"/>
                </a:solidFill>
              </a:rPr>
              <a:t>Re-design of business processes.</a:t>
            </a:r>
            <a:r>
              <a:rPr lang="en-US" sz="2000" dirty="0" smtClean="0">
                <a:solidFill>
                  <a:schemeClr val="tx1"/>
                </a:solidFill>
              </a:rPr>
              <a:t> Processes need to be simplified and re-designed so that they can be automated, either totally or partially. </a:t>
            </a:r>
          </a:p>
          <a:p>
            <a:pPr marL="457200" indent="-457200">
              <a:spcBef>
                <a:spcPts val="1200"/>
              </a:spcBef>
              <a:spcAft>
                <a:spcPts val="600"/>
              </a:spcAft>
              <a:buFont typeface="+mj-lt"/>
              <a:buAutoNum type="arabicPeriod"/>
            </a:pPr>
            <a:r>
              <a:rPr lang="en-US" sz="2000" b="1" dirty="0" smtClean="0">
                <a:solidFill>
                  <a:schemeClr val="tx1"/>
                </a:solidFill>
              </a:rPr>
              <a:t>Changes in how people perform their jobs</a:t>
            </a:r>
            <a:r>
              <a:rPr lang="en-US" sz="2000" dirty="0" smtClean="0">
                <a:solidFill>
                  <a:schemeClr val="tx1"/>
                </a:solidFill>
              </a:rPr>
              <a:t>. Jobs and how they are performed will change to accommodate the new processes. </a:t>
            </a:r>
          </a:p>
          <a:p>
            <a:pPr marL="457200" indent="-457200">
              <a:spcBef>
                <a:spcPts val="1200"/>
              </a:spcBef>
              <a:spcAft>
                <a:spcPts val="600"/>
              </a:spcAft>
              <a:buFont typeface="+mj-lt"/>
              <a:buAutoNum type="arabicPeriod"/>
            </a:pPr>
            <a:r>
              <a:rPr lang="en-US" sz="2000" b="1" dirty="0" smtClean="0">
                <a:solidFill>
                  <a:schemeClr val="tx1"/>
                </a:solidFill>
              </a:rPr>
              <a:t>Integration of many ISs.</a:t>
            </a:r>
            <a:r>
              <a:rPr lang="en-US" sz="2000" dirty="0" smtClean="0">
                <a:solidFill>
                  <a:schemeClr val="tx1"/>
                </a:solidFill>
              </a:rPr>
              <a:t> Integrating ISs is necessary so that data can flow seamlessly among departments and business partners. </a:t>
            </a:r>
            <a:endParaRPr lang="en-US" sz="2000" i="1"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10</a:t>
            </a:fld>
            <a:endParaRPr lang="en-US" dirty="0"/>
          </a:p>
        </p:txBody>
      </p:sp>
      <p:pic>
        <p:nvPicPr>
          <p:cNvPr id="6" name="Picture 5" descr="a.gif"/>
          <p:cNvPicPr>
            <a:picLocks noChangeAspect="1"/>
          </p:cNvPicPr>
          <p:nvPr/>
        </p:nvPicPr>
        <p:blipFill>
          <a:blip r:embed="rId3" cstate="print"/>
          <a:stretch>
            <a:fillRect/>
          </a:stretch>
        </p:blipFill>
        <p:spPr>
          <a:xfrm>
            <a:off x="6248400" y="685800"/>
            <a:ext cx="1352550" cy="1172840"/>
          </a:xfrm>
          <a:prstGeom prst="rect">
            <a:avLst/>
          </a:prstGeom>
          <a:effectLst>
            <a:innerShdw blurRad="355600">
              <a:srgbClr val="C89800"/>
            </a:innerShdw>
          </a:effectLst>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chemeClr val="tx1"/>
                </a:solidFill>
              </a:rPr>
              <a:t>10.2 Enterprise Resource Planning (ERP) Systems</a:t>
            </a:r>
            <a:endParaRPr lang="en-US" sz="2800" dirty="0">
              <a:solidFill>
                <a:schemeClr val="tx1"/>
              </a:solidFill>
            </a:endParaRPr>
          </a:p>
        </p:txBody>
      </p:sp>
      <p:sp>
        <p:nvSpPr>
          <p:cNvPr id="3" name="Content Placeholder 2"/>
          <p:cNvSpPr>
            <a:spLocks noGrp="1"/>
          </p:cNvSpPr>
          <p:nvPr>
            <p:ph idx="1"/>
          </p:nvPr>
        </p:nvSpPr>
        <p:spPr>
          <a:xfrm>
            <a:off x="914400" y="1371600"/>
            <a:ext cx="6934200" cy="4525963"/>
          </a:xfrm>
        </p:spPr>
        <p:txBody>
          <a:bodyPr>
            <a:normAutofit/>
          </a:bodyPr>
          <a:lstStyle/>
          <a:p>
            <a:pPr>
              <a:spcBef>
                <a:spcPts val="2400"/>
              </a:spcBef>
            </a:pPr>
            <a:r>
              <a:rPr lang="en-US" sz="2000" b="1" dirty="0" smtClean="0">
                <a:solidFill>
                  <a:schemeClr val="tx1"/>
                </a:solidFill>
              </a:rPr>
              <a:t>ERP: </a:t>
            </a:r>
            <a:r>
              <a:rPr lang="en-US" sz="2000" dirty="0" smtClean="0">
                <a:solidFill>
                  <a:schemeClr val="tx1"/>
                </a:solidFill>
              </a:rPr>
              <a:t>infrastructure that links an enterprise’s internal applications and supports its external business processes, e.g., Under Armour</a:t>
            </a:r>
          </a:p>
          <a:p>
            <a:pPr>
              <a:spcBef>
                <a:spcPts val="2400"/>
              </a:spcBef>
            </a:pPr>
            <a:r>
              <a:rPr lang="en-US" sz="2000" dirty="0" smtClean="0">
                <a:solidFill>
                  <a:schemeClr val="tx1"/>
                </a:solidFill>
              </a:rPr>
              <a:t>ERP apps are modular, and modules are integrated with each other to expand capabilities</a:t>
            </a:r>
          </a:p>
          <a:p>
            <a:pPr>
              <a:spcBef>
                <a:spcPts val="2400"/>
              </a:spcBef>
            </a:pPr>
            <a:r>
              <a:rPr lang="en-US" sz="2000" dirty="0" smtClean="0">
                <a:solidFill>
                  <a:schemeClr val="tx1"/>
                </a:solidFill>
              </a:rPr>
              <a:t>Managers can stay informed of what’s going on in other departments that impact their operations or performance. </a:t>
            </a:r>
          </a:p>
          <a:p>
            <a:pPr>
              <a:spcBef>
                <a:spcPts val="2400"/>
              </a:spcBef>
            </a:pPr>
            <a:r>
              <a:rPr lang="en-US" sz="2000" dirty="0" smtClean="0">
                <a:solidFill>
                  <a:schemeClr val="tx1"/>
                </a:solidFill>
              </a:rPr>
              <a:t>ERP can create a competitive edge</a:t>
            </a:r>
          </a:p>
          <a:p>
            <a:pPr>
              <a:spcBef>
                <a:spcPts val="2400"/>
              </a:spcBef>
            </a:pPr>
            <a:endParaRPr lang="en-US" sz="2000" dirty="0" smtClean="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11</a:t>
            </a:fld>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219200"/>
            <a:ext cx="6934200" cy="4525963"/>
          </a:xfrm>
        </p:spPr>
        <p:txBody>
          <a:bodyPr>
            <a:normAutofit/>
          </a:bodyPr>
          <a:lstStyle/>
          <a:p>
            <a:pPr>
              <a:buNone/>
            </a:pPr>
            <a:r>
              <a:rPr lang="en-US" sz="2400" b="1" dirty="0" smtClean="0">
                <a:solidFill>
                  <a:schemeClr val="tx1"/>
                </a:solidFill>
              </a:rPr>
              <a:t>Table 10.2 Characteristics of ERP Applications</a:t>
            </a:r>
          </a:p>
          <a:p>
            <a:pPr lvl="0"/>
            <a:r>
              <a:rPr lang="en-US" sz="2000" dirty="0" smtClean="0">
                <a:solidFill>
                  <a:schemeClr val="tx1"/>
                </a:solidFill>
              </a:rPr>
              <a:t>Bring silos of information together to enable managers to better understand what is going on</a:t>
            </a:r>
          </a:p>
          <a:p>
            <a:pPr lvl="0"/>
            <a:r>
              <a:rPr lang="en-US" sz="2000" dirty="0" smtClean="0">
                <a:solidFill>
                  <a:schemeClr val="tx1"/>
                </a:solidFill>
              </a:rPr>
              <a:t>Provide information access, integrated business processes, and modern technology platform to become and remain competitive</a:t>
            </a:r>
          </a:p>
          <a:p>
            <a:pPr lvl="0"/>
            <a:r>
              <a:rPr lang="en-US" sz="2000" dirty="0" smtClean="0">
                <a:solidFill>
                  <a:schemeClr val="tx1"/>
                </a:solidFill>
              </a:rPr>
              <a:t>Support all, or most, of a company's business functions and processes</a:t>
            </a:r>
          </a:p>
          <a:p>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12</a:t>
            </a:fld>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990600"/>
            <a:ext cx="6781800" cy="1143000"/>
          </a:xfrm>
        </p:spPr>
        <p:txBody>
          <a:bodyPr>
            <a:normAutofit/>
          </a:bodyPr>
          <a:lstStyle/>
          <a:p>
            <a:r>
              <a:rPr lang="en-US" sz="2000" dirty="0" smtClean="0"/>
              <a:t>Figure 10.2 An ERP system integrates all function ISs of a food manufacturer’s around a single set of data   </a:t>
            </a:r>
            <a:endParaRPr lang="en-US" sz="2000"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13</a:t>
            </a:fld>
            <a:endParaRPr lang="en-US" dirty="0"/>
          </a:p>
        </p:txBody>
      </p:sp>
      <p:pic>
        <p:nvPicPr>
          <p:cNvPr id="6" name="Picture 3" descr="Figure-10-3-ERP-food"/>
          <p:cNvPicPr>
            <a:picLocks noGrp="1" noChangeAspect="1" noChangeArrowheads="1"/>
          </p:cNvPicPr>
          <p:nvPr>
            <p:ph idx="1"/>
          </p:nvPr>
        </p:nvPicPr>
        <p:blipFill>
          <a:blip r:embed="rId3" cstate="print"/>
          <a:srcRect/>
          <a:stretch>
            <a:fillRect/>
          </a:stretch>
        </p:blipFill>
        <p:spPr bwMode="auto">
          <a:xfrm>
            <a:off x="381000" y="2057400"/>
            <a:ext cx="8376280" cy="3360396"/>
          </a:xfrm>
          <a:prstGeom prst="rect">
            <a:avLst/>
          </a:prstGeom>
          <a:noFill/>
          <a:effectLst>
            <a:outerShdw blurRad="533400" sx="102000" sy="102000" algn="ctr" rotWithShape="0">
              <a:prstClr val="black">
                <a:alpha val="49000"/>
              </a:prstClr>
            </a:outerShdw>
          </a:effectLst>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0" i="1" dirty="0" smtClean="0">
                <a:solidFill>
                  <a:schemeClr val="tx1"/>
                </a:solidFill>
              </a:rPr>
              <a:t>Single point of control</a:t>
            </a:r>
            <a:endParaRPr lang="en-US" sz="2400" b="0" i="1" dirty="0"/>
          </a:p>
        </p:txBody>
      </p:sp>
      <p:sp>
        <p:nvSpPr>
          <p:cNvPr id="3" name="Content Placeholder 2"/>
          <p:cNvSpPr>
            <a:spLocks noGrp="1"/>
          </p:cNvSpPr>
          <p:nvPr>
            <p:ph idx="1"/>
          </p:nvPr>
        </p:nvSpPr>
        <p:spPr>
          <a:xfrm>
            <a:off x="685800" y="1600200"/>
            <a:ext cx="7543800" cy="4525963"/>
          </a:xfrm>
        </p:spPr>
        <p:txBody>
          <a:bodyPr>
            <a:normAutofit/>
          </a:bodyPr>
          <a:lstStyle/>
          <a:p>
            <a:pPr>
              <a:buNone/>
            </a:pPr>
            <a:r>
              <a:rPr lang="en-US" sz="2000" dirty="0" smtClean="0">
                <a:solidFill>
                  <a:schemeClr val="tx1"/>
                </a:solidFill>
              </a:rPr>
              <a:t>ERP gives manufacturers a single point of control for data thereby:</a:t>
            </a:r>
          </a:p>
          <a:p>
            <a:pPr lvl="0"/>
            <a:r>
              <a:rPr lang="en-US" sz="2000" dirty="0" smtClean="0">
                <a:solidFill>
                  <a:schemeClr val="tx1"/>
                </a:solidFill>
              </a:rPr>
              <a:t>eliminating the need to enter data in multiple systems</a:t>
            </a:r>
          </a:p>
          <a:p>
            <a:pPr lvl="0"/>
            <a:r>
              <a:rPr lang="en-US" sz="2000" dirty="0" smtClean="0">
                <a:solidFill>
                  <a:schemeClr val="tx1"/>
                </a:solidFill>
              </a:rPr>
              <a:t>reducing common data entry errors and costs</a:t>
            </a:r>
          </a:p>
          <a:p>
            <a:pPr lvl="0"/>
            <a:r>
              <a:rPr lang="en-US" sz="2000" dirty="0" smtClean="0">
                <a:solidFill>
                  <a:schemeClr val="tx1"/>
                </a:solidFill>
              </a:rPr>
              <a:t>allowing for the posting of transactional data in real-time for instant access to up-to-date information.</a:t>
            </a:r>
          </a:p>
          <a:p>
            <a:pPr lvl="0"/>
            <a:r>
              <a:rPr lang="en-US" sz="2000" dirty="0" smtClean="0">
                <a:solidFill>
                  <a:schemeClr val="tx1"/>
                </a:solidFill>
              </a:rPr>
              <a:t>being able to respond quickly to food recalls </a:t>
            </a:r>
          </a:p>
          <a:p>
            <a:r>
              <a:rPr lang="en-US" sz="2000" dirty="0" smtClean="0">
                <a:solidFill>
                  <a:schemeClr val="tx1"/>
                </a:solidFill>
              </a:rPr>
              <a:t>meeting requirements of the Bioterrorism Act or other regulations for accurate record keeping in order to support the discovery and quick response to food chain supply threats</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14</a:t>
            </a:fld>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15</a:t>
            </a:fld>
            <a:endParaRPr lang="en-US" dirty="0"/>
          </a:p>
        </p:txBody>
      </p:sp>
      <p:sp>
        <p:nvSpPr>
          <p:cNvPr id="6" name="Text Box 2"/>
          <p:cNvSpPr txBox="1">
            <a:spLocks noChangeArrowheads="1"/>
          </p:cNvSpPr>
          <p:nvPr/>
        </p:nvSpPr>
        <p:spPr bwMode="auto">
          <a:xfrm>
            <a:off x="838200" y="3886200"/>
            <a:ext cx="7010400" cy="1785104"/>
          </a:xfrm>
          <a:prstGeom prst="rect">
            <a:avLst/>
          </a:prstGeom>
          <a:noFill/>
          <a:ln w="9525">
            <a:noFill/>
            <a:miter lim="800000"/>
            <a:headEnd/>
            <a:tailEnd/>
          </a:ln>
          <a:effectLst/>
        </p:spPr>
        <p:txBody>
          <a:bodyPr wrap="square">
            <a:spAutoFit/>
          </a:bodyPr>
          <a:lstStyle/>
          <a:p>
            <a:pPr>
              <a:spcBef>
                <a:spcPct val="50000"/>
              </a:spcBef>
            </a:pPr>
            <a:r>
              <a:rPr lang="en-US" sz="2000" b="1" dirty="0"/>
              <a:t>Figure 10.3. Comparison of disparate systems within an enterprise to an integrated ERP system. </a:t>
            </a:r>
            <a:r>
              <a:rPr lang="en-US" i="1" dirty="0"/>
              <a:t>Courtesy of U.S. </a:t>
            </a:r>
            <a:r>
              <a:rPr lang="en-US" i="1" dirty="0" smtClean="0"/>
              <a:t>Army</a:t>
            </a:r>
          </a:p>
          <a:p>
            <a:pPr marL="365760">
              <a:spcBef>
                <a:spcPct val="50000"/>
              </a:spcBef>
            </a:pPr>
            <a:r>
              <a:rPr lang="en-US" sz="2000" dirty="0" smtClean="0"/>
              <a:t>ERP interfaces with legacy applications through an </a:t>
            </a:r>
            <a:r>
              <a:rPr lang="en-US" sz="2000" b="1" dirty="0" smtClean="0">
                <a:solidFill>
                  <a:srgbClr val="C00000"/>
                </a:solidFill>
              </a:rPr>
              <a:t>enterprise application integration (EAI) </a:t>
            </a:r>
            <a:r>
              <a:rPr lang="en-US" sz="2000" dirty="0" smtClean="0"/>
              <a:t>layer, and with external business partners through a </a:t>
            </a:r>
            <a:r>
              <a:rPr lang="en-US" sz="2000" b="1" dirty="0" smtClean="0">
                <a:solidFill>
                  <a:srgbClr val="C00000"/>
                </a:solidFill>
              </a:rPr>
              <a:t>B2B gateway</a:t>
            </a:r>
            <a:endParaRPr lang="en-US" sz="2000" b="1" i="1" dirty="0">
              <a:solidFill>
                <a:srgbClr val="C00000"/>
              </a:solidFill>
            </a:endParaRPr>
          </a:p>
        </p:txBody>
      </p:sp>
      <p:pic>
        <p:nvPicPr>
          <p:cNvPr id="7" name="Picture 3" descr="Figure-10-1-erp-Before-After"/>
          <p:cNvPicPr>
            <a:picLocks noChangeAspect="1" noChangeArrowheads="1"/>
          </p:cNvPicPr>
          <p:nvPr/>
        </p:nvPicPr>
        <p:blipFill>
          <a:blip r:embed="rId3" cstate="print"/>
          <a:srcRect/>
          <a:stretch>
            <a:fillRect/>
          </a:stretch>
        </p:blipFill>
        <p:spPr bwMode="auto">
          <a:xfrm>
            <a:off x="228600" y="762000"/>
            <a:ext cx="8610600" cy="2841498"/>
          </a:xfrm>
          <a:prstGeom prst="rect">
            <a:avLst/>
          </a:prstGeom>
          <a:noFill/>
          <a:effectLst>
            <a:outerShdw blurRad="279400" dist="25400" sx="102000" sy="102000" algn="ctr"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16</a:t>
            </a:fld>
            <a:endParaRPr lang="en-US" dirty="0"/>
          </a:p>
        </p:txBody>
      </p:sp>
      <p:sp>
        <p:nvSpPr>
          <p:cNvPr id="6" name="Text Box 2"/>
          <p:cNvSpPr txBox="1">
            <a:spLocks noChangeArrowheads="1"/>
          </p:cNvSpPr>
          <p:nvPr/>
        </p:nvSpPr>
        <p:spPr bwMode="auto">
          <a:xfrm>
            <a:off x="762000" y="4352598"/>
            <a:ext cx="7391400" cy="2200602"/>
          </a:xfrm>
          <a:prstGeom prst="rect">
            <a:avLst/>
          </a:prstGeom>
          <a:noFill/>
          <a:ln w="9525">
            <a:noFill/>
            <a:miter lim="800000"/>
            <a:headEnd/>
            <a:tailEnd/>
          </a:ln>
          <a:effectLst/>
        </p:spPr>
        <p:txBody>
          <a:bodyPr wrap="square">
            <a:spAutoFit/>
          </a:bodyPr>
          <a:lstStyle/>
          <a:p>
            <a:pPr>
              <a:spcBef>
                <a:spcPct val="50000"/>
              </a:spcBef>
            </a:pPr>
            <a:r>
              <a:rPr lang="en-US" sz="2000" b="1" dirty="0"/>
              <a:t>Figure 10.4. How ERP interfaces with other enterprise systems. </a:t>
            </a:r>
            <a:r>
              <a:rPr lang="en-US" sz="2000" dirty="0"/>
              <a:t>Courtesy of U.S. Army Business Transformation Knowledge </a:t>
            </a:r>
            <a:r>
              <a:rPr lang="en-US" sz="2000" dirty="0" smtClean="0"/>
              <a:t>Center, </a:t>
            </a:r>
            <a:r>
              <a:rPr lang="en-US" sz="2000" i="1" dirty="0"/>
              <a:t>army.mil/armyBTKC/   </a:t>
            </a:r>
            <a:endParaRPr lang="en-US" sz="2000" i="1" dirty="0" smtClean="0"/>
          </a:p>
          <a:p>
            <a:pPr marL="457200">
              <a:spcBef>
                <a:spcPct val="50000"/>
              </a:spcBef>
            </a:pPr>
            <a:r>
              <a:rPr lang="en-US" sz="2000" dirty="0" smtClean="0"/>
              <a:t>B2B gateways provide a backbone for the secure exchange of data, files and documents</a:t>
            </a:r>
            <a:r>
              <a:rPr lang="en-US" sz="2000" i="1" dirty="0" smtClean="0"/>
              <a:t>—intra-company &amp; w/ external parties</a:t>
            </a:r>
            <a:endParaRPr lang="en-US" sz="2000" i="1" dirty="0">
              <a:solidFill>
                <a:schemeClr val="hlink"/>
              </a:solidFill>
            </a:endParaRPr>
          </a:p>
          <a:p>
            <a:pPr>
              <a:spcBef>
                <a:spcPct val="50000"/>
              </a:spcBef>
            </a:pPr>
            <a:endParaRPr lang="en-US" b="1" dirty="0">
              <a:solidFill>
                <a:schemeClr val="hlink"/>
              </a:solidFill>
            </a:endParaRPr>
          </a:p>
        </p:txBody>
      </p:sp>
      <p:pic>
        <p:nvPicPr>
          <p:cNvPr id="7" name="Picture 3" descr="sa_erp_02_L"/>
          <p:cNvPicPr>
            <a:picLocks noChangeAspect="1" noChangeArrowheads="1"/>
          </p:cNvPicPr>
          <p:nvPr/>
        </p:nvPicPr>
        <p:blipFill>
          <a:blip r:embed="rId3" cstate="print"/>
          <a:srcRect/>
          <a:stretch>
            <a:fillRect/>
          </a:stretch>
        </p:blipFill>
        <p:spPr bwMode="auto">
          <a:xfrm>
            <a:off x="432121" y="609600"/>
            <a:ext cx="8102279" cy="3657600"/>
          </a:xfrm>
          <a:prstGeom prst="rect">
            <a:avLst/>
          </a:prstGeom>
          <a:noFill/>
          <a:effectLst>
            <a:outerShdw blurRad="381000" sx="102000" sy="102000" algn="ctr" rotWithShape="0">
              <a:prstClr val="black">
                <a:alpha val="53000"/>
              </a:prstClr>
            </a:outerShdw>
          </a:effectLst>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17</a:t>
            </a:fld>
            <a:endParaRPr lang="en-US" dirty="0"/>
          </a:p>
        </p:txBody>
      </p:sp>
      <p:sp>
        <p:nvSpPr>
          <p:cNvPr id="6" name="Text Box 2"/>
          <p:cNvSpPr txBox="1">
            <a:spLocks noChangeArrowheads="1"/>
          </p:cNvSpPr>
          <p:nvPr/>
        </p:nvSpPr>
        <p:spPr bwMode="auto">
          <a:xfrm>
            <a:off x="609600" y="5257800"/>
            <a:ext cx="7772400" cy="369332"/>
          </a:xfrm>
          <a:prstGeom prst="rect">
            <a:avLst/>
          </a:prstGeom>
          <a:noFill/>
          <a:ln w="9525">
            <a:noFill/>
            <a:miter lim="800000"/>
            <a:headEnd/>
            <a:tailEnd/>
          </a:ln>
          <a:effectLst/>
        </p:spPr>
        <p:txBody>
          <a:bodyPr>
            <a:spAutoFit/>
          </a:bodyPr>
          <a:lstStyle/>
          <a:p>
            <a:pPr>
              <a:spcBef>
                <a:spcPct val="50000"/>
              </a:spcBef>
            </a:pPr>
            <a:r>
              <a:rPr lang="en-US" b="1" dirty="0"/>
              <a:t>Figure 10.5 Experts identify what’s most important to the success of an ERP  </a:t>
            </a:r>
          </a:p>
        </p:txBody>
      </p:sp>
      <p:pic>
        <p:nvPicPr>
          <p:cNvPr id="7" name="Picture 7" descr="Figure-10-3-chart"/>
          <p:cNvPicPr>
            <a:picLocks noChangeAspect="1" noChangeArrowheads="1"/>
          </p:cNvPicPr>
          <p:nvPr/>
        </p:nvPicPr>
        <p:blipFill>
          <a:blip r:embed="rId3" cstate="print"/>
          <a:srcRect/>
          <a:stretch>
            <a:fillRect/>
          </a:stretch>
        </p:blipFill>
        <p:spPr bwMode="auto">
          <a:xfrm>
            <a:off x="2030412" y="609600"/>
            <a:ext cx="4675188" cy="4483100"/>
          </a:xfrm>
          <a:prstGeom prst="rect">
            <a:avLst/>
          </a:prstGeom>
          <a:noFill/>
          <a:effectLst>
            <a:outerShdw blurRad="330200" sx="102000" sy="102000" algn="ctr"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smtClean="0">
                <a:solidFill>
                  <a:schemeClr val="tx1"/>
                </a:solidFill>
              </a:rPr>
              <a:t>ERP acquisition and vendors</a:t>
            </a:r>
            <a:endParaRPr lang="en-US" sz="2800" i="1" dirty="0">
              <a:solidFill>
                <a:schemeClr val="tx1"/>
              </a:solidFill>
            </a:endParaRPr>
          </a:p>
        </p:txBody>
      </p:sp>
      <p:sp>
        <p:nvSpPr>
          <p:cNvPr id="3" name="Content Placeholder 2"/>
          <p:cNvSpPr>
            <a:spLocks noGrp="1"/>
          </p:cNvSpPr>
          <p:nvPr>
            <p:ph idx="1"/>
          </p:nvPr>
        </p:nvSpPr>
        <p:spPr/>
        <p:txBody>
          <a:bodyPr>
            <a:normAutofit/>
          </a:bodyPr>
          <a:lstStyle/>
          <a:p>
            <a:pPr>
              <a:spcBef>
                <a:spcPts val="1800"/>
              </a:spcBef>
              <a:spcAft>
                <a:spcPts val="600"/>
              </a:spcAft>
            </a:pPr>
            <a:r>
              <a:rPr lang="en-US" sz="2400" dirty="0" smtClean="0">
                <a:solidFill>
                  <a:schemeClr val="tx1"/>
                </a:solidFill>
              </a:rPr>
              <a:t>Typically, ERP systems are acquired by purchasing or leasing packaged software. </a:t>
            </a:r>
          </a:p>
          <a:p>
            <a:pPr>
              <a:spcBef>
                <a:spcPts val="1800"/>
              </a:spcBef>
              <a:spcAft>
                <a:spcPts val="600"/>
              </a:spcAft>
            </a:pPr>
            <a:r>
              <a:rPr lang="en-US" sz="2400" dirty="0" smtClean="0">
                <a:solidFill>
                  <a:schemeClr val="tx1"/>
                </a:solidFill>
              </a:rPr>
              <a:t>Current major ERP vendors are the following. Note that acquisitions continue to consolidate the industry.</a:t>
            </a:r>
          </a:p>
          <a:p>
            <a:pPr lvl="1">
              <a:spcBef>
                <a:spcPts val="1200"/>
              </a:spcBef>
            </a:pPr>
            <a:r>
              <a:rPr lang="en-US" sz="2000" b="1" dirty="0" smtClean="0">
                <a:solidFill>
                  <a:schemeClr val="tx1"/>
                </a:solidFill>
              </a:rPr>
              <a:t>Oracle</a:t>
            </a:r>
            <a:r>
              <a:rPr lang="en-US" sz="2000" dirty="0" smtClean="0">
                <a:solidFill>
                  <a:schemeClr val="tx1"/>
                </a:solidFill>
              </a:rPr>
              <a:t>, </a:t>
            </a:r>
            <a:r>
              <a:rPr lang="en-US" sz="2000" i="1" dirty="0" smtClean="0">
                <a:solidFill>
                  <a:schemeClr val="tx1"/>
                </a:solidFill>
              </a:rPr>
              <a:t>oracle.com</a:t>
            </a:r>
            <a:r>
              <a:rPr lang="en-US" sz="2000" dirty="0" smtClean="0">
                <a:solidFill>
                  <a:schemeClr val="tx1"/>
                </a:solidFill>
              </a:rPr>
              <a:t> which acquired PeopleSoft and JD Edwards</a:t>
            </a:r>
          </a:p>
          <a:p>
            <a:pPr lvl="1">
              <a:spcBef>
                <a:spcPts val="1200"/>
              </a:spcBef>
            </a:pPr>
            <a:r>
              <a:rPr lang="en-US" sz="2000" b="1" dirty="0" smtClean="0">
                <a:solidFill>
                  <a:schemeClr val="tx1"/>
                </a:solidFill>
              </a:rPr>
              <a:t>SAP</a:t>
            </a:r>
            <a:r>
              <a:rPr lang="en-US" sz="2000" dirty="0" smtClean="0">
                <a:solidFill>
                  <a:schemeClr val="tx1"/>
                </a:solidFill>
              </a:rPr>
              <a:t>, </a:t>
            </a:r>
            <a:r>
              <a:rPr lang="en-US" sz="2000" i="1" dirty="0" smtClean="0">
                <a:solidFill>
                  <a:schemeClr val="tx1"/>
                </a:solidFill>
              </a:rPr>
              <a:t>sap.com </a:t>
            </a:r>
            <a:endParaRPr lang="en-US" sz="2000" dirty="0" smtClean="0">
              <a:solidFill>
                <a:schemeClr val="tx1"/>
              </a:solidFill>
            </a:endParaRPr>
          </a:p>
          <a:p>
            <a:pPr lvl="1">
              <a:spcBef>
                <a:spcPts val="1200"/>
              </a:spcBef>
            </a:pPr>
            <a:r>
              <a:rPr lang="en-US" sz="2000" b="1" dirty="0" smtClean="0">
                <a:solidFill>
                  <a:schemeClr val="tx1"/>
                </a:solidFill>
              </a:rPr>
              <a:t>SSA Global</a:t>
            </a:r>
            <a:r>
              <a:rPr lang="en-US" sz="2000" dirty="0" smtClean="0">
                <a:solidFill>
                  <a:schemeClr val="tx1"/>
                </a:solidFill>
              </a:rPr>
              <a:t>, </a:t>
            </a:r>
            <a:r>
              <a:rPr lang="en-US" sz="2000" i="1" dirty="0" smtClean="0">
                <a:solidFill>
                  <a:schemeClr val="tx1"/>
                </a:solidFill>
              </a:rPr>
              <a:t>ssaglobal.com/</a:t>
            </a:r>
            <a:r>
              <a:rPr lang="en-US" sz="2000" dirty="0" smtClean="0">
                <a:solidFill>
                  <a:schemeClr val="tx1"/>
                </a:solidFill>
              </a:rPr>
              <a:t> which acquired BAAN</a:t>
            </a:r>
          </a:p>
          <a:p>
            <a:pPr lvl="1">
              <a:spcBef>
                <a:spcPts val="1200"/>
              </a:spcBef>
            </a:pPr>
            <a:r>
              <a:rPr lang="en-US" sz="2000" b="1" dirty="0" smtClean="0">
                <a:solidFill>
                  <a:schemeClr val="tx1"/>
                </a:solidFill>
              </a:rPr>
              <a:t>Microsoft Dynamics</a:t>
            </a:r>
            <a:r>
              <a:rPr lang="en-US" sz="2000" dirty="0" smtClean="0">
                <a:solidFill>
                  <a:schemeClr val="tx1"/>
                </a:solidFill>
              </a:rPr>
              <a:t>, </a:t>
            </a:r>
            <a:r>
              <a:rPr lang="en-US" sz="2000" i="1" dirty="0" smtClean="0">
                <a:solidFill>
                  <a:schemeClr val="tx1"/>
                </a:solidFill>
              </a:rPr>
              <a:t>microsoft.com/dynamics/en/us/default.aspx</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18</a:t>
            </a:fld>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2400" i="1" dirty="0" smtClean="0"/>
              <a:t>Cases of ERP Failure</a:t>
            </a:r>
            <a:endParaRPr lang="en-US" sz="2400" dirty="0"/>
          </a:p>
        </p:txBody>
      </p:sp>
      <p:sp>
        <p:nvSpPr>
          <p:cNvPr id="3" name="Content Placeholder 2"/>
          <p:cNvSpPr>
            <a:spLocks noGrp="1"/>
          </p:cNvSpPr>
          <p:nvPr>
            <p:ph idx="1"/>
          </p:nvPr>
        </p:nvSpPr>
        <p:spPr>
          <a:xfrm>
            <a:off x="381000" y="990600"/>
            <a:ext cx="8229600" cy="5257800"/>
          </a:xfrm>
        </p:spPr>
        <p:txBody>
          <a:bodyPr>
            <a:normAutofit/>
          </a:bodyPr>
          <a:lstStyle/>
          <a:p>
            <a:r>
              <a:rPr lang="en-US" sz="2000" b="1" dirty="0" smtClean="0">
                <a:solidFill>
                  <a:schemeClr val="tx1"/>
                </a:solidFill>
              </a:rPr>
              <a:t>Hershey’s</a:t>
            </a:r>
            <a:r>
              <a:rPr lang="en-US" sz="2000" dirty="0" smtClean="0">
                <a:solidFill>
                  <a:schemeClr val="tx1"/>
                </a:solidFill>
              </a:rPr>
              <a:t> spent 3 years implementing a $115 million ERP system with SAP, Siebel, and Manugistics. The ERP was to replace all legacy systems and to integrate inventory, production, order processing, payroll, accounting, and finance. Hershey’s devastating mistake was trying to implement all systems in all departments at the same time.</a:t>
            </a:r>
          </a:p>
          <a:p>
            <a:r>
              <a:rPr lang="en-US" sz="2000" b="1" dirty="0" smtClean="0">
                <a:solidFill>
                  <a:schemeClr val="tx1"/>
                </a:solidFill>
              </a:rPr>
              <a:t>Nike</a:t>
            </a:r>
            <a:r>
              <a:rPr lang="en-US" sz="2000" dirty="0" smtClean="0">
                <a:solidFill>
                  <a:schemeClr val="tx1"/>
                </a:solidFill>
              </a:rPr>
              <a:t> implemented i2's (</a:t>
            </a:r>
            <a:r>
              <a:rPr lang="en-US" sz="2000" i="1" dirty="0" smtClean="0">
                <a:solidFill>
                  <a:schemeClr val="tx1"/>
                </a:solidFill>
              </a:rPr>
              <a:t>i2.com</a:t>
            </a:r>
            <a:r>
              <a:rPr lang="en-US" sz="2000" dirty="0" smtClean="0">
                <a:solidFill>
                  <a:schemeClr val="tx1"/>
                </a:solidFill>
              </a:rPr>
              <a:t>) demand and supply planner software. The i2 system created duplicate orders, deleted customer orders, and deleted manufacturing requests to Asian factories. Adding to the problems, the ERP was not designed to handle Nike’s large number of products. </a:t>
            </a:r>
          </a:p>
          <a:p>
            <a:r>
              <a:rPr lang="en-US" sz="2000" b="1" dirty="0" smtClean="0">
                <a:solidFill>
                  <a:schemeClr val="tx1"/>
                </a:solidFill>
              </a:rPr>
              <a:t>FoxMeyer’s</a:t>
            </a:r>
            <a:r>
              <a:rPr lang="en-US" sz="2000" dirty="0" smtClean="0">
                <a:solidFill>
                  <a:schemeClr val="tx1"/>
                </a:solidFill>
              </a:rPr>
              <a:t> ERP could not process the transactions needed to supply their customers with their orders. FoxMeyer had been processing 425,000 invoice lines per day on their legacy software. Their ERP was limited to 10,000 invoice lines per day. This decreased order processing capability quickly put the company into bankruptcy protection and ultimately shut down the business.</a:t>
            </a:r>
          </a:p>
          <a:p>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19</a:t>
            </a:fld>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55638"/>
            <a:ext cx="8229600" cy="868362"/>
          </a:xfrm>
        </p:spPr>
        <p:txBody>
          <a:bodyPr>
            <a:normAutofit/>
          </a:bodyPr>
          <a:lstStyle/>
          <a:p>
            <a:r>
              <a:rPr lang="en-US" i="1" spc="300" dirty="0" smtClean="0">
                <a:solidFill>
                  <a:schemeClr val="tx1"/>
                </a:solidFill>
                <a:effectLst>
                  <a:outerShdw blurRad="38100" dist="38100" dir="2700000" algn="tl">
                    <a:srgbClr val="000000">
                      <a:alpha val="43137"/>
                    </a:srgbClr>
                  </a:outerShdw>
                </a:effectLst>
              </a:rPr>
              <a:t>Chapter 10 Outline</a:t>
            </a:r>
            <a:endParaRPr lang="en-US" b="1" dirty="0">
              <a:solidFill>
                <a:srgbClr val="6B633D"/>
              </a:solidFill>
            </a:endParaRPr>
          </a:p>
        </p:txBody>
      </p:sp>
      <p:sp>
        <p:nvSpPr>
          <p:cNvPr id="3" name="Content Placeholder 2"/>
          <p:cNvSpPr>
            <a:spLocks noGrp="1"/>
          </p:cNvSpPr>
          <p:nvPr>
            <p:ph idx="1"/>
          </p:nvPr>
        </p:nvSpPr>
        <p:spPr>
          <a:xfrm>
            <a:off x="457200" y="1524000"/>
            <a:ext cx="8458200" cy="4830763"/>
          </a:xfrm>
        </p:spPr>
        <p:txBody>
          <a:bodyPr>
            <a:normAutofit/>
          </a:bodyPr>
          <a:lstStyle/>
          <a:p>
            <a:pPr>
              <a:lnSpc>
                <a:spcPct val="150000"/>
              </a:lnSpc>
              <a:buNone/>
            </a:pPr>
            <a:r>
              <a:rPr lang="en-US" sz="2400" b="1" dirty="0" smtClean="0">
                <a:solidFill>
                  <a:schemeClr val="tx1"/>
                </a:solidFill>
              </a:rPr>
              <a:t>10.1  Enterprise Systems</a:t>
            </a:r>
          </a:p>
          <a:p>
            <a:pPr>
              <a:lnSpc>
                <a:spcPct val="150000"/>
              </a:lnSpc>
              <a:buNone/>
            </a:pPr>
            <a:r>
              <a:rPr lang="en-US" sz="2400" b="1" dirty="0" smtClean="0">
                <a:solidFill>
                  <a:schemeClr val="tx1"/>
                </a:solidFill>
              </a:rPr>
              <a:t>10.2  Enterprise Resource Planning </a:t>
            </a:r>
            <a:r>
              <a:rPr lang="en-US" sz="2000" b="1" dirty="0" smtClean="0">
                <a:solidFill>
                  <a:schemeClr val="tx1"/>
                </a:solidFill>
              </a:rPr>
              <a:t>(ERP)</a:t>
            </a:r>
            <a:endParaRPr lang="en-US" sz="2400" b="1" dirty="0" smtClean="0">
              <a:solidFill>
                <a:schemeClr val="tx1"/>
              </a:solidFill>
            </a:endParaRPr>
          </a:p>
          <a:p>
            <a:pPr>
              <a:lnSpc>
                <a:spcPct val="150000"/>
              </a:lnSpc>
              <a:buNone/>
            </a:pPr>
            <a:r>
              <a:rPr lang="en-US" sz="2400" b="1" dirty="0" smtClean="0">
                <a:solidFill>
                  <a:schemeClr val="tx1"/>
                </a:solidFill>
              </a:rPr>
              <a:t>10.3  Supply Chain Management </a:t>
            </a:r>
            <a:r>
              <a:rPr lang="en-US" sz="2000" b="1" dirty="0" smtClean="0">
                <a:solidFill>
                  <a:schemeClr val="tx1"/>
                </a:solidFill>
              </a:rPr>
              <a:t>(SCM)</a:t>
            </a:r>
            <a:endParaRPr lang="en-US" sz="2400" b="1" dirty="0" smtClean="0">
              <a:solidFill>
                <a:schemeClr val="tx1"/>
              </a:solidFill>
            </a:endParaRPr>
          </a:p>
          <a:p>
            <a:pPr>
              <a:lnSpc>
                <a:spcPct val="150000"/>
              </a:lnSpc>
              <a:buNone/>
            </a:pPr>
            <a:r>
              <a:rPr lang="en-US" sz="2400" b="1" dirty="0" smtClean="0">
                <a:solidFill>
                  <a:schemeClr val="tx1"/>
                </a:solidFill>
              </a:rPr>
              <a:t>10.4  Collaborative Planning, Forecasting </a:t>
            </a:r>
            <a:r>
              <a:rPr lang="en-US" sz="2000" b="1" dirty="0" smtClean="0">
                <a:solidFill>
                  <a:schemeClr val="tx1"/>
                </a:solidFill>
              </a:rPr>
              <a:t>&amp;</a:t>
            </a:r>
            <a:r>
              <a:rPr lang="en-US" sz="2400" b="1" dirty="0" smtClean="0">
                <a:solidFill>
                  <a:schemeClr val="tx1"/>
                </a:solidFill>
              </a:rPr>
              <a:t> Replenishment </a:t>
            </a:r>
            <a:r>
              <a:rPr lang="en-US" sz="2000" b="1" dirty="0" smtClean="0">
                <a:solidFill>
                  <a:schemeClr val="tx1"/>
                </a:solidFill>
              </a:rPr>
              <a:t>(CPFR) </a:t>
            </a:r>
            <a:endParaRPr lang="en-US" sz="2400" b="1" dirty="0" smtClean="0">
              <a:solidFill>
                <a:schemeClr val="tx1"/>
              </a:solidFill>
            </a:endParaRPr>
          </a:p>
          <a:p>
            <a:pPr>
              <a:lnSpc>
                <a:spcPct val="150000"/>
              </a:lnSpc>
              <a:buNone/>
            </a:pPr>
            <a:r>
              <a:rPr lang="en-US" sz="2400" b="1" dirty="0" smtClean="0">
                <a:solidFill>
                  <a:schemeClr val="tx1"/>
                </a:solidFill>
              </a:rPr>
              <a:t>10.5  Customer Relationship Management </a:t>
            </a:r>
            <a:r>
              <a:rPr lang="en-US" sz="2000" b="1" dirty="0" smtClean="0">
                <a:solidFill>
                  <a:schemeClr val="tx1"/>
                </a:solidFill>
              </a:rPr>
              <a:t>(CRM) </a:t>
            </a:r>
            <a:endParaRPr lang="en-US" sz="2400" b="1" dirty="0" smtClean="0">
              <a:solidFill>
                <a:schemeClr val="tx1"/>
              </a:solidFill>
            </a:endParaRPr>
          </a:p>
          <a:p>
            <a:pPr>
              <a:lnSpc>
                <a:spcPct val="150000"/>
              </a:lnSpc>
              <a:buNone/>
            </a:pPr>
            <a:r>
              <a:rPr lang="en-US" sz="2400" b="1" dirty="0" smtClean="0">
                <a:solidFill>
                  <a:schemeClr val="tx1"/>
                </a:solidFill>
              </a:rPr>
              <a:t>10.6  Knowledge Management </a:t>
            </a:r>
            <a:r>
              <a:rPr lang="en-US" sz="2000" b="1" dirty="0" smtClean="0">
                <a:solidFill>
                  <a:schemeClr val="tx1"/>
                </a:solidFill>
              </a:rPr>
              <a:t>(KM) </a:t>
            </a:r>
            <a:endParaRPr lang="en-US" sz="2400" b="1" dirty="0" smtClean="0">
              <a:solidFill>
                <a:schemeClr val="tx1"/>
              </a:solidFill>
            </a:endParaRPr>
          </a:p>
          <a:p>
            <a:pPr>
              <a:lnSpc>
                <a:spcPct val="150000"/>
              </a:lnSpc>
              <a:buNone/>
            </a:pPr>
            <a:endParaRPr lang="en-US" sz="2400" b="1" dirty="0">
              <a:solidFill>
                <a:schemeClr val="tx1"/>
              </a:solidFill>
            </a:endParaRPr>
          </a:p>
        </p:txBody>
      </p:sp>
      <p:sp>
        <p:nvSpPr>
          <p:cNvPr id="4" name="Footer Placeholder 3"/>
          <p:cNvSpPr>
            <a:spLocks noGrp="1"/>
          </p:cNvSpPr>
          <p:nvPr>
            <p:ph type="ftr" sz="quarter" idx="11"/>
          </p:nvPr>
        </p:nvSpPr>
        <p:spPr>
          <a:xfrm>
            <a:off x="457200" y="6248400"/>
            <a:ext cx="2895600" cy="365125"/>
          </a:xfrm>
        </p:spPr>
        <p:txBody>
          <a:bodyPr/>
          <a:lstStyle/>
          <a:p>
            <a:r>
              <a:rPr lang="en-US" dirty="0" smtClean="0">
                <a:solidFill>
                  <a:schemeClr val="tx1"/>
                </a:solidFill>
              </a:rPr>
              <a:t>Copyright 2012 John Wiley &amp; Sons, Inc.</a:t>
            </a:r>
            <a:endParaRPr lang="en-US" dirty="0">
              <a:solidFill>
                <a:schemeClr val="tx1"/>
              </a:solidFill>
            </a:endParaRPr>
          </a:p>
        </p:txBody>
      </p:sp>
      <p:sp>
        <p:nvSpPr>
          <p:cNvPr id="5" name="Slide Number Placeholder 4"/>
          <p:cNvSpPr>
            <a:spLocks noGrp="1"/>
          </p:cNvSpPr>
          <p:nvPr>
            <p:ph type="sldNum" sz="quarter" idx="12"/>
          </p:nvPr>
        </p:nvSpPr>
        <p:spPr/>
        <p:txBody>
          <a:bodyPr/>
          <a:lstStyle/>
          <a:p>
            <a:r>
              <a:rPr lang="en-US" sz="1600" dirty="0" smtClean="0">
                <a:solidFill>
                  <a:schemeClr val="tx1"/>
                </a:solidFill>
              </a:rPr>
              <a:t>10-</a:t>
            </a:r>
            <a:fld id="{4C0BDC54-7FBA-410E-843C-F866E66B0366}" type="slidenum">
              <a:rPr lang="en-US" sz="1600" smtClean="0">
                <a:solidFill>
                  <a:schemeClr val="tx1"/>
                </a:solidFill>
              </a:rPr>
              <a:pPr/>
              <a:t>2</a:t>
            </a:fld>
            <a:endParaRPr lang="en-US" sz="1600" dirty="0">
              <a:solidFill>
                <a:schemeClr val="tx1"/>
              </a:solidFill>
            </a:endParaRPr>
          </a:p>
        </p:txBody>
      </p:sp>
      <p:pic>
        <p:nvPicPr>
          <p:cNvPr id="8" name="Picture 7" descr="supplychain3.gif"/>
          <p:cNvPicPr>
            <a:picLocks noChangeAspect="1"/>
          </p:cNvPicPr>
          <p:nvPr/>
        </p:nvPicPr>
        <p:blipFill>
          <a:blip r:embed="rId3" cstate="print"/>
          <a:stretch>
            <a:fillRect/>
          </a:stretch>
        </p:blipFill>
        <p:spPr>
          <a:xfrm>
            <a:off x="6019800" y="457200"/>
            <a:ext cx="2676525" cy="1872419"/>
          </a:xfrm>
          <a:prstGeom prst="rect">
            <a:avLst/>
          </a:prstGeom>
          <a:effectLst>
            <a:outerShdw blurRad="482600" sx="102000" sy="102000" algn="ctr"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10.3 Supply Chain Management (SCM) Systems</a:t>
            </a:r>
            <a:endParaRPr lang="en-US" dirty="0">
              <a:solidFill>
                <a:schemeClr val="tx1"/>
              </a:solidFill>
            </a:endParaRPr>
          </a:p>
        </p:txBody>
      </p:sp>
      <p:sp>
        <p:nvSpPr>
          <p:cNvPr id="3" name="Content Placeholder 2"/>
          <p:cNvSpPr>
            <a:spLocks noGrp="1"/>
          </p:cNvSpPr>
          <p:nvPr>
            <p:ph idx="1"/>
          </p:nvPr>
        </p:nvSpPr>
        <p:spPr>
          <a:xfrm>
            <a:off x="762000" y="1371601"/>
            <a:ext cx="7772400" cy="2209800"/>
          </a:xfrm>
        </p:spPr>
        <p:txBody>
          <a:bodyPr>
            <a:normAutofit/>
          </a:bodyPr>
          <a:lstStyle/>
          <a:p>
            <a:pPr>
              <a:buNone/>
            </a:pPr>
            <a:r>
              <a:rPr lang="en-US" sz="2000" dirty="0" smtClean="0">
                <a:solidFill>
                  <a:schemeClr val="tx1"/>
                </a:solidFill>
              </a:rPr>
              <a:t>	</a:t>
            </a:r>
            <a:r>
              <a:rPr lang="en-US" sz="2000" b="1" dirty="0" smtClean="0">
                <a:solidFill>
                  <a:schemeClr val="tx1"/>
                </a:solidFill>
              </a:rPr>
              <a:t>Supply chain: </a:t>
            </a:r>
            <a:r>
              <a:rPr lang="en-US" sz="2000" dirty="0" smtClean="0">
                <a:solidFill>
                  <a:schemeClr val="tx1"/>
                </a:solidFill>
              </a:rPr>
              <a:t>a pipeline of companies that perform any of the following functions:</a:t>
            </a:r>
          </a:p>
          <a:p>
            <a:pPr lvl="0"/>
            <a:r>
              <a:rPr lang="en-US" sz="2000" dirty="0" smtClean="0">
                <a:solidFill>
                  <a:schemeClr val="tx1"/>
                </a:solidFill>
              </a:rPr>
              <a:t>procurement of materials</a:t>
            </a:r>
          </a:p>
          <a:p>
            <a:pPr lvl="0"/>
            <a:r>
              <a:rPr lang="en-US" sz="2000" dirty="0" smtClean="0">
                <a:solidFill>
                  <a:schemeClr val="tx1"/>
                </a:solidFill>
              </a:rPr>
              <a:t>transformation of materials into intermediate or finished products</a:t>
            </a:r>
          </a:p>
          <a:p>
            <a:pPr lvl="0"/>
            <a:r>
              <a:rPr lang="en-US" sz="2000" dirty="0" smtClean="0">
                <a:solidFill>
                  <a:schemeClr val="tx1"/>
                </a:solidFill>
              </a:rPr>
              <a:t>distribution of finished products to retailers or customers</a:t>
            </a:r>
          </a:p>
          <a:p>
            <a:r>
              <a:rPr lang="en-US" sz="2000" dirty="0" smtClean="0">
                <a:solidFill>
                  <a:schemeClr val="tx1"/>
                </a:solidFill>
              </a:rPr>
              <a:t>recycling or disposal in a landfill</a:t>
            </a:r>
            <a:endParaRPr lang="en-US" sz="2000" b="1"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20</a:t>
            </a:fld>
            <a:endParaRPr lang="en-US" dirty="0"/>
          </a:p>
        </p:txBody>
      </p:sp>
      <p:sp>
        <p:nvSpPr>
          <p:cNvPr id="6" name="Text Box 2"/>
          <p:cNvSpPr txBox="1">
            <a:spLocks noChangeArrowheads="1"/>
          </p:cNvSpPr>
          <p:nvPr/>
        </p:nvSpPr>
        <p:spPr bwMode="auto">
          <a:xfrm>
            <a:off x="2667000" y="4953000"/>
            <a:ext cx="1828800" cy="923330"/>
          </a:xfrm>
          <a:prstGeom prst="rect">
            <a:avLst/>
          </a:prstGeom>
          <a:noFill/>
          <a:ln w="9525">
            <a:noFill/>
            <a:miter lim="800000"/>
            <a:headEnd/>
            <a:tailEnd/>
          </a:ln>
          <a:effectLst/>
        </p:spPr>
        <p:txBody>
          <a:bodyPr wrap="square">
            <a:spAutoFit/>
          </a:bodyPr>
          <a:lstStyle/>
          <a:p>
            <a:pPr algn="r">
              <a:spcBef>
                <a:spcPct val="50000"/>
              </a:spcBef>
            </a:pPr>
            <a:r>
              <a:rPr lang="en-US" dirty="0"/>
              <a:t>Figure 10.6 Structure of a </a:t>
            </a:r>
            <a:r>
              <a:rPr lang="en-US" dirty="0" smtClean="0"/>
              <a:t>supply chain  </a:t>
            </a:r>
            <a:endParaRPr lang="en-US" dirty="0"/>
          </a:p>
        </p:txBody>
      </p:sp>
      <p:pic>
        <p:nvPicPr>
          <p:cNvPr id="7" name="Picture 5" descr="nt0003-y"/>
          <p:cNvPicPr>
            <a:picLocks noChangeAspect="1" noChangeArrowheads="1"/>
          </p:cNvPicPr>
          <p:nvPr/>
        </p:nvPicPr>
        <p:blipFill>
          <a:blip r:embed="rId3" cstate="print"/>
          <a:srcRect/>
          <a:stretch>
            <a:fillRect/>
          </a:stretch>
        </p:blipFill>
        <p:spPr bwMode="auto">
          <a:xfrm>
            <a:off x="4572000" y="3554410"/>
            <a:ext cx="4095184" cy="2617790"/>
          </a:xfrm>
          <a:prstGeom prst="rect">
            <a:avLst/>
          </a:prstGeom>
          <a:noFill/>
          <a:ln w="9525">
            <a:solidFill>
              <a:schemeClr val="accent1"/>
            </a:solidFill>
            <a:miter lim="800000"/>
            <a:headEnd/>
            <a:tailEnd/>
          </a:ln>
          <a:effectLst>
            <a:outerShdw blurRad="647700" sx="102000" sy="102000" algn="ctr"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21</a:t>
            </a:fld>
            <a:endParaRPr lang="en-US" dirty="0"/>
          </a:p>
        </p:txBody>
      </p:sp>
      <p:sp>
        <p:nvSpPr>
          <p:cNvPr id="6" name="Text Box 2"/>
          <p:cNvSpPr txBox="1">
            <a:spLocks noChangeArrowheads="1"/>
          </p:cNvSpPr>
          <p:nvPr/>
        </p:nvSpPr>
        <p:spPr bwMode="auto">
          <a:xfrm>
            <a:off x="1905000" y="5791200"/>
            <a:ext cx="4800600" cy="381000"/>
          </a:xfrm>
          <a:prstGeom prst="rect">
            <a:avLst/>
          </a:prstGeom>
          <a:noFill/>
          <a:ln w="9525">
            <a:noFill/>
            <a:miter lim="800000"/>
            <a:headEnd/>
            <a:tailEnd/>
          </a:ln>
          <a:effectLst/>
        </p:spPr>
        <p:txBody>
          <a:bodyPr wrap="square">
            <a:spAutoFit/>
          </a:bodyPr>
          <a:lstStyle/>
          <a:p>
            <a:pPr>
              <a:spcBef>
                <a:spcPct val="50000"/>
              </a:spcBef>
            </a:pPr>
            <a:r>
              <a:rPr lang="en-US" b="1" dirty="0"/>
              <a:t>Figure 10.7 Managing a supply chains with </a:t>
            </a:r>
            <a:r>
              <a:rPr lang="en-US" b="1" dirty="0" smtClean="0"/>
              <a:t>RFID</a:t>
            </a:r>
            <a:endParaRPr lang="en-US" b="1" dirty="0"/>
          </a:p>
        </p:txBody>
      </p:sp>
      <p:pic>
        <p:nvPicPr>
          <p:cNvPr id="7" name="Picture 5" descr="np0004-y"/>
          <p:cNvPicPr>
            <a:picLocks noChangeAspect="1" noChangeArrowheads="1"/>
          </p:cNvPicPr>
          <p:nvPr/>
        </p:nvPicPr>
        <p:blipFill>
          <a:blip r:embed="rId3" cstate="print"/>
          <a:srcRect/>
          <a:stretch>
            <a:fillRect/>
          </a:stretch>
        </p:blipFill>
        <p:spPr bwMode="auto">
          <a:xfrm>
            <a:off x="914400" y="381000"/>
            <a:ext cx="7086600" cy="5344877"/>
          </a:xfrm>
          <a:prstGeom prst="rect">
            <a:avLst/>
          </a:prstGeom>
          <a:noFill/>
          <a:ln w="9525">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miter lim="800000"/>
            <a:headEnd/>
            <a:tailEnd/>
          </a:ln>
          <a:effectLst>
            <a:outerShdw blurRad="431800" sx="102000" sy="102000" algn="ctr"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a:bodyPr>
          <a:lstStyle/>
          <a:p>
            <a:r>
              <a:rPr lang="en-US" sz="2400" i="1" dirty="0" smtClean="0"/>
              <a:t>Managing the Flow of Materials, Data, and Money</a:t>
            </a:r>
            <a:endParaRPr lang="en-US" sz="2800" i="1" dirty="0"/>
          </a:p>
        </p:txBody>
      </p:sp>
      <p:sp>
        <p:nvSpPr>
          <p:cNvPr id="3" name="Content Placeholder 2"/>
          <p:cNvSpPr>
            <a:spLocks noGrp="1"/>
          </p:cNvSpPr>
          <p:nvPr>
            <p:ph idx="1"/>
          </p:nvPr>
        </p:nvSpPr>
        <p:spPr>
          <a:xfrm>
            <a:off x="762000" y="1447800"/>
            <a:ext cx="7162800" cy="4525963"/>
          </a:xfrm>
        </p:spPr>
        <p:txBody>
          <a:bodyPr>
            <a:noAutofit/>
          </a:bodyPr>
          <a:lstStyle/>
          <a:p>
            <a:pPr lvl="0">
              <a:spcBef>
                <a:spcPts val="1200"/>
              </a:spcBef>
            </a:pPr>
            <a:r>
              <a:rPr lang="en-US" sz="2000" b="1" dirty="0" smtClean="0">
                <a:solidFill>
                  <a:schemeClr val="tx2">
                    <a:lumMod val="75000"/>
                  </a:schemeClr>
                </a:solidFill>
              </a:rPr>
              <a:t>Material or product flow</a:t>
            </a:r>
            <a:r>
              <a:rPr lang="en-US" sz="2000" dirty="0" smtClean="0">
                <a:solidFill>
                  <a:schemeClr val="tx2">
                    <a:lumMod val="75000"/>
                  </a:schemeClr>
                </a:solidFill>
              </a:rPr>
              <a:t>: </a:t>
            </a:r>
            <a:r>
              <a:rPr lang="en-US" sz="2000" dirty="0" smtClean="0">
                <a:solidFill>
                  <a:schemeClr val="tx1"/>
                </a:solidFill>
              </a:rPr>
              <a:t>For example, chipmaker Intel supplies computer chips to its customer Dell. Dell supplies its computers to end-users. Products that are returned make up what is called the </a:t>
            </a:r>
            <a:r>
              <a:rPr lang="en-US" sz="2000" b="1" dirty="0" smtClean="0">
                <a:solidFill>
                  <a:schemeClr val="tx2">
                    <a:lumMod val="75000"/>
                  </a:schemeClr>
                </a:solidFill>
              </a:rPr>
              <a:t>reverse supply chain</a:t>
            </a:r>
            <a:r>
              <a:rPr lang="en-US" sz="2000" dirty="0" smtClean="0">
                <a:solidFill>
                  <a:schemeClr val="tx2">
                    <a:lumMod val="75000"/>
                  </a:schemeClr>
                </a:solidFill>
              </a:rPr>
              <a:t> </a:t>
            </a:r>
            <a:r>
              <a:rPr lang="en-US" sz="2000" dirty="0" smtClean="0">
                <a:solidFill>
                  <a:schemeClr val="tx1"/>
                </a:solidFill>
              </a:rPr>
              <a:t>because goods are moving in the reverse direction. </a:t>
            </a:r>
          </a:p>
          <a:p>
            <a:pPr lvl="0">
              <a:spcBef>
                <a:spcPts val="1200"/>
              </a:spcBef>
            </a:pPr>
            <a:r>
              <a:rPr lang="en-US" sz="2000" b="1" dirty="0" smtClean="0">
                <a:solidFill>
                  <a:schemeClr val="tx2">
                    <a:lumMod val="75000"/>
                  </a:schemeClr>
                </a:solidFill>
              </a:rPr>
              <a:t>Information flow</a:t>
            </a:r>
            <a:r>
              <a:rPr lang="en-US" sz="2000" dirty="0" smtClean="0">
                <a:solidFill>
                  <a:schemeClr val="tx2">
                    <a:lumMod val="75000"/>
                  </a:schemeClr>
                </a:solidFill>
              </a:rPr>
              <a:t>: </a:t>
            </a:r>
            <a:r>
              <a:rPr lang="en-US" sz="2000" dirty="0" smtClean="0">
                <a:solidFill>
                  <a:schemeClr val="tx1"/>
                </a:solidFill>
              </a:rPr>
              <a:t>Movement of detailed data among members of the supply chain, e.g., order information, customer information, order fulfillment, delivery status, and proof-of-delivery confirmation. </a:t>
            </a:r>
          </a:p>
          <a:p>
            <a:pPr>
              <a:spcBef>
                <a:spcPts val="1200"/>
              </a:spcBef>
            </a:pPr>
            <a:r>
              <a:rPr lang="en-US" sz="2000" b="1" dirty="0" smtClean="0">
                <a:solidFill>
                  <a:schemeClr val="tx2">
                    <a:lumMod val="75000"/>
                  </a:schemeClr>
                </a:solidFill>
              </a:rPr>
              <a:t>Financial flow</a:t>
            </a:r>
            <a:r>
              <a:rPr lang="en-US" sz="2000" dirty="0" smtClean="0">
                <a:solidFill>
                  <a:schemeClr val="tx2">
                    <a:lumMod val="75000"/>
                  </a:schemeClr>
                </a:solidFill>
              </a:rPr>
              <a:t>: </a:t>
            </a:r>
            <a:r>
              <a:rPr lang="en-US" sz="2000" dirty="0" smtClean="0">
                <a:solidFill>
                  <a:schemeClr val="tx1"/>
                </a:solidFill>
              </a:rPr>
              <a:t>Transfer of payments and financial arrangements, e.g., billing payment schedules, credit terms, and payment via </a:t>
            </a:r>
            <a:r>
              <a:rPr lang="en-US" sz="2000" b="1" dirty="0" smtClean="0">
                <a:solidFill>
                  <a:schemeClr val="tx2">
                    <a:lumMod val="75000"/>
                  </a:schemeClr>
                </a:solidFill>
              </a:rPr>
              <a:t>electronic funds transfer</a:t>
            </a:r>
            <a:r>
              <a:rPr lang="en-US" sz="2000" dirty="0" smtClean="0">
                <a:solidFill>
                  <a:schemeClr val="tx2">
                    <a:lumMod val="75000"/>
                  </a:schemeClr>
                </a:solidFill>
              </a:rPr>
              <a:t> (</a:t>
            </a:r>
            <a:r>
              <a:rPr lang="en-US" sz="2000" b="1" dirty="0" smtClean="0">
                <a:solidFill>
                  <a:schemeClr val="tx2">
                    <a:lumMod val="75000"/>
                  </a:schemeClr>
                </a:solidFill>
              </a:rPr>
              <a:t>EFT</a:t>
            </a:r>
            <a:r>
              <a:rPr lang="en-US" sz="2000" dirty="0" smtClean="0">
                <a:solidFill>
                  <a:schemeClr val="tx2">
                    <a:lumMod val="75000"/>
                  </a:schemeClr>
                </a:solidFill>
              </a:rPr>
              <a:t>). </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22</a:t>
            </a:fld>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7772400" cy="1143000"/>
          </a:xfrm>
        </p:spPr>
        <p:txBody>
          <a:bodyPr>
            <a:normAutofit/>
          </a:bodyPr>
          <a:lstStyle/>
          <a:p>
            <a:r>
              <a:rPr lang="en-US" sz="2400" i="1" dirty="0" smtClean="0"/>
              <a:t>Order Fulfillment and Logistics</a:t>
            </a:r>
            <a:endParaRPr lang="en-US" sz="2400" i="1" dirty="0"/>
          </a:p>
        </p:txBody>
      </p:sp>
      <p:sp>
        <p:nvSpPr>
          <p:cNvPr id="3" name="Content Placeholder 2"/>
          <p:cNvSpPr>
            <a:spLocks noGrp="1"/>
          </p:cNvSpPr>
          <p:nvPr>
            <p:ph idx="1"/>
          </p:nvPr>
        </p:nvSpPr>
        <p:spPr>
          <a:xfrm>
            <a:off x="838200" y="1524000"/>
            <a:ext cx="6934200" cy="4297363"/>
          </a:xfrm>
        </p:spPr>
        <p:txBody>
          <a:bodyPr>
            <a:normAutofit fontScale="92500" lnSpcReduction="10000"/>
          </a:bodyPr>
          <a:lstStyle/>
          <a:p>
            <a:pPr>
              <a:spcBef>
                <a:spcPts val="1200"/>
              </a:spcBef>
              <a:buNone/>
            </a:pPr>
            <a:r>
              <a:rPr lang="en-US" sz="2000" b="1" dirty="0" smtClean="0">
                <a:solidFill>
                  <a:schemeClr val="tx2">
                    <a:lumMod val="75000"/>
                  </a:schemeClr>
                </a:solidFill>
              </a:rPr>
              <a:t>Order fulfillment</a:t>
            </a:r>
            <a:r>
              <a:rPr lang="en-US" sz="2000" dirty="0" smtClean="0">
                <a:solidFill>
                  <a:schemeClr val="tx2">
                    <a:lumMod val="75000"/>
                  </a:schemeClr>
                </a:solidFill>
              </a:rPr>
              <a:t> is the set of complex processes involved in providing customers with what they have ordered on time and all related customer services. </a:t>
            </a:r>
          </a:p>
          <a:p>
            <a:pPr>
              <a:spcBef>
                <a:spcPts val="1200"/>
              </a:spcBef>
            </a:pPr>
            <a:r>
              <a:rPr lang="en-US" sz="2000" dirty="0" smtClean="0">
                <a:solidFill>
                  <a:schemeClr val="tx2">
                    <a:lumMod val="75000"/>
                  </a:schemeClr>
                </a:solidFill>
              </a:rPr>
              <a:t>Order fulfillment depends on the type of product/service and purchase method (online, in-store, catalog, etc). </a:t>
            </a:r>
          </a:p>
          <a:p>
            <a:pPr>
              <a:spcBef>
                <a:spcPts val="1200"/>
              </a:spcBef>
            </a:pPr>
            <a:r>
              <a:rPr lang="en-US" sz="2000" dirty="0" smtClean="0">
                <a:solidFill>
                  <a:schemeClr val="tx2">
                    <a:lumMod val="75000"/>
                  </a:schemeClr>
                </a:solidFill>
              </a:rPr>
              <a:t>E.g., a customer who orders an appliance via the </a:t>
            </a:r>
            <a:r>
              <a:rPr lang="en-US" sz="2000" i="1" dirty="0" smtClean="0">
                <a:solidFill>
                  <a:schemeClr val="tx2">
                    <a:lumMod val="75000"/>
                  </a:schemeClr>
                </a:solidFill>
              </a:rPr>
              <a:t>Sears.com</a:t>
            </a:r>
            <a:r>
              <a:rPr lang="en-US" sz="2000" dirty="0" smtClean="0">
                <a:solidFill>
                  <a:schemeClr val="tx2">
                    <a:lumMod val="75000"/>
                  </a:schemeClr>
                </a:solidFill>
              </a:rPr>
              <a:t> Web site needs to receive it as scheduled, with assembly and operating instructions, and warranty and return information.</a:t>
            </a:r>
          </a:p>
          <a:p>
            <a:pPr>
              <a:spcBef>
                <a:spcPts val="2400"/>
              </a:spcBef>
              <a:buNone/>
            </a:pPr>
            <a:r>
              <a:rPr lang="en-US" sz="2000" b="1" dirty="0" smtClean="0">
                <a:solidFill>
                  <a:schemeClr val="tx2">
                    <a:lumMod val="75000"/>
                  </a:schemeClr>
                </a:solidFill>
              </a:rPr>
              <a:t>Logistics</a:t>
            </a:r>
            <a:r>
              <a:rPr lang="en-US" sz="2000" dirty="0" smtClean="0">
                <a:solidFill>
                  <a:schemeClr val="tx2">
                    <a:lumMod val="75000"/>
                  </a:schemeClr>
                </a:solidFill>
              </a:rPr>
              <a:t> : “the process of planning, implementing, and controlling the efficient and effective flow and storage of goods, services, and related information from point of origin to point of consumption for the purpose of conforming to customer requirements.” --</a:t>
            </a:r>
            <a:r>
              <a:rPr lang="en-US" sz="2000" i="1" dirty="0" smtClean="0">
                <a:solidFill>
                  <a:schemeClr val="tx2">
                    <a:lumMod val="75000"/>
                  </a:schemeClr>
                </a:solidFill>
              </a:rPr>
              <a:t>Logisticsworld.com</a:t>
            </a:r>
            <a:endParaRPr lang="en-US" sz="2000" dirty="0">
              <a:solidFill>
                <a:schemeClr val="tx2">
                  <a:lumMod val="75000"/>
                </a:schemeClr>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23</a:t>
            </a:fld>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315200" cy="1143000"/>
          </a:xfrm>
        </p:spPr>
        <p:txBody>
          <a:bodyPr>
            <a:normAutofit/>
          </a:bodyPr>
          <a:lstStyle/>
          <a:p>
            <a:r>
              <a:rPr lang="en-US" dirty="0" smtClean="0">
                <a:solidFill>
                  <a:schemeClr val="tx2">
                    <a:lumMod val="75000"/>
                  </a:schemeClr>
                </a:solidFill>
              </a:rPr>
              <a:t>10.4 Collaborative Planning, Forecasting, and Replenishment (CPFR) Systems</a:t>
            </a:r>
            <a:endParaRPr lang="en-US" dirty="0">
              <a:solidFill>
                <a:schemeClr val="tx2">
                  <a:lumMod val="75000"/>
                </a:schemeClr>
              </a:solidFill>
            </a:endParaRPr>
          </a:p>
        </p:txBody>
      </p:sp>
      <p:sp>
        <p:nvSpPr>
          <p:cNvPr id="3" name="Content Placeholder 2"/>
          <p:cNvSpPr>
            <a:spLocks noGrp="1"/>
          </p:cNvSpPr>
          <p:nvPr>
            <p:ph idx="1"/>
          </p:nvPr>
        </p:nvSpPr>
        <p:spPr>
          <a:xfrm>
            <a:off x="914400" y="1828800"/>
            <a:ext cx="6705600" cy="4525963"/>
          </a:xfrm>
        </p:spPr>
        <p:txBody>
          <a:bodyPr>
            <a:normAutofit/>
          </a:bodyPr>
          <a:lstStyle/>
          <a:p>
            <a:pPr>
              <a:spcBef>
                <a:spcPts val="1800"/>
              </a:spcBef>
            </a:pPr>
            <a:r>
              <a:rPr lang="en-US" sz="2000" dirty="0" smtClean="0">
                <a:solidFill>
                  <a:schemeClr val="tx2">
                    <a:lumMod val="75000"/>
                  </a:schemeClr>
                </a:solidFill>
              </a:rPr>
              <a:t>In the late 1980s, P&amp;G convinced Wal-Mart to implement its continuous replenishment software. P&amp;G continuously replenished Pampers baby diapers at Wal-Mart stores. </a:t>
            </a:r>
          </a:p>
          <a:p>
            <a:pPr>
              <a:spcBef>
                <a:spcPts val="1800"/>
              </a:spcBef>
            </a:pPr>
            <a:r>
              <a:rPr lang="en-US" sz="2000" b="1" dirty="0" smtClean="0">
                <a:solidFill>
                  <a:schemeClr val="tx2">
                    <a:lumMod val="75000"/>
                  </a:schemeClr>
                </a:solidFill>
              </a:rPr>
              <a:t>Continuous replenishment </a:t>
            </a:r>
            <a:r>
              <a:rPr lang="en-US" sz="2000" dirty="0" smtClean="0">
                <a:solidFill>
                  <a:schemeClr val="tx2">
                    <a:lumMod val="75000"/>
                  </a:schemeClr>
                </a:solidFill>
              </a:rPr>
              <a:t>is a supply chain relationship in which a vendor continuously monitors the inventory of a retailer or distributor and automatically replenishes their inventory when levels hit the re-order point.</a:t>
            </a:r>
          </a:p>
          <a:p>
            <a:pPr>
              <a:spcBef>
                <a:spcPts val="1800"/>
              </a:spcBef>
              <a:buNone/>
            </a:pPr>
            <a:r>
              <a:rPr lang="en-US" sz="2000" b="1" dirty="0" smtClean="0"/>
              <a:t>	CPFR is a set of data-driven business processes designed to improve the ability to predict and coordinate with supply chain partners.</a:t>
            </a:r>
            <a:endParaRPr lang="en-US" sz="2000" b="1" dirty="0">
              <a:solidFill>
                <a:schemeClr val="tx2">
                  <a:lumMod val="75000"/>
                </a:schemeClr>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24</a:t>
            </a:fld>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25</a:t>
            </a:fld>
            <a:endParaRPr lang="en-US" dirty="0"/>
          </a:p>
        </p:txBody>
      </p:sp>
      <p:sp>
        <p:nvSpPr>
          <p:cNvPr id="6" name="Text Box 2"/>
          <p:cNvSpPr txBox="1">
            <a:spLocks noChangeArrowheads="1"/>
          </p:cNvSpPr>
          <p:nvPr/>
        </p:nvSpPr>
        <p:spPr bwMode="auto">
          <a:xfrm>
            <a:off x="685800" y="304800"/>
            <a:ext cx="3124200" cy="400110"/>
          </a:xfrm>
          <a:prstGeom prst="rect">
            <a:avLst/>
          </a:prstGeom>
          <a:noFill/>
          <a:ln w="9525">
            <a:noFill/>
            <a:miter lim="800000"/>
            <a:headEnd/>
            <a:tailEnd/>
          </a:ln>
          <a:effectLst/>
        </p:spPr>
        <p:txBody>
          <a:bodyPr wrap="square">
            <a:spAutoFit/>
          </a:bodyPr>
          <a:lstStyle/>
          <a:p>
            <a:r>
              <a:rPr lang="en-US" sz="2000" b="1" dirty="0"/>
              <a:t>Figure 10.8. Bullwhip </a:t>
            </a:r>
            <a:r>
              <a:rPr lang="en-US" sz="2000" b="1" dirty="0" smtClean="0"/>
              <a:t>effect </a:t>
            </a:r>
            <a:r>
              <a:rPr lang="en-US" sz="2000" dirty="0" smtClean="0"/>
              <a:t> </a:t>
            </a:r>
            <a:endParaRPr lang="en-US" sz="2000" dirty="0"/>
          </a:p>
        </p:txBody>
      </p:sp>
      <p:pic>
        <p:nvPicPr>
          <p:cNvPr id="7" name="Picture 5" descr="Figure-10-8-bullwhip"/>
          <p:cNvPicPr>
            <a:picLocks noChangeAspect="1" noChangeArrowheads="1"/>
          </p:cNvPicPr>
          <p:nvPr/>
        </p:nvPicPr>
        <p:blipFill>
          <a:blip r:embed="rId3" cstate="print"/>
          <a:srcRect/>
          <a:stretch>
            <a:fillRect/>
          </a:stretch>
        </p:blipFill>
        <p:spPr bwMode="auto">
          <a:xfrm>
            <a:off x="609600" y="914400"/>
            <a:ext cx="7291236" cy="3581400"/>
          </a:xfrm>
          <a:prstGeom prst="rect">
            <a:avLst/>
          </a:prstGeom>
          <a:no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368300" sx="102000" sy="102000" algn="ctr" rotWithShape="0">
              <a:prstClr val="black">
                <a:alpha val="40000"/>
              </a:prstClr>
            </a:outerShdw>
          </a:effectLst>
        </p:spPr>
      </p:pic>
      <p:sp>
        <p:nvSpPr>
          <p:cNvPr id="8" name="Rectangle 7"/>
          <p:cNvSpPr/>
          <p:nvPr/>
        </p:nvSpPr>
        <p:spPr>
          <a:xfrm>
            <a:off x="685800" y="4648200"/>
            <a:ext cx="7391400" cy="1323439"/>
          </a:xfrm>
          <a:prstGeom prst="rect">
            <a:avLst/>
          </a:prstGeom>
        </p:spPr>
        <p:txBody>
          <a:bodyPr wrap="square">
            <a:spAutoFit/>
          </a:bodyPr>
          <a:lstStyle/>
          <a:p>
            <a:r>
              <a:rPr lang="en-US" sz="2000" b="1" dirty="0" smtClean="0"/>
              <a:t>Bullwhip effect</a:t>
            </a:r>
            <a:r>
              <a:rPr lang="en-US" sz="2000" dirty="0" smtClean="0"/>
              <a:t> occurs when companies significantly cut or add inventories. Economists call it a </a:t>
            </a:r>
            <a:r>
              <a:rPr lang="en-US" sz="2000" i="1" dirty="0" smtClean="0"/>
              <a:t>bullwhip</a:t>
            </a:r>
            <a:r>
              <a:rPr lang="en-US" sz="2000" dirty="0" smtClean="0"/>
              <a:t> because even small increases in demand can cause a big increase in the need for parts and materials further down the supply chain. </a:t>
            </a:r>
            <a:endParaRPr lang="en-US" sz="2000"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685800"/>
            <a:ext cx="7391400" cy="731838"/>
          </a:xfrm>
        </p:spPr>
        <p:txBody>
          <a:bodyPr>
            <a:normAutofit/>
          </a:bodyPr>
          <a:lstStyle/>
          <a:p>
            <a:r>
              <a:rPr lang="en-US" sz="2400" i="1" dirty="0" smtClean="0">
                <a:solidFill>
                  <a:schemeClr val="tx2">
                    <a:lumMod val="75000"/>
                  </a:schemeClr>
                </a:solidFill>
              </a:rPr>
              <a:t>4 main CPFR activities</a:t>
            </a:r>
            <a:endParaRPr lang="en-US" dirty="0"/>
          </a:p>
        </p:txBody>
      </p:sp>
      <p:sp>
        <p:nvSpPr>
          <p:cNvPr id="3" name="Content Placeholder 2"/>
          <p:cNvSpPr>
            <a:spLocks noGrp="1"/>
          </p:cNvSpPr>
          <p:nvPr>
            <p:ph idx="1"/>
          </p:nvPr>
        </p:nvSpPr>
        <p:spPr>
          <a:xfrm>
            <a:off x="1143000" y="1447800"/>
            <a:ext cx="6934200" cy="4525963"/>
          </a:xfrm>
        </p:spPr>
        <p:txBody>
          <a:bodyPr>
            <a:noAutofit/>
          </a:bodyPr>
          <a:lstStyle/>
          <a:p>
            <a:pPr marL="514350" lvl="0" indent="-514350">
              <a:buFont typeface="+mj-lt"/>
              <a:buAutoNum type="arabicPeriod"/>
            </a:pPr>
            <a:r>
              <a:rPr lang="en-US" sz="2000" b="1" dirty="0" smtClean="0">
                <a:solidFill>
                  <a:schemeClr val="tx2">
                    <a:lumMod val="75000"/>
                  </a:schemeClr>
                </a:solidFill>
              </a:rPr>
              <a:t>Strategy and Planning:</a:t>
            </a:r>
            <a:r>
              <a:rPr lang="en-US" sz="2000" dirty="0" smtClean="0">
                <a:solidFill>
                  <a:schemeClr val="tx2">
                    <a:lumMod val="75000"/>
                  </a:schemeClr>
                </a:solidFill>
              </a:rPr>
              <a:t> Setting the ground rules for the collaborative relationship and specifying the product mix. </a:t>
            </a:r>
          </a:p>
          <a:p>
            <a:pPr marL="514350" lvl="0" indent="-514350">
              <a:buFont typeface="+mj-lt"/>
              <a:buAutoNum type="arabicPeriod"/>
            </a:pPr>
            <a:r>
              <a:rPr lang="en-US" sz="2000" b="1" dirty="0" smtClean="0">
                <a:solidFill>
                  <a:schemeClr val="tx2">
                    <a:lumMod val="75000"/>
                  </a:schemeClr>
                </a:solidFill>
              </a:rPr>
              <a:t>Demand and Supply Management:</a:t>
            </a:r>
            <a:r>
              <a:rPr lang="en-US" sz="2000" dirty="0" smtClean="0">
                <a:solidFill>
                  <a:schemeClr val="tx2">
                    <a:lumMod val="75000"/>
                  </a:schemeClr>
                </a:solidFill>
              </a:rPr>
              <a:t> Forecasting consumer demand and order and shipment requirements over the planning horizon.</a:t>
            </a:r>
          </a:p>
          <a:p>
            <a:pPr marL="514350" lvl="0" indent="-514350">
              <a:buFont typeface="+mj-lt"/>
              <a:buAutoNum type="arabicPeriod"/>
            </a:pPr>
            <a:r>
              <a:rPr lang="en-US" sz="2000" b="1" dirty="0" smtClean="0">
                <a:solidFill>
                  <a:schemeClr val="tx2">
                    <a:lumMod val="75000"/>
                  </a:schemeClr>
                </a:solidFill>
              </a:rPr>
              <a:t>Execution:</a:t>
            </a:r>
            <a:r>
              <a:rPr lang="en-US" sz="2000" dirty="0" smtClean="0">
                <a:solidFill>
                  <a:schemeClr val="tx2">
                    <a:lumMod val="75000"/>
                  </a:schemeClr>
                </a:solidFill>
              </a:rPr>
              <a:t> Performing activities, such as placing orders, shipping and delivery, receiving, stocking, tracking sales transactions, and making payments.</a:t>
            </a:r>
          </a:p>
          <a:p>
            <a:pPr marL="514350" indent="-514350">
              <a:buFont typeface="+mj-lt"/>
              <a:buAutoNum type="arabicPeriod"/>
            </a:pPr>
            <a:r>
              <a:rPr lang="en-US" sz="2000" b="1" dirty="0" smtClean="0">
                <a:solidFill>
                  <a:schemeClr val="tx2">
                    <a:lumMod val="75000"/>
                  </a:schemeClr>
                </a:solidFill>
              </a:rPr>
              <a:t>Analysis:</a:t>
            </a:r>
            <a:r>
              <a:rPr lang="en-US" sz="2000" dirty="0" smtClean="0">
                <a:solidFill>
                  <a:schemeClr val="tx2">
                    <a:lumMod val="75000"/>
                  </a:schemeClr>
                </a:solidFill>
              </a:rPr>
              <a:t> Monitoring outcomes of planning and execution, assessing results and key performance metrics, sharing insights with partners, and adjusting plans as needed.</a:t>
            </a:r>
            <a:endParaRPr lang="en-US" sz="2000" dirty="0">
              <a:solidFill>
                <a:schemeClr val="tx2">
                  <a:lumMod val="75000"/>
                </a:schemeClr>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26</a:t>
            </a:fld>
            <a:endParaRPr lang="en-US"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27</a:t>
            </a:fld>
            <a:endParaRPr lang="en-US" dirty="0"/>
          </a:p>
        </p:txBody>
      </p:sp>
      <p:sp>
        <p:nvSpPr>
          <p:cNvPr id="6" name="Text Box 2"/>
          <p:cNvSpPr txBox="1">
            <a:spLocks noChangeArrowheads="1"/>
          </p:cNvSpPr>
          <p:nvPr/>
        </p:nvSpPr>
        <p:spPr bwMode="auto">
          <a:xfrm>
            <a:off x="2590800" y="5638800"/>
            <a:ext cx="2971800" cy="381000"/>
          </a:xfrm>
          <a:prstGeom prst="rect">
            <a:avLst/>
          </a:prstGeom>
          <a:noFill/>
          <a:ln w="9525">
            <a:noFill/>
            <a:miter lim="800000"/>
            <a:headEnd/>
            <a:tailEnd/>
          </a:ln>
          <a:effectLst/>
        </p:spPr>
        <p:txBody>
          <a:bodyPr wrap="square">
            <a:spAutoFit/>
          </a:bodyPr>
          <a:lstStyle/>
          <a:p>
            <a:pPr>
              <a:spcBef>
                <a:spcPct val="50000"/>
              </a:spcBef>
            </a:pPr>
            <a:r>
              <a:rPr lang="en-US" b="1" dirty="0"/>
              <a:t>Figure 10.9. Model of </a:t>
            </a:r>
            <a:r>
              <a:rPr lang="en-US" b="1" dirty="0" smtClean="0"/>
              <a:t>CPFR</a:t>
            </a:r>
            <a:endParaRPr lang="en-US" b="1" dirty="0"/>
          </a:p>
        </p:txBody>
      </p:sp>
      <p:pic>
        <p:nvPicPr>
          <p:cNvPr id="7" name="Picture 51" descr="nt0006-y"/>
          <p:cNvPicPr>
            <a:picLocks noChangeAspect="1" noChangeArrowheads="1"/>
          </p:cNvPicPr>
          <p:nvPr/>
        </p:nvPicPr>
        <p:blipFill>
          <a:blip r:embed="rId3" cstate="print"/>
          <a:srcRect/>
          <a:stretch>
            <a:fillRect/>
          </a:stretch>
        </p:blipFill>
        <p:spPr bwMode="auto">
          <a:xfrm>
            <a:off x="1219200" y="685800"/>
            <a:ext cx="6477000" cy="4890135"/>
          </a:xfrm>
          <a:prstGeom prst="rect">
            <a:avLst/>
          </a:prstGeom>
          <a:noFill/>
          <a:ln w="95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a:effectLst>
            <a:outerShdw blurRad="368300" sx="102000" sy="102000" algn="ctr"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610600" cy="1143000"/>
          </a:xfrm>
        </p:spPr>
        <p:txBody>
          <a:bodyPr>
            <a:normAutofit/>
          </a:bodyPr>
          <a:lstStyle/>
          <a:p>
            <a:r>
              <a:rPr lang="en-US" sz="2400" dirty="0" smtClean="0">
                <a:solidFill>
                  <a:schemeClr val="tx1"/>
                </a:solidFill>
              </a:rPr>
              <a:t>10.5</a:t>
            </a:r>
            <a:r>
              <a:rPr lang="en-US" sz="2800" dirty="0" smtClean="0">
                <a:solidFill>
                  <a:schemeClr val="tx1"/>
                </a:solidFill>
              </a:rPr>
              <a:t> Customer Relationship Management </a:t>
            </a:r>
            <a:r>
              <a:rPr lang="en-US" sz="2400" dirty="0" smtClean="0">
                <a:solidFill>
                  <a:schemeClr val="tx1"/>
                </a:solidFill>
              </a:rPr>
              <a:t>(CRM) </a:t>
            </a:r>
            <a:r>
              <a:rPr lang="en-US" sz="2800" dirty="0" smtClean="0">
                <a:solidFill>
                  <a:schemeClr val="tx1"/>
                </a:solidFill>
              </a:rPr>
              <a:t>Systems</a:t>
            </a:r>
            <a:endParaRPr lang="en-US" sz="2800" dirty="0">
              <a:solidFill>
                <a:schemeClr val="tx1"/>
              </a:solidFill>
            </a:endParaRPr>
          </a:p>
        </p:txBody>
      </p:sp>
      <p:sp>
        <p:nvSpPr>
          <p:cNvPr id="3" name="Content Placeholder 2"/>
          <p:cNvSpPr>
            <a:spLocks noGrp="1"/>
          </p:cNvSpPr>
          <p:nvPr>
            <p:ph idx="1"/>
          </p:nvPr>
        </p:nvSpPr>
        <p:spPr>
          <a:xfrm>
            <a:off x="533400" y="1295400"/>
            <a:ext cx="7620000" cy="4953000"/>
          </a:xfrm>
        </p:spPr>
        <p:txBody>
          <a:bodyPr>
            <a:noAutofit/>
          </a:bodyPr>
          <a:lstStyle/>
          <a:p>
            <a:pPr>
              <a:spcBef>
                <a:spcPts val="1800"/>
              </a:spcBef>
            </a:pPr>
            <a:r>
              <a:rPr lang="en-US" sz="2200" dirty="0" smtClean="0">
                <a:solidFill>
                  <a:schemeClr val="tx1"/>
                </a:solidFill>
              </a:rPr>
              <a:t>Attracting new customers is expensive, e.g., it costs banks roughly $100 to acquire a new customer. </a:t>
            </a:r>
          </a:p>
          <a:p>
            <a:pPr>
              <a:spcBef>
                <a:spcPts val="1800"/>
              </a:spcBef>
            </a:pPr>
            <a:r>
              <a:rPr lang="en-US" sz="2200" dirty="0" smtClean="0">
                <a:solidFill>
                  <a:schemeClr val="tx1"/>
                </a:solidFill>
              </a:rPr>
              <a:t>Newly acquired customers are unprofitable until they have purchased enough products or services to exceed the cost to acquire and service them. </a:t>
            </a:r>
          </a:p>
          <a:p>
            <a:pPr>
              <a:spcBef>
                <a:spcPts val="1800"/>
              </a:spcBef>
            </a:pPr>
            <a:r>
              <a:rPr lang="en-US" sz="2200" dirty="0" smtClean="0">
                <a:solidFill>
                  <a:schemeClr val="tx1"/>
                </a:solidFill>
              </a:rPr>
              <a:t>Retaining customers that generate profits (revenues in excess of the costs) is critical—and </a:t>
            </a:r>
            <a:r>
              <a:rPr lang="en-US" sz="2200" i="1" dirty="0" smtClean="0">
                <a:solidFill>
                  <a:schemeClr val="tx1"/>
                </a:solidFill>
              </a:rPr>
              <a:t>the reason for</a:t>
            </a:r>
            <a:r>
              <a:rPr lang="en-US" sz="2200" b="1" i="1" dirty="0" smtClean="0">
                <a:solidFill>
                  <a:schemeClr val="tx1"/>
                </a:solidFill>
              </a:rPr>
              <a:t> </a:t>
            </a:r>
            <a:r>
              <a:rPr lang="en-US" sz="2200" i="1" dirty="0" smtClean="0">
                <a:solidFill>
                  <a:schemeClr val="tx1"/>
                </a:solidFill>
              </a:rPr>
              <a:t>CRM.</a:t>
            </a:r>
          </a:p>
          <a:p>
            <a:pPr>
              <a:spcBef>
                <a:spcPts val="1800"/>
              </a:spcBef>
            </a:pPr>
            <a:r>
              <a:rPr lang="en-US" sz="2200" dirty="0" smtClean="0">
                <a:solidFill>
                  <a:schemeClr val="accent1">
                    <a:lumMod val="50000"/>
                  </a:schemeClr>
                </a:solidFill>
              </a:rPr>
              <a:t>According to management guru Peter Drucker:</a:t>
            </a:r>
            <a:br>
              <a:rPr lang="en-US" sz="2200" dirty="0" smtClean="0">
                <a:solidFill>
                  <a:schemeClr val="accent1">
                    <a:lumMod val="50000"/>
                  </a:schemeClr>
                </a:solidFill>
              </a:rPr>
            </a:br>
            <a:r>
              <a:rPr lang="en-US" sz="2200" i="1" dirty="0" smtClean="0">
                <a:solidFill>
                  <a:schemeClr val="accent1">
                    <a:lumMod val="50000"/>
                  </a:schemeClr>
                </a:solidFill>
                <a:latin typeface="Times New Roman" pitchFamily="18" charset="0"/>
                <a:cs typeface="Times New Roman" pitchFamily="18" charset="0"/>
              </a:rPr>
              <a:t> Those companies who know their customers, understand their needs, and communicate intelligently with them will always have a competitive advantage over those that don’t.</a:t>
            </a:r>
            <a:endParaRPr lang="en-US" sz="2200" i="1" dirty="0">
              <a:solidFill>
                <a:schemeClr val="accent1">
                  <a:lumMod val="50000"/>
                </a:schemeClr>
              </a:solidFill>
              <a:latin typeface="Times New Roman" pitchFamily="18" charset="0"/>
              <a:cs typeface="Times New Roman" pitchFamily="18" charset="0"/>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28</a:t>
            </a:fld>
            <a:endParaRPr lang="en-US"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29</a:t>
            </a:fld>
            <a:endParaRPr lang="en-US" dirty="0"/>
          </a:p>
        </p:txBody>
      </p:sp>
      <p:sp>
        <p:nvSpPr>
          <p:cNvPr id="6" name="Text Box 2"/>
          <p:cNvSpPr txBox="1">
            <a:spLocks noChangeArrowheads="1"/>
          </p:cNvSpPr>
          <p:nvPr/>
        </p:nvSpPr>
        <p:spPr bwMode="auto">
          <a:xfrm>
            <a:off x="3352800" y="5479703"/>
            <a:ext cx="2133600" cy="692497"/>
          </a:xfrm>
          <a:prstGeom prst="rect">
            <a:avLst/>
          </a:prstGeom>
          <a:noFill/>
          <a:ln w="9525">
            <a:noFill/>
            <a:miter lim="800000"/>
            <a:headEnd/>
            <a:tailEnd/>
          </a:ln>
          <a:effectLst/>
        </p:spPr>
        <p:txBody>
          <a:bodyPr wrap="square">
            <a:spAutoFit/>
          </a:bodyPr>
          <a:lstStyle/>
          <a:p>
            <a:pPr>
              <a:spcBef>
                <a:spcPct val="50000"/>
              </a:spcBef>
            </a:pPr>
            <a:r>
              <a:rPr lang="en-US" b="1" dirty="0"/>
              <a:t>Figure 10.10. CRM                </a:t>
            </a:r>
          </a:p>
          <a:p>
            <a:pPr>
              <a:spcBef>
                <a:spcPct val="50000"/>
              </a:spcBef>
            </a:pPr>
            <a:endParaRPr lang="en-US" sz="1400" dirty="0">
              <a:solidFill>
                <a:schemeClr val="hlink"/>
              </a:solidFill>
            </a:endParaRPr>
          </a:p>
        </p:txBody>
      </p:sp>
      <p:pic>
        <p:nvPicPr>
          <p:cNvPr id="7" name="Picture 5" descr="CRM"/>
          <p:cNvPicPr>
            <a:picLocks noChangeAspect="1" noChangeArrowheads="1"/>
          </p:cNvPicPr>
          <p:nvPr/>
        </p:nvPicPr>
        <p:blipFill>
          <a:blip r:embed="rId3" cstate="print"/>
          <a:srcRect/>
          <a:stretch>
            <a:fillRect/>
          </a:stretch>
        </p:blipFill>
        <p:spPr bwMode="auto">
          <a:xfrm>
            <a:off x="1142999" y="533400"/>
            <a:ext cx="6858001" cy="4859950"/>
          </a:xfrm>
          <a:prstGeom prst="rect">
            <a:avLst/>
          </a:prstGeom>
          <a:no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368300" sx="102000" sy="102000" algn="ctr"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i="1" spc="300" dirty="0" smtClean="0">
                <a:solidFill>
                  <a:schemeClr val="tx1"/>
                </a:solidFill>
                <a:effectLst>
                  <a:outerShdw blurRad="38100" dist="38100" dir="2700000" algn="tl">
                    <a:srgbClr val="000000">
                      <a:alpha val="43137"/>
                    </a:srgbClr>
                  </a:outerShdw>
                </a:effectLst>
              </a:rPr>
              <a:t>Chapter 10 Learning Objectives</a:t>
            </a:r>
            <a:endParaRPr lang="en-US" b="1" dirty="0">
              <a:solidFill>
                <a:srgbClr val="6B633D"/>
              </a:solidFill>
            </a:endParaRPr>
          </a:p>
        </p:txBody>
      </p:sp>
      <p:sp>
        <p:nvSpPr>
          <p:cNvPr id="3" name="Content Placeholder 2"/>
          <p:cNvSpPr>
            <a:spLocks noGrp="1"/>
          </p:cNvSpPr>
          <p:nvPr>
            <p:ph idx="1"/>
          </p:nvPr>
        </p:nvSpPr>
        <p:spPr>
          <a:xfrm>
            <a:off x="457200" y="1600201"/>
            <a:ext cx="8229600" cy="4114800"/>
          </a:xfrm>
        </p:spPr>
        <p:txBody>
          <a:bodyPr>
            <a:normAutofit/>
          </a:bodyPr>
          <a:lstStyle/>
          <a:p>
            <a:pPr lvl="0"/>
            <a:r>
              <a:rPr lang="en-US" sz="2000" dirty="0" smtClean="0">
                <a:solidFill>
                  <a:schemeClr val="tx1"/>
                </a:solidFill>
              </a:rPr>
              <a:t>Understand how enterprise systems support cross-functional and multi-national operations.</a:t>
            </a:r>
          </a:p>
          <a:p>
            <a:pPr lvl="0"/>
            <a:r>
              <a:rPr lang="en-US" sz="2000" dirty="0" smtClean="0">
                <a:solidFill>
                  <a:schemeClr val="tx1"/>
                </a:solidFill>
              </a:rPr>
              <a:t>Understand why companies need enterprise resource planning (ERP) systems.</a:t>
            </a:r>
          </a:p>
          <a:p>
            <a:pPr lvl="0"/>
            <a:r>
              <a:rPr lang="en-US" sz="2000" dirty="0" smtClean="0">
                <a:solidFill>
                  <a:schemeClr val="tx1"/>
                </a:solidFill>
              </a:rPr>
              <a:t>Describe supply chain management (SCM) networks and solutions.</a:t>
            </a:r>
          </a:p>
          <a:p>
            <a:pPr lvl="0"/>
            <a:r>
              <a:rPr lang="en-US" sz="2000" dirty="0" smtClean="0">
                <a:solidFill>
                  <a:schemeClr val="tx1"/>
                </a:solidFill>
              </a:rPr>
              <a:t>Understand collaborative planning, forecasting, and replenishment (CPFR).</a:t>
            </a:r>
          </a:p>
          <a:p>
            <a:pPr lvl="0"/>
            <a:r>
              <a:rPr lang="en-US" sz="2000" dirty="0" smtClean="0">
                <a:solidFill>
                  <a:schemeClr val="tx1"/>
                </a:solidFill>
              </a:rPr>
              <a:t>Describe customer relationship management (CRM) systems.</a:t>
            </a:r>
          </a:p>
          <a:p>
            <a:r>
              <a:rPr lang="en-US" sz="2000" dirty="0" smtClean="0">
                <a:solidFill>
                  <a:schemeClr val="tx1"/>
                </a:solidFill>
              </a:rPr>
              <a:t>Discuss benefits of knowledge management (KM) systems.</a:t>
            </a:r>
            <a:endParaRPr lang="en-US" sz="2000" b="1" dirty="0" smtClean="0">
              <a:solidFill>
                <a:schemeClr val="tx1"/>
              </a:solidFill>
            </a:endParaRPr>
          </a:p>
        </p:txBody>
      </p:sp>
      <p:sp>
        <p:nvSpPr>
          <p:cNvPr id="4" name="Footer Placeholder 3"/>
          <p:cNvSpPr>
            <a:spLocks noGrp="1"/>
          </p:cNvSpPr>
          <p:nvPr>
            <p:ph type="ftr" sz="quarter" idx="11"/>
          </p:nvPr>
        </p:nvSpPr>
        <p:spPr>
          <a:xfrm>
            <a:off x="457200" y="6248400"/>
            <a:ext cx="2895600" cy="365125"/>
          </a:xfrm>
        </p:spPr>
        <p:txBody>
          <a:bodyPr/>
          <a:lstStyle/>
          <a:p>
            <a:r>
              <a:rPr lang="en-US" dirty="0" smtClean="0">
                <a:solidFill>
                  <a:schemeClr val="tx1"/>
                </a:solidFill>
              </a:rPr>
              <a:t>Copyright 2012 John Wiley &amp; Sons, Inc.</a:t>
            </a:r>
            <a:endParaRPr lang="en-US" dirty="0">
              <a:solidFill>
                <a:schemeClr val="tx1"/>
              </a:solidFill>
            </a:endParaRPr>
          </a:p>
        </p:txBody>
      </p:sp>
      <p:sp>
        <p:nvSpPr>
          <p:cNvPr id="5" name="Slide Number Placeholder 4"/>
          <p:cNvSpPr>
            <a:spLocks noGrp="1"/>
          </p:cNvSpPr>
          <p:nvPr>
            <p:ph type="sldNum" sz="quarter" idx="12"/>
          </p:nvPr>
        </p:nvSpPr>
        <p:spPr/>
        <p:txBody>
          <a:bodyPr/>
          <a:lstStyle/>
          <a:p>
            <a:r>
              <a:rPr lang="en-US" sz="1600" dirty="0" smtClean="0">
                <a:solidFill>
                  <a:schemeClr val="tx1"/>
                </a:solidFill>
              </a:rPr>
              <a:t>10-</a:t>
            </a:r>
            <a:fld id="{4C0BDC54-7FBA-410E-843C-F866E66B0366}" type="slidenum">
              <a:rPr lang="en-US" sz="1600" smtClean="0">
                <a:solidFill>
                  <a:schemeClr val="tx1"/>
                </a:solidFill>
              </a:rPr>
              <a:pPr/>
              <a:t>3</a:t>
            </a:fld>
            <a:endParaRPr lang="en-US" sz="1600"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a:bodyPr>
          <a:lstStyle/>
          <a:p>
            <a:r>
              <a:rPr lang="en-US" sz="2000" b="0" dirty="0" smtClean="0">
                <a:solidFill>
                  <a:schemeClr val="accent1">
                    <a:lumMod val="50000"/>
                  </a:schemeClr>
                </a:solidFill>
              </a:rPr>
              <a:t>IT at Work 10.4</a:t>
            </a:r>
            <a:r>
              <a:rPr lang="en-US" sz="3100" dirty="0" smtClean="0">
                <a:solidFill>
                  <a:schemeClr val="accent1">
                    <a:lumMod val="50000"/>
                  </a:schemeClr>
                </a:solidFill>
              </a:rPr>
              <a:t/>
            </a:r>
            <a:br>
              <a:rPr lang="en-US" sz="3100" dirty="0" smtClean="0">
                <a:solidFill>
                  <a:schemeClr val="accent1">
                    <a:lumMod val="50000"/>
                  </a:schemeClr>
                </a:solidFill>
              </a:rPr>
            </a:br>
            <a:r>
              <a:rPr lang="en-US" sz="2400" i="1" dirty="0" smtClean="0">
                <a:solidFill>
                  <a:schemeClr val="accent1">
                    <a:lumMod val="50000"/>
                  </a:schemeClr>
                </a:solidFill>
              </a:rPr>
              <a:t>1-800-Flowers.com Uses Data Mining for CRM</a:t>
            </a:r>
            <a:endParaRPr lang="en-US" dirty="0">
              <a:solidFill>
                <a:schemeClr val="accent1">
                  <a:lumMod val="50000"/>
                </a:schemeClr>
              </a:solidFill>
            </a:endParaRPr>
          </a:p>
        </p:txBody>
      </p:sp>
      <p:sp>
        <p:nvSpPr>
          <p:cNvPr id="3" name="Content Placeholder 2"/>
          <p:cNvSpPr>
            <a:spLocks noGrp="1"/>
          </p:cNvSpPr>
          <p:nvPr>
            <p:ph idx="1"/>
          </p:nvPr>
        </p:nvSpPr>
        <p:spPr/>
        <p:txBody>
          <a:bodyPr>
            <a:normAutofit fontScale="70000" lnSpcReduction="20000"/>
          </a:bodyPr>
          <a:lstStyle/>
          <a:p>
            <a:pPr>
              <a:spcBef>
                <a:spcPts val="1800"/>
              </a:spcBef>
            </a:pPr>
            <a:r>
              <a:rPr lang="en-US" dirty="0" smtClean="0">
                <a:solidFill>
                  <a:schemeClr val="accent1">
                    <a:lumMod val="50000"/>
                  </a:schemeClr>
                </a:solidFill>
              </a:rPr>
              <a:t>The company decided to cultivate </a:t>
            </a:r>
            <a:r>
              <a:rPr lang="en-US" b="1" dirty="0" smtClean="0">
                <a:solidFill>
                  <a:schemeClr val="accent1">
                    <a:lumMod val="50000"/>
                  </a:schemeClr>
                </a:solidFill>
              </a:rPr>
              <a:t>brand loyalty.</a:t>
            </a:r>
          </a:p>
          <a:p>
            <a:pPr>
              <a:spcBef>
                <a:spcPts val="1800"/>
              </a:spcBef>
            </a:pPr>
            <a:r>
              <a:rPr lang="en-US" dirty="0" smtClean="0">
                <a:solidFill>
                  <a:schemeClr val="accent1">
                    <a:lumMod val="50000"/>
                  </a:schemeClr>
                </a:solidFill>
              </a:rPr>
              <a:t>Using </a:t>
            </a:r>
            <a:r>
              <a:rPr lang="en-US" b="1" dirty="0" smtClean="0">
                <a:solidFill>
                  <a:schemeClr val="accent1">
                    <a:lumMod val="50000"/>
                  </a:schemeClr>
                </a:solidFill>
              </a:rPr>
              <a:t>SAS Enterprise Miner, </a:t>
            </a:r>
            <a:r>
              <a:rPr lang="en-US" dirty="0" smtClean="0">
                <a:solidFill>
                  <a:schemeClr val="accent1">
                    <a:lumMod val="50000"/>
                  </a:schemeClr>
                </a:solidFill>
              </a:rPr>
              <a:t>1-800-FLOWERS.COM sifts through data (such as historical purchases) to discover trends, explain outcomes, and predict results so that the company can increase response rates and identify profitable customers. </a:t>
            </a:r>
          </a:p>
          <a:p>
            <a:pPr>
              <a:spcBef>
                <a:spcPts val="1800"/>
              </a:spcBef>
            </a:pPr>
            <a:r>
              <a:rPr lang="en-US" dirty="0" smtClean="0">
                <a:solidFill>
                  <a:schemeClr val="accent1">
                    <a:lumMod val="50000"/>
                  </a:schemeClr>
                </a:solidFill>
              </a:rPr>
              <a:t>Collecting data at all customer contact points, the company turns those data into knowledge for understanding and anticipating customer behavior, meeting customer needs, and building more profitable customer relationships.</a:t>
            </a:r>
          </a:p>
          <a:p>
            <a:pPr>
              <a:spcBef>
                <a:spcPts val="1800"/>
              </a:spcBef>
            </a:pPr>
            <a:r>
              <a:rPr lang="en-US" dirty="0" smtClean="0">
                <a:solidFill>
                  <a:schemeClr val="accent1">
                    <a:lumMod val="50000"/>
                  </a:schemeClr>
                </a:solidFill>
              </a:rPr>
              <a:t>In addition to selling and campaign management, the ultimate goal is to make sure that when a customer wants to buy, he or she continues to buy from 1-800-FLOWERS.COM and cannot be captured by a competitor’s marketing.</a:t>
            </a: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30</a:t>
            </a:fld>
            <a:endParaRPr lang="en-US" dirty="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884238"/>
          </a:xfrm>
        </p:spPr>
        <p:txBody>
          <a:bodyPr>
            <a:normAutofit/>
          </a:bodyPr>
          <a:lstStyle/>
          <a:p>
            <a:r>
              <a:rPr lang="en-US" sz="2400" i="1" dirty="0" smtClean="0">
                <a:solidFill>
                  <a:schemeClr val="accent1">
                    <a:lumMod val="50000"/>
                  </a:schemeClr>
                </a:solidFill>
              </a:rPr>
              <a:t>On-Demand CRM</a:t>
            </a:r>
            <a:endParaRPr lang="en-US" sz="2400" dirty="0">
              <a:solidFill>
                <a:schemeClr val="accent1">
                  <a:lumMod val="50000"/>
                </a:schemeClr>
              </a:solidFill>
            </a:endParaRPr>
          </a:p>
        </p:txBody>
      </p:sp>
      <p:sp>
        <p:nvSpPr>
          <p:cNvPr id="3" name="Content Placeholder 2"/>
          <p:cNvSpPr>
            <a:spLocks noGrp="1"/>
          </p:cNvSpPr>
          <p:nvPr>
            <p:ph idx="1"/>
          </p:nvPr>
        </p:nvSpPr>
        <p:spPr>
          <a:xfrm>
            <a:off x="762000" y="1371600"/>
            <a:ext cx="7162800" cy="4525963"/>
          </a:xfrm>
        </p:spPr>
        <p:txBody>
          <a:bodyPr>
            <a:normAutofit/>
          </a:bodyPr>
          <a:lstStyle/>
          <a:p>
            <a:pPr>
              <a:spcBef>
                <a:spcPts val="1800"/>
              </a:spcBef>
            </a:pPr>
            <a:r>
              <a:rPr lang="en-US" sz="2400" i="1" dirty="0" smtClean="0">
                <a:solidFill>
                  <a:schemeClr val="accent1">
                    <a:lumMod val="50000"/>
                  </a:schemeClr>
                </a:solidFill>
              </a:rPr>
              <a:t>On-demand CRM </a:t>
            </a:r>
            <a:r>
              <a:rPr lang="en-US" sz="2400" dirty="0" smtClean="0">
                <a:solidFill>
                  <a:schemeClr val="accent1">
                    <a:lumMod val="50000"/>
                  </a:schemeClr>
                </a:solidFill>
              </a:rPr>
              <a:t>is CRM hosted by a vendor on the vendor’s premise, in contrast to the traditional practice of buying the software and using it on site.</a:t>
            </a:r>
          </a:p>
          <a:p>
            <a:pPr>
              <a:spcBef>
                <a:spcPts val="1800"/>
              </a:spcBef>
            </a:pPr>
            <a:r>
              <a:rPr lang="en-US" sz="2400" i="1" dirty="0" smtClean="0">
                <a:solidFill>
                  <a:schemeClr val="accent1">
                    <a:lumMod val="50000"/>
                  </a:schemeClr>
                </a:solidFill>
                <a:hlinkClick r:id="rId3"/>
              </a:rPr>
              <a:t>Salesforce.com</a:t>
            </a:r>
            <a:r>
              <a:rPr lang="en-US" sz="2400" dirty="0" smtClean="0">
                <a:solidFill>
                  <a:schemeClr val="accent1">
                    <a:lumMod val="50000"/>
                  </a:schemeClr>
                </a:solidFill>
              </a:rPr>
              <a:t> pioneered the concept for its CRM products, including supporting salespeople with </a:t>
            </a:r>
            <a:r>
              <a:rPr lang="en-US" sz="2400" i="1" dirty="0" smtClean="0">
                <a:solidFill>
                  <a:schemeClr val="accent1">
                    <a:lumMod val="50000"/>
                  </a:schemeClr>
                </a:solidFill>
              </a:rPr>
              <a:t>On-Demand CRM </a:t>
            </a:r>
            <a:r>
              <a:rPr lang="en-US" sz="2400" dirty="0" smtClean="0">
                <a:solidFill>
                  <a:schemeClr val="accent1">
                    <a:lumMod val="50000"/>
                  </a:schemeClr>
                </a:solidFill>
              </a:rPr>
              <a:t>offered over the Internet. </a:t>
            </a:r>
          </a:p>
          <a:p>
            <a:pPr>
              <a:spcBef>
                <a:spcPts val="1800"/>
              </a:spcBef>
            </a:pPr>
            <a:r>
              <a:rPr lang="en-US" sz="2400" i="1" dirty="0" smtClean="0">
                <a:solidFill>
                  <a:schemeClr val="accent1">
                    <a:lumMod val="50000"/>
                  </a:schemeClr>
                </a:solidFill>
              </a:rPr>
              <a:t>On-demand </a:t>
            </a:r>
            <a:r>
              <a:rPr lang="en-US" sz="2400" dirty="0" smtClean="0">
                <a:solidFill>
                  <a:schemeClr val="accent1">
                    <a:lumMod val="50000"/>
                  </a:schemeClr>
                </a:solidFill>
              </a:rPr>
              <a:t>is known also as </a:t>
            </a:r>
            <a:r>
              <a:rPr lang="en-US" sz="2400" i="1" dirty="0" smtClean="0">
                <a:solidFill>
                  <a:schemeClr val="accent1">
                    <a:lumMod val="50000"/>
                  </a:schemeClr>
                </a:solidFill>
              </a:rPr>
              <a:t>utility computing</a:t>
            </a:r>
            <a:r>
              <a:rPr lang="en-US" sz="2400" dirty="0" smtClean="0">
                <a:solidFill>
                  <a:schemeClr val="accent1">
                    <a:lumMod val="50000"/>
                  </a:schemeClr>
                </a:solidFill>
              </a:rPr>
              <a:t> or </a:t>
            </a:r>
            <a:r>
              <a:rPr lang="en-US" sz="2400" i="1" dirty="0" smtClean="0">
                <a:solidFill>
                  <a:schemeClr val="accent1">
                    <a:lumMod val="50000"/>
                  </a:schemeClr>
                </a:solidFill>
              </a:rPr>
              <a:t>software as a service</a:t>
            </a:r>
            <a:r>
              <a:rPr lang="en-US" sz="2400" dirty="0" smtClean="0">
                <a:solidFill>
                  <a:schemeClr val="accent1">
                    <a:lumMod val="50000"/>
                  </a:schemeClr>
                </a:solidFill>
              </a:rPr>
              <a:t> (SaaS). </a:t>
            </a: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31</a:t>
            </a:fld>
            <a:endParaRPr lang="en-US"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10.6 Knowledge Management (KM) Systems</a:t>
            </a:r>
            <a:endParaRPr lang="en-US" dirty="0">
              <a:solidFill>
                <a:schemeClr val="accent1">
                  <a:lumMod val="50000"/>
                </a:schemeClr>
              </a:solidFill>
            </a:endParaRPr>
          </a:p>
        </p:txBody>
      </p:sp>
      <p:sp>
        <p:nvSpPr>
          <p:cNvPr id="3" name="Content Placeholder 2"/>
          <p:cNvSpPr>
            <a:spLocks noGrp="1"/>
          </p:cNvSpPr>
          <p:nvPr>
            <p:ph idx="1"/>
          </p:nvPr>
        </p:nvSpPr>
        <p:spPr>
          <a:xfrm>
            <a:off x="609600" y="1600200"/>
            <a:ext cx="7467600" cy="4525963"/>
          </a:xfrm>
        </p:spPr>
        <p:txBody>
          <a:bodyPr>
            <a:normAutofit/>
          </a:bodyPr>
          <a:lstStyle/>
          <a:p>
            <a:pPr>
              <a:spcBef>
                <a:spcPts val="1800"/>
              </a:spcBef>
            </a:pPr>
            <a:r>
              <a:rPr lang="en-US" sz="2200" dirty="0" smtClean="0">
                <a:solidFill>
                  <a:schemeClr val="tx1"/>
                </a:solidFill>
              </a:rPr>
              <a:t>85% of a company’s </a:t>
            </a:r>
            <a:r>
              <a:rPr lang="en-US" sz="2200" i="1" dirty="0" smtClean="0">
                <a:solidFill>
                  <a:schemeClr val="tx1"/>
                </a:solidFill>
              </a:rPr>
              <a:t>knowledge</a:t>
            </a:r>
            <a:r>
              <a:rPr lang="en-US" sz="2200" dirty="0" smtClean="0">
                <a:solidFill>
                  <a:schemeClr val="tx1"/>
                </a:solidFill>
              </a:rPr>
              <a:t> is not stored in databases. </a:t>
            </a:r>
          </a:p>
          <a:p>
            <a:pPr>
              <a:spcBef>
                <a:spcPts val="1800"/>
              </a:spcBef>
            </a:pPr>
            <a:r>
              <a:rPr lang="en-US" sz="2200" dirty="0" smtClean="0">
                <a:solidFill>
                  <a:schemeClr val="tx1"/>
                </a:solidFill>
              </a:rPr>
              <a:t>Knowledge is dispersed in social media, e-mail, texts, intranets, Word documents, spreadsheets, and presentations on individual computers and mobile devices. </a:t>
            </a:r>
          </a:p>
          <a:p>
            <a:pPr>
              <a:spcBef>
                <a:spcPts val="1800"/>
              </a:spcBef>
            </a:pPr>
            <a:r>
              <a:rPr lang="en-US" sz="2200" dirty="0" smtClean="0">
                <a:solidFill>
                  <a:schemeClr val="tx1"/>
                </a:solidFill>
              </a:rPr>
              <a:t>Knowledge typically is unstructured, and has strong experiential and reflective elements.</a:t>
            </a:r>
          </a:p>
          <a:p>
            <a:pPr>
              <a:spcBef>
                <a:spcPts val="1800"/>
              </a:spcBef>
            </a:pPr>
            <a:r>
              <a:rPr lang="en-US" sz="2200" dirty="0" smtClean="0">
                <a:solidFill>
                  <a:schemeClr val="tx1"/>
                </a:solidFill>
              </a:rPr>
              <a:t>Having knowledge implies that it can be used to solve a problem, whereas having information does not imply that ability.</a:t>
            </a: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32</a:t>
            </a:fld>
            <a:endParaRPr lang="en-US"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924800" cy="1143000"/>
          </a:xfrm>
        </p:spPr>
        <p:txBody>
          <a:bodyPr>
            <a:normAutofit/>
          </a:bodyPr>
          <a:lstStyle/>
          <a:p>
            <a:r>
              <a:rPr lang="en-US" sz="2800" i="1" dirty="0" smtClean="0">
                <a:solidFill>
                  <a:schemeClr val="tx1"/>
                </a:solidFill>
              </a:rPr>
              <a:t>Knowledge management (KM) </a:t>
            </a:r>
            <a:endParaRPr lang="en-US" sz="2800" i="1" dirty="0">
              <a:solidFill>
                <a:schemeClr val="tx1"/>
              </a:solidFill>
            </a:endParaRPr>
          </a:p>
        </p:txBody>
      </p:sp>
      <p:sp>
        <p:nvSpPr>
          <p:cNvPr id="3" name="Content Placeholder 2"/>
          <p:cNvSpPr>
            <a:spLocks noGrp="1"/>
          </p:cNvSpPr>
          <p:nvPr>
            <p:ph idx="1"/>
          </p:nvPr>
        </p:nvSpPr>
        <p:spPr>
          <a:xfrm>
            <a:off x="685800" y="1447800"/>
            <a:ext cx="7391400" cy="4525963"/>
          </a:xfrm>
        </p:spPr>
        <p:txBody>
          <a:bodyPr>
            <a:noAutofit/>
          </a:bodyPr>
          <a:lstStyle/>
          <a:p>
            <a:pPr>
              <a:spcBef>
                <a:spcPts val="1800"/>
              </a:spcBef>
            </a:pPr>
            <a:r>
              <a:rPr lang="en-US" sz="2200" dirty="0" smtClean="0">
                <a:solidFill>
                  <a:schemeClr val="tx1"/>
                </a:solidFill>
              </a:rPr>
              <a:t>KM is a process that helps organizations identify, select, organize, disseminate, and transfer important information and expertise that are part of the organization’s memory. </a:t>
            </a:r>
          </a:p>
          <a:p>
            <a:pPr>
              <a:spcBef>
                <a:spcPts val="1800"/>
              </a:spcBef>
            </a:pPr>
            <a:r>
              <a:rPr lang="en-US" sz="2200" dirty="0" smtClean="0">
                <a:solidFill>
                  <a:schemeClr val="tx1"/>
                </a:solidFill>
              </a:rPr>
              <a:t>KM systems identify, capture, store, maintain, and deliver useful knowledge in a meaningful form to anyone who needs it, anyplace and anytime, within an organization. </a:t>
            </a:r>
          </a:p>
          <a:p>
            <a:pPr>
              <a:spcBef>
                <a:spcPts val="1800"/>
              </a:spcBef>
            </a:pPr>
            <a:r>
              <a:rPr lang="en-US" sz="2200" dirty="0" smtClean="0">
                <a:solidFill>
                  <a:schemeClr val="tx1"/>
                </a:solidFill>
              </a:rPr>
              <a:t>KM systems support sharing, decision making, and collaborating at the organization level regardless of location.</a:t>
            </a:r>
            <a:endParaRPr lang="en-US" sz="22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33</a:t>
            </a:fld>
            <a:endParaRPr lang="en-US"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34</a:t>
            </a:fld>
            <a:endParaRPr lang="en-US" dirty="0"/>
          </a:p>
        </p:txBody>
      </p:sp>
      <p:grpSp>
        <p:nvGrpSpPr>
          <p:cNvPr id="7" name="Group 11"/>
          <p:cNvGrpSpPr>
            <a:grpSpLocks/>
          </p:cNvGrpSpPr>
          <p:nvPr/>
        </p:nvGrpSpPr>
        <p:grpSpPr bwMode="auto">
          <a:xfrm>
            <a:off x="3048000" y="512763"/>
            <a:ext cx="5715000" cy="2763837"/>
            <a:chOff x="2407" y="1430"/>
            <a:chExt cx="7061" cy="3020"/>
          </a:xfrm>
        </p:grpSpPr>
        <p:sp>
          <p:nvSpPr>
            <p:cNvPr id="8" name="Oval 25"/>
            <p:cNvSpPr>
              <a:spLocks noChangeArrowheads="1"/>
            </p:cNvSpPr>
            <p:nvPr/>
          </p:nvSpPr>
          <p:spPr bwMode="auto">
            <a:xfrm>
              <a:off x="4860" y="1430"/>
              <a:ext cx="1440" cy="540"/>
            </a:xfrm>
            <a:prstGeom prst="ellipse">
              <a:avLst/>
            </a:prstGeom>
            <a:solidFill>
              <a:schemeClr val="accent5">
                <a:lumMod val="40000"/>
                <a:lumOff val="60000"/>
              </a:schemeClr>
            </a:solidFill>
            <a:ln w="9525">
              <a:solidFill>
                <a:srgbClr val="000000"/>
              </a:solidFill>
              <a:round/>
              <a:headEnd/>
              <a:tailEnd/>
            </a:ln>
          </p:spPr>
          <p:txBody>
            <a:bodyPr/>
            <a:lstStyle/>
            <a:p>
              <a:r>
                <a:rPr lang="en-US" b="1" dirty="0">
                  <a:cs typeface="Times New Roman" pitchFamily="18" charset="0"/>
                </a:rPr>
                <a:t>Create</a:t>
              </a:r>
              <a:endParaRPr lang="en-US" sz="1400" dirty="0"/>
            </a:p>
            <a:p>
              <a:pPr eaLnBrk="0" hangingPunct="0"/>
              <a:endParaRPr lang="en-US" sz="4800" dirty="0"/>
            </a:p>
          </p:txBody>
        </p:sp>
        <p:sp>
          <p:nvSpPr>
            <p:cNvPr id="9" name="Oval 24"/>
            <p:cNvSpPr>
              <a:spLocks noChangeArrowheads="1"/>
            </p:cNvSpPr>
            <p:nvPr/>
          </p:nvSpPr>
          <p:spPr bwMode="auto">
            <a:xfrm>
              <a:off x="6003" y="1960"/>
              <a:ext cx="1917" cy="540"/>
            </a:xfrm>
            <a:prstGeom prst="ellipse">
              <a:avLst/>
            </a:prstGeom>
            <a:solidFill>
              <a:schemeClr val="accent5">
                <a:lumMod val="40000"/>
                <a:lumOff val="60000"/>
              </a:schemeClr>
            </a:solidFill>
            <a:ln w="9525">
              <a:solidFill>
                <a:srgbClr val="000000"/>
              </a:solidFill>
              <a:round/>
              <a:headEnd/>
              <a:tailEnd/>
            </a:ln>
          </p:spPr>
          <p:txBody>
            <a:bodyPr/>
            <a:lstStyle/>
            <a:p>
              <a:r>
                <a:rPr lang="en-US" sz="2000" b="1" dirty="0">
                  <a:cs typeface="Times New Roman" pitchFamily="18" charset="0"/>
                </a:rPr>
                <a:t>Capture</a:t>
              </a:r>
              <a:endParaRPr lang="en-US" sz="2000" dirty="0"/>
            </a:p>
            <a:p>
              <a:pPr eaLnBrk="0" hangingPunct="0"/>
              <a:endParaRPr lang="en-US" sz="2000" dirty="0"/>
            </a:p>
          </p:txBody>
        </p:sp>
        <p:sp>
          <p:nvSpPr>
            <p:cNvPr id="10" name="Oval 23"/>
            <p:cNvSpPr>
              <a:spLocks noChangeArrowheads="1"/>
            </p:cNvSpPr>
            <p:nvPr/>
          </p:nvSpPr>
          <p:spPr bwMode="auto">
            <a:xfrm>
              <a:off x="8028" y="2855"/>
              <a:ext cx="1440" cy="540"/>
            </a:xfrm>
            <a:prstGeom prst="ellipse">
              <a:avLst/>
            </a:prstGeom>
            <a:solidFill>
              <a:schemeClr val="accent5">
                <a:lumMod val="40000"/>
                <a:lumOff val="60000"/>
              </a:schemeClr>
            </a:solidFill>
            <a:ln w="9525">
              <a:solidFill>
                <a:srgbClr val="000000"/>
              </a:solidFill>
              <a:round/>
              <a:headEnd/>
              <a:tailEnd/>
            </a:ln>
          </p:spPr>
          <p:txBody>
            <a:bodyPr/>
            <a:lstStyle/>
            <a:p>
              <a:r>
                <a:rPr lang="en-US" b="1" dirty="0">
                  <a:cs typeface="Times New Roman" pitchFamily="18" charset="0"/>
                </a:rPr>
                <a:t>Refine</a:t>
              </a:r>
              <a:endParaRPr lang="en-US" dirty="0"/>
            </a:p>
            <a:p>
              <a:pPr eaLnBrk="0" hangingPunct="0"/>
              <a:endParaRPr lang="en-US" dirty="0"/>
            </a:p>
          </p:txBody>
        </p:sp>
        <p:sp>
          <p:nvSpPr>
            <p:cNvPr id="11" name="Oval 22"/>
            <p:cNvSpPr>
              <a:spLocks noChangeArrowheads="1"/>
            </p:cNvSpPr>
            <p:nvPr/>
          </p:nvSpPr>
          <p:spPr bwMode="auto">
            <a:xfrm>
              <a:off x="6480" y="3910"/>
              <a:ext cx="1440" cy="540"/>
            </a:xfrm>
            <a:prstGeom prst="ellipse">
              <a:avLst/>
            </a:prstGeom>
            <a:solidFill>
              <a:schemeClr val="accent5">
                <a:lumMod val="40000"/>
                <a:lumOff val="60000"/>
              </a:schemeClr>
            </a:solidFill>
            <a:ln w="9525">
              <a:solidFill>
                <a:srgbClr val="000000"/>
              </a:solidFill>
              <a:round/>
              <a:headEnd/>
              <a:tailEnd/>
            </a:ln>
          </p:spPr>
          <p:txBody>
            <a:bodyPr/>
            <a:lstStyle/>
            <a:p>
              <a:r>
                <a:rPr lang="en-US" b="1" dirty="0">
                  <a:cs typeface="Times New Roman" pitchFamily="18" charset="0"/>
                </a:rPr>
                <a:t>Store</a:t>
              </a:r>
              <a:endParaRPr lang="en-US" dirty="0"/>
            </a:p>
            <a:p>
              <a:pPr eaLnBrk="0" hangingPunct="0"/>
              <a:endParaRPr lang="en-US" dirty="0"/>
            </a:p>
          </p:txBody>
        </p:sp>
        <p:sp>
          <p:nvSpPr>
            <p:cNvPr id="12" name="Rectangle 21"/>
            <p:cNvSpPr>
              <a:spLocks noChangeArrowheads="1"/>
            </p:cNvSpPr>
            <p:nvPr/>
          </p:nvSpPr>
          <p:spPr bwMode="auto">
            <a:xfrm>
              <a:off x="2407" y="2140"/>
              <a:ext cx="1911" cy="540"/>
            </a:xfrm>
            <a:prstGeom prst="rect">
              <a:avLst/>
            </a:prstGeom>
            <a:solidFill>
              <a:schemeClr val="accent5">
                <a:lumMod val="40000"/>
                <a:lumOff val="60000"/>
              </a:schemeClr>
            </a:solidFill>
            <a:ln w="9525">
              <a:solidFill>
                <a:srgbClr val="000000"/>
              </a:solidFill>
              <a:miter lim="800000"/>
              <a:headEnd/>
              <a:tailEnd/>
            </a:ln>
          </p:spPr>
          <p:txBody>
            <a:bodyPr/>
            <a:lstStyle/>
            <a:p>
              <a:r>
                <a:rPr lang="en-US" b="1" dirty="0">
                  <a:cs typeface="Times New Roman" pitchFamily="18" charset="0"/>
                </a:rPr>
                <a:t>KNOWLEDGE</a:t>
              </a:r>
              <a:endParaRPr lang="en-US" dirty="0"/>
            </a:p>
          </p:txBody>
        </p:sp>
        <p:sp>
          <p:nvSpPr>
            <p:cNvPr id="13" name="Oval 20"/>
            <p:cNvSpPr>
              <a:spLocks noChangeArrowheads="1"/>
            </p:cNvSpPr>
            <p:nvPr/>
          </p:nvSpPr>
          <p:spPr bwMode="auto">
            <a:xfrm>
              <a:off x="4300" y="3904"/>
              <a:ext cx="1748" cy="540"/>
            </a:xfrm>
            <a:prstGeom prst="ellipse">
              <a:avLst/>
            </a:prstGeom>
            <a:solidFill>
              <a:schemeClr val="accent5">
                <a:lumMod val="40000"/>
                <a:lumOff val="60000"/>
              </a:schemeClr>
            </a:solidFill>
            <a:ln w="9525">
              <a:solidFill>
                <a:srgbClr val="000000"/>
              </a:solidFill>
              <a:round/>
              <a:headEnd/>
              <a:tailEnd/>
            </a:ln>
          </p:spPr>
          <p:txBody>
            <a:bodyPr/>
            <a:lstStyle/>
            <a:p>
              <a:r>
                <a:rPr lang="en-US" b="1" dirty="0">
                  <a:cs typeface="Times New Roman" pitchFamily="18" charset="0"/>
                </a:rPr>
                <a:t>Manage</a:t>
              </a:r>
              <a:endParaRPr lang="en-US" dirty="0"/>
            </a:p>
            <a:p>
              <a:pPr eaLnBrk="0" hangingPunct="0"/>
              <a:endParaRPr lang="en-US" dirty="0"/>
            </a:p>
          </p:txBody>
        </p:sp>
        <p:sp>
          <p:nvSpPr>
            <p:cNvPr id="14" name="Oval 19"/>
            <p:cNvSpPr>
              <a:spLocks noChangeArrowheads="1"/>
            </p:cNvSpPr>
            <p:nvPr/>
          </p:nvSpPr>
          <p:spPr bwMode="auto">
            <a:xfrm>
              <a:off x="2596" y="3200"/>
              <a:ext cx="2366" cy="540"/>
            </a:xfrm>
            <a:prstGeom prst="ellipse">
              <a:avLst/>
            </a:prstGeom>
            <a:solidFill>
              <a:schemeClr val="accent5">
                <a:lumMod val="40000"/>
                <a:lumOff val="60000"/>
              </a:schemeClr>
            </a:solidFill>
            <a:ln w="9525">
              <a:solidFill>
                <a:srgbClr val="000000"/>
              </a:solidFill>
              <a:round/>
              <a:headEnd/>
              <a:tailEnd/>
            </a:ln>
          </p:spPr>
          <p:txBody>
            <a:bodyPr/>
            <a:lstStyle/>
            <a:p>
              <a:r>
                <a:rPr lang="en-US" b="1" dirty="0">
                  <a:cs typeface="Times New Roman" pitchFamily="18" charset="0"/>
                </a:rPr>
                <a:t>Disseminate</a:t>
              </a:r>
              <a:endParaRPr lang="en-US" dirty="0"/>
            </a:p>
            <a:p>
              <a:pPr eaLnBrk="0" hangingPunct="0"/>
              <a:endParaRPr lang="en-US" dirty="0"/>
            </a:p>
          </p:txBody>
        </p:sp>
        <p:sp>
          <p:nvSpPr>
            <p:cNvPr id="15" name="Line 18"/>
            <p:cNvSpPr>
              <a:spLocks noChangeShapeType="1"/>
            </p:cNvSpPr>
            <p:nvPr/>
          </p:nvSpPr>
          <p:spPr bwMode="auto">
            <a:xfrm flipV="1">
              <a:off x="3960" y="1790"/>
              <a:ext cx="900" cy="360"/>
            </a:xfrm>
            <a:prstGeom prst="line">
              <a:avLst/>
            </a:prstGeom>
            <a:noFill/>
            <a:ln w="9525">
              <a:solidFill>
                <a:srgbClr val="000000"/>
              </a:solidFill>
              <a:round/>
              <a:headEnd/>
              <a:tailEnd type="triangle" w="med" len="med"/>
            </a:ln>
          </p:spPr>
          <p:txBody>
            <a:bodyPr/>
            <a:lstStyle/>
            <a:p>
              <a:endParaRPr lang="en-US" dirty="0"/>
            </a:p>
          </p:txBody>
        </p:sp>
        <p:sp>
          <p:nvSpPr>
            <p:cNvPr id="16" name="Line 17"/>
            <p:cNvSpPr>
              <a:spLocks noChangeShapeType="1"/>
            </p:cNvSpPr>
            <p:nvPr/>
          </p:nvSpPr>
          <p:spPr bwMode="auto">
            <a:xfrm flipH="1" flipV="1">
              <a:off x="3600" y="2670"/>
              <a:ext cx="180" cy="540"/>
            </a:xfrm>
            <a:prstGeom prst="line">
              <a:avLst/>
            </a:prstGeom>
            <a:noFill/>
            <a:ln w="9525">
              <a:solidFill>
                <a:srgbClr val="000000"/>
              </a:solidFill>
              <a:round/>
              <a:headEnd/>
              <a:tailEnd type="triangle" w="med" len="med"/>
            </a:ln>
          </p:spPr>
          <p:txBody>
            <a:bodyPr/>
            <a:lstStyle/>
            <a:p>
              <a:endParaRPr lang="en-US" dirty="0"/>
            </a:p>
          </p:txBody>
        </p:sp>
        <p:sp>
          <p:nvSpPr>
            <p:cNvPr id="17" name="Line 16"/>
            <p:cNvSpPr>
              <a:spLocks noChangeShapeType="1"/>
            </p:cNvSpPr>
            <p:nvPr/>
          </p:nvSpPr>
          <p:spPr bwMode="auto">
            <a:xfrm flipH="1" flipV="1">
              <a:off x="3960" y="3730"/>
              <a:ext cx="720" cy="360"/>
            </a:xfrm>
            <a:prstGeom prst="line">
              <a:avLst/>
            </a:prstGeom>
            <a:noFill/>
            <a:ln w="9525">
              <a:solidFill>
                <a:srgbClr val="000000"/>
              </a:solidFill>
              <a:round/>
              <a:headEnd/>
              <a:tailEnd type="triangle" w="med" len="med"/>
            </a:ln>
          </p:spPr>
          <p:txBody>
            <a:bodyPr/>
            <a:lstStyle/>
            <a:p>
              <a:endParaRPr lang="en-US" dirty="0"/>
            </a:p>
          </p:txBody>
        </p:sp>
        <p:sp>
          <p:nvSpPr>
            <p:cNvPr id="18" name="Line 15"/>
            <p:cNvSpPr>
              <a:spLocks noChangeShapeType="1"/>
            </p:cNvSpPr>
            <p:nvPr/>
          </p:nvSpPr>
          <p:spPr bwMode="auto">
            <a:xfrm>
              <a:off x="6300" y="1790"/>
              <a:ext cx="720" cy="180"/>
            </a:xfrm>
            <a:prstGeom prst="line">
              <a:avLst/>
            </a:prstGeom>
            <a:noFill/>
            <a:ln w="9525">
              <a:solidFill>
                <a:srgbClr val="000000"/>
              </a:solidFill>
              <a:round/>
              <a:headEnd/>
              <a:tailEnd type="triangle" w="med" len="med"/>
            </a:ln>
          </p:spPr>
          <p:txBody>
            <a:bodyPr/>
            <a:lstStyle/>
            <a:p>
              <a:endParaRPr lang="en-US" dirty="0"/>
            </a:p>
          </p:txBody>
        </p:sp>
        <p:sp>
          <p:nvSpPr>
            <p:cNvPr id="19" name="Line 14"/>
            <p:cNvSpPr>
              <a:spLocks noChangeShapeType="1"/>
            </p:cNvSpPr>
            <p:nvPr/>
          </p:nvSpPr>
          <p:spPr bwMode="auto">
            <a:xfrm>
              <a:off x="7920" y="2320"/>
              <a:ext cx="805" cy="599"/>
            </a:xfrm>
            <a:prstGeom prst="line">
              <a:avLst/>
            </a:prstGeom>
            <a:noFill/>
            <a:ln w="9525">
              <a:solidFill>
                <a:srgbClr val="000000"/>
              </a:solidFill>
              <a:round/>
              <a:headEnd/>
              <a:tailEnd type="triangle" w="med" len="med"/>
            </a:ln>
          </p:spPr>
          <p:txBody>
            <a:bodyPr/>
            <a:lstStyle/>
            <a:p>
              <a:endParaRPr lang="en-US" dirty="0"/>
            </a:p>
          </p:txBody>
        </p:sp>
        <p:sp>
          <p:nvSpPr>
            <p:cNvPr id="20" name="Line 13"/>
            <p:cNvSpPr>
              <a:spLocks noChangeShapeType="1"/>
            </p:cNvSpPr>
            <p:nvPr/>
          </p:nvSpPr>
          <p:spPr bwMode="auto">
            <a:xfrm flipH="1">
              <a:off x="7920" y="3398"/>
              <a:ext cx="916" cy="702"/>
            </a:xfrm>
            <a:prstGeom prst="line">
              <a:avLst/>
            </a:prstGeom>
            <a:noFill/>
            <a:ln w="9525">
              <a:solidFill>
                <a:srgbClr val="000000"/>
              </a:solidFill>
              <a:round/>
              <a:headEnd/>
              <a:tailEnd type="triangle" w="med" len="med"/>
            </a:ln>
          </p:spPr>
          <p:txBody>
            <a:bodyPr/>
            <a:lstStyle/>
            <a:p>
              <a:endParaRPr lang="en-US" dirty="0"/>
            </a:p>
          </p:txBody>
        </p:sp>
        <p:sp>
          <p:nvSpPr>
            <p:cNvPr id="21" name="Line 12"/>
            <p:cNvSpPr>
              <a:spLocks noChangeShapeType="1"/>
            </p:cNvSpPr>
            <p:nvPr/>
          </p:nvSpPr>
          <p:spPr bwMode="auto">
            <a:xfrm flipH="1" flipV="1">
              <a:off x="5940" y="4260"/>
              <a:ext cx="540" cy="0"/>
            </a:xfrm>
            <a:prstGeom prst="line">
              <a:avLst/>
            </a:prstGeom>
            <a:noFill/>
            <a:ln w="9525">
              <a:solidFill>
                <a:srgbClr val="000000"/>
              </a:solidFill>
              <a:round/>
              <a:headEnd/>
              <a:tailEnd type="triangle" w="med" len="med"/>
            </a:ln>
          </p:spPr>
          <p:txBody>
            <a:bodyPr/>
            <a:lstStyle/>
            <a:p>
              <a:endParaRPr lang="en-US" dirty="0"/>
            </a:p>
          </p:txBody>
        </p:sp>
      </p:grpSp>
      <p:sp>
        <p:nvSpPr>
          <p:cNvPr id="23" name="Title 1"/>
          <p:cNvSpPr>
            <a:spLocks noGrp="1"/>
          </p:cNvSpPr>
          <p:nvPr>
            <p:ph type="title"/>
          </p:nvPr>
        </p:nvSpPr>
        <p:spPr>
          <a:xfrm>
            <a:off x="457200" y="838200"/>
            <a:ext cx="2438400" cy="1143000"/>
          </a:xfrm>
        </p:spPr>
        <p:txBody>
          <a:bodyPr>
            <a:noAutofit/>
          </a:bodyPr>
          <a:lstStyle/>
          <a:p>
            <a:pPr algn="r"/>
            <a:r>
              <a:rPr lang="en-US" sz="2000" dirty="0" smtClean="0"/>
              <a:t>Figure 10.12 </a:t>
            </a:r>
            <a:r>
              <a:rPr lang="en-US" sz="2000" i="1" dirty="0" smtClean="0"/>
              <a:t>KM Systems Cycle </a:t>
            </a:r>
            <a:endParaRPr lang="en-US" sz="2000" dirty="0"/>
          </a:p>
        </p:txBody>
      </p:sp>
      <p:sp>
        <p:nvSpPr>
          <p:cNvPr id="24" name="Content Placeholder 2"/>
          <p:cNvSpPr>
            <a:spLocks noGrp="1"/>
          </p:cNvSpPr>
          <p:nvPr>
            <p:ph idx="1"/>
          </p:nvPr>
        </p:nvSpPr>
        <p:spPr>
          <a:xfrm>
            <a:off x="533400" y="3657600"/>
            <a:ext cx="8229600" cy="2514600"/>
          </a:xfrm>
        </p:spPr>
        <p:txBody>
          <a:bodyPr>
            <a:normAutofit/>
          </a:bodyPr>
          <a:lstStyle/>
          <a:p>
            <a:pPr>
              <a:buNone/>
            </a:pPr>
            <a:r>
              <a:rPr lang="en-US" sz="1800" b="1" dirty="0" smtClean="0">
                <a:solidFill>
                  <a:schemeClr val="tx1"/>
                </a:solidFill>
              </a:rPr>
              <a:t>1. Create knowledge. </a:t>
            </a:r>
            <a:r>
              <a:rPr lang="en-US" sz="1800" dirty="0" smtClean="0">
                <a:solidFill>
                  <a:schemeClr val="tx1"/>
                </a:solidFill>
              </a:rPr>
              <a:t>Knowledge is created as people learn new ways of doing things</a:t>
            </a:r>
          </a:p>
          <a:p>
            <a:pPr>
              <a:buNone/>
            </a:pPr>
            <a:r>
              <a:rPr lang="en-US" sz="1800" b="1" dirty="0" smtClean="0">
                <a:solidFill>
                  <a:schemeClr val="tx1"/>
                </a:solidFill>
              </a:rPr>
              <a:t>2. Capture knowledge. </a:t>
            </a:r>
            <a:r>
              <a:rPr lang="en-US" sz="1800" dirty="0" smtClean="0">
                <a:solidFill>
                  <a:schemeClr val="tx1"/>
                </a:solidFill>
              </a:rPr>
              <a:t>New knowledge is represented in a reasonable way</a:t>
            </a:r>
          </a:p>
          <a:p>
            <a:pPr>
              <a:buNone/>
            </a:pPr>
            <a:r>
              <a:rPr lang="en-US" sz="1800" b="1" dirty="0" smtClean="0">
                <a:solidFill>
                  <a:schemeClr val="tx1"/>
                </a:solidFill>
              </a:rPr>
              <a:t>3. Refine knowledge. </a:t>
            </a:r>
            <a:r>
              <a:rPr lang="en-US" sz="1800" dirty="0" smtClean="0">
                <a:solidFill>
                  <a:schemeClr val="tx1"/>
                </a:solidFill>
              </a:rPr>
              <a:t>New knowledge is put into context</a:t>
            </a:r>
          </a:p>
          <a:p>
            <a:pPr>
              <a:buNone/>
            </a:pPr>
            <a:r>
              <a:rPr lang="en-US" sz="1800" b="1" dirty="0" smtClean="0">
                <a:solidFill>
                  <a:schemeClr val="tx1"/>
                </a:solidFill>
              </a:rPr>
              <a:t>4. Store knowledge. </a:t>
            </a:r>
            <a:r>
              <a:rPr lang="en-US" sz="1800" dirty="0" smtClean="0">
                <a:solidFill>
                  <a:schemeClr val="tx1"/>
                </a:solidFill>
              </a:rPr>
              <a:t>Useful knowledge is stored so that others can access it</a:t>
            </a:r>
          </a:p>
          <a:p>
            <a:pPr>
              <a:buNone/>
            </a:pPr>
            <a:r>
              <a:rPr lang="en-US" sz="1800" b="1" dirty="0" smtClean="0">
                <a:solidFill>
                  <a:schemeClr val="tx1"/>
                </a:solidFill>
              </a:rPr>
              <a:t>5. Manage knowledge. </a:t>
            </a:r>
            <a:r>
              <a:rPr lang="en-US" sz="1800" dirty="0" smtClean="0">
                <a:solidFill>
                  <a:schemeClr val="tx1"/>
                </a:solidFill>
              </a:rPr>
              <a:t>Knowledge must be kept current and accurate</a:t>
            </a:r>
          </a:p>
          <a:p>
            <a:pPr>
              <a:buNone/>
            </a:pPr>
            <a:r>
              <a:rPr lang="en-US" sz="1800" b="1" dirty="0" smtClean="0">
                <a:solidFill>
                  <a:schemeClr val="tx1"/>
                </a:solidFill>
              </a:rPr>
              <a:t>6. Disseminate knowledge. </a:t>
            </a:r>
            <a:r>
              <a:rPr lang="en-US" sz="1800" dirty="0" smtClean="0">
                <a:solidFill>
                  <a:schemeClr val="tx1"/>
                </a:solidFill>
              </a:rPr>
              <a:t>Knowledge must be made available</a:t>
            </a:r>
            <a:endParaRPr lang="en-US" sz="1800"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rmAutofit/>
          </a:bodyPr>
          <a:lstStyle/>
          <a:p>
            <a:r>
              <a:rPr lang="en-US" sz="2400" i="1" dirty="0" smtClean="0"/>
              <a:t>Finding Experts Electronically  </a:t>
            </a:r>
            <a:r>
              <a:rPr lang="en-US" sz="2400" b="0" i="1" dirty="0" smtClean="0"/>
              <a:t>&amp;</a:t>
            </a:r>
            <a:r>
              <a:rPr lang="en-US" sz="2400" i="1" dirty="0" smtClean="0"/>
              <a:t> Using Expert Location Systems</a:t>
            </a:r>
            <a:endParaRPr lang="en-US" sz="2400"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35</a:t>
            </a:fld>
            <a:endParaRPr lang="en-US" dirty="0"/>
          </a:p>
        </p:txBody>
      </p:sp>
      <p:sp>
        <p:nvSpPr>
          <p:cNvPr id="6" name="Content Placeholder 5"/>
          <p:cNvSpPr>
            <a:spLocks noGrp="1"/>
          </p:cNvSpPr>
          <p:nvPr>
            <p:ph idx="1"/>
          </p:nvPr>
        </p:nvSpPr>
        <p:spPr>
          <a:xfrm>
            <a:off x="457200" y="1219200"/>
            <a:ext cx="8382000" cy="5105400"/>
          </a:xfrm>
        </p:spPr>
        <p:txBody>
          <a:bodyPr>
            <a:normAutofit fontScale="92500" lnSpcReduction="10000"/>
          </a:bodyPr>
          <a:lstStyle/>
          <a:p>
            <a:pPr>
              <a:buNone/>
            </a:pPr>
            <a:r>
              <a:rPr lang="en-US" b="1" dirty="0" smtClean="0">
                <a:solidFill>
                  <a:schemeClr val="tx1"/>
                </a:solidFill>
              </a:rPr>
              <a:t>	</a:t>
            </a:r>
            <a:r>
              <a:rPr lang="en-US" sz="2400" dirty="0" smtClean="0">
                <a:solidFill>
                  <a:schemeClr val="tx1"/>
                </a:solidFill>
              </a:rPr>
              <a:t>Expert location systems (ELSs) are interactive systems that help employees find colleagues who have the expertise needed for specific problems quickly—regardless of location. </a:t>
            </a:r>
            <a:endParaRPr lang="en-US" sz="2200" dirty="0" smtClean="0">
              <a:solidFill>
                <a:schemeClr val="tx1"/>
              </a:solidFill>
            </a:endParaRPr>
          </a:p>
          <a:p>
            <a:pPr>
              <a:buNone/>
            </a:pPr>
            <a:endParaRPr lang="en-US" sz="2200" dirty="0" smtClean="0">
              <a:solidFill>
                <a:schemeClr val="tx1"/>
              </a:solidFill>
            </a:endParaRPr>
          </a:p>
          <a:p>
            <a:pPr>
              <a:buNone/>
            </a:pPr>
            <a:r>
              <a:rPr lang="en-US" sz="2400" dirty="0" smtClean="0">
                <a:solidFill>
                  <a:schemeClr val="accent1">
                    <a:lumMod val="75000"/>
                  </a:schemeClr>
                </a:solidFill>
              </a:rPr>
              <a:t>IT at Work 10.7 </a:t>
            </a:r>
            <a:r>
              <a:rPr lang="en-US" sz="2400" b="1" i="1" dirty="0" smtClean="0">
                <a:solidFill>
                  <a:schemeClr val="accent1">
                    <a:lumMod val="75000"/>
                  </a:schemeClr>
                </a:solidFill>
              </a:rPr>
              <a:t>U.S. Department of Commerce (DOC) Uses an ELS</a:t>
            </a:r>
            <a:endParaRPr lang="en-US" sz="2800" b="1" i="1" dirty="0" smtClean="0">
              <a:solidFill>
                <a:schemeClr val="accent1">
                  <a:lumMod val="75000"/>
                </a:schemeClr>
              </a:solidFill>
            </a:endParaRPr>
          </a:p>
          <a:p>
            <a:r>
              <a:rPr lang="en-US" sz="2400" dirty="0" smtClean="0">
                <a:solidFill>
                  <a:schemeClr val="tx1"/>
                </a:solidFill>
              </a:rPr>
              <a:t>A software company asked Brad Anderson, a DOC specialist, for advice. The company wanted to close a deal with a customer in Poland, but the buyer wanted to charge the U.S. company a 20% withholding tax based on EU codes. </a:t>
            </a:r>
            <a:r>
              <a:rPr lang="en-US" sz="2400" dirty="0" smtClean="0">
                <a:solidFill>
                  <a:schemeClr val="accent1">
                    <a:lumMod val="75000"/>
                  </a:schemeClr>
                </a:solidFill>
              </a:rPr>
              <a:t>Was the tax legitimate?</a:t>
            </a:r>
          </a:p>
          <a:p>
            <a:r>
              <a:rPr lang="en-US" sz="2400" dirty="0" smtClean="0">
                <a:solidFill>
                  <a:schemeClr val="tx1"/>
                </a:solidFill>
              </a:rPr>
              <a:t>Brad turned to </a:t>
            </a:r>
            <a:r>
              <a:rPr lang="en-US" sz="2400" i="1" dirty="0" smtClean="0">
                <a:solidFill>
                  <a:schemeClr val="tx1"/>
                </a:solidFill>
              </a:rPr>
              <a:t>DOC Insider</a:t>
            </a:r>
            <a:r>
              <a:rPr lang="en-US" sz="2400" dirty="0" smtClean="0">
                <a:solidFill>
                  <a:schemeClr val="tx1"/>
                </a:solidFill>
              </a:rPr>
              <a:t>, an ELS from </a:t>
            </a:r>
            <a:r>
              <a:rPr lang="en-US" sz="2400" i="1" dirty="0" smtClean="0">
                <a:solidFill>
                  <a:schemeClr val="tx1"/>
                </a:solidFill>
              </a:rPr>
              <a:t>AskMe</a:t>
            </a:r>
            <a:r>
              <a:rPr lang="en-US" sz="2400" dirty="0" smtClean="0">
                <a:solidFill>
                  <a:schemeClr val="tx1"/>
                </a:solidFill>
              </a:rPr>
              <a:t>. After typing in his question, he found documents related to his query, but none explained the EU tax code completely. He next asked the system to search the 1,700-expert-strong Commercial Service for a live expert, and within seconds got  a list of 80 people in the DOC who might be able to help him. Brad contacted 6 experts and received an answer.</a:t>
            </a:r>
          </a:p>
          <a:p>
            <a:pPr>
              <a:buNone/>
            </a:pPr>
            <a:endParaRPr lang="en-US" sz="2200" dirty="0" smtClean="0">
              <a:solidFill>
                <a:schemeClr val="tx1"/>
              </a:solidFill>
            </a:endParaRPr>
          </a:p>
          <a:p>
            <a:pPr>
              <a:buNone/>
            </a:pPr>
            <a:endParaRPr lang="en-US" dirty="0" smtClean="0">
              <a:solidFill>
                <a:schemeClr val="tx1"/>
              </a:solidFill>
            </a:endParaRP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36</a:t>
            </a:fld>
            <a:endParaRPr lang="en-US" dirty="0"/>
          </a:p>
        </p:txBody>
      </p:sp>
      <p:sp>
        <p:nvSpPr>
          <p:cNvPr id="6" name="Text Box 2"/>
          <p:cNvSpPr txBox="1">
            <a:spLocks noChangeArrowheads="1"/>
          </p:cNvSpPr>
          <p:nvPr/>
        </p:nvSpPr>
        <p:spPr bwMode="auto">
          <a:xfrm>
            <a:off x="381000" y="5867400"/>
            <a:ext cx="5257800" cy="369332"/>
          </a:xfrm>
          <a:prstGeom prst="rect">
            <a:avLst/>
          </a:prstGeom>
          <a:noFill/>
          <a:ln w="9525">
            <a:noFill/>
            <a:miter lim="800000"/>
            <a:headEnd/>
            <a:tailEnd/>
          </a:ln>
          <a:effectLst/>
        </p:spPr>
        <p:txBody>
          <a:bodyPr wrap="square">
            <a:spAutoFit/>
          </a:bodyPr>
          <a:lstStyle/>
          <a:p>
            <a:pPr>
              <a:spcBef>
                <a:spcPct val="50000"/>
              </a:spcBef>
            </a:pPr>
            <a:r>
              <a:rPr lang="en-US" b="1" dirty="0"/>
              <a:t>Figure 10.13 Expert location system of AskMe Corp.  </a:t>
            </a:r>
          </a:p>
        </p:txBody>
      </p:sp>
      <p:pic>
        <p:nvPicPr>
          <p:cNvPr id="7" name="Picture 60" descr="nt0013-y"/>
          <p:cNvPicPr>
            <a:picLocks noChangeAspect="1" noChangeArrowheads="1"/>
          </p:cNvPicPr>
          <p:nvPr/>
        </p:nvPicPr>
        <p:blipFill>
          <a:blip r:embed="rId3" cstate="print"/>
          <a:srcRect/>
          <a:stretch>
            <a:fillRect/>
          </a:stretch>
        </p:blipFill>
        <p:spPr bwMode="auto">
          <a:xfrm>
            <a:off x="457200" y="381000"/>
            <a:ext cx="3886200" cy="5337672"/>
          </a:xfrm>
          <a:prstGeom prst="rect">
            <a:avLst/>
          </a:prstGeom>
          <a:noFill/>
          <a:ln w="95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a:effectLst>
            <a:outerShdw blurRad="342900" sx="102000" sy="102000" algn="ctr" rotWithShape="0">
              <a:prstClr val="black">
                <a:alpha val="40000"/>
              </a:prstClr>
            </a:outerShdw>
          </a:effectLst>
        </p:spPr>
      </p:pic>
      <p:sp>
        <p:nvSpPr>
          <p:cNvPr id="8" name="Rectangle 7"/>
          <p:cNvSpPr/>
          <p:nvPr/>
        </p:nvSpPr>
        <p:spPr>
          <a:xfrm>
            <a:off x="4419600" y="685800"/>
            <a:ext cx="4572000" cy="4555093"/>
          </a:xfrm>
          <a:prstGeom prst="rect">
            <a:avLst/>
          </a:prstGeom>
        </p:spPr>
        <p:txBody>
          <a:bodyPr wrap="square">
            <a:spAutoFit/>
          </a:bodyPr>
          <a:lstStyle/>
          <a:p>
            <a:pPr>
              <a:spcBef>
                <a:spcPts val="1200"/>
              </a:spcBef>
              <a:buNone/>
            </a:pPr>
            <a:r>
              <a:rPr lang="en-US" sz="2000" b="1" dirty="0" smtClean="0"/>
              <a:t>Step 1: </a:t>
            </a:r>
            <a:r>
              <a:rPr lang="en-US" sz="2000" dirty="0" smtClean="0"/>
              <a:t>An employee submits a question into the ELS.</a:t>
            </a:r>
          </a:p>
          <a:p>
            <a:pPr>
              <a:spcBef>
                <a:spcPts val="1200"/>
              </a:spcBef>
              <a:buNone/>
            </a:pPr>
            <a:r>
              <a:rPr lang="en-US" sz="2000" b="1" dirty="0" smtClean="0"/>
              <a:t>Step 2: </a:t>
            </a:r>
            <a:r>
              <a:rPr lang="en-US" sz="2000" dirty="0" smtClean="0"/>
              <a:t>The software searches its database to see if an answer to the question already exists. </a:t>
            </a:r>
          </a:p>
          <a:p>
            <a:pPr>
              <a:spcBef>
                <a:spcPts val="1200"/>
              </a:spcBef>
              <a:buNone/>
            </a:pPr>
            <a:r>
              <a:rPr lang="en-US" sz="2000" b="1" dirty="0" smtClean="0"/>
              <a:t>Step 3: </a:t>
            </a:r>
            <a:r>
              <a:rPr lang="en-US" sz="2000" dirty="0" smtClean="0"/>
              <a:t>Once a qualified candidate is located, the system asks if he is able to answer a question from a colleague. If so, he submits a response.</a:t>
            </a:r>
          </a:p>
          <a:p>
            <a:pPr>
              <a:spcBef>
                <a:spcPts val="1200"/>
              </a:spcBef>
              <a:buNone/>
            </a:pPr>
            <a:r>
              <a:rPr lang="en-US" sz="2000" b="1" dirty="0" smtClean="0"/>
              <a:t>Step 4: </a:t>
            </a:r>
            <a:r>
              <a:rPr lang="en-US" sz="2000" dirty="0" smtClean="0"/>
              <a:t>After the response is sent, it is reviewed for accuracy and sent back to the querist. At the same time, it is added to the knowledge database. </a:t>
            </a:r>
            <a:endParaRPr lang="en-US" sz="2000"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chemeClr val="tx1"/>
                </a:solidFill>
              </a:rPr>
              <a:t>Chapter 10 Link Library</a:t>
            </a:r>
            <a:endParaRPr lang="en-US" dirty="0">
              <a:solidFill>
                <a:schemeClr val="tx1"/>
              </a:solidFill>
            </a:endParaRPr>
          </a:p>
        </p:txBody>
      </p:sp>
      <p:sp>
        <p:nvSpPr>
          <p:cNvPr id="3" name="Content Placeholder 2"/>
          <p:cNvSpPr>
            <a:spLocks noGrp="1"/>
          </p:cNvSpPr>
          <p:nvPr>
            <p:ph idx="1"/>
          </p:nvPr>
        </p:nvSpPr>
        <p:spPr>
          <a:xfrm>
            <a:off x="457200" y="1447800"/>
            <a:ext cx="8229600" cy="4525963"/>
          </a:xfrm>
        </p:spPr>
        <p:txBody>
          <a:bodyPr>
            <a:normAutofit/>
          </a:bodyPr>
          <a:lstStyle/>
          <a:p>
            <a:r>
              <a:rPr lang="en-US" sz="2400" dirty="0" smtClean="0">
                <a:solidFill>
                  <a:schemeClr val="tx1"/>
                </a:solidFill>
              </a:rPr>
              <a:t>Comparison of top 10 ERP vendors  </a:t>
            </a:r>
            <a:r>
              <a:rPr lang="en-US" sz="2400" i="1" u="sng" dirty="0" smtClean="0">
                <a:solidFill>
                  <a:schemeClr val="tx1"/>
                </a:solidFill>
                <a:hlinkClick r:id="rId3"/>
              </a:rPr>
              <a:t>top10erp.org</a:t>
            </a:r>
            <a:r>
              <a:rPr lang="en-US" sz="2400" i="1" dirty="0" smtClean="0">
                <a:solidFill>
                  <a:schemeClr val="tx1"/>
                </a:solidFill>
              </a:rPr>
              <a:t> </a:t>
            </a:r>
            <a:endParaRPr lang="en-US" sz="2400" dirty="0" smtClean="0">
              <a:solidFill>
                <a:schemeClr val="tx1"/>
              </a:solidFill>
            </a:endParaRPr>
          </a:p>
          <a:p>
            <a:r>
              <a:rPr lang="en-US" sz="2400" dirty="0" smtClean="0">
                <a:solidFill>
                  <a:schemeClr val="tx1"/>
                </a:solidFill>
              </a:rPr>
              <a:t>ERP Vendor Shootout  </a:t>
            </a:r>
            <a:r>
              <a:rPr lang="en-US" sz="2400" i="1" u="sng" dirty="0" smtClean="0">
                <a:solidFill>
                  <a:schemeClr val="tx1"/>
                </a:solidFill>
                <a:hlinkClick r:id="rId4"/>
              </a:rPr>
              <a:t>erpshootout.com</a:t>
            </a:r>
            <a:r>
              <a:rPr lang="en-US" sz="2400" i="1" dirty="0" smtClean="0">
                <a:solidFill>
                  <a:schemeClr val="tx1"/>
                </a:solidFill>
              </a:rPr>
              <a:t> </a:t>
            </a:r>
            <a:endParaRPr lang="en-US" sz="2400" dirty="0" smtClean="0">
              <a:solidFill>
                <a:schemeClr val="tx1"/>
              </a:solidFill>
            </a:endParaRPr>
          </a:p>
          <a:p>
            <a:r>
              <a:rPr lang="en-US" sz="2400" dirty="0" smtClean="0">
                <a:solidFill>
                  <a:schemeClr val="tx1"/>
                </a:solidFill>
              </a:rPr>
              <a:t>Oracle  </a:t>
            </a:r>
            <a:r>
              <a:rPr lang="en-US" sz="2400" i="1" u="sng" dirty="0" smtClean="0">
                <a:solidFill>
                  <a:schemeClr val="tx1"/>
                </a:solidFill>
                <a:hlinkClick r:id="rId5"/>
              </a:rPr>
              <a:t>httoracle.com</a:t>
            </a:r>
            <a:r>
              <a:rPr lang="en-US" sz="2400" i="1" dirty="0" smtClean="0">
                <a:solidFill>
                  <a:schemeClr val="tx1"/>
                </a:solidFill>
              </a:rPr>
              <a:t> </a:t>
            </a:r>
            <a:endParaRPr lang="en-US" sz="2400" dirty="0" smtClean="0">
              <a:solidFill>
                <a:schemeClr val="tx1"/>
              </a:solidFill>
            </a:endParaRPr>
          </a:p>
          <a:p>
            <a:r>
              <a:rPr lang="en-US" sz="2400" dirty="0" smtClean="0">
                <a:solidFill>
                  <a:schemeClr val="tx1"/>
                </a:solidFill>
              </a:rPr>
              <a:t>SAP  </a:t>
            </a:r>
            <a:r>
              <a:rPr lang="en-US" sz="2400" i="1" u="sng" dirty="0" smtClean="0">
                <a:solidFill>
                  <a:schemeClr val="tx1"/>
                </a:solidFill>
                <a:hlinkClick r:id="rId6"/>
              </a:rPr>
              <a:t>sap.com</a:t>
            </a:r>
            <a:r>
              <a:rPr lang="en-US" sz="2400" i="1" dirty="0" smtClean="0">
                <a:solidFill>
                  <a:schemeClr val="tx1"/>
                </a:solidFill>
              </a:rPr>
              <a:t> </a:t>
            </a:r>
            <a:endParaRPr lang="en-US" sz="2400" dirty="0" smtClean="0">
              <a:solidFill>
                <a:schemeClr val="tx1"/>
              </a:solidFill>
            </a:endParaRPr>
          </a:p>
          <a:p>
            <a:r>
              <a:rPr lang="en-US" sz="2400" dirty="0" smtClean="0">
                <a:solidFill>
                  <a:schemeClr val="tx1"/>
                </a:solidFill>
              </a:rPr>
              <a:t> SSA Global  </a:t>
            </a:r>
            <a:r>
              <a:rPr lang="en-US" sz="2400" i="1" u="sng" dirty="0" smtClean="0">
                <a:solidFill>
                  <a:schemeClr val="tx1"/>
                </a:solidFill>
                <a:hlinkClick r:id="rId7"/>
              </a:rPr>
              <a:t>ssaglobal.com/solutions/erp/ln.aspx</a:t>
            </a:r>
            <a:r>
              <a:rPr lang="en-US" sz="2400" i="1" dirty="0" smtClean="0">
                <a:solidFill>
                  <a:schemeClr val="tx1"/>
                </a:solidFill>
              </a:rPr>
              <a:t> </a:t>
            </a:r>
            <a:endParaRPr lang="en-US" sz="2400" dirty="0" smtClean="0">
              <a:solidFill>
                <a:schemeClr val="tx1"/>
              </a:solidFill>
            </a:endParaRPr>
          </a:p>
          <a:p>
            <a:r>
              <a:rPr lang="en-US" sz="2400" dirty="0" smtClean="0">
                <a:solidFill>
                  <a:schemeClr val="tx1"/>
                </a:solidFill>
              </a:rPr>
              <a:t>Microsoft Dynamics  </a:t>
            </a:r>
            <a:r>
              <a:rPr lang="en-US" sz="2000" i="1" u="sng" dirty="0" smtClean="0">
                <a:solidFill>
                  <a:schemeClr val="tx1"/>
                </a:solidFill>
                <a:hlinkClick r:id="rId8"/>
              </a:rPr>
              <a:t>microsoft.com/dynamics/en/us/default.aspx</a:t>
            </a:r>
            <a:r>
              <a:rPr lang="en-US" sz="2000" i="1" dirty="0" smtClean="0">
                <a:solidFill>
                  <a:schemeClr val="tx1"/>
                </a:solidFill>
              </a:rPr>
              <a:t> </a:t>
            </a:r>
            <a:endParaRPr lang="en-US" sz="2400" dirty="0" smtClean="0">
              <a:solidFill>
                <a:schemeClr val="tx1"/>
              </a:solidFill>
            </a:endParaRPr>
          </a:p>
          <a:p>
            <a:r>
              <a:rPr lang="en-US" sz="2400" dirty="0" smtClean="0">
                <a:solidFill>
                  <a:schemeClr val="tx1"/>
                </a:solidFill>
              </a:rPr>
              <a:t>Teradata  </a:t>
            </a:r>
            <a:r>
              <a:rPr lang="en-US" sz="2400" i="1" u="sng" dirty="0" smtClean="0">
                <a:solidFill>
                  <a:schemeClr val="tx1"/>
                </a:solidFill>
                <a:hlinkClick r:id="rId9"/>
              </a:rPr>
              <a:t>Teradata.com</a:t>
            </a:r>
            <a:r>
              <a:rPr lang="en-US" sz="2400" i="1" dirty="0" smtClean="0">
                <a:solidFill>
                  <a:schemeClr val="tx1"/>
                </a:solidFill>
              </a:rPr>
              <a:t> </a:t>
            </a:r>
            <a:endParaRPr lang="en-US" sz="2400" dirty="0" smtClean="0">
              <a:solidFill>
                <a:schemeClr val="tx1"/>
              </a:solidFill>
            </a:endParaRPr>
          </a:p>
          <a:p>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37</a:t>
            </a:fld>
            <a:endParaRPr 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pPr>
              <a:spcBef>
                <a:spcPts val="0"/>
              </a:spcBef>
              <a:spcAft>
                <a:spcPts val="1200"/>
              </a:spcAft>
            </a:pPr>
            <a:r>
              <a:rPr lang="en-US" sz="2400" spc="600" dirty="0" smtClean="0"/>
              <a:t>For Class Discussion &amp; Debate</a:t>
            </a:r>
            <a:r>
              <a:rPr lang="en-US" sz="2700" i="1" dirty="0" smtClean="0">
                <a:solidFill>
                  <a:schemeClr val="tx1"/>
                </a:solidFill>
              </a:rPr>
              <a:t/>
            </a:r>
            <a:br>
              <a:rPr lang="en-US" sz="2700" i="1" dirty="0" smtClean="0">
                <a:solidFill>
                  <a:schemeClr val="tx1"/>
                </a:solidFill>
              </a:rPr>
            </a:br>
            <a:r>
              <a:rPr lang="en-US" sz="2700" i="1" dirty="0" smtClean="0">
                <a:solidFill>
                  <a:schemeClr val="tx1"/>
                </a:solidFill>
              </a:rPr>
              <a:t>ERP Gives Under Armour an Edge on Nike </a:t>
            </a:r>
            <a:endParaRPr lang="en-US" dirty="0"/>
          </a:p>
        </p:txBody>
      </p:sp>
      <p:sp>
        <p:nvSpPr>
          <p:cNvPr id="3" name="Content Placeholder 2"/>
          <p:cNvSpPr>
            <a:spLocks noGrp="1"/>
          </p:cNvSpPr>
          <p:nvPr>
            <p:ph idx="1"/>
          </p:nvPr>
        </p:nvSpPr>
        <p:spPr>
          <a:xfrm>
            <a:off x="381000" y="1828800"/>
            <a:ext cx="8305800" cy="4419600"/>
          </a:xfrm>
        </p:spPr>
        <p:txBody>
          <a:bodyPr>
            <a:normAutofit/>
          </a:bodyPr>
          <a:lstStyle/>
          <a:p>
            <a:pPr lvl="0">
              <a:spcBef>
                <a:spcPts val="600"/>
              </a:spcBef>
              <a:spcAft>
                <a:spcPts val="600"/>
              </a:spcAft>
              <a:buNone/>
            </a:pPr>
            <a:r>
              <a:rPr lang="en-US" sz="2000" b="1" u="sng" dirty="0" smtClean="0">
                <a:solidFill>
                  <a:schemeClr val="tx1"/>
                </a:solidFill>
              </a:rPr>
              <a:t>Scenario for Brainstorming &amp; Discussion</a:t>
            </a:r>
            <a:r>
              <a:rPr lang="en-US" sz="2000" b="1" dirty="0" smtClean="0">
                <a:solidFill>
                  <a:schemeClr val="tx1"/>
                </a:solidFill>
              </a:rPr>
              <a:t> </a:t>
            </a:r>
            <a:r>
              <a:rPr lang="en-US" sz="2000" i="1" dirty="0" smtClean="0">
                <a:solidFill>
                  <a:schemeClr val="tx1"/>
                </a:solidFill>
              </a:rPr>
              <a:t>(see book for full text)</a:t>
            </a:r>
          </a:p>
          <a:p>
            <a:pPr>
              <a:spcBef>
                <a:spcPts val="600"/>
              </a:spcBef>
              <a:spcAft>
                <a:spcPts val="600"/>
              </a:spcAft>
              <a:buNone/>
            </a:pPr>
            <a:r>
              <a:rPr lang="en-US" sz="2200" dirty="0" smtClean="0">
                <a:solidFill>
                  <a:schemeClr val="tx1"/>
                </a:solidFill>
              </a:rPr>
              <a:t>	Entering a market dominated by Nike, Adidas, and Reebok is tough. Competing successfully with them on a global playing field is even tougher. That’s what former University of Maryland football player and entrepreneur Kevin Plank did with Under Armour in 1996. </a:t>
            </a:r>
          </a:p>
          <a:p>
            <a:pPr lvl="0">
              <a:buNone/>
            </a:pPr>
            <a:r>
              <a:rPr lang="en-US" sz="2200" dirty="0" smtClean="0">
                <a:solidFill>
                  <a:schemeClr val="tx1"/>
                </a:solidFill>
              </a:rPr>
              <a:t>	1. Many factors contributed to Under Armour’s success in the fiercely competitive sports apparel industry. </a:t>
            </a:r>
          </a:p>
          <a:p>
            <a:pPr marL="971550" lvl="1" indent="-514350">
              <a:buFont typeface="+mj-lt"/>
              <a:buAutoNum type="alphaLcParenR"/>
            </a:pPr>
            <a:r>
              <a:rPr lang="en-US" sz="2000" dirty="0" smtClean="0">
                <a:solidFill>
                  <a:schemeClr val="tx1"/>
                </a:solidFill>
              </a:rPr>
              <a:t>Identify all of the factors, reasons, and conditions that contributed to Under Armour’s success. </a:t>
            </a:r>
          </a:p>
          <a:p>
            <a:pPr marL="971550" lvl="1" indent="-514350">
              <a:buFont typeface="+mj-lt"/>
              <a:buAutoNum type="alphaLcParenR"/>
            </a:pPr>
            <a:r>
              <a:rPr lang="en-US" sz="2000" dirty="0" smtClean="0">
                <a:solidFill>
                  <a:schemeClr val="tx1"/>
                </a:solidFill>
              </a:rPr>
              <a:t>Discuss the importance of each factor, reason, and condition. Decide which are the top three success factors and explain why.</a:t>
            </a:r>
          </a:p>
          <a:p>
            <a:pPr>
              <a:buClr>
                <a:schemeClr val="tx1"/>
              </a:buClr>
              <a:buNone/>
            </a:pPr>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10-</a:t>
            </a:r>
            <a:fld id="{4C0BDC54-7FBA-410E-843C-F866E66B0366}" type="slidenum">
              <a:rPr lang="en-US" smtClean="0">
                <a:solidFill>
                  <a:schemeClr val="tx1"/>
                </a:solidFill>
              </a:rPr>
              <a:pPr/>
              <a:t>4</a:t>
            </a:fld>
            <a:endParaRPr lang="en-US" dirty="0">
              <a:solidFill>
                <a:schemeClr val="tx1"/>
              </a:solidFill>
            </a:endParaRPr>
          </a:p>
        </p:txBody>
      </p:sp>
      <p:sp>
        <p:nvSpPr>
          <p:cNvPr id="6" name="Title 1"/>
          <p:cNvSpPr txBox="1">
            <a:spLocks/>
          </p:cNvSpPr>
          <p:nvPr/>
        </p:nvSpPr>
        <p:spPr>
          <a:xfrm>
            <a:off x="457200" y="2286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baseline="0" noProof="0" dirty="0">
              <a:ln>
                <a:noFill/>
              </a:ln>
              <a:solidFill>
                <a:srgbClr val="6B633D"/>
              </a:solidFill>
              <a:effectLst/>
              <a:uLnTx/>
              <a:uFillTx/>
              <a:latin typeface="+mj-lt"/>
              <a:ea typeface="+mj-ea"/>
              <a:cs typeface="+mj-cs"/>
            </a:endParaRPr>
          </a:p>
        </p:txBody>
      </p:sp>
      <p:pic>
        <p:nvPicPr>
          <p:cNvPr id="8" name="Picture 5" descr="Figure-10-1-UnderArmour-shirt"/>
          <p:cNvPicPr>
            <a:picLocks noChangeAspect="1" noChangeArrowheads="1"/>
          </p:cNvPicPr>
          <p:nvPr/>
        </p:nvPicPr>
        <p:blipFill>
          <a:blip r:embed="rId3" cstate="print"/>
          <a:srcRect/>
          <a:stretch>
            <a:fillRect/>
          </a:stretch>
        </p:blipFill>
        <p:spPr bwMode="auto">
          <a:xfrm>
            <a:off x="6934200" y="192208"/>
            <a:ext cx="1981200" cy="1463700"/>
          </a:xfrm>
          <a:prstGeom prst="rect">
            <a:avLst/>
          </a:prstGeom>
          <a:noFill/>
          <a:effectLst>
            <a:outerShdw blurRad="393700" sx="102000" sy="102000" algn="ctr"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r>
              <a:rPr lang="en-US" sz="3000" u="sng" dirty="0" smtClean="0">
                <a:solidFill>
                  <a:schemeClr val="tx1"/>
                </a:solidFill>
              </a:rPr>
              <a:t>Debate</a:t>
            </a:r>
            <a:r>
              <a:rPr lang="en-US" sz="2800" dirty="0" smtClean="0">
                <a:solidFill>
                  <a:schemeClr val="tx1"/>
                </a:solidFill>
              </a:rPr>
              <a:t> </a:t>
            </a:r>
            <a:r>
              <a:rPr lang="en-US" sz="2000" b="0" i="1" dirty="0" smtClean="0">
                <a:solidFill>
                  <a:schemeClr val="tx1"/>
                </a:solidFill>
              </a:rPr>
              <a:t>(see book for full text) </a:t>
            </a:r>
            <a:r>
              <a:rPr lang="en-US" dirty="0" smtClean="0"/>
              <a:t/>
            </a:r>
            <a:br>
              <a:rPr lang="en-US" dirty="0" smtClean="0"/>
            </a:br>
            <a:endParaRPr lang="en-US" dirty="0"/>
          </a:p>
        </p:txBody>
      </p:sp>
      <p:sp>
        <p:nvSpPr>
          <p:cNvPr id="3" name="Content Placeholder 2"/>
          <p:cNvSpPr>
            <a:spLocks noGrp="1"/>
          </p:cNvSpPr>
          <p:nvPr>
            <p:ph idx="1"/>
          </p:nvPr>
        </p:nvSpPr>
        <p:spPr>
          <a:xfrm>
            <a:off x="762000" y="2133600"/>
            <a:ext cx="6858000" cy="2667000"/>
          </a:xfrm>
        </p:spPr>
        <p:txBody>
          <a:bodyPr>
            <a:normAutofit/>
          </a:bodyPr>
          <a:lstStyle/>
          <a:p>
            <a:pPr marL="274320" lvl="1">
              <a:spcBef>
                <a:spcPts val="600"/>
              </a:spcBef>
              <a:spcAft>
                <a:spcPts val="1200"/>
              </a:spcAft>
              <a:buNone/>
            </a:pPr>
            <a:r>
              <a:rPr lang="en-US" sz="2400" dirty="0" smtClean="0">
                <a:solidFill>
                  <a:schemeClr val="tx1"/>
                </a:solidFill>
              </a:rPr>
              <a:t>	Based on your answers to  1(a) and (b):</a:t>
            </a:r>
          </a:p>
          <a:p>
            <a:pPr marL="274320" lvl="1">
              <a:spcBef>
                <a:spcPts val="600"/>
              </a:spcBef>
              <a:spcAft>
                <a:spcPts val="1200"/>
              </a:spcAft>
              <a:buNone/>
            </a:pPr>
            <a:r>
              <a:rPr lang="en-US" sz="2400" dirty="0" smtClean="0">
                <a:solidFill>
                  <a:schemeClr val="tx1"/>
                </a:solidFill>
              </a:rPr>
              <a:t>	debate </a:t>
            </a:r>
            <a:r>
              <a:rPr lang="en-US" sz="2400" i="1" dirty="0" smtClean="0">
                <a:solidFill>
                  <a:schemeClr val="tx1"/>
                </a:solidFill>
              </a:rPr>
              <a:t>how </a:t>
            </a:r>
            <a:r>
              <a:rPr lang="en-US" sz="2400" dirty="0" smtClean="0">
                <a:solidFill>
                  <a:schemeClr val="tx1"/>
                </a:solidFill>
              </a:rPr>
              <a:t>and </a:t>
            </a:r>
            <a:r>
              <a:rPr lang="en-US" sz="2400" i="1" dirty="0" smtClean="0">
                <a:solidFill>
                  <a:schemeClr val="tx1"/>
                </a:solidFill>
              </a:rPr>
              <a:t>to what extent </a:t>
            </a:r>
            <a:r>
              <a:rPr lang="en-US" sz="2400" dirty="0" smtClean="0">
                <a:solidFill>
                  <a:schemeClr val="tx1"/>
                </a:solidFill>
              </a:rPr>
              <a:t>a company wanting to enter that market today—given today’s economic and market conditions--could  succeed for the same reasons and factors.</a:t>
            </a:r>
            <a:endParaRPr lang="en-US" sz="22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10-</a:t>
            </a:r>
            <a:fld id="{4C0BDC54-7FBA-410E-843C-F866E66B0366}" type="slidenum">
              <a:rPr lang="en-US" smtClean="0">
                <a:solidFill>
                  <a:schemeClr val="tx1"/>
                </a:solidFill>
              </a:rPr>
              <a:pPr/>
              <a:t>5</a:t>
            </a:fld>
            <a:endParaRPr lang="en-US" dirty="0">
              <a:solidFill>
                <a:schemeClr val="tx1"/>
              </a:solidFill>
            </a:endParaRPr>
          </a:p>
        </p:txBody>
      </p:sp>
      <p:sp>
        <p:nvSpPr>
          <p:cNvPr id="6" name="Title 1"/>
          <p:cNvSpPr txBox="1">
            <a:spLocks/>
          </p:cNvSpPr>
          <p:nvPr/>
        </p:nvSpPr>
        <p:spPr>
          <a:xfrm>
            <a:off x="457200" y="2286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baseline="0" noProof="0" dirty="0">
              <a:ln>
                <a:noFill/>
              </a:ln>
              <a:solidFill>
                <a:srgbClr val="6B633D"/>
              </a:solidFill>
              <a:effectLst/>
              <a:uLnTx/>
              <a:uFillTx/>
              <a:latin typeface="+mj-lt"/>
              <a:ea typeface="+mj-ea"/>
              <a:cs typeface="+mj-cs"/>
            </a:endParaRPr>
          </a:p>
        </p:txBody>
      </p:sp>
      <p:pic>
        <p:nvPicPr>
          <p:cNvPr id="8" name="Picture 5" descr="Figure-10-1-UnderArmour-shirt"/>
          <p:cNvPicPr>
            <a:picLocks noChangeAspect="1" noChangeArrowheads="1"/>
          </p:cNvPicPr>
          <p:nvPr/>
        </p:nvPicPr>
        <p:blipFill>
          <a:blip r:embed="rId3" cstate="print"/>
          <a:srcRect/>
          <a:stretch>
            <a:fillRect/>
          </a:stretch>
        </p:blipFill>
        <p:spPr bwMode="auto">
          <a:xfrm>
            <a:off x="4800600" y="609600"/>
            <a:ext cx="1981200" cy="1463700"/>
          </a:xfrm>
          <a:prstGeom prst="rect">
            <a:avLst/>
          </a:prstGeom>
          <a:noFill/>
          <a:effectLst>
            <a:outerShdw blurRad="393700" sx="102000" sy="102000" algn="ctr"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r>
              <a:rPr lang="en-US" sz="2800" i="1" dirty="0" smtClean="0">
                <a:solidFill>
                  <a:srgbClr val="460000"/>
                </a:solidFill>
              </a:rPr>
              <a:t>Legacy Systems</a:t>
            </a:r>
            <a:endParaRPr lang="en-US" sz="2800" i="1" dirty="0">
              <a:solidFill>
                <a:srgbClr val="460000"/>
              </a:solidFill>
            </a:endParaRPr>
          </a:p>
        </p:txBody>
      </p:sp>
      <p:sp>
        <p:nvSpPr>
          <p:cNvPr id="3" name="Content Placeholder 2"/>
          <p:cNvSpPr>
            <a:spLocks noGrp="1"/>
          </p:cNvSpPr>
          <p:nvPr>
            <p:ph idx="1"/>
          </p:nvPr>
        </p:nvSpPr>
        <p:spPr>
          <a:xfrm>
            <a:off x="457200" y="1646237"/>
            <a:ext cx="8229600" cy="4525963"/>
          </a:xfrm>
        </p:spPr>
        <p:txBody>
          <a:bodyPr>
            <a:normAutofit/>
          </a:bodyPr>
          <a:lstStyle/>
          <a:p>
            <a:r>
              <a:rPr lang="en-US" sz="2000" dirty="0" smtClean="0">
                <a:solidFill>
                  <a:schemeClr val="tx1"/>
                </a:solidFill>
              </a:rPr>
              <a:t>Companies have many of the database and software apps</a:t>
            </a:r>
            <a:br>
              <a:rPr lang="en-US" sz="2000" dirty="0" smtClean="0">
                <a:solidFill>
                  <a:schemeClr val="tx1"/>
                </a:solidFill>
              </a:rPr>
            </a:br>
            <a:r>
              <a:rPr lang="en-US" sz="2000" dirty="0" smtClean="0">
                <a:solidFill>
                  <a:schemeClr val="tx1"/>
                </a:solidFill>
              </a:rPr>
              <a:t> that they had invested in over the past several decades. </a:t>
            </a:r>
          </a:p>
          <a:p>
            <a:r>
              <a:rPr lang="en-US" sz="2000" dirty="0" smtClean="0">
                <a:solidFill>
                  <a:schemeClr val="tx1"/>
                </a:solidFill>
              </a:rPr>
              <a:t>These old </a:t>
            </a:r>
            <a:r>
              <a:rPr lang="en-US" sz="2000" b="1" dirty="0" smtClean="0">
                <a:solidFill>
                  <a:srgbClr val="460000"/>
                </a:solidFill>
              </a:rPr>
              <a:t>legacy systems</a:t>
            </a:r>
            <a:r>
              <a:rPr lang="en-US" sz="2000" dirty="0" smtClean="0">
                <a:solidFill>
                  <a:srgbClr val="460000"/>
                </a:solidFill>
              </a:rPr>
              <a:t> </a:t>
            </a:r>
            <a:r>
              <a:rPr lang="en-US" sz="2000" dirty="0" smtClean="0">
                <a:solidFill>
                  <a:schemeClr val="tx1"/>
                </a:solidFill>
              </a:rPr>
              <a:t>have been built with various outdated technologies. Regardless of their limitations or age, a company’s legacy systems may be </a:t>
            </a:r>
            <a:r>
              <a:rPr lang="en-US" sz="2000" b="1" dirty="0" smtClean="0">
                <a:solidFill>
                  <a:schemeClr val="tx1"/>
                </a:solidFill>
              </a:rPr>
              <a:t>mission-critical</a:t>
            </a:r>
            <a:r>
              <a:rPr lang="en-US" sz="2000" dirty="0" smtClean="0">
                <a:solidFill>
                  <a:schemeClr val="tx1"/>
                </a:solidFill>
              </a:rPr>
              <a:t>. </a:t>
            </a:r>
            <a:endParaRPr lang="en-US" sz="2000" b="1" dirty="0" smtClean="0">
              <a:solidFill>
                <a:schemeClr val="tx1"/>
              </a:solidFill>
            </a:endParaRPr>
          </a:p>
          <a:p>
            <a:endParaRPr lang="en-US" sz="2000" dirty="0" smtClean="0"/>
          </a:p>
          <a:p>
            <a:pPr>
              <a:buNone/>
            </a:pPr>
            <a:r>
              <a:rPr lang="en-US" sz="2000" dirty="0" smtClean="0">
                <a:solidFill>
                  <a:schemeClr val="tx1"/>
                </a:solidFill>
              </a:rPr>
              <a:t>Legacy systems are </a:t>
            </a:r>
            <a:r>
              <a:rPr lang="en-US" sz="2000" i="1" dirty="0" smtClean="0">
                <a:solidFill>
                  <a:srgbClr val="460000"/>
                </a:solidFill>
              </a:rPr>
              <a:t>inflexible</a:t>
            </a:r>
            <a:r>
              <a:rPr lang="en-US" sz="2000" dirty="0" smtClean="0">
                <a:solidFill>
                  <a:schemeClr val="tx1"/>
                </a:solidFill>
              </a:rPr>
              <a:t> and </a:t>
            </a:r>
            <a:r>
              <a:rPr lang="en-US" sz="2000" i="1" dirty="0" smtClean="0">
                <a:solidFill>
                  <a:srgbClr val="460000"/>
                </a:solidFill>
              </a:rPr>
              <a:t>expensive to maintain </a:t>
            </a:r>
            <a:r>
              <a:rPr lang="en-US" sz="2000" dirty="0" smtClean="0">
                <a:solidFill>
                  <a:schemeClr val="tx1"/>
                </a:solidFill>
              </a:rPr>
              <a:t>because they:</a:t>
            </a:r>
          </a:p>
          <a:p>
            <a:pPr marL="274320" indent="-274320">
              <a:spcBef>
                <a:spcPts val="600"/>
              </a:spcBef>
              <a:buClr>
                <a:srgbClr val="460000"/>
              </a:buClr>
              <a:buFont typeface="+mj-lt"/>
              <a:buAutoNum type="arabicPeriod"/>
            </a:pPr>
            <a:r>
              <a:rPr lang="en-US" sz="2000" dirty="0" smtClean="0">
                <a:solidFill>
                  <a:schemeClr val="tx1"/>
                </a:solidFill>
              </a:rPr>
              <a:t>cannot be updated or be updated without significant effort, cost, and risk</a:t>
            </a:r>
          </a:p>
          <a:p>
            <a:pPr marL="274320" indent="-274320">
              <a:spcBef>
                <a:spcPts val="600"/>
              </a:spcBef>
              <a:buClr>
                <a:srgbClr val="460000"/>
              </a:buClr>
              <a:buFont typeface="+mj-lt"/>
              <a:buAutoNum type="arabicPeriod"/>
            </a:pPr>
            <a:r>
              <a:rPr lang="en-US" sz="2000" dirty="0" smtClean="0">
                <a:solidFill>
                  <a:schemeClr val="tx1"/>
                </a:solidFill>
              </a:rPr>
              <a:t>cannot interface (connect to) and exchange data with newer IT or do so without significant effort, cost, and risk</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6</a:t>
            </a:fld>
            <a:endParaRPr lang="en-US" dirty="0"/>
          </a:p>
        </p:txBody>
      </p:sp>
      <p:pic>
        <p:nvPicPr>
          <p:cNvPr id="6" name="Picture 5" descr="l.jpg">
            <a:hlinkClick r:id="rId3"/>
          </p:cNvPr>
          <p:cNvPicPr>
            <a:picLocks noChangeAspect="1"/>
          </p:cNvPicPr>
          <p:nvPr/>
        </p:nvPicPr>
        <p:blipFill>
          <a:blip r:embed="rId4" cstate="print"/>
          <a:stretch>
            <a:fillRect/>
          </a:stretch>
        </p:blipFill>
        <p:spPr>
          <a:xfrm>
            <a:off x="6934200" y="304800"/>
            <a:ext cx="1981200" cy="1981200"/>
          </a:xfrm>
          <a:prstGeom prst="rect">
            <a:avLst/>
          </a:prstGeom>
          <a:effectLst>
            <a:outerShdw blurRad="571500" sx="102000" sy="102000" algn="ctr" rotWithShape="0">
              <a:prstClr val="black">
                <a:alpha val="83000"/>
              </a:prstClr>
            </a:outerShdw>
          </a:effectLst>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15962"/>
            <a:ext cx="8229600" cy="1036638"/>
          </a:xfrm>
        </p:spPr>
        <p:txBody>
          <a:bodyPr>
            <a:normAutofit/>
          </a:bodyPr>
          <a:lstStyle/>
          <a:p>
            <a:r>
              <a:rPr lang="en-US" sz="2800" i="1" dirty="0" smtClean="0">
                <a:solidFill>
                  <a:schemeClr val="tx1"/>
                </a:solidFill>
              </a:rPr>
              <a:t>Mission-critical failures</a:t>
            </a:r>
            <a:endParaRPr lang="en-US" sz="2800" i="1" dirty="0">
              <a:solidFill>
                <a:schemeClr val="tx1"/>
              </a:solidFill>
            </a:endParaRPr>
          </a:p>
        </p:txBody>
      </p:sp>
      <p:sp>
        <p:nvSpPr>
          <p:cNvPr id="3" name="Content Placeholder 2"/>
          <p:cNvSpPr>
            <a:spLocks noGrp="1"/>
          </p:cNvSpPr>
          <p:nvPr>
            <p:ph idx="1"/>
          </p:nvPr>
        </p:nvSpPr>
        <p:spPr>
          <a:xfrm>
            <a:off x="457200" y="1600200"/>
            <a:ext cx="6705600" cy="4525963"/>
          </a:xfrm>
        </p:spPr>
        <p:txBody>
          <a:bodyPr>
            <a:normAutofit/>
          </a:bodyPr>
          <a:lstStyle/>
          <a:p>
            <a:r>
              <a:rPr lang="en-US" sz="2000" dirty="0" smtClean="0">
                <a:solidFill>
                  <a:schemeClr val="tx1"/>
                </a:solidFill>
              </a:rPr>
              <a:t>August 6, 2009: Hack attack took down Twitter. In some companies and in some countries, Twitter has turned into a critical infrastructure. Over 45 million Twitter users worldwide were left</a:t>
            </a:r>
            <a:r>
              <a:rPr lang="en-US" sz="2000" i="1" dirty="0" smtClean="0">
                <a:solidFill>
                  <a:schemeClr val="tx1"/>
                </a:solidFill>
              </a:rPr>
              <a:t> speechless </a:t>
            </a:r>
            <a:r>
              <a:rPr lang="en-US" sz="2000" dirty="0" smtClean="0">
                <a:solidFill>
                  <a:schemeClr val="tx1"/>
                </a:solidFill>
              </a:rPr>
              <a:t>by the attack, including companies that relied on Twitter for marketing and consumer outreach.</a:t>
            </a:r>
          </a:p>
          <a:p>
            <a:r>
              <a:rPr lang="en-US" sz="2000" dirty="0" smtClean="0">
                <a:solidFill>
                  <a:schemeClr val="tx1"/>
                </a:solidFill>
              </a:rPr>
              <a:t>Jan. 1 &amp; 2, 2011:  Alarm built into his </a:t>
            </a:r>
            <a:r>
              <a:rPr lang="en-US" sz="2000" u="sng" dirty="0" smtClean="0">
                <a:solidFill>
                  <a:schemeClr val="tx1"/>
                </a:solidFill>
                <a:hlinkClick r:id="rId3" tooltip="More information about Apple Inc."/>
              </a:rPr>
              <a:t>Apple</a:t>
            </a:r>
            <a:r>
              <a:rPr lang="en-US" sz="2000" dirty="0" smtClean="0">
                <a:solidFill>
                  <a:schemeClr val="tx1"/>
                </a:solidFill>
                <a:hlinkClick r:id="rId3" tooltip="More information about Apple Inc."/>
              </a:rPr>
              <a:t> </a:t>
            </a:r>
            <a:r>
              <a:rPr lang="en-US" sz="2000" u="sng" dirty="0" smtClean="0">
                <a:solidFill>
                  <a:schemeClr val="tx1"/>
                </a:solidFill>
                <a:hlinkClick r:id="rId3" tooltip="More information about Apple Inc."/>
              </a:rPr>
              <a:t>iPhone</a:t>
            </a:r>
            <a:r>
              <a:rPr lang="en-US" sz="2000" dirty="0" smtClean="0">
                <a:solidFill>
                  <a:schemeClr val="tx1"/>
                </a:solidFill>
                <a:hlinkClick r:id="rId3" tooltip="More information about Apple Inc."/>
              </a:rPr>
              <a:t> </a:t>
            </a:r>
            <a:r>
              <a:rPr lang="en-US" sz="2000" dirty="0" smtClean="0">
                <a:solidFill>
                  <a:schemeClr val="tx1"/>
                </a:solidFill>
              </a:rPr>
              <a:t>failed to go off because of a programming error in the phone’s calendar software. Thousands posted angry messages about the iPhone problem on </a:t>
            </a:r>
            <a:r>
              <a:rPr lang="en-US" sz="2000" u="sng" dirty="0" smtClean="0">
                <a:solidFill>
                  <a:schemeClr val="tx1"/>
                </a:solidFill>
                <a:hlinkClick r:id="rId4" tooltip="More articles about Twitter."/>
              </a:rPr>
              <a:t>Twitter</a:t>
            </a:r>
            <a:r>
              <a:rPr lang="en-US" sz="2000" dirty="0" smtClean="0">
                <a:solidFill>
                  <a:schemeClr val="tx1"/>
                </a:solidFill>
              </a:rPr>
              <a:t>, </a:t>
            </a:r>
            <a:r>
              <a:rPr lang="en-US" sz="2000" u="sng" dirty="0" smtClean="0">
                <a:solidFill>
                  <a:schemeClr val="tx1"/>
                </a:solidFill>
                <a:hlinkClick r:id="rId5" tooltip="More articles about Facebook."/>
              </a:rPr>
              <a:t>Facebook</a:t>
            </a:r>
            <a:r>
              <a:rPr lang="en-US" sz="2000" dirty="0" smtClean="0">
                <a:solidFill>
                  <a:schemeClr val="tx1"/>
                </a:solidFill>
              </a:rPr>
              <a:t> and other social networks, noting that they had missed a flight or meeting, or were late for work.</a:t>
            </a:r>
          </a:p>
          <a:p>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7</a:t>
            </a:fld>
            <a:endParaRPr lang="en-US" dirty="0"/>
          </a:p>
        </p:txBody>
      </p:sp>
      <p:pic>
        <p:nvPicPr>
          <p:cNvPr id="7" name="Picture 6" descr="p.gif">
            <a:hlinkClick r:id="rId6"/>
          </p:cNvPr>
          <p:cNvPicPr>
            <a:picLocks noChangeAspect="1"/>
          </p:cNvPicPr>
          <p:nvPr/>
        </p:nvPicPr>
        <p:blipFill>
          <a:blip r:embed="rId7" cstate="print">
            <a:duotone>
              <a:prstClr val="black"/>
              <a:srgbClr val="D9C3A5">
                <a:tint val="50000"/>
                <a:satMod val="180000"/>
              </a:srgbClr>
            </a:duotone>
          </a:blip>
          <a:stretch>
            <a:fillRect/>
          </a:stretch>
        </p:blipFill>
        <p:spPr>
          <a:xfrm rot="762071">
            <a:off x="7438110" y="3654558"/>
            <a:ext cx="1082585" cy="2113265"/>
          </a:xfrm>
          <a:prstGeom prst="rect">
            <a:avLst/>
          </a:prstGeom>
          <a:effectLst>
            <a:innerShdw blurRad="368300" dist="342900" dir="6720000">
              <a:prstClr val="black">
                <a:alpha val="88000"/>
              </a:prstClr>
            </a:innerShdw>
          </a:effectLst>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1143000"/>
          </a:xfrm>
        </p:spPr>
        <p:txBody>
          <a:bodyPr/>
          <a:lstStyle/>
          <a:p>
            <a:r>
              <a:rPr lang="en-US" dirty="0" smtClean="0">
                <a:solidFill>
                  <a:schemeClr val="tx1"/>
                </a:solidFill>
              </a:rPr>
              <a:t>10.1 Enterprise Systems</a:t>
            </a:r>
            <a:endParaRPr lang="en-US" dirty="0">
              <a:solidFill>
                <a:schemeClr val="tx1"/>
              </a:solidFill>
            </a:endParaRPr>
          </a:p>
        </p:txBody>
      </p:sp>
      <p:sp>
        <p:nvSpPr>
          <p:cNvPr id="3" name="Content Placeholder 2"/>
          <p:cNvSpPr>
            <a:spLocks noGrp="1"/>
          </p:cNvSpPr>
          <p:nvPr>
            <p:ph idx="1"/>
          </p:nvPr>
        </p:nvSpPr>
        <p:spPr>
          <a:xfrm>
            <a:off x="457200" y="1600200"/>
            <a:ext cx="7391400" cy="4525963"/>
          </a:xfrm>
        </p:spPr>
        <p:txBody>
          <a:bodyPr>
            <a:normAutofit/>
          </a:bodyPr>
          <a:lstStyle/>
          <a:p>
            <a:pPr>
              <a:spcBef>
                <a:spcPts val="1200"/>
              </a:spcBef>
              <a:spcAft>
                <a:spcPts val="600"/>
              </a:spcAft>
            </a:pPr>
            <a:r>
              <a:rPr lang="en-US" sz="2000" dirty="0" smtClean="0">
                <a:solidFill>
                  <a:schemeClr val="tx1"/>
                </a:solidFill>
              </a:rPr>
              <a:t>Enterprise systems are a top issue in IT management and corporate strategy because of their potential to increase both the</a:t>
            </a:r>
            <a:r>
              <a:rPr lang="en-US" sz="2000" i="1" dirty="0" smtClean="0">
                <a:solidFill>
                  <a:schemeClr val="tx1"/>
                </a:solidFill>
              </a:rPr>
              <a:t> top line</a:t>
            </a:r>
            <a:r>
              <a:rPr lang="en-US" sz="2000" dirty="0" smtClean="0">
                <a:solidFill>
                  <a:schemeClr val="tx1"/>
                </a:solidFill>
              </a:rPr>
              <a:t> (net revenues) and the </a:t>
            </a:r>
            <a:r>
              <a:rPr lang="en-US" sz="2000" i="1" dirty="0" smtClean="0">
                <a:solidFill>
                  <a:schemeClr val="tx1"/>
                </a:solidFill>
              </a:rPr>
              <a:t>bottom line</a:t>
            </a:r>
            <a:r>
              <a:rPr lang="en-US" sz="2000" dirty="0" smtClean="0">
                <a:solidFill>
                  <a:schemeClr val="tx1"/>
                </a:solidFill>
              </a:rPr>
              <a:t> (net income)</a:t>
            </a:r>
          </a:p>
          <a:p>
            <a:pPr>
              <a:spcBef>
                <a:spcPts val="1200"/>
              </a:spcBef>
              <a:spcAft>
                <a:spcPts val="600"/>
              </a:spcAft>
            </a:pPr>
            <a:r>
              <a:rPr lang="en-US" sz="2000" dirty="0" smtClean="0">
                <a:solidFill>
                  <a:schemeClr val="tx1"/>
                </a:solidFill>
              </a:rPr>
              <a:t>They integrate the functional systems that you read in Chapter 9—accounting, finance, marketing, and operations. </a:t>
            </a:r>
          </a:p>
          <a:p>
            <a:pPr>
              <a:spcBef>
                <a:spcPts val="1800"/>
              </a:spcBef>
              <a:buNone/>
            </a:pPr>
            <a:r>
              <a:rPr lang="en-US" sz="2000" dirty="0" smtClean="0">
                <a:solidFill>
                  <a:schemeClr val="tx1"/>
                </a:solidFill>
              </a:rPr>
              <a:t>	Integration is achieved by linking databases and data warehouses so they can share data with:</a:t>
            </a:r>
          </a:p>
          <a:p>
            <a:pPr marL="514350" lvl="0" indent="-514350">
              <a:buClr>
                <a:schemeClr val="tx1"/>
              </a:buClr>
              <a:buFont typeface="+mj-lt"/>
              <a:buAutoNum type="arabicPeriod"/>
            </a:pPr>
            <a:r>
              <a:rPr lang="en-US" sz="2000" dirty="0" smtClean="0">
                <a:solidFill>
                  <a:schemeClr val="tx1"/>
                </a:solidFill>
              </a:rPr>
              <a:t>internal functions, or the </a:t>
            </a:r>
            <a:r>
              <a:rPr lang="en-US" sz="2000" b="1" dirty="0" smtClean="0">
                <a:solidFill>
                  <a:schemeClr val="tx1"/>
                </a:solidFill>
              </a:rPr>
              <a:t>internal supply chain</a:t>
            </a:r>
            <a:endParaRPr lang="en-US" sz="2000" dirty="0" smtClean="0">
              <a:solidFill>
                <a:schemeClr val="tx1"/>
              </a:solidFill>
            </a:endParaRPr>
          </a:p>
          <a:p>
            <a:pPr marL="514350" lvl="0" indent="-514350">
              <a:buClr>
                <a:schemeClr val="tx1"/>
              </a:buClr>
              <a:buFont typeface="+mj-lt"/>
              <a:buAutoNum type="arabicPeriod"/>
            </a:pPr>
            <a:r>
              <a:rPr lang="en-US" sz="2000" dirty="0" smtClean="0">
                <a:solidFill>
                  <a:schemeClr val="tx1"/>
                </a:solidFill>
              </a:rPr>
              <a:t>external partners, or the </a:t>
            </a:r>
            <a:r>
              <a:rPr lang="en-US" sz="2000" b="1" dirty="0" smtClean="0">
                <a:solidFill>
                  <a:schemeClr val="tx1"/>
                </a:solidFill>
              </a:rPr>
              <a:t>external supply chain</a:t>
            </a:r>
            <a:endParaRPr lang="en-US" sz="2000" dirty="0" smtClean="0">
              <a:solidFill>
                <a:schemeClr val="tx1"/>
              </a:solidFill>
            </a:endParaRPr>
          </a:p>
          <a:p>
            <a:pPr>
              <a:spcBef>
                <a:spcPts val="1200"/>
              </a:spcBef>
              <a:spcAft>
                <a:spcPts val="600"/>
              </a:spcAft>
            </a:pP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8</a:t>
            </a:fld>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068763"/>
          </a:xfrm>
        </p:spPr>
        <p:txBody>
          <a:bodyPr>
            <a:normAutofit/>
          </a:bodyPr>
          <a:lstStyle/>
          <a:p>
            <a:pPr marL="514350" lvl="0" indent="-514350">
              <a:buNone/>
            </a:pPr>
            <a:endParaRPr lang="en-US" sz="2200" dirty="0" smtClean="0">
              <a:solidFill>
                <a:schemeClr val="tx1"/>
              </a:solidFill>
            </a:endParaRPr>
          </a:p>
          <a:p>
            <a:pPr>
              <a:buNone/>
            </a:pPr>
            <a:r>
              <a:rPr lang="en-US" sz="2400" b="1" dirty="0" smtClean="0">
                <a:solidFill>
                  <a:schemeClr val="tx1"/>
                </a:solidFill>
              </a:rPr>
              <a:t>Key types of enterprise systems </a:t>
            </a:r>
          </a:p>
          <a:p>
            <a:pPr marL="914400" lvl="1" indent="-514350">
              <a:buClr>
                <a:schemeClr val="tx1"/>
              </a:buClr>
              <a:buNone/>
            </a:pPr>
            <a:r>
              <a:rPr lang="en-US" sz="2400" dirty="0" smtClean="0">
                <a:solidFill>
                  <a:schemeClr val="tx1"/>
                </a:solidFill>
              </a:rPr>
              <a:t>ERP: Enterprise Resource Planning</a:t>
            </a:r>
          </a:p>
          <a:p>
            <a:pPr marL="914400" lvl="1" indent="-514350">
              <a:buClr>
                <a:schemeClr val="tx1"/>
              </a:buClr>
              <a:buNone/>
            </a:pPr>
            <a:r>
              <a:rPr lang="en-US" sz="2400" dirty="0" smtClean="0">
                <a:solidFill>
                  <a:schemeClr val="tx1"/>
                </a:solidFill>
              </a:rPr>
              <a:t>SCM: Supply Chain Management</a:t>
            </a:r>
          </a:p>
          <a:p>
            <a:pPr marL="914400" lvl="1" indent="-514350">
              <a:buClr>
                <a:schemeClr val="tx1"/>
              </a:buClr>
              <a:buNone/>
            </a:pPr>
            <a:r>
              <a:rPr lang="en-US" sz="2400" dirty="0" smtClean="0">
                <a:solidFill>
                  <a:schemeClr val="tx1"/>
                </a:solidFill>
              </a:rPr>
              <a:t>CPFR: Collaborative Planning, Forecasting, and Replenishment</a:t>
            </a:r>
          </a:p>
          <a:p>
            <a:pPr marL="914400" lvl="1" indent="-514350">
              <a:buClr>
                <a:schemeClr val="tx1"/>
              </a:buClr>
              <a:buNone/>
            </a:pPr>
            <a:r>
              <a:rPr lang="en-US" sz="2400" dirty="0" smtClean="0">
                <a:solidFill>
                  <a:schemeClr val="tx1"/>
                </a:solidFill>
              </a:rPr>
              <a:t>CRM: Customer Relationship Management</a:t>
            </a:r>
          </a:p>
          <a:p>
            <a:pPr marL="914400" lvl="1" indent="-514350">
              <a:buClr>
                <a:schemeClr val="tx1"/>
              </a:buClr>
              <a:buNone/>
            </a:pPr>
            <a:r>
              <a:rPr lang="en-US" sz="2400" dirty="0" smtClean="0">
                <a:solidFill>
                  <a:schemeClr val="tx1"/>
                </a:solidFill>
              </a:rPr>
              <a:t>KM: Knowledge Management</a:t>
            </a:r>
          </a:p>
          <a:p>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10-</a:t>
            </a:r>
            <a:fld id="{4C0BDC54-7FBA-410E-843C-F866E66B0366}" type="slidenum">
              <a:rPr lang="en-US" smtClean="0"/>
              <a:pPr/>
              <a:t>9</a:t>
            </a:fld>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602</TotalTime>
  <Words>2423</Words>
  <Application>Microsoft Office PowerPoint</Application>
  <PresentationFormat>On-screen Show (4:3)</PresentationFormat>
  <Paragraphs>285</Paragraphs>
  <Slides>37</Slides>
  <Notes>37</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Enterprise Information Systems  </vt:lpstr>
      <vt:lpstr>Chapter 10 Outline</vt:lpstr>
      <vt:lpstr>Chapter 10 Learning Objectives</vt:lpstr>
      <vt:lpstr>For Class Discussion &amp; Debate ERP Gives Under Armour an Edge on Nike </vt:lpstr>
      <vt:lpstr>Debate (see book for full text)  </vt:lpstr>
      <vt:lpstr>Legacy Systems</vt:lpstr>
      <vt:lpstr>Mission-critical failures</vt:lpstr>
      <vt:lpstr>10.1 Enterprise Systems</vt:lpstr>
      <vt:lpstr>Slide 9</vt:lpstr>
      <vt:lpstr>Implementation challenges</vt:lpstr>
      <vt:lpstr>10.2 Enterprise Resource Planning (ERP) Systems</vt:lpstr>
      <vt:lpstr>Slide 12</vt:lpstr>
      <vt:lpstr>Figure 10.2 An ERP system integrates all function ISs of a food manufacturer’s around a single set of data   </vt:lpstr>
      <vt:lpstr>Single point of control</vt:lpstr>
      <vt:lpstr>Slide 15</vt:lpstr>
      <vt:lpstr>Slide 16</vt:lpstr>
      <vt:lpstr>Slide 17</vt:lpstr>
      <vt:lpstr>ERP acquisition and vendors</vt:lpstr>
      <vt:lpstr>Cases of ERP Failure</vt:lpstr>
      <vt:lpstr>10.3 Supply Chain Management (SCM) Systems</vt:lpstr>
      <vt:lpstr>Slide 21</vt:lpstr>
      <vt:lpstr>Managing the Flow of Materials, Data, and Money</vt:lpstr>
      <vt:lpstr>Order Fulfillment and Logistics</vt:lpstr>
      <vt:lpstr>10.4 Collaborative Planning, Forecasting, and Replenishment (CPFR) Systems</vt:lpstr>
      <vt:lpstr>Slide 25</vt:lpstr>
      <vt:lpstr>4 main CPFR activities</vt:lpstr>
      <vt:lpstr>Slide 27</vt:lpstr>
      <vt:lpstr>10.5 Customer Relationship Management (CRM) Systems</vt:lpstr>
      <vt:lpstr>Slide 29</vt:lpstr>
      <vt:lpstr>IT at Work 10.4 1-800-Flowers.com Uses Data Mining for CRM</vt:lpstr>
      <vt:lpstr>On-Demand CRM</vt:lpstr>
      <vt:lpstr>10.6 Knowledge Management (KM) Systems</vt:lpstr>
      <vt:lpstr>Knowledge management (KM) </vt:lpstr>
      <vt:lpstr>Figure 10.12 KM Systems Cycle </vt:lpstr>
      <vt:lpstr>Finding Experts Electronically  &amp; Using Expert Location Systems</vt:lpstr>
      <vt:lpstr>Slide 36</vt:lpstr>
      <vt:lpstr>Chapter 10 Link Library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Linda</dc:creator>
  <cp:lastModifiedBy> </cp:lastModifiedBy>
  <cp:revision>129</cp:revision>
  <dcterms:created xsi:type="dcterms:W3CDTF">2010-10-24T06:01:35Z</dcterms:created>
  <dcterms:modified xsi:type="dcterms:W3CDTF">2011-01-22T22:20:17Z</dcterms:modified>
</cp:coreProperties>
</file>