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64" r:id="rId3"/>
    <p:sldId id="265" r:id="rId4"/>
    <p:sldId id="266" r:id="rId5"/>
    <p:sldId id="291" r:id="rId6"/>
    <p:sldId id="267" r:id="rId7"/>
    <p:sldId id="277" r:id="rId8"/>
    <p:sldId id="259" r:id="rId9"/>
    <p:sldId id="261" r:id="rId10"/>
    <p:sldId id="278" r:id="rId11"/>
    <p:sldId id="279" r:id="rId12"/>
    <p:sldId id="294" r:id="rId13"/>
    <p:sldId id="280" r:id="rId14"/>
    <p:sldId id="282" r:id="rId15"/>
    <p:sldId id="281" r:id="rId16"/>
    <p:sldId id="283" r:id="rId17"/>
    <p:sldId id="284" r:id="rId18"/>
    <p:sldId id="286" r:id="rId19"/>
    <p:sldId id="289" r:id="rId20"/>
    <p:sldId id="287" r:id="rId21"/>
    <p:sldId id="288" r:id="rId22"/>
    <p:sldId id="290" r:id="rId23"/>
    <p:sldId id="25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4D2F"/>
    <a:srgbClr val="6B633D"/>
    <a:srgbClr val="94C3D8"/>
    <a:srgbClr val="825700"/>
    <a:srgbClr val="C89800"/>
    <a:srgbClr val="FFD85D"/>
    <a:srgbClr val="F9B07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008" autoAdjust="0"/>
  </p:normalViewPr>
  <p:slideViewPr>
    <p:cSldViewPr>
      <p:cViewPr varScale="1">
        <p:scale>
          <a:sx n="104" d="100"/>
          <a:sy n="104" d="100"/>
        </p:scale>
        <p:origin x="-48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EC91B-595E-4082-B1E6-D4F740D10EB8}" type="datetimeFigureOut">
              <a:rPr lang="en-US" smtClean="0"/>
              <a:pPr/>
              <a:t>2/5/2011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21A7A-A841-4976-BBD4-1A7C895EC38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23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E21A7A-A841-4976-BBD4-1A7C895EC3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lvl1pPr algn="l">
              <a:defRPr sz="3600" b="1" spc="150" baseline="0">
                <a:solidFill>
                  <a:srgbClr val="6B633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971800"/>
            <a:ext cx="6400800" cy="1752600"/>
          </a:xfrm>
        </p:spPr>
        <p:txBody>
          <a:bodyPr/>
          <a:lstStyle>
            <a:lvl1pPr marL="0" indent="0" algn="l">
              <a:buNone/>
              <a:defRPr>
                <a:solidFill>
                  <a:srgbClr val="6B633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28600" y="6400800"/>
            <a:ext cx="2895600" cy="365125"/>
          </a:xfrm>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0">
                <a:solidFill>
                  <a:srgbClr val="6B633D"/>
                </a:solidFill>
              </a:defRPr>
            </a:lvl1p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F3AAA8-E96E-4162-BFAD-51C068318A5A}" type="datetime1">
              <a:rPr lang="en-US" smtClean="0"/>
              <a:pPr/>
              <a:t>2/5/2011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771C0-55C2-4599-868B-1465939CE4BF}" type="datetime1">
              <a:rPr lang="en-US" smtClean="0"/>
              <a:pPr/>
              <a:t>2/5/2011</a:t>
            </a:fld>
            <a:endParaRPr lang="en-US" dirty="0"/>
          </a:p>
        </p:txBody>
      </p:sp>
      <p:sp>
        <p:nvSpPr>
          <p:cNvPr id="5" name="Footer Placeholder 4"/>
          <p:cNvSpPr>
            <a:spLocks noGrp="1"/>
          </p:cNvSpPr>
          <p:nvPr>
            <p:ph type="ftr" sz="quarter" idx="11"/>
          </p:nvPr>
        </p:nvSpPr>
        <p:spPr/>
        <p:txBody>
          <a:body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rgbClr val="6B633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6B633D"/>
              </a:buClr>
              <a:buSzPct val="80000"/>
              <a:buFont typeface="Wingdings" pitchFamily="2" charset="2"/>
              <a:buChar char="§"/>
              <a:defRPr baseline="0">
                <a:solidFill>
                  <a:srgbClr val="6B633D"/>
                </a:solidFill>
              </a:defRPr>
            </a:lvl1pPr>
            <a:lvl2pPr>
              <a:buClr>
                <a:schemeClr val="accent1">
                  <a:lumMod val="75000"/>
                </a:schemeClr>
              </a:buClr>
              <a:buFont typeface="Arial" pitchFamily="34" charset="0"/>
              <a:buChar char="•"/>
              <a:defRPr>
                <a:solidFill>
                  <a:schemeClr val="accent1">
                    <a:lumMod val="75000"/>
                  </a:schemeClr>
                </a:solidFill>
              </a:defRPr>
            </a:lvl2pPr>
            <a:lvl3pPr>
              <a:buClr>
                <a:schemeClr val="tx1">
                  <a:lumMod val="65000"/>
                  <a:lumOff val="35000"/>
                </a:schemeClr>
              </a:buClr>
              <a:buSzPct val="90000"/>
              <a:buFont typeface="Wingdings" pitchFamily="2" charset="2"/>
              <a:buChar char="ü"/>
              <a:defRPr>
                <a:solidFill>
                  <a:schemeClr val="tx1">
                    <a:lumMod val="65000"/>
                    <a:lumOff val="35000"/>
                  </a:schemeClr>
                </a:solidFill>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Footer Placeholder 4"/>
          <p:cNvSpPr>
            <a:spLocks noGrp="1"/>
          </p:cNvSpPr>
          <p:nvPr>
            <p:ph type="ftr" sz="quarter" idx="11"/>
          </p:nvPr>
        </p:nvSpPr>
        <p:spPr>
          <a:xfrm>
            <a:off x="4572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a:solidFill>
                  <a:schemeClr val="tx1"/>
                </a:solidFill>
              </a:defRPr>
            </a:lvl1pPr>
          </a:lstStyle>
          <a:p>
            <a:r>
              <a:rPr lang="en-US" dirty="0" smtClean="0"/>
              <a:t>14-</a:t>
            </a:r>
            <a:fld id="{4C0BDC54-7FBA-410E-843C-F866E66B0366}" type="slidenum">
              <a:rPr lang="en-US" smtClean="0"/>
              <a:pPr/>
              <a:t>‹#›</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chor="t">
            <a:normAutofit/>
          </a:bodyPr>
          <a:lstStyle>
            <a:lvl1pPr algn="l">
              <a:defRPr sz="2800" b="1" cap="all">
                <a:solidFill>
                  <a:srgbClr val="6B633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852613"/>
            <a:ext cx="7772400" cy="1500187"/>
          </a:xfrm>
        </p:spPr>
        <p:txBody>
          <a:bodyPr anchor="b"/>
          <a:lstStyle>
            <a:lvl1pPr marL="0" indent="0">
              <a:buNone/>
              <a:defRPr sz="2000" b="1">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a:off x="381000" y="6248400"/>
            <a:ext cx="2895600" cy="365125"/>
          </a:xfrm>
        </p:spPr>
        <p:txBody>
          <a:bodyPr/>
          <a:lstStyle>
            <a:lvl1pPr marL="0" algn="l" defTabSz="914400" rtl="0" eaLnBrk="1" latinLnBrk="0" hangingPunct="1">
              <a:defRPr lang="en-US" sz="1200" kern="1200" smtClean="0">
                <a:solidFill>
                  <a:schemeClr val="tx1"/>
                </a:solidFill>
                <a:latin typeface="+mn-lt"/>
                <a:ea typeface="+mn-ea"/>
                <a:cs typeface="+mn-cs"/>
              </a:defRPr>
            </a:lvl1pPr>
          </a:lstStyle>
          <a:p>
            <a:r>
              <a:rPr lang="en-US" dirty="0" smtClean="0"/>
              <a:t>Copyright 2012 John Wiley &amp; Sons, Inc.</a:t>
            </a:r>
            <a:endParaRPr lang="en-US" dirty="0"/>
          </a:p>
        </p:txBody>
      </p:sp>
      <p:sp>
        <p:nvSpPr>
          <p:cNvPr id="6" name="Slide Number Placeholder 5"/>
          <p:cNvSpPr>
            <a:spLocks noGrp="1"/>
          </p:cNvSpPr>
          <p:nvPr>
            <p:ph type="sldNum" sz="quarter" idx="12"/>
          </p:nvPr>
        </p:nvSpPr>
        <p:spPr/>
        <p:txBody>
          <a:bodyPr/>
          <a:lstStyle>
            <a:lvl1pPr>
              <a:defRPr sz="1600" baseline="0">
                <a:solidFill>
                  <a:srgbClr val="6B633D"/>
                </a:solidFill>
              </a:defRPr>
            </a:lvl1p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359A4-4A44-468D-A9F6-6460529C8D93}" type="datetime1">
              <a:rPr lang="en-US" smtClean="0"/>
              <a:pPr/>
              <a:t>2/5/2011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4A64A0-4F6F-4659-BC30-B0817D88772B}" type="datetime1">
              <a:rPr lang="en-US" smtClean="0"/>
              <a:pPr/>
              <a:t>2/5/2011</a:t>
            </a:fld>
            <a:endParaRPr lang="en-US" dirty="0"/>
          </a:p>
        </p:txBody>
      </p:sp>
      <p:sp>
        <p:nvSpPr>
          <p:cNvPr id="8" name="Footer Placeholder 7"/>
          <p:cNvSpPr>
            <a:spLocks noGrp="1"/>
          </p:cNvSpPr>
          <p:nvPr>
            <p:ph type="ftr" sz="quarter" idx="11"/>
          </p:nvPr>
        </p:nvSpPr>
        <p:spPr/>
        <p:txBody>
          <a:bodyPr/>
          <a:lstStyle/>
          <a:p>
            <a:r>
              <a:rPr lang="en-US" dirty="0" smtClean="0"/>
              <a:t>Copyright 2012 John Wiley &amp; Sons, Inc.</a:t>
            </a:r>
            <a:endParaRPr lang="en-US" dirty="0"/>
          </a:p>
        </p:txBody>
      </p:sp>
      <p:sp>
        <p:nvSpPr>
          <p:cNvPr id="9" name="Slide Number Placeholder 8"/>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523592-17FE-4394-B74F-2F20B410AD1D}" type="datetime1">
              <a:rPr lang="en-US" smtClean="0"/>
              <a:pPr/>
              <a:t>2/5/2011</a:t>
            </a:fld>
            <a:endParaRPr lang="en-US"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333A5-122B-405B-9AD9-ACA536114888}" type="datetime1">
              <a:rPr lang="en-US" smtClean="0"/>
              <a:pPr/>
              <a:t>2/5/2011</a:t>
            </a:fld>
            <a:endParaRPr lang="en-US" dirty="0"/>
          </a:p>
        </p:txBody>
      </p:sp>
      <p:sp>
        <p:nvSpPr>
          <p:cNvPr id="3" name="Footer Placeholder 2"/>
          <p:cNvSpPr>
            <a:spLocks noGrp="1"/>
          </p:cNvSpPr>
          <p:nvPr>
            <p:ph type="ftr" sz="quarter" idx="11"/>
          </p:nvPr>
        </p:nvSpPr>
        <p:spPr/>
        <p:txBody>
          <a:bodyPr/>
          <a:lstStyle/>
          <a:p>
            <a:r>
              <a:rPr lang="en-US" dirty="0" smtClean="0"/>
              <a:t>Copyright 2012 John Wiley &amp; Sons, Inc.</a:t>
            </a:r>
            <a:endParaRPr lang="en-US" dirty="0"/>
          </a:p>
        </p:txBody>
      </p:sp>
      <p:sp>
        <p:nvSpPr>
          <p:cNvPr id="4" name="Slide Number Placeholder 3"/>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79171-FF1F-43C9-8C53-EB50C8DE8669}" type="datetime1">
              <a:rPr lang="en-US" smtClean="0"/>
              <a:pPr/>
              <a:t>2/5/2011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B2FCB-C11A-4802-BD41-706E7FB0CA27}" type="datetime1">
              <a:rPr lang="en-US" smtClean="0"/>
              <a:pPr/>
              <a:t>2/5/2011</a:t>
            </a:fld>
            <a:endParaRPr lang="en-US" dirty="0"/>
          </a:p>
        </p:txBody>
      </p:sp>
      <p:sp>
        <p:nvSpPr>
          <p:cNvPr id="6" name="Footer Placeholder 5"/>
          <p:cNvSpPr>
            <a:spLocks noGrp="1"/>
          </p:cNvSpPr>
          <p:nvPr>
            <p:ph type="ftr" sz="quarter" idx="11"/>
          </p:nvPr>
        </p:nvSpPr>
        <p:spPr/>
        <p:txBody>
          <a:bodyPr/>
          <a:lstStyle/>
          <a:p>
            <a:r>
              <a:rPr lang="en-US" dirty="0" smtClean="0"/>
              <a:t>Copyright 2012 John Wiley &amp; Sons, Inc.</a:t>
            </a:r>
            <a:endParaRPr lang="en-US" dirty="0"/>
          </a:p>
        </p:txBody>
      </p:sp>
      <p:sp>
        <p:nvSpPr>
          <p:cNvPr id="7" name="Slide Number Placeholder 6"/>
          <p:cNvSpPr>
            <a:spLocks noGrp="1"/>
          </p:cNvSpPr>
          <p:nvPr>
            <p:ph type="sldNum" sz="quarter" idx="12"/>
          </p:nvPr>
        </p:nvSpPr>
        <p:spPr/>
        <p:txBody>
          <a:bodyPr/>
          <a:lstStyle/>
          <a:p>
            <a:fld id="{4C0BDC54-7FBA-410E-843C-F866E66B0366}" type="slidenum">
              <a:rPr lang="en-US" smtClean="0"/>
              <a:pPr/>
              <a:t>‹#›</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bg1">
                <a:lumMod val="85000"/>
              </a:schemeClr>
            </a:gs>
            <a:gs pos="100000">
              <a:srgbClr val="C89800">
                <a:alpha val="54000"/>
              </a:srgbClr>
            </a:gs>
            <a:gs pos="0">
              <a:srgbClr val="94C3D8"/>
            </a:gs>
            <a:gs pos="2000">
              <a:srgbClr val="94C3D8"/>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4CCE7-FB20-49BD-8561-3AAF5A5DDC49}" type="datetime1">
              <a:rPr lang="en-US" smtClean="0"/>
              <a:pPr/>
              <a:t>2/5/2011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2012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BDC54-7FBA-410E-843C-F866E66B03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sotrak.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irelessintelligence.com/green-pow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gsmworld.co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earth.google.com/plugin/"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irelessintelligence.com/green-power/"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mtn.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nergystar.gov/"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www.epeat.net/" TargetMode="External"/><Relationship Id="rId4" Type="http://schemas.openxmlformats.org/officeDocument/2006/relationships/image" Target="../media/image15.gi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mycustomer.com/topic/social-crm/facebook-ceo-offers-guarded-privacy-apology/108460"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mycustomer.com/topic/customer-intelligence/new-google-privacy-row-erupts-over-wi-fi-data/108715"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pcmedia.com/salestools/DBOY-7EVHLH_R0_EN.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greenstudentu.com/" TargetMode="Externa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cio.com/article/597693/Microsoft_s_Home_of_the_Future_A_Visual_Tour"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greenstudentu.com/" TargetMode="External"/><Relationship Id="rId13" Type="http://schemas.openxmlformats.org/officeDocument/2006/relationships/hyperlink" Target="http://energystar.gov/" TargetMode="External"/><Relationship Id="rId3" Type="http://schemas.openxmlformats.org/officeDocument/2006/relationships/hyperlink" Target="http://internetworldstats.com/stats.htm" TargetMode="External"/><Relationship Id="rId7" Type="http://schemas.openxmlformats.org/officeDocument/2006/relationships/hyperlink" Target="http://isoc.org/internet/stats/" TargetMode="External"/><Relationship Id="rId12" Type="http://schemas.openxmlformats.org/officeDocument/2006/relationships/hyperlink" Target="http://earth.google.com/plugin/" TargetMode="External"/><Relationship Id="rId2" Type="http://schemas.openxmlformats.org/officeDocument/2006/relationships/notesSlide" Target="../notesSlides/notesSlide23.xml"/><Relationship Id="rId16" Type="http://schemas.openxmlformats.org/officeDocument/2006/relationships/hyperlink" Target="http://globalchange.gov/" TargetMode="External"/><Relationship Id="rId1" Type="http://schemas.openxmlformats.org/officeDocument/2006/relationships/slideLayout" Target="../slideLayouts/slideLayout2.xml"/><Relationship Id="rId6" Type="http://schemas.openxmlformats.org/officeDocument/2006/relationships/hyperlink" Target="http://smart2020.org/" TargetMode="External"/><Relationship Id="rId11" Type="http://schemas.openxmlformats.org/officeDocument/2006/relationships/hyperlink" Target="http://wirelessintelligence.com/green-power/" TargetMode="External"/><Relationship Id="rId5" Type="http://schemas.openxmlformats.org/officeDocument/2006/relationships/hyperlink" Target="http://nicholas.duke.edu/institute/about.html" TargetMode="External"/><Relationship Id="rId15" Type="http://schemas.openxmlformats.org/officeDocument/2006/relationships/hyperlink" Target="http://stopclimatechange.net/" TargetMode="External"/><Relationship Id="rId10" Type="http://schemas.openxmlformats.org/officeDocument/2006/relationships/hyperlink" Target="http://gsmworld.com/our-work/mobile_planet/green_power_for_mobile/index.htm" TargetMode="External"/><Relationship Id="rId4" Type="http://schemas.openxmlformats.org/officeDocument/2006/relationships/hyperlink" Target="http://greenit.net/" TargetMode="External"/><Relationship Id="rId9" Type="http://schemas.openxmlformats.org/officeDocument/2006/relationships/hyperlink" Target="http://americasclimatechoices.org/" TargetMode="External"/><Relationship Id="rId14" Type="http://schemas.openxmlformats.org/officeDocument/2006/relationships/hyperlink" Target="http://ico.gov.uk/"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stopglobalwarming.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topclimatechange.net/"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noaa.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theclimategroup.org/programs/ict/" TargetMode="External"/><Relationship Id="rId7" Type="http://schemas.openxmlformats.org/officeDocument/2006/relationships/hyperlink" Target="http://http/gesi.org/LinkClick.aspx?fileticket=zZhkGAsFWE0=&amp;tabid=37"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http/theclimategroup.org/programs/ict/" TargetMode="External"/><Relationship Id="rId4" Type="http://schemas.openxmlformats.org/officeDocument/2006/relationships/hyperlink" Target="http://gesi.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thehotaisle.com/2008/06/13/data-center-costs-are-enormou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35175"/>
            <a:ext cx="5334000" cy="1089025"/>
          </a:xfrm>
        </p:spPr>
        <p:txBody>
          <a:bodyPr>
            <a:normAutofit fontScale="90000"/>
          </a:bodyPr>
          <a:lstStyle/>
          <a:p>
            <a:r>
              <a:rPr lang="en-US" spc="0" dirty="0" smtClean="0"/>
              <a:t>Global Ecology, Ethics, and Social Responsibility</a:t>
            </a:r>
            <a:r>
              <a:rPr lang="en-US" sz="3200" dirty="0"/>
              <a:t/>
            </a:r>
            <a:br>
              <a:rPr lang="en-US" sz="3200" dirty="0"/>
            </a:br>
            <a:endParaRPr lang="en-US" sz="3200" dirty="0"/>
          </a:p>
        </p:txBody>
      </p:sp>
      <p:sp>
        <p:nvSpPr>
          <p:cNvPr id="3" name="Subtitle 2"/>
          <p:cNvSpPr>
            <a:spLocks noGrp="1"/>
          </p:cNvSpPr>
          <p:nvPr>
            <p:ph type="subTitle" idx="1"/>
          </p:nvPr>
        </p:nvSpPr>
        <p:spPr>
          <a:xfrm>
            <a:off x="3048000" y="1371600"/>
            <a:ext cx="2819400" cy="685800"/>
          </a:xfrm>
        </p:spPr>
        <p:txBody>
          <a:bodyPr>
            <a:normAutofit/>
          </a:bodyPr>
          <a:lstStyle/>
          <a:p>
            <a:pPr algn="l"/>
            <a:r>
              <a:rPr lang="en-US" sz="2800" spc="200" dirty="0" smtClean="0">
                <a:solidFill>
                  <a:srgbClr val="6B633D"/>
                </a:solidFill>
                <a:effectLst>
                  <a:outerShdw blurRad="38100" dist="38100" dir="2700000" algn="tl">
                    <a:srgbClr val="000000">
                      <a:alpha val="43137"/>
                    </a:srgbClr>
                  </a:outerShdw>
                </a:effectLst>
              </a:rPr>
              <a:t>C</a:t>
            </a:r>
            <a:r>
              <a:rPr lang="en-US" sz="2400" spc="200" dirty="0" smtClean="0">
                <a:solidFill>
                  <a:srgbClr val="6B633D"/>
                </a:solidFill>
                <a:effectLst>
                  <a:outerShdw blurRad="38100" dist="38100" dir="2700000" algn="tl">
                    <a:srgbClr val="000000">
                      <a:alpha val="43137"/>
                    </a:srgbClr>
                  </a:outerShdw>
                </a:effectLst>
              </a:rPr>
              <a:t>hapter </a:t>
            </a:r>
            <a:r>
              <a:rPr lang="en-US" sz="2800" spc="200" dirty="0" smtClean="0">
                <a:effectLst>
                  <a:outerShdw blurRad="38100" dist="38100" dir="2700000" algn="tl">
                    <a:srgbClr val="000000">
                      <a:alpha val="43137"/>
                    </a:srgbClr>
                  </a:outerShdw>
                </a:effectLst>
              </a:rPr>
              <a:t>14</a:t>
            </a:r>
            <a:r>
              <a:rPr lang="en-US" sz="2800" spc="200" dirty="0" smtClean="0">
                <a:solidFill>
                  <a:srgbClr val="6B633D"/>
                </a:solidFill>
                <a:effectLst>
                  <a:outerShdw blurRad="38100" dist="38100" dir="2700000" algn="tl">
                    <a:srgbClr val="000000">
                      <a:alpha val="43137"/>
                    </a:srgbClr>
                  </a:outerShdw>
                </a:effectLst>
              </a:rPr>
              <a:t> </a:t>
            </a:r>
            <a:endParaRPr lang="en-US" sz="2800" spc="200" dirty="0">
              <a:solidFill>
                <a:srgbClr val="6B633D"/>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sz="1600" dirty="0" smtClean="0">
                <a:solidFill>
                  <a:schemeClr val="tx1"/>
                </a:solidFill>
              </a:rPr>
              <a:t>14-</a:t>
            </a:r>
            <a:fld id="{4C0BDC54-7FBA-410E-843C-F866E66B0366}" type="slidenum">
              <a:rPr lang="en-US" sz="1600" smtClean="0">
                <a:solidFill>
                  <a:schemeClr val="tx1"/>
                </a:solidFill>
              </a:rPr>
              <a:pPr/>
              <a:t>1</a:t>
            </a:fld>
            <a:endParaRPr lang="en-US" sz="1600" dirty="0">
              <a:solidFill>
                <a:schemeClr val="tx1"/>
              </a:solidFill>
            </a:endParaRPr>
          </a:p>
        </p:txBody>
      </p:sp>
      <p:sp>
        <p:nvSpPr>
          <p:cNvPr id="5" name="Footer Placeholder 4"/>
          <p:cNvSpPr>
            <a:spLocks noGrp="1"/>
          </p:cNvSpPr>
          <p:nvPr>
            <p:ph type="ftr" sz="quarter" idx="11"/>
          </p:nvPr>
        </p:nvSpPr>
        <p:spPr>
          <a:xfrm>
            <a:off x="152400" y="6248400"/>
            <a:ext cx="2895600" cy="365125"/>
          </a:xfrm>
        </p:spPr>
        <p:txBody>
          <a:bodyPr/>
          <a:lstStyle/>
          <a:p>
            <a:r>
              <a:rPr lang="en-US" dirty="0" smtClean="0">
                <a:solidFill>
                  <a:srgbClr val="534D2F"/>
                </a:solidFill>
              </a:rPr>
              <a:t>Copyright 2012 John Wiley &amp; Sons, Inc.</a:t>
            </a:r>
            <a:endParaRPr lang="en-US" dirty="0">
              <a:solidFill>
                <a:srgbClr val="534D2F"/>
              </a:solidFill>
            </a:endParaRPr>
          </a:p>
        </p:txBody>
      </p:sp>
      <p:pic>
        <p:nvPicPr>
          <p:cNvPr id="7" name="Picture 6" descr="cover-it8.gif"/>
          <p:cNvPicPr>
            <a:picLocks noChangeAspect="1"/>
          </p:cNvPicPr>
          <p:nvPr/>
        </p:nvPicPr>
        <p:blipFill>
          <a:blip r:embed="rId3" cstate="print"/>
          <a:stretch>
            <a:fillRect/>
          </a:stretch>
        </p:blipFill>
        <p:spPr>
          <a:xfrm>
            <a:off x="0" y="0"/>
            <a:ext cx="2819400" cy="3818400"/>
          </a:xfrm>
          <a:prstGeom prst="rect">
            <a:avLst/>
          </a:prstGeom>
        </p:spPr>
      </p:pic>
      <p:cxnSp>
        <p:nvCxnSpPr>
          <p:cNvPr id="9" name="Straight Connector 8"/>
          <p:cNvCxnSpPr/>
          <p:nvPr/>
        </p:nvCxnSpPr>
        <p:spPr>
          <a:xfrm>
            <a:off x="0" y="3810000"/>
            <a:ext cx="9144000" cy="0"/>
          </a:xfrm>
          <a:prstGeom prst="line">
            <a:avLst/>
          </a:prstGeom>
          <a:ln w="152400">
            <a:gradFill>
              <a:gsLst>
                <a:gs pos="0">
                  <a:srgbClr val="825700"/>
                </a:gs>
                <a:gs pos="0">
                  <a:srgbClr val="825700"/>
                </a:gs>
                <a:gs pos="50000">
                  <a:schemeClr val="accent1">
                    <a:tint val="44500"/>
                    <a:satMod val="160000"/>
                  </a:schemeClr>
                </a:gs>
                <a:gs pos="100000">
                  <a:schemeClr val="accent1">
                    <a:tint val="23500"/>
                    <a:satMod val="160000"/>
                  </a:schemeClr>
                </a:gs>
              </a:gsLst>
              <a:lin ang="5400000" scaled="0"/>
            </a:gradFill>
          </a:ln>
          <a:effectLst>
            <a:outerShdw sx="1000" sy="1000" algn="ctr" rotWithShape="0">
              <a:srgbClr val="000000"/>
            </a:outerShdw>
          </a:effectLst>
          <a:scene3d>
            <a:camera prst="orthographicFront"/>
            <a:lightRig rig="flat" dir="t">
              <a:rot lat="0" lon="0" rev="7200000"/>
            </a:lightRig>
          </a:scene3d>
          <a:sp3d extrusionH="107950">
            <a:extrusionClr>
              <a:srgbClr val="94C3D8"/>
            </a:extrusionClr>
          </a:sp3d>
        </p:spPr>
        <p:style>
          <a:lnRef idx="1">
            <a:schemeClr val="accent1"/>
          </a:lnRef>
          <a:fillRef idx="0">
            <a:schemeClr val="accent1"/>
          </a:fillRef>
          <a:effectRef idx="0">
            <a:schemeClr val="accent1"/>
          </a:effectRef>
          <a:fontRef idx="minor">
            <a:schemeClr val="tx1"/>
          </a:fontRef>
        </p:style>
      </p:cxnSp>
      <p:sp>
        <p:nvSpPr>
          <p:cNvPr id="13" name="Subtitle 2"/>
          <p:cNvSpPr txBox="1">
            <a:spLocks/>
          </p:cNvSpPr>
          <p:nvPr/>
        </p:nvSpPr>
        <p:spPr>
          <a:xfrm>
            <a:off x="1447800" y="4495800"/>
            <a:ext cx="6172200" cy="369332"/>
          </a:xfrm>
          <a:prstGeom prst="rect">
            <a:avLst/>
          </a:prstGeom>
          <a:ln w="12700">
            <a:gradFill>
              <a:gsLst>
                <a:gs pos="60000">
                  <a:schemeClr val="tx1">
                    <a:lumMod val="50000"/>
                    <a:lumOff val="50000"/>
                  </a:schemeClr>
                </a:gs>
                <a:gs pos="94000">
                  <a:schemeClr val="tx1">
                    <a:lumMod val="50000"/>
                    <a:lumOff val="50000"/>
                  </a:schemeClr>
                </a:gs>
                <a:gs pos="100000">
                  <a:schemeClr val="accent1">
                    <a:tint val="23500"/>
                    <a:satMod val="160000"/>
                  </a:schemeClr>
                </a:gs>
              </a:gsLst>
              <a:lin ang="5400000" scaled="0"/>
            </a:gradFill>
          </a:ln>
          <a:effectLst>
            <a:outerShdw blurRad="12700" dir="11880000" rotWithShape="0">
              <a:prstClr val="black">
                <a:alpha val="83000"/>
              </a:prstClr>
            </a:outerShdw>
          </a:effectLst>
        </p:spPr>
        <p:txBody>
          <a:bodyPr vert="horz" lIns="91440" tIns="45720" rIns="91440" bIns="45720" rtlCol="0" anchor="ctr" anchorCtr="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200" normalizeH="0" baseline="0" noProof="0" dirty="0" smtClean="0">
                <a:ln>
                  <a:noFill/>
                </a:ln>
                <a:solidFill>
                  <a:srgbClr val="6B633D"/>
                </a:solidFill>
                <a:effectLst>
                  <a:outerShdw blurRad="38100" dist="38100" dir="2700000" algn="tl">
                    <a:srgbClr val="000000">
                      <a:alpha val="43137"/>
                    </a:srgbClr>
                  </a:outerShdw>
                </a:effectLst>
                <a:uLnTx/>
                <a:uFillTx/>
                <a:latin typeface="+mn-lt"/>
                <a:ea typeface="+mn-ea"/>
                <a:cs typeface="+mn-cs"/>
              </a:rPr>
              <a:t> </a:t>
            </a:r>
            <a:r>
              <a:rPr kumimoji="0" lang="en-US" u="none" strike="noStrike" kern="1200" cap="none" spc="200" normalizeH="0" baseline="0" noProof="0" dirty="0" smtClean="0">
                <a:ln>
                  <a:noFill/>
                </a:ln>
                <a:solidFill>
                  <a:srgbClr val="6B633D"/>
                </a:solidFill>
                <a:uLnTx/>
                <a:uFillTx/>
                <a:latin typeface="+mn-lt"/>
                <a:ea typeface="+mn-ea"/>
                <a:cs typeface="+mn-cs"/>
              </a:rPr>
              <a:t>Course</a:t>
            </a:r>
          </a:p>
        </p:txBody>
      </p:sp>
      <p:sp>
        <p:nvSpPr>
          <p:cNvPr id="10" name="TextBox 9"/>
          <p:cNvSpPr txBox="1"/>
          <p:nvPr/>
        </p:nvSpPr>
        <p:spPr>
          <a:xfrm>
            <a:off x="3124200" y="228600"/>
            <a:ext cx="5791200" cy="646331"/>
          </a:xfrm>
          <a:prstGeom prst="rect">
            <a:avLst/>
          </a:prstGeom>
          <a:noFill/>
        </p:spPr>
        <p:txBody>
          <a:bodyPr wrap="square" rtlCol="0">
            <a:spAutoFit/>
          </a:bodyPr>
          <a:lstStyle/>
          <a:p>
            <a:r>
              <a:rPr lang="en-US" b="1" dirty="0" smtClean="0"/>
              <a:t>Part V. Managing IT, Business Processes, and </a:t>
            </a:r>
            <a:br>
              <a:rPr lang="en-US" b="1" dirty="0" smtClean="0"/>
            </a:br>
            <a:r>
              <a:rPr lang="en-US" b="1" dirty="0" smtClean="0"/>
              <a:t>Social/Ecology Responsibility</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1143000"/>
          </a:xfrm>
        </p:spPr>
        <p:txBody>
          <a:bodyPr>
            <a:normAutofit/>
          </a:bodyPr>
          <a:lstStyle/>
          <a:p>
            <a:r>
              <a:rPr lang="en-US" sz="2400" i="1" dirty="0" smtClean="0">
                <a:solidFill>
                  <a:schemeClr val="tx1"/>
                </a:solidFill>
              </a:rPr>
              <a:t>Green IT </a:t>
            </a:r>
            <a:r>
              <a:rPr lang="en-US" sz="2000" i="1" dirty="0" smtClean="0">
                <a:solidFill>
                  <a:schemeClr val="tx1"/>
                </a:solidFill>
              </a:rPr>
              <a:t>&amp;</a:t>
            </a:r>
            <a:r>
              <a:rPr lang="en-US" sz="2400" i="1" dirty="0" smtClean="0">
                <a:solidFill>
                  <a:schemeClr val="tx1"/>
                </a:solidFill>
              </a:rPr>
              <a:t> Mobile Solutions in Developed  </a:t>
            </a:r>
            <a:r>
              <a:rPr lang="en-US" sz="2000" i="1" dirty="0" smtClean="0">
                <a:solidFill>
                  <a:schemeClr val="tx1"/>
                </a:solidFill>
              </a:rPr>
              <a:t>&amp; </a:t>
            </a:r>
            <a:r>
              <a:rPr lang="en-US" sz="2400" i="1" dirty="0" smtClean="0">
                <a:solidFill>
                  <a:schemeClr val="tx1"/>
                </a:solidFill>
              </a:rPr>
              <a:t>Developing Nations</a:t>
            </a:r>
            <a:endParaRPr lang="en-US" sz="2800" i="1" dirty="0"/>
          </a:p>
        </p:txBody>
      </p:sp>
      <p:sp>
        <p:nvSpPr>
          <p:cNvPr id="3" name="Content Placeholder 2"/>
          <p:cNvSpPr>
            <a:spLocks noGrp="1"/>
          </p:cNvSpPr>
          <p:nvPr>
            <p:ph idx="1"/>
          </p:nvPr>
        </p:nvSpPr>
        <p:spPr>
          <a:xfrm>
            <a:off x="457200" y="1600201"/>
            <a:ext cx="8077200" cy="4419600"/>
          </a:xfrm>
        </p:spPr>
        <p:txBody>
          <a:bodyPr>
            <a:normAutofit/>
          </a:bodyPr>
          <a:lstStyle/>
          <a:p>
            <a:r>
              <a:rPr lang="en-US" sz="2000" b="1" dirty="0" smtClean="0">
                <a:solidFill>
                  <a:schemeClr val="tx1"/>
                </a:solidFill>
              </a:rPr>
              <a:t>Sustainability—</a:t>
            </a:r>
            <a:r>
              <a:rPr lang="en-US" sz="2000" dirty="0" smtClean="0">
                <a:solidFill>
                  <a:schemeClr val="tx1"/>
                </a:solidFill>
              </a:rPr>
              <a:t>using things at a rate that does not deplete its availability in future generations</a:t>
            </a:r>
          </a:p>
          <a:p>
            <a:r>
              <a:rPr lang="en-US" sz="2000" dirty="0" smtClean="0">
                <a:solidFill>
                  <a:schemeClr val="tx1"/>
                </a:solidFill>
              </a:rPr>
              <a:t>A process or industry is </a:t>
            </a:r>
            <a:r>
              <a:rPr lang="en-US" sz="2000" i="1" dirty="0" smtClean="0">
                <a:solidFill>
                  <a:schemeClr val="tx1"/>
                </a:solidFill>
              </a:rPr>
              <a:t>unsustainable </a:t>
            </a:r>
            <a:r>
              <a:rPr lang="en-US" sz="2000" dirty="0" smtClean="0">
                <a:solidFill>
                  <a:schemeClr val="tx1"/>
                </a:solidFill>
              </a:rPr>
              <a:t>when it uses up natural resources faster than they can be replenished</a:t>
            </a:r>
          </a:p>
          <a:p>
            <a:pPr>
              <a:spcBef>
                <a:spcPts val="2400"/>
              </a:spcBef>
              <a:buNone/>
            </a:pPr>
            <a:r>
              <a:rPr lang="en-US" sz="2000" b="1" dirty="0" smtClean="0">
                <a:solidFill>
                  <a:schemeClr val="tx1"/>
                </a:solidFill>
              </a:rPr>
              <a:t>U.K. supermarket chain </a:t>
            </a:r>
            <a:r>
              <a:rPr lang="en-US" sz="2000" b="1" i="1" dirty="0" smtClean="0">
                <a:solidFill>
                  <a:schemeClr val="tx1"/>
                </a:solidFill>
              </a:rPr>
              <a:t>Asda deploys </a:t>
            </a:r>
            <a:r>
              <a:rPr lang="en-US" sz="2000" b="1" i="1" dirty="0" smtClean="0">
                <a:solidFill>
                  <a:schemeClr val="tx1"/>
                </a:solidFill>
                <a:hlinkClick r:id="rId3"/>
              </a:rPr>
              <a:t>Isotrak's fleet management system </a:t>
            </a:r>
            <a:endParaRPr lang="en-US" sz="2000" b="1" i="1" dirty="0" smtClean="0">
              <a:solidFill>
                <a:schemeClr val="tx1"/>
              </a:solidFill>
            </a:endParaRPr>
          </a:p>
          <a:p>
            <a:pPr lvl="1">
              <a:buNone/>
            </a:pPr>
            <a:r>
              <a:rPr lang="en-US" sz="1600" dirty="0" smtClean="0"/>
              <a:t>	</a:t>
            </a:r>
            <a:r>
              <a:rPr lang="en-US" sz="2000" dirty="0" smtClean="0">
                <a:solidFill>
                  <a:schemeClr val="tx1"/>
                </a:solidFill>
              </a:rPr>
              <a:t>Asda's fleet saved 29 million road kilometers, or 28 KtCO2e, and cut fuel costs by 23% over 3 years. </a:t>
            </a:r>
          </a:p>
          <a:p>
            <a:pPr lvl="1">
              <a:buNone/>
            </a:pPr>
            <a:r>
              <a:rPr lang="en-US" sz="2000" dirty="0" smtClean="0">
                <a:solidFill>
                  <a:schemeClr val="tx1"/>
                </a:solidFill>
              </a:rPr>
              <a:t>	Asda drivers have changed their behavior to improve fuel efficiency by 6.6% and the system is also enabling Asda to haul more waste and recyclable materials between stores and distribution centers, minimizing the number of trucks running without full loads.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10</a:t>
            </a:fld>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chemeClr val="tx1"/>
                </a:solidFill>
              </a:rPr>
              <a:t>GSMA </a:t>
            </a:r>
            <a:r>
              <a:rPr lang="en-US" sz="2400" i="1" dirty="0" smtClean="0">
                <a:solidFill>
                  <a:schemeClr val="tx1"/>
                </a:solidFill>
              </a:rPr>
              <a:t>Green Power for Mobile</a:t>
            </a:r>
            <a:r>
              <a:rPr lang="en-US" sz="2400" dirty="0" smtClean="0">
                <a:solidFill>
                  <a:schemeClr val="tx1"/>
                </a:solidFill>
              </a:rPr>
              <a:t> (GPM) program</a:t>
            </a:r>
            <a:endParaRPr lang="en-US" sz="2400" dirty="0">
              <a:solidFill>
                <a:schemeClr val="tx1"/>
              </a:solidFill>
            </a:endParaRPr>
          </a:p>
        </p:txBody>
      </p:sp>
      <p:sp>
        <p:nvSpPr>
          <p:cNvPr id="3" name="Content Placeholder 2"/>
          <p:cNvSpPr>
            <a:spLocks noGrp="1"/>
          </p:cNvSpPr>
          <p:nvPr>
            <p:ph idx="1"/>
          </p:nvPr>
        </p:nvSpPr>
        <p:spPr>
          <a:xfrm>
            <a:off x="1066800" y="1219200"/>
            <a:ext cx="7010400" cy="4754563"/>
          </a:xfrm>
        </p:spPr>
        <p:txBody>
          <a:bodyPr>
            <a:normAutofit/>
          </a:bodyPr>
          <a:lstStyle/>
          <a:p>
            <a:pPr>
              <a:spcBef>
                <a:spcPts val="1800"/>
              </a:spcBef>
              <a:buNone/>
            </a:pPr>
            <a:r>
              <a:rPr lang="en-US" sz="2000" b="1" dirty="0" smtClean="0">
                <a:solidFill>
                  <a:schemeClr val="tx1"/>
                </a:solidFill>
                <a:hlinkClick r:id="rId3"/>
              </a:rPr>
              <a:t>GSMA GPM program</a:t>
            </a:r>
            <a:r>
              <a:rPr lang="en-US" sz="2000" dirty="0" smtClean="0">
                <a:solidFill>
                  <a:schemeClr val="tx1"/>
                </a:solidFill>
                <a:hlinkClick r:id="rId3"/>
              </a:rPr>
              <a:t> </a:t>
            </a:r>
            <a:r>
              <a:rPr lang="en-US" sz="2000" dirty="0" smtClean="0">
                <a:solidFill>
                  <a:schemeClr val="tx1"/>
                </a:solidFill>
              </a:rPr>
              <a:t>advances the use of renewable energy sources by the mobile industry to power 118,000 new and existing </a:t>
            </a:r>
            <a:r>
              <a:rPr lang="en-US" sz="2000" i="1" dirty="0" smtClean="0">
                <a:solidFill>
                  <a:schemeClr val="tx1"/>
                </a:solidFill>
              </a:rPr>
              <a:t>off-grid</a:t>
            </a:r>
            <a:r>
              <a:rPr lang="en-US" sz="2000" dirty="0" smtClean="0">
                <a:solidFill>
                  <a:schemeClr val="tx1"/>
                </a:solidFill>
              </a:rPr>
              <a:t> base stations in developing countries by 2012.  Achieving this target will:</a:t>
            </a:r>
          </a:p>
          <a:p>
            <a:pPr marL="914400" lvl="1" indent="-457200">
              <a:spcBef>
                <a:spcPts val="1800"/>
              </a:spcBef>
              <a:buFont typeface="+mj-lt"/>
              <a:buAutoNum type="alphaLcParenR"/>
            </a:pPr>
            <a:r>
              <a:rPr lang="en-US" sz="2000" dirty="0" smtClean="0">
                <a:solidFill>
                  <a:schemeClr val="tx1"/>
                </a:solidFill>
              </a:rPr>
              <a:t>cut diesel fuel costs by $2.5 billion</a:t>
            </a:r>
          </a:p>
          <a:p>
            <a:pPr marL="914400" lvl="1" indent="-457200">
              <a:spcBef>
                <a:spcPts val="1800"/>
              </a:spcBef>
              <a:buFont typeface="+mj-lt"/>
              <a:buAutoNum type="alphaLcParenR"/>
            </a:pPr>
            <a:r>
              <a:rPr lang="en-US" sz="2000" dirty="0" smtClean="0">
                <a:solidFill>
                  <a:schemeClr val="tx1"/>
                </a:solidFill>
              </a:rPr>
              <a:t>cut carbon emissions by up to 6.8 million tons per year</a:t>
            </a:r>
          </a:p>
          <a:p>
            <a:pPr marL="914400" lvl="1" indent="-457200">
              <a:spcBef>
                <a:spcPts val="1800"/>
              </a:spcBef>
              <a:buFont typeface="+mj-lt"/>
              <a:buAutoNum type="alphaLcParenR"/>
            </a:pPr>
            <a:r>
              <a:rPr lang="en-US" sz="2000" dirty="0" smtClean="0">
                <a:solidFill>
                  <a:schemeClr val="tx1"/>
                </a:solidFill>
              </a:rPr>
              <a:t>connect 118 million people in developing countries to mobile networks using green power. </a:t>
            </a:r>
          </a:p>
          <a:p>
            <a:pPr marL="0" lvl="1" indent="0">
              <a:spcBef>
                <a:spcPts val="1800"/>
              </a:spcBef>
              <a:buNone/>
            </a:pPr>
            <a:r>
              <a:rPr lang="en-US" sz="2000" i="1" dirty="0" smtClean="0">
                <a:solidFill>
                  <a:schemeClr val="tx2">
                    <a:lumMod val="50000"/>
                  </a:schemeClr>
                </a:solidFill>
                <a:hlinkClick r:id="rId4"/>
              </a:rPr>
              <a:t>GSMA Development Fund</a:t>
            </a:r>
            <a:r>
              <a:rPr lang="en-US" sz="2000" dirty="0" smtClean="0">
                <a:solidFill>
                  <a:schemeClr val="tx2">
                    <a:lumMod val="50000"/>
                  </a:schemeClr>
                </a:solidFill>
                <a:hlinkClick r:id="rId4"/>
              </a:rPr>
              <a:t> </a:t>
            </a:r>
            <a:r>
              <a:rPr lang="en-US" sz="2000" dirty="0" smtClean="0">
                <a:solidFill>
                  <a:schemeClr val="tx2">
                    <a:lumMod val="50000"/>
                  </a:schemeClr>
                </a:solidFill>
              </a:rPr>
              <a:t>has delivered mobile green projects in Namibia, Africa and Vanuatu.</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11</a:t>
            </a:fld>
            <a:endParaRPr lang="en-US"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2057400"/>
            <a:ext cx="7543800" cy="3916363"/>
          </a:xfrm>
        </p:spPr>
        <p:txBody>
          <a:bodyPr>
            <a:normAutofit/>
          </a:bodyPr>
          <a:lstStyle/>
          <a:p>
            <a:pPr marL="182880" lvl="1" indent="0" algn="r">
              <a:spcBef>
                <a:spcPts val="1800"/>
              </a:spcBef>
              <a:buNone/>
            </a:pPr>
            <a:r>
              <a:rPr lang="en-US" dirty="0" smtClean="0">
                <a:solidFill>
                  <a:schemeClr val="tx1"/>
                </a:solidFill>
              </a:rPr>
              <a:t>Using Google Earth plugin </a:t>
            </a:r>
            <a:r>
              <a:rPr lang="en-US" i="1" dirty="0" smtClean="0">
                <a:solidFill>
                  <a:schemeClr val="tx1"/>
                </a:solidFill>
                <a:hlinkClick r:id="rId3"/>
              </a:rPr>
              <a:t>http://earth.google.com/plugin/</a:t>
            </a:r>
            <a:r>
              <a:rPr lang="en-US" i="1" dirty="0" smtClean="0">
                <a:solidFill>
                  <a:schemeClr val="tx1"/>
                </a:solidFill>
              </a:rPr>
              <a:t>, </a:t>
            </a:r>
            <a:br>
              <a:rPr lang="en-US" i="1" dirty="0" smtClean="0">
                <a:solidFill>
                  <a:schemeClr val="tx1"/>
                </a:solidFill>
              </a:rPr>
            </a:br>
            <a:r>
              <a:rPr lang="en-US" dirty="0" smtClean="0">
                <a:solidFill>
                  <a:schemeClr val="tx1"/>
                </a:solidFill>
              </a:rPr>
              <a:t>you can view global mobile deployments </a:t>
            </a:r>
            <a:r>
              <a:rPr lang="en-US" sz="2400" dirty="0" smtClean="0">
                <a:solidFill>
                  <a:schemeClr val="tx1"/>
                </a:solidFill>
              </a:rPr>
              <a:t>in 3D </a:t>
            </a:r>
            <a:r>
              <a:rPr lang="en-US" dirty="0" smtClean="0">
                <a:solidFill>
                  <a:schemeClr val="tx1"/>
                </a:solidFill>
              </a:rPr>
              <a:t>at </a:t>
            </a:r>
            <a:r>
              <a:rPr lang="en-US" dirty="0" smtClean="0">
                <a:solidFill>
                  <a:schemeClr val="tx1"/>
                </a:solidFill>
                <a:hlinkClick r:id="rId4"/>
              </a:rPr>
              <a:t>http://</a:t>
            </a:r>
            <a:r>
              <a:rPr lang="en-US" i="1" dirty="0" smtClean="0">
                <a:solidFill>
                  <a:schemeClr val="tx1"/>
                </a:solidFill>
                <a:hlinkClick r:id="rId4"/>
              </a:rPr>
              <a:t>wirelessintelligence.com/green-power/</a:t>
            </a:r>
            <a:r>
              <a:rPr lang="en-US" i="1" dirty="0" smtClean="0">
                <a:solidFill>
                  <a:schemeClr val="tx1"/>
                </a:solidFill>
              </a:rPr>
              <a:t> </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12</a:t>
            </a:fld>
            <a:endParaRPr lang="en-US"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1143000"/>
          </a:xfrm>
        </p:spPr>
        <p:txBody>
          <a:bodyPr>
            <a:normAutofit/>
          </a:bodyPr>
          <a:lstStyle/>
          <a:p>
            <a:r>
              <a:rPr lang="en-US" sz="2400" dirty="0" smtClean="0"/>
              <a:t>IT at Work 14.1 </a:t>
            </a:r>
            <a:br>
              <a:rPr lang="en-US" sz="2400" dirty="0" smtClean="0"/>
            </a:br>
            <a:r>
              <a:rPr lang="en-US" sz="2400" i="1" dirty="0" smtClean="0">
                <a:solidFill>
                  <a:schemeClr val="tx1"/>
                </a:solidFill>
              </a:rPr>
              <a:t>Soybean Biofuel Used to Run Mobile Base Stations</a:t>
            </a:r>
            <a:endParaRPr lang="en-US" sz="2400" dirty="0">
              <a:solidFill>
                <a:schemeClr val="tx1"/>
              </a:solidFill>
            </a:endParaRPr>
          </a:p>
        </p:txBody>
      </p:sp>
      <p:sp>
        <p:nvSpPr>
          <p:cNvPr id="3" name="Content Placeholder 2"/>
          <p:cNvSpPr>
            <a:spLocks noGrp="1"/>
          </p:cNvSpPr>
          <p:nvPr>
            <p:ph idx="1"/>
          </p:nvPr>
        </p:nvSpPr>
        <p:spPr>
          <a:xfrm>
            <a:off x="1066800" y="2027237"/>
            <a:ext cx="5867400" cy="3459163"/>
          </a:xfrm>
        </p:spPr>
        <p:txBody>
          <a:bodyPr>
            <a:normAutofit/>
          </a:bodyPr>
          <a:lstStyle/>
          <a:p>
            <a:pPr>
              <a:spcBef>
                <a:spcPts val="1800"/>
              </a:spcBef>
            </a:pPr>
            <a:r>
              <a:rPr lang="en-US" sz="2000" dirty="0" smtClean="0">
                <a:solidFill>
                  <a:schemeClr val="tx1"/>
                </a:solidFill>
                <a:hlinkClick r:id="rId3"/>
              </a:rPr>
              <a:t>MTN Group </a:t>
            </a:r>
            <a:r>
              <a:rPr lang="en-US" sz="2000" dirty="0" smtClean="0">
                <a:solidFill>
                  <a:schemeClr val="tx1"/>
                </a:solidFill>
              </a:rPr>
              <a:t>in South Africa is the leading mobile telecom company, operating in Africa and the Middle East. </a:t>
            </a:r>
          </a:p>
          <a:p>
            <a:pPr>
              <a:spcBef>
                <a:spcPts val="1800"/>
              </a:spcBef>
            </a:pPr>
            <a:r>
              <a:rPr lang="en-US" sz="2000" dirty="0" smtClean="0">
                <a:solidFill>
                  <a:schemeClr val="tx1"/>
                </a:solidFill>
              </a:rPr>
              <a:t>In Nigeria, MTN researched biofuel-powered generators. Three base stations in the Badagry region are running on biodiesel produced from locally grown soybeans. The use of soybean biofuel has increased local employment.</a:t>
            </a:r>
          </a:p>
          <a:p>
            <a:pPr>
              <a:spcBef>
                <a:spcPts val="1800"/>
              </a:spcBef>
            </a:pPr>
            <a:endParaRPr lang="en-US" sz="2000" dirty="0" smtClean="0">
              <a:solidFill>
                <a:schemeClr val="tx1"/>
              </a:solidFill>
            </a:endParaRPr>
          </a:p>
          <a:p>
            <a:pPr>
              <a:spcBef>
                <a:spcPts val="1800"/>
              </a:spcBef>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13</a:t>
            </a:fld>
            <a:endParaRPr lang="en-US" dirty="0"/>
          </a:p>
        </p:txBody>
      </p:sp>
      <p:pic>
        <p:nvPicPr>
          <p:cNvPr id="6" name="Picture 5" descr="s.gif"/>
          <p:cNvPicPr>
            <a:picLocks noChangeAspect="1"/>
          </p:cNvPicPr>
          <p:nvPr/>
        </p:nvPicPr>
        <p:blipFill>
          <a:blip r:embed="rId4" cstate="print"/>
          <a:stretch>
            <a:fillRect/>
          </a:stretch>
        </p:blipFill>
        <p:spPr>
          <a:xfrm>
            <a:off x="7543800" y="1905000"/>
            <a:ext cx="830262" cy="2490786"/>
          </a:xfrm>
          <a:prstGeom prst="rect">
            <a:avLst/>
          </a:prstGeom>
          <a:effectLst>
            <a:outerShdw blurRad="647700" sx="102000" sy="102000" algn="ctr" rotWithShape="0">
              <a:prstClr val="black">
                <a:alpha val="40000"/>
              </a:prstClr>
            </a:outerShdw>
          </a:effec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14</a:t>
            </a:fld>
            <a:endParaRPr lang="en-US" dirty="0"/>
          </a:p>
        </p:txBody>
      </p:sp>
      <p:pic>
        <p:nvPicPr>
          <p:cNvPr id="6" name="Picture 4" descr="Figure-14-6-telecom-value-chain.tif"/>
          <p:cNvPicPr>
            <a:picLocks noGrp="1" noChangeAspect="1"/>
          </p:cNvPicPr>
          <p:nvPr>
            <p:ph idx="1"/>
          </p:nvPr>
        </p:nvPicPr>
        <p:blipFill>
          <a:blip r:embed="rId3" cstate="print"/>
          <a:srcRect/>
          <a:stretch>
            <a:fillRect/>
          </a:stretch>
        </p:blipFill>
        <p:spPr bwMode="auto">
          <a:xfrm>
            <a:off x="457200" y="3048000"/>
            <a:ext cx="8229600" cy="1466298"/>
          </a:xfrm>
          <a:prstGeom prst="rect">
            <a:avLst/>
          </a:prstGeom>
          <a:noFill/>
          <a:ln w="9525">
            <a:noFill/>
            <a:miter lim="800000"/>
            <a:headEnd/>
            <a:tailEnd/>
          </a:ln>
          <a:effectLst>
            <a:outerShdw blurRad="203200" sx="102000" sy="102000" algn="ctr" rotWithShape="0">
              <a:srgbClr val="92D050"/>
            </a:outerShdw>
          </a:effectLst>
        </p:spPr>
      </p:pic>
      <p:sp>
        <p:nvSpPr>
          <p:cNvPr id="7" name="Rectangle 3"/>
          <p:cNvSpPr>
            <a:spLocks noChangeArrowheads="1"/>
          </p:cNvSpPr>
          <p:nvPr/>
        </p:nvSpPr>
        <p:spPr bwMode="auto">
          <a:xfrm>
            <a:off x="1524000" y="4583668"/>
            <a:ext cx="5410200" cy="369332"/>
          </a:xfrm>
          <a:prstGeom prst="rect">
            <a:avLst/>
          </a:prstGeom>
          <a:noFill/>
          <a:ln w="9525">
            <a:noFill/>
            <a:miter lim="800000"/>
            <a:headEnd/>
            <a:tailEnd/>
          </a:ln>
        </p:spPr>
        <p:txBody>
          <a:bodyPr wrap="square">
            <a:spAutoFit/>
          </a:bodyPr>
          <a:lstStyle/>
          <a:p>
            <a:r>
              <a:rPr lang="en-US" b="1" dirty="0"/>
              <a:t>Figure 14.6  Telecom value chain’s carbon </a:t>
            </a:r>
            <a:r>
              <a:rPr lang="en-US" b="1" dirty="0" smtClean="0"/>
              <a:t>footprint</a:t>
            </a:r>
            <a:endParaRPr lang="en-US" b="1" dirty="0"/>
          </a:p>
        </p:txBody>
      </p:sp>
      <p:sp>
        <p:nvSpPr>
          <p:cNvPr id="8" name="Rectangle 7"/>
          <p:cNvSpPr/>
          <p:nvPr/>
        </p:nvSpPr>
        <p:spPr>
          <a:xfrm>
            <a:off x="914400" y="1066800"/>
            <a:ext cx="7239000" cy="1708160"/>
          </a:xfrm>
          <a:prstGeom prst="rect">
            <a:avLst/>
          </a:prstGeom>
        </p:spPr>
        <p:txBody>
          <a:bodyPr wrap="square">
            <a:spAutoFit/>
          </a:bodyPr>
          <a:lstStyle/>
          <a:p>
            <a:pPr algn="just">
              <a:spcBef>
                <a:spcPts val="600"/>
              </a:spcBef>
              <a:spcAft>
                <a:spcPts val="600"/>
              </a:spcAft>
            </a:pPr>
            <a:r>
              <a:rPr lang="en-US" sz="2000" dirty="0" smtClean="0"/>
              <a:t>Each part of the telecom value chain, shown in Figure 14.6, is responsible for important CO2 emissions.  Reductions are possible in each part of that value chain. </a:t>
            </a:r>
          </a:p>
          <a:p>
            <a:pPr algn="just"/>
            <a:r>
              <a:rPr lang="en-US" sz="2000" dirty="0" smtClean="0"/>
              <a:t>As the telecoms market grows so will its emissions, unless specific measures are implemented by all players in the carbon chain.</a:t>
            </a:r>
            <a:endParaRPr lang="en-US"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7848600" cy="1143000"/>
          </a:xfrm>
        </p:spPr>
        <p:txBody>
          <a:bodyPr>
            <a:normAutofit/>
          </a:bodyPr>
          <a:lstStyle/>
          <a:p>
            <a:r>
              <a:rPr lang="en-US" sz="2400" dirty="0" smtClean="0"/>
              <a:t>IT at Work 14.2 </a:t>
            </a:r>
            <a:r>
              <a:rPr lang="en-US" dirty="0" smtClean="0"/>
              <a:t/>
            </a:r>
            <a:br>
              <a:rPr lang="en-US" dirty="0" smtClean="0"/>
            </a:br>
            <a:r>
              <a:rPr lang="en-US" sz="2800" i="1" dirty="0" smtClean="0">
                <a:solidFill>
                  <a:schemeClr val="tx1"/>
                </a:solidFill>
              </a:rPr>
              <a:t>Three Myths about Green IT</a:t>
            </a:r>
            <a:endParaRPr lang="en-US" sz="2800" dirty="0">
              <a:solidFill>
                <a:schemeClr val="tx1"/>
              </a:solidFill>
            </a:endParaRPr>
          </a:p>
        </p:txBody>
      </p:sp>
      <p:sp>
        <p:nvSpPr>
          <p:cNvPr id="3" name="Content Placeholder 2"/>
          <p:cNvSpPr>
            <a:spLocks noGrp="1"/>
          </p:cNvSpPr>
          <p:nvPr>
            <p:ph idx="1"/>
          </p:nvPr>
        </p:nvSpPr>
        <p:spPr>
          <a:xfrm>
            <a:off x="990600" y="1981200"/>
            <a:ext cx="5638800" cy="3840163"/>
          </a:xfrm>
        </p:spPr>
        <p:txBody>
          <a:bodyPr>
            <a:normAutofit/>
          </a:bodyPr>
          <a:lstStyle/>
          <a:p>
            <a:pPr>
              <a:lnSpc>
                <a:spcPct val="150000"/>
              </a:lnSpc>
              <a:buNone/>
            </a:pPr>
            <a:r>
              <a:rPr lang="en-US" sz="2000" dirty="0" smtClean="0">
                <a:solidFill>
                  <a:schemeClr val="tx1"/>
                </a:solidFill>
              </a:rPr>
              <a:t>Myth #1: The business case for green IT is clear</a:t>
            </a:r>
          </a:p>
          <a:p>
            <a:pPr>
              <a:lnSpc>
                <a:spcPct val="150000"/>
              </a:lnSpc>
              <a:buNone/>
            </a:pPr>
            <a:r>
              <a:rPr lang="en-US" sz="2000" dirty="0" smtClean="0">
                <a:solidFill>
                  <a:schemeClr val="tx1"/>
                </a:solidFill>
              </a:rPr>
              <a:t>Myth #2: Green IT is an achievable outcome</a:t>
            </a:r>
          </a:p>
          <a:p>
            <a:pPr>
              <a:lnSpc>
                <a:spcPct val="150000"/>
              </a:lnSpc>
              <a:buNone/>
            </a:pPr>
            <a:r>
              <a:rPr lang="en-US" sz="2000" dirty="0" smtClean="0">
                <a:solidFill>
                  <a:schemeClr val="tx1"/>
                </a:solidFill>
              </a:rPr>
              <a:t>Myth #3: Everyone cares about green IT</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15</a:t>
            </a:fld>
            <a:endParaRPr lang="en-US"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5638800" cy="1143000"/>
          </a:xfrm>
        </p:spPr>
        <p:txBody>
          <a:bodyPr>
            <a:normAutofit/>
          </a:bodyPr>
          <a:lstStyle/>
          <a:p>
            <a:r>
              <a:rPr lang="en-US" sz="2400" i="1" dirty="0" smtClean="0">
                <a:solidFill>
                  <a:schemeClr val="tx1"/>
                </a:solidFill>
              </a:rPr>
              <a:t>EPEAT and ENERGY STAR</a:t>
            </a:r>
            <a:endParaRPr lang="en-US" sz="2400" dirty="0">
              <a:solidFill>
                <a:schemeClr val="tx1"/>
              </a:solidFill>
            </a:endParaRPr>
          </a:p>
        </p:txBody>
      </p:sp>
      <p:pic>
        <p:nvPicPr>
          <p:cNvPr id="6" name="Content Placeholder 5" descr="e.gif">
            <a:hlinkClick r:id="rId3"/>
          </p:cNvPr>
          <p:cNvPicPr>
            <a:picLocks noGrp="1" noChangeAspect="1"/>
          </p:cNvPicPr>
          <p:nvPr>
            <p:ph idx="1"/>
          </p:nvPr>
        </p:nvPicPr>
        <p:blipFill>
          <a:blip r:embed="rId4" cstate="print"/>
          <a:stretch>
            <a:fillRect/>
          </a:stretch>
        </p:blipFill>
        <p:spPr>
          <a:xfrm>
            <a:off x="6553200" y="3730053"/>
            <a:ext cx="1342001" cy="1299147"/>
          </a:xfrm>
        </p:spPr>
      </p:pic>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16</a:t>
            </a:fld>
            <a:endParaRPr lang="en-US" dirty="0"/>
          </a:p>
        </p:txBody>
      </p:sp>
      <p:sp>
        <p:nvSpPr>
          <p:cNvPr id="7" name="Rectangle 6"/>
          <p:cNvSpPr/>
          <p:nvPr/>
        </p:nvSpPr>
        <p:spPr>
          <a:xfrm>
            <a:off x="838200" y="2200870"/>
            <a:ext cx="5562600" cy="923330"/>
          </a:xfrm>
          <a:prstGeom prst="rect">
            <a:avLst/>
          </a:prstGeom>
        </p:spPr>
        <p:txBody>
          <a:bodyPr wrap="square">
            <a:spAutoFit/>
          </a:bodyPr>
          <a:lstStyle/>
          <a:p>
            <a:r>
              <a:rPr lang="en-US" b="1" dirty="0" smtClean="0">
                <a:hlinkClick r:id="rId5"/>
              </a:rPr>
              <a:t>Electronic Product Environmental Assessment Tool </a:t>
            </a:r>
            <a:r>
              <a:rPr lang="en-US" b="1" dirty="0" smtClean="0"/>
              <a:t>(EPEAT)</a:t>
            </a:r>
            <a:r>
              <a:rPr lang="en-US" dirty="0" smtClean="0"/>
              <a:t> is a searchable database of computer hardware that meets a strict set of environmental criteria. </a:t>
            </a:r>
            <a:endParaRPr lang="en-US" dirty="0"/>
          </a:p>
        </p:txBody>
      </p:sp>
      <p:sp>
        <p:nvSpPr>
          <p:cNvPr id="8" name="Rectangle 7"/>
          <p:cNvSpPr/>
          <p:nvPr/>
        </p:nvSpPr>
        <p:spPr>
          <a:xfrm>
            <a:off x="2209800" y="3657600"/>
            <a:ext cx="4343400" cy="1477328"/>
          </a:xfrm>
          <a:prstGeom prst="rect">
            <a:avLst/>
          </a:prstGeom>
        </p:spPr>
        <p:txBody>
          <a:bodyPr wrap="square">
            <a:spAutoFit/>
          </a:bodyPr>
          <a:lstStyle/>
          <a:p>
            <a:pPr algn="r"/>
            <a:r>
              <a:rPr lang="en-US" b="1" dirty="0" smtClean="0"/>
              <a:t>ENERGY STAR </a:t>
            </a:r>
            <a:r>
              <a:rPr lang="en-US" dirty="0" smtClean="0"/>
              <a:t>is a joint program of the U.S. Environmental Protection Agency and Department of Energy helping save money and protect the environment through energy efficient products and practices.</a:t>
            </a:r>
            <a:endParaRPr lang="en-US"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14.2 IT Ethical Issues and Responsibility</a:t>
            </a:r>
            <a:endParaRPr lang="en-US" dirty="0">
              <a:solidFill>
                <a:schemeClr val="tx1"/>
              </a:solidFill>
            </a:endParaRPr>
          </a:p>
        </p:txBody>
      </p:sp>
      <p:sp>
        <p:nvSpPr>
          <p:cNvPr id="3" name="Content Placeholder 2"/>
          <p:cNvSpPr>
            <a:spLocks noGrp="1"/>
          </p:cNvSpPr>
          <p:nvPr>
            <p:ph idx="1"/>
          </p:nvPr>
        </p:nvSpPr>
        <p:spPr>
          <a:xfrm>
            <a:off x="762000" y="1600200"/>
            <a:ext cx="6781800" cy="4525963"/>
          </a:xfrm>
        </p:spPr>
        <p:txBody>
          <a:bodyPr>
            <a:normAutofit/>
          </a:bodyPr>
          <a:lstStyle/>
          <a:p>
            <a:r>
              <a:rPr lang="en-US" sz="2000" dirty="0" smtClean="0">
                <a:solidFill>
                  <a:schemeClr val="tx1"/>
                </a:solidFill>
              </a:rPr>
              <a:t>Questions about data access and capture, tracking and monitoring, privacy and profiling are examples of IT capabilities that have ethical considerations.</a:t>
            </a:r>
          </a:p>
          <a:p>
            <a:endParaRPr lang="en-US" sz="2000" dirty="0" smtClean="0">
              <a:solidFill>
                <a:schemeClr val="tx1"/>
              </a:solidFill>
            </a:endParaRPr>
          </a:p>
          <a:p>
            <a:r>
              <a:rPr lang="en-US" sz="2000" dirty="0" smtClean="0">
                <a:solidFill>
                  <a:schemeClr val="tx1"/>
                </a:solidFill>
              </a:rPr>
              <a:t>In mid-2010, social media monitoring came under fire from  the U.K. </a:t>
            </a:r>
            <a:r>
              <a:rPr lang="en-US" sz="2000" i="1" dirty="0" smtClean="0">
                <a:solidFill>
                  <a:schemeClr val="tx1"/>
                </a:solidFill>
              </a:rPr>
              <a:t>Daily Mail</a:t>
            </a:r>
            <a:r>
              <a:rPr lang="en-US" sz="2000" dirty="0" smtClean="0">
                <a:solidFill>
                  <a:schemeClr val="tx1"/>
                </a:solidFill>
              </a:rPr>
              <a:t> newspaper over revelations that a several large brands, including IT retailer BT, budget airline EasyJet, mobile phone retailer Carphone Warehouse, and Lloyds TSB bank, were using the specialized software to spy on customers.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17</a:t>
            </a:fld>
            <a:endParaRPr lang="en-US"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1143000"/>
          </a:xfrm>
        </p:spPr>
        <p:txBody>
          <a:bodyPr>
            <a:normAutofit/>
          </a:bodyPr>
          <a:lstStyle/>
          <a:p>
            <a:r>
              <a:rPr lang="en-US" sz="2400" i="1" dirty="0" smtClean="0">
                <a:solidFill>
                  <a:schemeClr val="tx1"/>
                </a:solidFill>
              </a:rPr>
              <a:t>Privacy Sensitivity</a:t>
            </a:r>
            <a:endParaRPr lang="en-US" sz="2400" dirty="0">
              <a:solidFill>
                <a:schemeClr val="tx1"/>
              </a:solidFill>
            </a:endParaRPr>
          </a:p>
        </p:txBody>
      </p:sp>
      <p:sp>
        <p:nvSpPr>
          <p:cNvPr id="3" name="Content Placeholder 2"/>
          <p:cNvSpPr>
            <a:spLocks noGrp="1"/>
          </p:cNvSpPr>
          <p:nvPr>
            <p:ph idx="1"/>
          </p:nvPr>
        </p:nvSpPr>
        <p:spPr>
          <a:xfrm>
            <a:off x="838200" y="1600200"/>
            <a:ext cx="7086600" cy="4525963"/>
          </a:xfrm>
        </p:spPr>
        <p:txBody>
          <a:bodyPr>
            <a:normAutofit/>
          </a:bodyPr>
          <a:lstStyle/>
          <a:p>
            <a:pPr>
              <a:spcBef>
                <a:spcPts val="1800"/>
              </a:spcBef>
            </a:pPr>
            <a:r>
              <a:rPr lang="en-US" sz="2000" dirty="0" smtClean="0">
                <a:solidFill>
                  <a:schemeClr val="tx1"/>
                </a:solidFill>
              </a:rPr>
              <a:t>Because of privacy scandals in 2010 surrounding </a:t>
            </a:r>
            <a:r>
              <a:rPr lang="en-US" sz="2000" b="1" dirty="0" smtClean="0">
                <a:solidFill>
                  <a:schemeClr val="tx1"/>
                </a:solidFill>
                <a:hlinkClick r:id="rId3"/>
              </a:rPr>
              <a:t>Facebook</a:t>
            </a:r>
            <a:r>
              <a:rPr lang="en-US" sz="2000" dirty="0" smtClean="0">
                <a:solidFill>
                  <a:schemeClr val="tx1"/>
                </a:solidFill>
              </a:rPr>
              <a:t> and </a:t>
            </a:r>
            <a:r>
              <a:rPr lang="en-US" sz="2000" b="1" dirty="0" smtClean="0">
                <a:solidFill>
                  <a:schemeClr val="tx1"/>
                </a:solidFill>
                <a:hlinkClick r:id="rId4"/>
              </a:rPr>
              <a:t>Google</a:t>
            </a:r>
            <a:r>
              <a:rPr lang="en-US" sz="2000" dirty="0" smtClean="0">
                <a:solidFill>
                  <a:schemeClr val="tx1"/>
                </a:solidFill>
              </a:rPr>
              <a:t>, the public in general is extremely sensitive to privacy abuse.</a:t>
            </a:r>
          </a:p>
          <a:p>
            <a:pPr>
              <a:spcBef>
                <a:spcPts val="1800"/>
              </a:spcBef>
            </a:pPr>
            <a:r>
              <a:rPr lang="en-US" sz="2000" dirty="0" smtClean="0">
                <a:solidFill>
                  <a:schemeClr val="tx1"/>
                </a:solidFill>
              </a:rPr>
              <a:t>Campaigns against social media monitoring that incite privacy concerns could have huge implications for both the tool and social media strategies.</a:t>
            </a:r>
          </a:p>
          <a:p>
            <a:pPr>
              <a:spcBef>
                <a:spcPts val="1800"/>
              </a:spcBef>
            </a:pPr>
            <a:r>
              <a:rPr lang="en-US" sz="2000" dirty="0" smtClean="0">
                <a:solidFill>
                  <a:schemeClr val="tx1"/>
                </a:solidFill>
              </a:rPr>
              <a:t>There are competing interests and tradeoffs at work when the issue is privacy.  But there’s no clear cut framework for deciding what is ethical and what’s not.</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18</a:t>
            </a:fld>
            <a:endParaRPr lang="en-US"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620000" cy="1143000"/>
          </a:xfrm>
        </p:spPr>
        <p:txBody>
          <a:bodyPr>
            <a:normAutofit/>
          </a:bodyPr>
          <a:lstStyle/>
          <a:p>
            <a:r>
              <a:rPr lang="en-US" sz="2400" i="1" dirty="0" smtClean="0">
                <a:solidFill>
                  <a:schemeClr val="tx1"/>
                </a:solidFill>
              </a:rPr>
              <a:t>Free Speech Via Wikis and Social Networks</a:t>
            </a:r>
            <a:endParaRPr lang="en-US" sz="2400" dirty="0">
              <a:solidFill>
                <a:schemeClr val="tx1"/>
              </a:solidFill>
            </a:endParaRPr>
          </a:p>
        </p:txBody>
      </p:sp>
      <p:sp>
        <p:nvSpPr>
          <p:cNvPr id="3" name="Content Placeholder 2"/>
          <p:cNvSpPr>
            <a:spLocks noGrp="1"/>
          </p:cNvSpPr>
          <p:nvPr>
            <p:ph idx="1"/>
          </p:nvPr>
        </p:nvSpPr>
        <p:spPr>
          <a:xfrm>
            <a:off x="990600" y="1600201"/>
            <a:ext cx="6858000" cy="4191000"/>
          </a:xfrm>
        </p:spPr>
        <p:txBody>
          <a:bodyPr>
            <a:normAutofit/>
          </a:bodyPr>
          <a:lstStyle/>
          <a:p>
            <a:pPr>
              <a:spcBef>
                <a:spcPts val="1200"/>
              </a:spcBef>
            </a:pPr>
            <a:r>
              <a:rPr lang="en-US" sz="2000" dirty="0" smtClean="0">
                <a:solidFill>
                  <a:schemeClr val="tx1"/>
                </a:solidFill>
              </a:rPr>
              <a:t>Free speech and privacy rights collide in a world populated by anonymous critics, vengeful people, those with personal agendas, and malcontents.</a:t>
            </a:r>
          </a:p>
          <a:p>
            <a:pPr>
              <a:spcBef>
                <a:spcPts val="1200"/>
              </a:spcBef>
            </a:pPr>
            <a:r>
              <a:rPr lang="en-US" sz="2000" dirty="0" smtClean="0">
                <a:solidFill>
                  <a:schemeClr val="tx1"/>
                </a:solidFill>
              </a:rPr>
              <a:t>Companies victimized by online gossip and rumor have legal recourse, but against whom? </a:t>
            </a:r>
          </a:p>
          <a:p>
            <a:pPr>
              <a:spcBef>
                <a:spcPts val="1200"/>
              </a:spcBef>
            </a:pPr>
            <a:r>
              <a:rPr lang="en-US" sz="2000" dirty="0" smtClean="0">
                <a:solidFill>
                  <a:schemeClr val="tx1"/>
                </a:solidFill>
              </a:rPr>
              <a:t>What if the identity of the sender or poster is not known? </a:t>
            </a:r>
          </a:p>
          <a:p>
            <a:pPr>
              <a:spcBef>
                <a:spcPts val="1200"/>
              </a:spcBef>
            </a:pPr>
            <a:r>
              <a:rPr lang="en-US" sz="2000" dirty="0" smtClean="0">
                <a:solidFill>
                  <a:schemeClr val="tx1"/>
                </a:solidFill>
              </a:rPr>
              <a:t>Who is responsible for restricting troublesome content? </a:t>
            </a:r>
          </a:p>
          <a:p>
            <a:pPr>
              <a:spcBef>
                <a:spcPts val="1200"/>
              </a:spcBef>
            </a:pPr>
            <a:r>
              <a:rPr lang="en-US" sz="2000" dirty="0" smtClean="0">
                <a:solidFill>
                  <a:schemeClr val="tx1"/>
                </a:solidFill>
              </a:rPr>
              <a:t>Furthermore, companies face legal actions if they are found to be negligent for not restricting harmful content.</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19</a:t>
            </a:fld>
            <a:endParaRPr lang="en-US"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55638"/>
            <a:ext cx="80772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14 Outline</a:t>
            </a:r>
            <a:endParaRPr lang="en-US" b="1" dirty="0">
              <a:solidFill>
                <a:srgbClr val="6B633D"/>
              </a:solidFill>
            </a:endParaRPr>
          </a:p>
        </p:txBody>
      </p:sp>
      <p:sp>
        <p:nvSpPr>
          <p:cNvPr id="3" name="Content Placeholder 2"/>
          <p:cNvSpPr>
            <a:spLocks noGrp="1"/>
          </p:cNvSpPr>
          <p:nvPr>
            <p:ph idx="1"/>
          </p:nvPr>
        </p:nvSpPr>
        <p:spPr>
          <a:xfrm>
            <a:off x="685800" y="1447800"/>
            <a:ext cx="8153400" cy="4830763"/>
          </a:xfrm>
        </p:spPr>
        <p:txBody>
          <a:bodyPr>
            <a:normAutofit/>
          </a:bodyPr>
          <a:lstStyle/>
          <a:p>
            <a:pPr>
              <a:buNone/>
            </a:pPr>
            <a:r>
              <a:rPr lang="en-US" sz="2400" b="1" dirty="0" smtClean="0">
                <a:solidFill>
                  <a:schemeClr val="tx1"/>
                </a:solidFill>
              </a:rPr>
              <a:t>14.1  IT’s Role in Reducing the Global Carbon Footprint </a:t>
            </a:r>
          </a:p>
          <a:p>
            <a:pPr>
              <a:buNone/>
            </a:pPr>
            <a:r>
              <a:rPr lang="en-US" sz="2400" b="1" dirty="0" smtClean="0">
                <a:solidFill>
                  <a:schemeClr val="tx1"/>
                </a:solidFill>
              </a:rPr>
              <a:t>14.2  IT Ethical Issues and Responsibility</a:t>
            </a:r>
          </a:p>
          <a:p>
            <a:pPr>
              <a:buNone/>
            </a:pPr>
            <a:r>
              <a:rPr lang="en-US" sz="2400" b="1" dirty="0" smtClean="0">
                <a:solidFill>
                  <a:schemeClr val="tx1"/>
                </a:solidFill>
              </a:rPr>
              <a:t>14.3  Connectivity Overload and Culture of Distraction</a:t>
            </a:r>
          </a:p>
          <a:p>
            <a:pPr>
              <a:buNone/>
            </a:pPr>
            <a:r>
              <a:rPr lang="en-US" sz="2400" b="1" dirty="0" smtClean="0">
                <a:solidFill>
                  <a:schemeClr val="tx1"/>
                </a:solidFill>
              </a:rPr>
              <a:t>14.4  Future of IT in Business</a:t>
            </a: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14-</a:t>
            </a:r>
            <a:fld id="{4C0BDC54-7FBA-410E-843C-F866E66B0366}" type="slidenum">
              <a:rPr lang="en-US" sz="1600" smtClean="0">
                <a:solidFill>
                  <a:schemeClr val="tx1"/>
                </a:solidFill>
              </a:rPr>
              <a:pPr/>
              <a:t>2</a:t>
            </a:fld>
            <a:endParaRPr lang="en-US" sz="1600" dirty="0">
              <a:solidFill>
                <a:schemeClr val="tx1"/>
              </a:solidFill>
            </a:endParaRPr>
          </a:p>
        </p:txBody>
      </p:sp>
      <p:pic>
        <p:nvPicPr>
          <p:cNvPr id="8" name="Picture 7" descr="co.bmp">
            <a:hlinkClick r:id="rId3"/>
          </p:cNvPr>
          <p:cNvPicPr>
            <a:picLocks noChangeAspect="1"/>
          </p:cNvPicPr>
          <p:nvPr/>
        </p:nvPicPr>
        <p:blipFill>
          <a:blip r:embed="rId4" cstate="print"/>
          <a:stretch>
            <a:fillRect/>
          </a:stretch>
        </p:blipFill>
        <p:spPr>
          <a:xfrm>
            <a:off x="3962400" y="3352800"/>
            <a:ext cx="4314306" cy="2743200"/>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71500" dist="38100" dir="5400000" algn="t" rotWithShape="0">
              <a:schemeClr val="tx2">
                <a:lumMod val="75000"/>
                <a:alpha val="85000"/>
              </a:schemeClr>
            </a:outerShdw>
          </a:effectLst>
        </p:spPr>
      </p:pic>
      <p:pic>
        <p:nvPicPr>
          <p:cNvPr id="9" name="Picture 8" descr="gsu.bmp">
            <a:hlinkClick r:id="rId5"/>
          </p:cNvPr>
          <p:cNvPicPr>
            <a:picLocks noChangeAspect="1"/>
          </p:cNvPicPr>
          <p:nvPr/>
        </p:nvPicPr>
        <p:blipFill>
          <a:blip r:embed="rId6" cstate="print"/>
          <a:stretch>
            <a:fillRect/>
          </a:stretch>
        </p:blipFill>
        <p:spPr>
          <a:xfrm rot="21117132">
            <a:off x="838200" y="3970016"/>
            <a:ext cx="2371381" cy="1214410"/>
          </a:xfrm>
          <a:prstGeom prst="rect">
            <a:avLst/>
          </a:prstGeom>
          <a:ln>
            <a:gradFill>
              <a:gsLst>
                <a:gs pos="0">
                  <a:srgbClr val="DDEBCF"/>
                </a:gs>
                <a:gs pos="0">
                  <a:srgbClr val="00B050"/>
                </a:gs>
                <a:gs pos="50000">
                  <a:srgbClr val="9CB86E"/>
                </a:gs>
                <a:gs pos="100000">
                  <a:srgbClr val="156B13"/>
                </a:gs>
              </a:gsLst>
              <a:lin ang="5400000" scaled="0"/>
            </a:gradFill>
          </a:ln>
          <a:effectLst>
            <a:outerShdw blurRad="685800" sx="102000" sy="102000" algn="ctr" rotWithShape="0">
              <a:srgbClr val="534D2F">
                <a:alpha val="85000"/>
              </a:srgbClr>
            </a:outerShdw>
          </a:effectLst>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14.3 Connectivity Overload and Culture of Distraction</a:t>
            </a:r>
            <a:endParaRPr lang="en-US" sz="2800" dirty="0">
              <a:solidFill>
                <a:schemeClr val="tx1"/>
              </a:solidFill>
            </a:endParaRPr>
          </a:p>
        </p:txBody>
      </p:sp>
      <p:sp>
        <p:nvSpPr>
          <p:cNvPr id="3" name="Content Placeholder 2"/>
          <p:cNvSpPr>
            <a:spLocks noGrp="1"/>
          </p:cNvSpPr>
          <p:nvPr>
            <p:ph idx="1"/>
          </p:nvPr>
        </p:nvSpPr>
        <p:spPr>
          <a:xfrm>
            <a:off x="914400" y="1600201"/>
            <a:ext cx="7010400" cy="3962400"/>
          </a:xfrm>
        </p:spPr>
        <p:txBody>
          <a:bodyPr>
            <a:normAutofit/>
          </a:bodyPr>
          <a:lstStyle/>
          <a:p>
            <a:pPr>
              <a:spcBef>
                <a:spcPts val="1800"/>
              </a:spcBef>
            </a:pPr>
            <a:r>
              <a:rPr lang="en-US" sz="2000" dirty="0" smtClean="0">
                <a:solidFill>
                  <a:schemeClr val="tx1"/>
                </a:solidFill>
              </a:rPr>
              <a:t>Consider your daily sources of information and what you check on your mobile or the Internet.</a:t>
            </a:r>
          </a:p>
          <a:p>
            <a:pPr>
              <a:spcBef>
                <a:spcPts val="1800"/>
              </a:spcBef>
            </a:pPr>
            <a:r>
              <a:rPr lang="en-US" sz="2000" dirty="0" smtClean="0">
                <a:solidFill>
                  <a:schemeClr val="tx1"/>
                </a:solidFill>
              </a:rPr>
              <a:t>Have you noticed the increase in the amount of information that you receive or check routinely?</a:t>
            </a:r>
          </a:p>
          <a:p>
            <a:pPr>
              <a:spcBef>
                <a:spcPts val="1800"/>
              </a:spcBef>
            </a:pPr>
            <a:r>
              <a:rPr lang="en-US" sz="2000" dirty="0" smtClean="0">
                <a:solidFill>
                  <a:schemeClr val="tx1"/>
                </a:solidFill>
              </a:rPr>
              <a:t>Why are you receiving or checking info routinely?</a:t>
            </a:r>
          </a:p>
          <a:p>
            <a:pPr>
              <a:spcBef>
                <a:spcPts val="1800"/>
              </a:spcBef>
            </a:pPr>
            <a:r>
              <a:rPr lang="en-US" sz="2000" dirty="0" smtClean="0">
                <a:solidFill>
                  <a:schemeClr val="tx1"/>
                </a:solidFill>
              </a:rPr>
              <a:t>Could you function without your mobile devices?</a:t>
            </a:r>
          </a:p>
          <a:p>
            <a:pPr>
              <a:spcBef>
                <a:spcPts val="1800"/>
              </a:spcBef>
            </a:pPr>
            <a:r>
              <a:rPr lang="en-US" sz="2000" dirty="0" smtClean="0">
                <a:solidFill>
                  <a:schemeClr val="tx1"/>
                </a:solidFill>
              </a:rPr>
              <a:t>What distractions do mobile devices and constant connectivity create?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20</a:t>
            </a:fld>
            <a:endParaRPr lang="en-US"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normAutofit/>
          </a:bodyPr>
          <a:lstStyle/>
          <a:p>
            <a:r>
              <a:rPr lang="en-US" sz="2400" i="1" dirty="0" smtClean="0">
                <a:solidFill>
                  <a:schemeClr val="tx1"/>
                </a:solidFill>
              </a:rPr>
              <a:t>Information Quality—required by law </a:t>
            </a:r>
            <a:endParaRPr lang="en-US" sz="2400" i="1" dirty="0">
              <a:solidFill>
                <a:schemeClr val="tx1"/>
              </a:solidFill>
            </a:endParaRPr>
          </a:p>
        </p:txBody>
      </p:sp>
      <p:sp>
        <p:nvSpPr>
          <p:cNvPr id="3" name="Content Placeholder 2"/>
          <p:cNvSpPr>
            <a:spLocks noGrp="1"/>
          </p:cNvSpPr>
          <p:nvPr>
            <p:ph idx="1"/>
          </p:nvPr>
        </p:nvSpPr>
        <p:spPr>
          <a:xfrm>
            <a:off x="609600" y="1600200"/>
            <a:ext cx="7239000" cy="4525963"/>
          </a:xfrm>
        </p:spPr>
        <p:txBody>
          <a:bodyPr>
            <a:normAutofit/>
          </a:bodyPr>
          <a:lstStyle/>
          <a:p>
            <a:pPr>
              <a:spcBef>
                <a:spcPts val="2400"/>
              </a:spcBef>
            </a:pPr>
            <a:r>
              <a:rPr lang="en-US" sz="2000" dirty="0" smtClean="0">
                <a:solidFill>
                  <a:schemeClr val="tx1"/>
                </a:solidFill>
              </a:rPr>
              <a:t>Information quality is critical to business operations and also mandated by several legislations. </a:t>
            </a:r>
          </a:p>
          <a:p>
            <a:pPr>
              <a:spcBef>
                <a:spcPts val="2400"/>
              </a:spcBef>
            </a:pPr>
            <a:r>
              <a:rPr lang="en-US" sz="2000" dirty="0" smtClean="0">
                <a:solidFill>
                  <a:schemeClr val="tx1"/>
                </a:solidFill>
              </a:rPr>
              <a:t>The </a:t>
            </a:r>
            <a:r>
              <a:rPr lang="en-US" sz="2000" b="1" dirty="0" smtClean="0">
                <a:solidFill>
                  <a:schemeClr val="tx1"/>
                </a:solidFill>
              </a:rPr>
              <a:t>Data Quality Act of 2001 </a:t>
            </a:r>
            <a:r>
              <a:rPr lang="en-US" sz="2000" dirty="0" smtClean="0">
                <a:solidFill>
                  <a:schemeClr val="tx1"/>
                </a:solidFill>
              </a:rPr>
              <a:t>and </a:t>
            </a:r>
            <a:r>
              <a:rPr lang="en-US" sz="2000" b="1" dirty="0" smtClean="0">
                <a:solidFill>
                  <a:schemeClr val="tx1"/>
                </a:solidFill>
              </a:rPr>
              <a:t>Sarbanes-Oxley Act of 2002 </a:t>
            </a:r>
            <a:r>
              <a:rPr lang="en-US" sz="2000" dirty="0" smtClean="0">
                <a:solidFill>
                  <a:schemeClr val="tx1"/>
                </a:solidFill>
              </a:rPr>
              <a:t>impose strict information quality requirements on government agencies and companies.</a:t>
            </a:r>
          </a:p>
          <a:p>
            <a:pPr lvl="1">
              <a:spcBef>
                <a:spcPts val="0"/>
              </a:spcBef>
            </a:pPr>
            <a:r>
              <a:rPr lang="en-US" sz="2000" dirty="0" smtClean="0">
                <a:solidFill>
                  <a:schemeClr val="tx1"/>
                </a:solidFill>
              </a:rPr>
              <a:t>These Acts emphasize the importance of controlling and measuring data quality and information quality in business systems.</a:t>
            </a:r>
          </a:p>
          <a:p>
            <a:pPr lvl="1">
              <a:spcBef>
                <a:spcPts val="0"/>
              </a:spcBef>
            </a:pPr>
            <a:r>
              <a:rPr lang="en-US" sz="2000" dirty="0" smtClean="0">
                <a:solidFill>
                  <a:schemeClr val="tx1"/>
                </a:solidFill>
              </a:rPr>
              <a:t>Failure to comply can lead to huge fines and sanctions.</a:t>
            </a:r>
          </a:p>
          <a:p>
            <a:pPr lvl="1">
              <a:spcBef>
                <a:spcPts val="0"/>
              </a:spcBef>
              <a:buNone/>
            </a:pPr>
            <a:endParaRPr lang="en-US" sz="2000" dirty="0" smtClean="0">
              <a:solidFill>
                <a:schemeClr val="tx1"/>
              </a:solidFill>
            </a:endParaRPr>
          </a:p>
          <a:p>
            <a:pPr lvl="1">
              <a:spcBef>
                <a:spcPts val="0"/>
              </a:spcBef>
              <a:buNone/>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21</a:t>
            </a:fld>
            <a:endParaRPr lang="en-US"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14.4 Future of IT in Business  </a:t>
            </a:r>
            <a:endParaRPr lang="en-US" dirty="0">
              <a:solidFill>
                <a:schemeClr val="tx1"/>
              </a:solidFill>
            </a:endParaRPr>
          </a:p>
        </p:txBody>
      </p:sp>
      <p:sp>
        <p:nvSpPr>
          <p:cNvPr id="3" name="Content Placeholder 2"/>
          <p:cNvSpPr>
            <a:spLocks noGrp="1"/>
          </p:cNvSpPr>
          <p:nvPr>
            <p:ph idx="1"/>
          </p:nvPr>
        </p:nvSpPr>
        <p:spPr>
          <a:xfrm>
            <a:off x="457200" y="1219200"/>
            <a:ext cx="8229600" cy="4906963"/>
          </a:xfrm>
        </p:spPr>
        <p:txBody>
          <a:bodyPr>
            <a:normAutofit/>
          </a:bodyPr>
          <a:lstStyle/>
          <a:p>
            <a:r>
              <a:rPr lang="en-US" sz="2000" dirty="0" smtClean="0">
                <a:solidFill>
                  <a:schemeClr val="tx1"/>
                </a:solidFill>
              </a:rPr>
              <a:t>The slideshow “Microsoft's Home of the Future: A Visual Tour” </a:t>
            </a:r>
            <a:r>
              <a:rPr lang="en-US" sz="2000" i="1" dirty="0" smtClean="0">
                <a:solidFill>
                  <a:schemeClr val="tx1"/>
                </a:solidFill>
                <a:hlinkClick r:id="rId3"/>
              </a:rPr>
              <a:t>cio.com/article/597693/Microsoft_s_Home_of_the_Future_A_Visual_Tour</a:t>
            </a:r>
            <a:r>
              <a:rPr lang="en-US" sz="2000" dirty="0" smtClean="0">
                <a:solidFill>
                  <a:schemeClr val="tx1"/>
                </a:solidFill>
              </a:rPr>
              <a:t> shows a full-scale model home of the future.</a:t>
            </a:r>
          </a:p>
          <a:p>
            <a:r>
              <a:rPr lang="en-US" sz="2000" dirty="0" smtClean="0">
                <a:solidFill>
                  <a:schemeClr val="tx1"/>
                </a:solidFill>
              </a:rPr>
              <a:t>The future of IT in the organization is bringing about exciting changes.</a:t>
            </a:r>
          </a:p>
          <a:p>
            <a:pPr>
              <a:spcBef>
                <a:spcPts val="1800"/>
              </a:spcBef>
              <a:buNone/>
            </a:pPr>
            <a:r>
              <a:rPr lang="en-US" sz="2000" b="1" dirty="0" smtClean="0">
                <a:solidFill>
                  <a:schemeClr val="tx1"/>
                </a:solidFill>
              </a:rPr>
              <a:t>Escalating Trends:</a:t>
            </a:r>
          </a:p>
          <a:p>
            <a:pPr marL="857250" lvl="1" indent="-457200">
              <a:buClr>
                <a:schemeClr val="tx1"/>
              </a:buClr>
              <a:buFont typeface="+mj-lt"/>
              <a:buAutoNum type="arabicPeriod"/>
            </a:pPr>
            <a:r>
              <a:rPr lang="en-US" sz="2000" dirty="0" smtClean="0">
                <a:solidFill>
                  <a:schemeClr val="tx1"/>
                </a:solidFill>
              </a:rPr>
              <a:t>Cloud computing</a:t>
            </a:r>
          </a:p>
          <a:p>
            <a:pPr marL="857250" lvl="1" indent="-457200">
              <a:buClr>
                <a:schemeClr val="tx1"/>
              </a:buClr>
              <a:buFont typeface="+mj-lt"/>
              <a:buAutoNum type="arabicPeriod"/>
            </a:pPr>
            <a:r>
              <a:rPr lang="en-US" sz="2000" dirty="0" smtClean="0">
                <a:solidFill>
                  <a:schemeClr val="tx1"/>
                </a:solidFill>
              </a:rPr>
              <a:t>New faster and more robust Web</a:t>
            </a:r>
          </a:p>
          <a:p>
            <a:pPr marL="857250" lvl="1" indent="-457200">
              <a:buClr>
                <a:schemeClr val="tx1"/>
              </a:buClr>
              <a:buFont typeface="+mj-lt"/>
              <a:buAutoNum type="arabicPeriod"/>
            </a:pPr>
            <a:r>
              <a:rPr lang="en-US" sz="2000" dirty="0" smtClean="0">
                <a:solidFill>
                  <a:schemeClr val="tx1"/>
                </a:solidFill>
              </a:rPr>
              <a:t>Devices as doorways</a:t>
            </a:r>
          </a:p>
          <a:p>
            <a:pPr marL="857250" lvl="1" indent="-457200">
              <a:buClr>
                <a:schemeClr val="tx1"/>
              </a:buClr>
              <a:buFont typeface="+mj-lt"/>
              <a:buAutoNum type="arabicPeriod"/>
            </a:pPr>
            <a:r>
              <a:rPr lang="en-US" sz="2000" dirty="0" smtClean="0">
                <a:solidFill>
                  <a:schemeClr val="tx1"/>
                </a:solidFill>
              </a:rPr>
              <a:t>Fluid collaboration</a:t>
            </a:r>
          </a:p>
          <a:p>
            <a:pPr marL="857250" lvl="1" indent="-457200">
              <a:buClr>
                <a:schemeClr val="tx1"/>
              </a:buClr>
              <a:buFont typeface="+mj-lt"/>
              <a:buAutoNum type="arabicPeriod"/>
            </a:pPr>
            <a:r>
              <a:rPr lang="en-US" sz="2000" dirty="0" smtClean="0">
                <a:solidFill>
                  <a:schemeClr val="tx1"/>
                </a:solidFill>
              </a:rPr>
              <a:t>Conversation economy</a:t>
            </a:r>
          </a:p>
          <a:p>
            <a:pPr marL="857250" lvl="1" indent="-457200">
              <a:buClr>
                <a:schemeClr val="tx1"/>
              </a:buClr>
              <a:buFont typeface="+mj-lt"/>
              <a:buAutoNum type="arabicPeriod"/>
            </a:pPr>
            <a:r>
              <a:rPr lang="en-US" sz="2000" dirty="0" smtClean="0">
                <a:solidFill>
                  <a:schemeClr val="tx1"/>
                </a:solidFill>
              </a:rPr>
              <a:t>4G system development</a:t>
            </a:r>
          </a:p>
          <a:p>
            <a:pPr marL="857250" lvl="1" indent="-457200">
              <a:buClr>
                <a:schemeClr val="tx1"/>
              </a:buClr>
              <a:buFont typeface="+mj-lt"/>
              <a:buAutoNum type="arabicPeriod"/>
            </a:pPr>
            <a:r>
              <a:rPr lang="en-US" sz="2000" dirty="0" smtClean="0">
                <a:solidFill>
                  <a:schemeClr val="tx1"/>
                </a:solidFill>
              </a:rPr>
              <a:t>Data + decisions = differentiation</a:t>
            </a:r>
          </a:p>
          <a:p>
            <a:pPr marL="457200" indent="-457200">
              <a:buFont typeface="+mj-lt"/>
              <a:buAutoNum type="arabicPeriod"/>
            </a:pPr>
            <a:endParaRPr lang="en-US" sz="2000" dirty="0" smtClean="0">
              <a:solidFill>
                <a:schemeClr val="tx1"/>
              </a:solidFill>
            </a:endParaRPr>
          </a:p>
          <a:p>
            <a:pPr marL="457200" indent="-457200">
              <a:buFont typeface="+mj-lt"/>
              <a:buAutoNum type="arabicPeriod"/>
            </a:pP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14-</a:t>
            </a:r>
            <a:fld id="{4C0BDC54-7FBA-410E-843C-F866E66B0366}" type="slidenum">
              <a:rPr lang="en-US" smtClean="0"/>
              <a:pPr/>
              <a:t>22</a:t>
            </a:fld>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i="1" dirty="0" smtClean="0">
                <a:solidFill>
                  <a:schemeClr val="tx1"/>
                </a:solidFill>
              </a:rPr>
              <a:t>Chapter 14 Link Library</a:t>
            </a:r>
            <a:endParaRPr lang="en-US" sz="2800" i="1" dirty="0">
              <a:solidFill>
                <a:schemeClr val="tx1"/>
              </a:solidFill>
            </a:endParaRPr>
          </a:p>
        </p:txBody>
      </p:sp>
      <p:sp>
        <p:nvSpPr>
          <p:cNvPr id="3" name="Content Placeholder 2"/>
          <p:cNvSpPr>
            <a:spLocks noGrp="1"/>
          </p:cNvSpPr>
          <p:nvPr>
            <p:ph idx="1"/>
          </p:nvPr>
        </p:nvSpPr>
        <p:spPr>
          <a:xfrm>
            <a:off x="457200" y="990600"/>
            <a:ext cx="8382000" cy="5257800"/>
          </a:xfrm>
        </p:spPr>
        <p:txBody>
          <a:bodyPr>
            <a:noAutofit/>
          </a:bodyPr>
          <a:lstStyle/>
          <a:p>
            <a:pPr>
              <a:buNone/>
            </a:pPr>
            <a:r>
              <a:rPr lang="en-US" sz="2000" dirty="0" smtClean="0">
                <a:solidFill>
                  <a:schemeClr val="tx1"/>
                </a:solidFill>
              </a:rPr>
              <a:t>Internet World Stats </a:t>
            </a:r>
            <a:r>
              <a:rPr lang="en-US" sz="2000" i="1" u="sng" dirty="0" smtClean="0">
                <a:solidFill>
                  <a:schemeClr val="tx1"/>
                </a:solidFill>
                <a:hlinkClick r:id="rId3"/>
              </a:rPr>
              <a:t>internetworldstats.com/stats.htm</a:t>
            </a:r>
            <a:r>
              <a:rPr lang="en-US" sz="2000" i="1" dirty="0" smtClean="0">
                <a:solidFill>
                  <a:schemeClr val="tx1"/>
                </a:solidFill>
              </a:rPr>
              <a:t> </a:t>
            </a:r>
            <a:endParaRPr lang="en-US" sz="2000" dirty="0" smtClean="0">
              <a:solidFill>
                <a:schemeClr val="tx1"/>
              </a:solidFill>
            </a:endParaRPr>
          </a:p>
          <a:p>
            <a:pPr>
              <a:buNone/>
            </a:pPr>
            <a:r>
              <a:rPr lang="en-US" sz="2000" dirty="0" smtClean="0">
                <a:solidFill>
                  <a:schemeClr val="tx1"/>
                </a:solidFill>
              </a:rPr>
              <a:t>Green IT  </a:t>
            </a:r>
            <a:r>
              <a:rPr lang="en-US" sz="2000" i="1" u="sng" dirty="0" smtClean="0">
                <a:solidFill>
                  <a:schemeClr val="tx1"/>
                </a:solidFill>
                <a:hlinkClick r:id="rId4"/>
              </a:rPr>
              <a:t>greenit.net/</a:t>
            </a:r>
            <a:r>
              <a:rPr lang="en-US" sz="2000" i="1" dirty="0" smtClean="0">
                <a:solidFill>
                  <a:schemeClr val="tx1"/>
                </a:solidFill>
              </a:rPr>
              <a:t> </a:t>
            </a:r>
            <a:endParaRPr lang="en-US" sz="2000" dirty="0" smtClean="0">
              <a:solidFill>
                <a:schemeClr val="tx1"/>
              </a:solidFill>
            </a:endParaRPr>
          </a:p>
          <a:p>
            <a:pPr>
              <a:buNone/>
            </a:pPr>
            <a:r>
              <a:rPr lang="en-US" sz="1800" dirty="0" smtClean="0">
                <a:solidFill>
                  <a:schemeClr val="tx1"/>
                </a:solidFill>
              </a:rPr>
              <a:t>Nicholas Institute for Environmental Policy Solutions at Duke University </a:t>
            </a:r>
            <a:r>
              <a:rPr lang="en-US" sz="1800" i="1" u="sng" dirty="0" smtClean="0">
                <a:solidFill>
                  <a:schemeClr val="tx1"/>
                </a:solidFill>
                <a:hlinkClick r:id="rId5"/>
              </a:rPr>
              <a:t>nicholas.duke.edu/institute/about.html</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SMART 2020, low carbon economy in the information age </a:t>
            </a:r>
            <a:r>
              <a:rPr lang="en-US" sz="1800" i="1" u="sng" dirty="0" smtClean="0">
                <a:solidFill>
                  <a:schemeClr val="tx1"/>
                </a:solidFill>
                <a:hlinkClick r:id="rId6"/>
              </a:rPr>
              <a:t>smart2020.org/</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Internet statistics, trends, and demographics </a:t>
            </a:r>
            <a:r>
              <a:rPr lang="en-US" sz="1800" i="1" u="sng" dirty="0" smtClean="0">
                <a:solidFill>
                  <a:schemeClr val="tx1"/>
                </a:solidFill>
                <a:hlinkClick r:id="rId7"/>
              </a:rPr>
              <a:t>isoc.org/internet/stats/</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Green Student U  </a:t>
            </a:r>
            <a:r>
              <a:rPr lang="en-US" sz="1800" i="1" u="sng" dirty="0" smtClean="0">
                <a:solidFill>
                  <a:schemeClr val="tx1"/>
                </a:solidFill>
                <a:hlinkClick r:id="rId8"/>
              </a:rPr>
              <a:t>greenstudentu.com/</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National Research Council  </a:t>
            </a:r>
            <a:r>
              <a:rPr lang="en-US" sz="1800" i="1" u="sng" dirty="0" smtClean="0">
                <a:solidFill>
                  <a:schemeClr val="tx1"/>
                </a:solidFill>
                <a:hlinkClick r:id="rId9"/>
              </a:rPr>
              <a:t>americasclimatechoices.org/</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Green Power for Mobile (GPM) of the GSMA  </a:t>
            </a:r>
            <a:r>
              <a:rPr lang="en-US" sz="1800" i="1" u="sng" dirty="0" smtClean="0">
                <a:solidFill>
                  <a:schemeClr val="tx1"/>
                </a:solidFill>
                <a:hlinkClick r:id="rId10"/>
              </a:rPr>
              <a:t>gsmworld.com/our-work/mobile_planet/green_power_for_mobile/index.htm</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3D view of mobile Green Power deployments </a:t>
            </a:r>
            <a:r>
              <a:rPr lang="en-US" sz="1800" i="1" u="sng" dirty="0" smtClean="0">
                <a:solidFill>
                  <a:schemeClr val="tx1"/>
                </a:solidFill>
                <a:hlinkClick r:id="rId11"/>
              </a:rPr>
              <a:t>wirelessintelligence.com/green-power/</a:t>
            </a:r>
            <a:r>
              <a:rPr lang="en-US" sz="1800" i="1" dirty="0" smtClean="0">
                <a:solidFill>
                  <a:schemeClr val="tx1"/>
                </a:solidFill>
              </a:rPr>
              <a:t> </a:t>
            </a:r>
            <a:endParaRPr lang="en-US" sz="1800" dirty="0" smtClean="0">
              <a:solidFill>
                <a:schemeClr val="tx1"/>
              </a:solidFill>
            </a:endParaRPr>
          </a:p>
          <a:p>
            <a:pPr>
              <a:buNone/>
            </a:pPr>
            <a:r>
              <a:rPr lang="en-US" sz="1800" i="1" dirty="0" smtClean="0">
                <a:solidFill>
                  <a:schemeClr val="tx1"/>
                </a:solidFill>
              </a:rPr>
              <a:t>Google Earth plug-in </a:t>
            </a:r>
            <a:r>
              <a:rPr lang="en-US" sz="1800" i="1" u="sng" dirty="0" smtClean="0">
                <a:solidFill>
                  <a:schemeClr val="tx1"/>
                </a:solidFill>
                <a:hlinkClick r:id="rId12"/>
              </a:rPr>
              <a:t>earth.google.com/plugin/</a:t>
            </a:r>
            <a:endParaRPr lang="en-US" sz="1800" dirty="0" smtClean="0">
              <a:solidFill>
                <a:schemeClr val="tx1"/>
              </a:solidFill>
            </a:endParaRPr>
          </a:p>
          <a:p>
            <a:pPr>
              <a:buNone/>
            </a:pPr>
            <a:r>
              <a:rPr lang="en-US" sz="1800" dirty="0" smtClean="0">
                <a:solidFill>
                  <a:schemeClr val="tx1"/>
                </a:solidFill>
              </a:rPr>
              <a:t>ENERGY STAR ratings </a:t>
            </a:r>
            <a:r>
              <a:rPr lang="en-US" sz="1800" i="1" u="sng" dirty="0" smtClean="0">
                <a:solidFill>
                  <a:schemeClr val="tx1"/>
                </a:solidFill>
                <a:hlinkClick r:id="rId13"/>
              </a:rPr>
              <a:t>energystar.gov/</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Information Commissioner’s Office, U.K. </a:t>
            </a:r>
            <a:r>
              <a:rPr lang="en-US" sz="1800" i="1" u="sng" dirty="0" smtClean="0">
                <a:solidFill>
                  <a:schemeClr val="tx1"/>
                </a:solidFill>
                <a:hlinkClick r:id="rId14"/>
              </a:rPr>
              <a:t>ico.gov.uk/</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Stop Climate Change, European Free Alliance </a:t>
            </a:r>
            <a:r>
              <a:rPr lang="en-US" sz="1800" i="1" u="sng" dirty="0" smtClean="0">
                <a:solidFill>
                  <a:schemeClr val="tx1"/>
                </a:solidFill>
                <a:hlinkClick r:id="rId15"/>
              </a:rPr>
              <a:t>stopclimatechange.net/</a:t>
            </a:r>
            <a:r>
              <a:rPr lang="en-US" sz="1800" i="1" dirty="0" smtClean="0">
                <a:solidFill>
                  <a:schemeClr val="tx1"/>
                </a:solidFill>
              </a:rPr>
              <a:t> </a:t>
            </a:r>
            <a:endParaRPr lang="en-US" sz="1800" dirty="0" smtClean="0">
              <a:solidFill>
                <a:schemeClr val="tx1"/>
              </a:solidFill>
            </a:endParaRPr>
          </a:p>
          <a:p>
            <a:pPr>
              <a:buNone/>
            </a:pPr>
            <a:r>
              <a:rPr lang="en-US" sz="1800" dirty="0" smtClean="0">
                <a:solidFill>
                  <a:schemeClr val="tx1"/>
                </a:solidFill>
              </a:rPr>
              <a:t>U.S. Global Change Research Program</a:t>
            </a:r>
            <a:r>
              <a:rPr lang="en-US" sz="1800" i="1" dirty="0" smtClean="0">
                <a:solidFill>
                  <a:schemeClr val="tx1"/>
                </a:solidFill>
              </a:rPr>
              <a:t>  </a:t>
            </a:r>
            <a:r>
              <a:rPr lang="en-US" sz="1800" i="1" u="sng" dirty="0" smtClean="0">
                <a:solidFill>
                  <a:schemeClr val="tx1"/>
                </a:solidFill>
                <a:hlinkClick r:id="rId16"/>
              </a:rPr>
              <a:t>globalchange.gov/</a:t>
            </a:r>
            <a:r>
              <a:rPr lang="en-US" sz="1800" i="1" dirty="0" smtClean="0">
                <a:solidFill>
                  <a:schemeClr val="tx1"/>
                </a:solidFill>
              </a:rPr>
              <a:t> </a:t>
            </a:r>
            <a:endParaRPr lang="en-US" sz="1800" dirty="0" smtClean="0">
              <a:solidFill>
                <a:schemeClr val="tx1"/>
              </a:solidFill>
            </a:endParaRPr>
          </a:p>
          <a:p>
            <a:pPr>
              <a:buNone/>
            </a:pPr>
            <a:endParaRPr lang="en-US" sz="1800" dirty="0"/>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a:solidFill>
                  <a:schemeClr val="tx1"/>
                </a:solidFill>
              </a:rPr>
              <a:t>14-</a:t>
            </a:r>
            <a:fld id="{4C0BDC54-7FBA-410E-843C-F866E66B0366}" type="slidenum">
              <a:rPr lang="en-US">
                <a:solidFill>
                  <a:schemeClr val="tx1"/>
                </a:solidFill>
              </a:rPr>
              <a:pPr/>
              <a:t>23</a:t>
            </a:fld>
            <a:endParaRPr lang="en-US" dirty="0">
              <a:solidFill>
                <a:schemeClr val="tx1"/>
              </a:soli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868362"/>
          </a:xfrm>
        </p:spPr>
        <p:txBody>
          <a:bodyPr>
            <a:normAutofit/>
          </a:bodyPr>
          <a:lstStyle/>
          <a:p>
            <a:r>
              <a:rPr lang="en-US" i="1" spc="300" dirty="0" smtClean="0">
                <a:solidFill>
                  <a:schemeClr val="tx1"/>
                </a:solidFill>
                <a:effectLst>
                  <a:outerShdw blurRad="38100" dist="38100" dir="2700000" algn="tl">
                    <a:srgbClr val="000000">
                      <a:alpha val="43137"/>
                    </a:srgbClr>
                  </a:outerShdw>
                </a:effectLst>
              </a:rPr>
              <a:t>Chapter 14 Learning Objectives</a:t>
            </a:r>
            <a:endParaRPr lang="en-US" b="1" dirty="0">
              <a:solidFill>
                <a:srgbClr val="6B633D"/>
              </a:solidFill>
            </a:endParaRPr>
          </a:p>
        </p:txBody>
      </p:sp>
      <p:sp>
        <p:nvSpPr>
          <p:cNvPr id="3" name="Content Placeholder 2"/>
          <p:cNvSpPr>
            <a:spLocks noGrp="1"/>
          </p:cNvSpPr>
          <p:nvPr>
            <p:ph idx="1"/>
          </p:nvPr>
        </p:nvSpPr>
        <p:spPr>
          <a:xfrm>
            <a:off x="1066800" y="1752600"/>
            <a:ext cx="6858000" cy="3810000"/>
          </a:xfrm>
        </p:spPr>
        <p:txBody>
          <a:bodyPr>
            <a:normAutofit lnSpcReduction="10000"/>
          </a:bodyPr>
          <a:lstStyle/>
          <a:p>
            <a:pPr lvl="0">
              <a:spcBef>
                <a:spcPts val="1800"/>
              </a:spcBef>
              <a:spcAft>
                <a:spcPts val="600"/>
              </a:spcAft>
            </a:pPr>
            <a:r>
              <a:rPr lang="en-US" sz="2000" dirty="0" smtClean="0">
                <a:solidFill>
                  <a:schemeClr val="tx1"/>
                </a:solidFill>
              </a:rPr>
              <a:t>Understand how IT and users can reduce carbon emissions and global warming that harm the planet through green business practices and data center designs that conserve natural resources. </a:t>
            </a:r>
          </a:p>
          <a:p>
            <a:pPr lvl="0">
              <a:spcBef>
                <a:spcPts val="1800"/>
              </a:spcBef>
              <a:spcAft>
                <a:spcPts val="600"/>
              </a:spcAft>
            </a:pPr>
            <a:r>
              <a:rPr lang="en-US" sz="2000" dirty="0" smtClean="0">
                <a:solidFill>
                  <a:schemeClr val="tx1"/>
                </a:solidFill>
              </a:rPr>
              <a:t>Understand the tradeoffs associated with conveniences and competitive advantages that IT offers.</a:t>
            </a:r>
          </a:p>
          <a:p>
            <a:pPr lvl="0">
              <a:spcBef>
                <a:spcPts val="1800"/>
              </a:spcBef>
              <a:spcAft>
                <a:spcPts val="600"/>
              </a:spcAft>
            </a:pPr>
            <a:r>
              <a:rPr lang="en-US" sz="2000" dirty="0" smtClean="0">
                <a:solidFill>
                  <a:schemeClr val="tx1"/>
                </a:solidFill>
              </a:rPr>
              <a:t>Recognize the impacts of </a:t>
            </a:r>
            <a:r>
              <a:rPr lang="en-US" sz="2000" i="1" dirty="0" smtClean="0">
                <a:solidFill>
                  <a:schemeClr val="tx1"/>
                </a:solidFill>
              </a:rPr>
              <a:t>constant connectivity</a:t>
            </a:r>
            <a:r>
              <a:rPr lang="en-US" sz="2000" dirty="0" smtClean="0">
                <a:solidFill>
                  <a:schemeClr val="tx1"/>
                </a:solidFill>
              </a:rPr>
              <a:t> and distractions on quality of life, business, safety, and interpersonal relationships.</a:t>
            </a:r>
          </a:p>
          <a:p>
            <a:pPr>
              <a:spcBef>
                <a:spcPts val="1800"/>
              </a:spcBef>
              <a:spcAft>
                <a:spcPts val="600"/>
              </a:spcAft>
            </a:pPr>
            <a:r>
              <a:rPr lang="en-US" sz="2000" dirty="0" smtClean="0">
                <a:solidFill>
                  <a:schemeClr val="tx1"/>
                </a:solidFill>
              </a:rPr>
              <a:t>Understand the key trends and forecasts for IT.</a:t>
            </a:r>
            <a:endParaRPr lang="en-US" sz="2000" b="1" dirty="0" smtClean="0">
              <a:solidFill>
                <a:schemeClr val="tx1"/>
              </a:solidFill>
            </a:endParaRPr>
          </a:p>
        </p:txBody>
      </p:sp>
      <p:sp>
        <p:nvSpPr>
          <p:cNvPr id="4" name="Footer Placeholder 3"/>
          <p:cNvSpPr>
            <a:spLocks noGrp="1"/>
          </p:cNvSpPr>
          <p:nvPr>
            <p:ph type="ftr" sz="quarter" idx="11"/>
          </p:nvPr>
        </p:nvSpPr>
        <p:spPr>
          <a:xfrm>
            <a:off x="457200" y="6248400"/>
            <a:ext cx="2895600" cy="365125"/>
          </a:xfrm>
        </p:spPr>
        <p:txBody>
          <a:bodyPr/>
          <a:lstStyle/>
          <a:p>
            <a:r>
              <a:rPr lang="en-US" dirty="0" smtClean="0">
                <a:solidFill>
                  <a:schemeClr val="tx1"/>
                </a:solidFill>
              </a:rPr>
              <a:t>Copyright 2012 John Wiley &amp; Sons, Inc.</a:t>
            </a:r>
            <a:endParaRPr lang="en-US" dirty="0">
              <a:solidFill>
                <a:schemeClr val="tx1"/>
              </a:solidFill>
            </a:endParaRPr>
          </a:p>
        </p:txBody>
      </p:sp>
      <p:sp>
        <p:nvSpPr>
          <p:cNvPr id="5" name="Slide Number Placeholder 4"/>
          <p:cNvSpPr>
            <a:spLocks noGrp="1"/>
          </p:cNvSpPr>
          <p:nvPr>
            <p:ph type="sldNum" sz="quarter" idx="12"/>
          </p:nvPr>
        </p:nvSpPr>
        <p:spPr/>
        <p:txBody>
          <a:bodyPr/>
          <a:lstStyle/>
          <a:p>
            <a:r>
              <a:rPr lang="en-US" sz="1600" dirty="0" smtClean="0">
                <a:solidFill>
                  <a:schemeClr val="tx1"/>
                </a:solidFill>
              </a:rPr>
              <a:t>14-</a:t>
            </a:r>
            <a:fld id="{4C0BDC54-7FBA-410E-843C-F866E66B0366}" type="slidenum">
              <a:rPr lang="en-US" sz="1600" smtClean="0">
                <a:solidFill>
                  <a:schemeClr val="tx1"/>
                </a:solidFill>
              </a:rPr>
              <a:pPr/>
              <a:t>3</a:t>
            </a:fld>
            <a:endParaRPr lang="en-US" sz="1600" dirty="0">
              <a:solidFill>
                <a:schemeClr val="tx1"/>
              </a:solidFill>
            </a:endParaRPr>
          </a:p>
        </p:txBody>
      </p:sp>
      <p:pic>
        <p:nvPicPr>
          <p:cNvPr id="6" name="Picture 5" descr="st.bmp">
            <a:hlinkClick r:id="rId3"/>
          </p:cNvPr>
          <p:cNvPicPr>
            <a:picLocks noChangeAspect="1"/>
          </p:cNvPicPr>
          <p:nvPr/>
        </p:nvPicPr>
        <p:blipFill>
          <a:blip r:embed="rId4" cstate="print"/>
          <a:stretch>
            <a:fillRect/>
          </a:stretch>
        </p:blipFill>
        <p:spPr>
          <a:xfrm rot="21268212">
            <a:off x="198398" y="2049482"/>
            <a:ext cx="973429" cy="1030213"/>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952500" dist="38100" dir="5400000" algn="t" rotWithShape="0">
              <a:schemeClr val="tx2">
                <a:lumMod val="75000"/>
                <a:alpha val="96000"/>
              </a:schemeClr>
            </a:outerShdw>
          </a:effectLst>
        </p:spPr>
      </p:pic>
      <p:pic>
        <p:nvPicPr>
          <p:cNvPr id="7" name="Picture 6" descr="eu.bmp">
            <a:hlinkClick r:id="rId5"/>
          </p:cNvPr>
          <p:cNvPicPr>
            <a:picLocks noChangeAspect="1"/>
          </p:cNvPicPr>
          <p:nvPr/>
        </p:nvPicPr>
        <p:blipFill>
          <a:blip r:embed="rId6" cstate="print"/>
          <a:stretch>
            <a:fillRect/>
          </a:stretch>
        </p:blipFill>
        <p:spPr>
          <a:xfrm>
            <a:off x="7052331" y="419238"/>
            <a:ext cx="1863069" cy="1180962"/>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736600" sx="102000" sy="102000" algn="ctr" rotWithShape="0">
              <a:schemeClr val="tx2">
                <a:lumMod val="75000"/>
                <a:alpha val="88000"/>
              </a:schemeClr>
            </a:outerShdw>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a:bodyPr>
          <a:lstStyle/>
          <a:p>
            <a:pPr>
              <a:spcBef>
                <a:spcPts val="600"/>
              </a:spcBef>
            </a:pPr>
            <a:r>
              <a:rPr lang="en-US" sz="2400" spc="600" dirty="0" smtClean="0"/>
              <a:t>For Class Discussion &amp; Debate</a:t>
            </a:r>
            <a:r>
              <a:rPr lang="en-US" spc="600" dirty="0" smtClean="0"/>
              <a:t/>
            </a:r>
            <a:br>
              <a:rPr lang="en-US" spc="600" dirty="0" smtClean="0"/>
            </a:br>
            <a:r>
              <a:rPr lang="en-US" sz="2400" spc="600" dirty="0" smtClean="0"/>
              <a:t>          </a:t>
            </a:r>
            <a:r>
              <a:rPr lang="en-US" sz="2400" dirty="0" smtClean="0">
                <a:solidFill>
                  <a:schemeClr val="tx1"/>
                </a:solidFill>
              </a:rPr>
              <a:t>IT’s Carbon Hot Spots</a:t>
            </a:r>
            <a:endParaRPr lang="en-US" dirty="0"/>
          </a:p>
        </p:txBody>
      </p:sp>
      <p:sp>
        <p:nvSpPr>
          <p:cNvPr id="3" name="Content Placeholder 2"/>
          <p:cNvSpPr>
            <a:spLocks noGrp="1"/>
          </p:cNvSpPr>
          <p:nvPr>
            <p:ph idx="1"/>
          </p:nvPr>
        </p:nvSpPr>
        <p:spPr>
          <a:xfrm>
            <a:off x="762000" y="1600200"/>
            <a:ext cx="6781800" cy="4343400"/>
          </a:xfrm>
        </p:spPr>
        <p:txBody>
          <a:bodyPr>
            <a:normAutofit/>
          </a:bodyPr>
          <a:lstStyle/>
          <a:p>
            <a:pPr lvl="0">
              <a:spcBef>
                <a:spcPts val="600"/>
              </a:spcBef>
              <a:spcAft>
                <a:spcPts val="600"/>
              </a:spcAft>
              <a:buNone/>
            </a:pPr>
            <a:r>
              <a:rPr lang="en-US" sz="2000" b="1" u="sng" dirty="0" smtClean="0">
                <a:solidFill>
                  <a:schemeClr val="tx1"/>
                </a:solidFill>
              </a:rPr>
              <a:t>Scenario for Brainstorming &amp; Discussion</a:t>
            </a:r>
            <a:r>
              <a:rPr lang="en-US" sz="2000" b="1" dirty="0" smtClean="0">
                <a:solidFill>
                  <a:schemeClr val="tx1"/>
                </a:solidFill>
              </a:rPr>
              <a:t> </a:t>
            </a:r>
            <a:r>
              <a:rPr lang="en-US" sz="1800" i="1" dirty="0" smtClean="0">
                <a:solidFill>
                  <a:schemeClr val="tx1"/>
                </a:solidFill>
              </a:rPr>
              <a:t>(see book for full text)</a:t>
            </a:r>
            <a:endParaRPr lang="en-US" sz="2000" i="1" dirty="0" smtClean="0">
              <a:solidFill>
                <a:schemeClr val="tx1"/>
              </a:solidFill>
            </a:endParaRPr>
          </a:p>
          <a:p>
            <a:pPr lvl="0">
              <a:buNone/>
            </a:pPr>
            <a:r>
              <a:rPr lang="en-US" sz="2000" dirty="0" smtClean="0">
                <a:solidFill>
                  <a:schemeClr val="tx1"/>
                </a:solidFill>
              </a:rPr>
              <a:t>	Organizations that have invested in green hardware find that energy savings, extended product lifecycle, positive public image, and other benefits exceeded the hardware costs—improving net profit.  </a:t>
            </a:r>
          </a:p>
          <a:p>
            <a:pPr marL="457200" lvl="0" indent="-457200">
              <a:spcBef>
                <a:spcPts val="1200"/>
              </a:spcBef>
              <a:buClr>
                <a:schemeClr val="tx1"/>
              </a:buClr>
              <a:buSzPct val="100000"/>
              <a:buFont typeface="+mj-lt"/>
              <a:buAutoNum type="alphaLcParenR"/>
            </a:pPr>
            <a:r>
              <a:rPr lang="en-US" sz="2000" dirty="0" smtClean="0">
                <a:solidFill>
                  <a:schemeClr val="tx1"/>
                </a:solidFill>
              </a:rPr>
              <a:t>Given this situation, in your opinion, why wouldn’t companies invest in energy saving IT and business practices? </a:t>
            </a:r>
          </a:p>
          <a:p>
            <a:pPr marL="457200" lvl="0" indent="-457200">
              <a:spcBef>
                <a:spcPts val="1200"/>
              </a:spcBef>
              <a:buClr>
                <a:schemeClr val="tx1"/>
              </a:buClr>
              <a:buSzPct val="100000"/>
              <a:buFont typeface="+mj-lt"/>
              <a:buAutoNum type="alphaLcParenR"/>
            </a:pPr>
            <a:endParaRPr lang="en-US" sz="2000" dirty="0" smtClean="0">
              <a:solidFill>
                <a:schemeClr val="tx1"/>
              </a:solidFill>
            </a:endParaRPr>
          </a:p>
          <a:p>
            <a:pPr marL="457200" lvl="0" indent="-457200">
              <a:spcBef>
                <a:spcPts val="1200"/>
              </a:spcBef>
              <a:buClr>
                <a:schemeClr val="tx1"/>
              </a:buClr>
              <a:buSzPct val="100000"/>
              <a:buNone/>
            </a:pPr>
            <a:r>
              <a:rPr lang="en-US" sz="2000" i="1" dirty="0" smtClean="0">
                <a:solidFill>
                  <a:schemeClr val="tx1"/>
                </a:solidFill>
              </a:rPr>
              <a:t>Continued on next slide</a:t>
            </a: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14-</a:t>
            </a:r>
            <a:fld id="{4C0BDC54-7FBA-410E-843C-F866E66B0366}" type="slidenum">
              <a:rPr lang="en-US" smtClean="0">
                <a:solidFill>
                  <a:schemeClr val="tx1"/>
                </a:solidFill>
              </a:rPr>
              <a:pPr/>
              <a:t>4</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9" name="Picture 8" descr="1.bmp"/>
          <p:cNvPicPr>
            <a:picLocks noChangeAspect="1"/>
          </p:cNvPicPr>
          <p:nvPr/>
        </p:nvPicPr>
        <p:blipFill>
          <a:blip r:embed="rId3" cstate="print"/>
          <a:stretch>
            <a:fillRect/>
          </a:stretch>
        </p:blipFill>
        <p:spPr>
          <a:xfrm>
            <a:off x="6629400" y="4038600"/>
            <a:ext cx="2133600" cy="2223248"/>
          </a:xfrm>
          <a:prstGeom prst="rect">
            <a:avLst/>
          </a:prstGeom>
          <a:effectLst>
            <a:outerShdw blurRad="558800" sx="102000" sy="102000" algn="ctr" rotWithShape="0">
              <a:prstClr val="black">
                <a:alpha val="67000"/>
              </a:prstClr>
            </a:outerShdw>
          </a:effectLst>
        </p:spPr>
      </p:pic>
      <p:sp>
        <p:nvSpPr>
          <p:cNvPr id="10" name="Rectangle 9"/>
          <p:cNvSpPr/>
          <p:nvPr/>
        </p:nvSpPr>
        <p:spPr>
          <a:xfrm>
            <a:off x="4572000" y="5334000"/>
            <a:ext cx="1981200" cy="646331"/>
          </a:xfrm>
          <a:prstGeom prst="rect">
            <a:avLst/>
          </a:prstGeom>
        </p:spPr>
        <p:txBody>
          <a:bodyPr wrap="square">
            <a:spAutoFit/>
          </a:bodyPr>
          <a:lstStyle/>
          <a:p>
            <a:pPr algn="r"/>
            <a:r>
              <a:rPr lang="en-US" dirty="0" smtClean="0"/>
              <a:t>Figure 14.2 Greenhouse effect</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a:bodyPr>
          <a:lstStyle/>
          <a:p>
            <a:pPr>
              <a:spcBef>
                <a:spcPts val="600"/>
              </a:spcBef>
            </a:pPr>
            <a:r>
              <a:rPr lang="en-US" sz="2400" spc="600" dirty="0" smtClean="0"/>
              <a:t>For Class Discussion &amp; Debate</a:t>
            </a:r>
            <a:r>
              <a:rPr lang="en-US" spc="600" dirty="0" smtClean="0"/>
              <a:t/>
            </a:r>
            <a:br>
              <a:rPr lang="en-US" spc="600" dirty="0" smtClean="0"/>
            </a:br>
            <a:r>
              <a:rPr lang="en-US" sz="2400" spc="600" dirty="0" smtClean="0"/>
              <a:t>          </a:t>
            </a:r>
            <a:r>
              <a:rPr lang="en-US" sz="2400" dirty="0" smtClean="0">
                <a:solidFill>
                  <a:schemeClr val="tx1"/>
                </a:solidFill>
              </a:rPr>
              <a:t>IT’s Carbon Hot Spots</a:t>
            </a:r>
            <a:endParaRPr lang="en-US" dirty="0"/>
          </a:p>
        </p:txBody>
      </p:sp>
      <p:sp>
        <p:nvSpPr>
          <p:cNvPr id="3" name="Content Placeholder 2"/>
          <p:cNvSpPr>
            <a:spLocks noGrp="1"/>
          </p:cNvSpPr>
          <p:nvPr>
            <p:ph idx="1"/>
          </p:nvPr>
        </p:nvSpPr>
        <p:spPr>
          <a:xfrm>
            <a:off x="609600" y="1524000"/>
            <a:ext cx="6629400" cy="4343400"/>
          </a:xfrm>
        </p:spPr>
        <p:txBody>
          <a:bodyPr>
            <a:normAutofit/>
          </a:bodyPr>
          <a:lstStyle/>
          <a:p>
            <a:pPr lvl="0">
              <a:spcBef>
                <a:spcPts val="600"/>
              </a:spcBef>
              <a:spcAft>
                <a:spcPts val="600"/>
              </a:spcAft>
              <a:buNone/>
            </a:pPr>
            <a:r>
              <a:rPr lang="en-US" sz="2000" b="1" u="sng" dirty="0" smtClean="0">
                <a:solidFill>
                  <a:schemeClr val="tx1"/>
                </a:solidFill>
              </a:rPr>
              <a:t>Scenario for Brainstorming &amp; Discussion</a:t>
            </a:r>
            <a:r>
              <a:rPr lang="en-US" sz="2000" b="1" dirty="0" smtClean="0">
                <a:solidFill>
                  <a:schemeClr val="tx1"/>
                </a:solidFill>
              </a:rPr>
              <a:t> </a:t>
            </a:r>
            <a:r>
              <a:rPr lang="en-US" sz="1800" i="1" dirty="0" smtClean="0">
                <a:solidFill>
                  <a:schemeClr val="tx1"/>
                </a:solidFill>
              </a:rPr>
              <a:t>(see book for full text)</a:t>
            </a:r>
            <a:endParaRPr lang="en-US" sz="2000" i="1" dirty="0" smtClean="0">
              <a:solidFill>
                <a:schemeClr val="tx1"/>
              </a:solidFill>
            </a:endParaRPr>
          </a:p>
          <a:p>
            <a:pPr marL="457200" lvl="0" indent="-457200">
              <a:spcBef>
                <a:spcPts val="1800"/>
              </a:spcBef>
              <a:buSzPct val="100000"/>
              <a:buFont typeface="+mj-lt"/>
              <a:buAutoNum type="alphaLcParenR" startAt="3"/>
            </a:pPr>
            <a:r>
              <a:rPr lang="en-US" sz="2000" dirty="0" smtClean="0">
                <a:solidFill>
                  <a:schemeClr val="tx1"/>
                </a:solidFill>
              </a:rPr>
              <a:t>In your opinion, why aren’t managers more concerned with global warming and the greenhouse effect?  That is, why aren’t all levels of management concerned enough about the health of current and future generations and the planet to make investments to reduce GHGs? </a:t>
            </a:r>
          </a:p>
          <a:p>
            <a:pPr marL="457200" indent="-457200">
              <a:spcBef>
                <a:spcPts val="1800"/>
              </a:spcBef>
              <a:buClr>
                <a:schemeClr val="tx1"/>
              </a:buClr>
              <a:buSzPct val="100000"/>
              <a:buFont typeface="+mj-lt"/>
              <a:buAutoNum type="alphaLcParenR" startAt="3"/>
            </a:pPr>
            <a:r>
              <a:rPr lang="en-US" sz="2000" dirty="0" smtClean="0">
                <a:solidFill>
                  <a:schemeClr val="tx1"/>
                </a:solidFill>
              </a:rPr>
              <a:t>What can </a:t>
            </a:r>
            <a:r>
              <a:rPr lang="en-US" sz="2000" b="1" dirty="0" smtClean="0">
                <a:solidFill>
                  <a:schemeClr val="tx1"/>
                </a:solidFill>
              </a:rPr>
              <a:t>you do </a:t>
            </a:r>
            <a:r>
              <a:rPr lang="en-US" sz="2000" dirty="0" smtClean="0">
                <a:solidFill>
                  <a:schemeClr val="tx1"/>
                </a:solidFill>
              </a:rPr>
              <a:t>to reduce your carbon footprint and still meet your responsibilities? What would motivate you to take those actions? </a:t>
            </a:r>
            <a:br>
              <a:rPr lang="en-US" sz="2000" dirty="0" smtClean="0">
                <a:solidFill>
                  <a:schemeClr val="tx1"/>
                </a:solidFill>
              </a:rPr>
            </a:br>
            <a:r>
              <a:rPr lang="en-US" sz="2000" dirty="0" smtClean="0">
                <a:solidFill>
                  <a:schemeClr val="tx1"/>
                </a:solidFill>
              </a:rPr>
              <a:t>Why is reducing your carbon footprint so difficult? </a:t>
            </a:r>
            <a:endParaRPr lang="en-US" sz="2000" i="1" dirty="0" smtClean="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14-</a:t>
            </a:r>
            <a:fld id="{4C0BDC54-7FBA-410E-843C-F866E66B0366}" type="slidenum">
              <a:rPr lang="en-US" smtClean="0">
                <a:solidFill>
                  <a:schemeClr val="tx1"/>
                </a:solidFill>
              </a:rPr>
              <a:pPr/>
              <a:t>5</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9" name="Picture 8" descr="1.bmp"/>
          <p:cNvPicPr>
            <a:picLocks noChangeAspect="1"/>
          </p:cNvPicPr>
          <p:nvPr/>
        </p:nvPicPr>
        <p:blipFill>
          <a:blip r:embed="rId3" cstate="print"/>
          <a:stretch>
            <a:fillRect/>
          </a:stretch>
        </p:blipFill>
        <p:spPr>
          <a:xfrm>
            <a:off x="7584110" y="139975"/>
            <a:ext cx="1401345" cy="1460225"/>
          </a:xfrm>
          <a:prstGeom prst="rect">
            <a:avLst/>
          </a:prstGeom>
          <a:effectLst>
            <a:outerShdw blurRad="558800" sx="102000" sy="102000" algn="ctr" rotWithShape="0">
              <a:prstClr val="black">
                <a:alpha val="67000"/>
              </a:prstClr>
            </a:outerShdw>
          </a:effectLst>
        </p:spPr>
      </p:pic>
      <p:sp>
        <p:nvSpPr>
          <p:cNvPr id="10" name="Rectangle 9"/>
          <p:cNvSpPr/>
          <p:nvPr/>
        </p:nvSpPr>
        <p:spPr>
          <a:xfrm>
            <a:off x="6172200" y="676870"/>
            <a:ext cx="1447800" cy="923330"/>
          </a:xfrm>
          <a:prstGeom prst="rect">
            <a:avLst/>
          </a:prstGeom>
        </p:spPr>
        <p:txBody>
          <a:bodyPr wrap="square">
            <a:spAutoFit/>
          </a:bodyPr>
          <a:lstStyle/>
          <a:p>
            <a:pPr algn="r"/>
            <a:r>
              <a:rPr lang="en-US" dirty="0" smtClean="0"/>
              <a:t>Figure 14.2 Greenhouse effect</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000" u="sng" dirty="0" smtClean="0">
                <a:solidFill>
                  <a:schemeClr val="tx1"/>
                </a:solidFill>
              </a:rPr>
              <a:t>Debate</a:t>
            </a:r>
            <a:r>
              <a:rPr lang="en-US" sz="2800" dirty="0" smtClean="0">
                <a:solidFill>
                  <a:schemeClr val="tx1"/>
                </a:solidFill>
              </a:rPr>
              <a:t> </a:t>
            </a:r>
            <a:r>
              <a:rPr lang="en-US" sz="2000" b="0" i="1" dirty="0" smtClean="0">
                <a:solidFill>
                  <a:schemeClr val="tx1"/>
                </a:solidFill>
              </a:rPr>
              <a:t>(see book for full text)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6400800" cy="4419600"/>
          </a:xfrm>
        </p:spPr>
        <p:txBody>
          <a:bodyPr>
            <a:normAutofit/>
          </a:bodyPr>
          <a:lstStyle/>
          <a:p>
            <a:pPr marL="274320" lvl="1">
              <a:spcBef>
                <a:spcPts val="600"/>
              </a:spcBef>
              <a:spcAft>
                <a:spcPts val="1200"/>
              </a:spcAft>
              <a:buNone/>
            </a:pPr>
            <a:r>
              <a:rPr lang="en-US" sz="2400" dirty="0" smtClean="0"/>
              <a:t>	</a:t>
            </a:r>
            <a:r>
              <a:rPr lang="en-US" sz="2000" dirty="0" smtClean="0">
                <a:solidFill>
                  <a:schemeClr val="tx1"/>
                </a:solidFill>
              </a:rPr>
              <a:t>To increase payback from its green initiatives, customers would have to learn that the company was g</a:t>
            </a:r>
            <a:r>
              <a:rPr lang="en-US" sz="2000" i="1" dirty="0" smtClean="0">
                <a:solidFill>
                  <a:schemeClr val="tx1"/>
                </a:solidFill>
              </a:rPr>
              <a:t>reen </a:t>
            </a:r>
            <a:r>
              <a:rPr lang="en-US" sz="2000" dirty="0" smtClean="0">
                <a:solidFill>
                  <a:schemeClr val="tx1"/>
                </a:solidFill>
              </a:rPr>
              <a:t>and they’d also need to be concerned about the dangers of global warming.  </a:t>
            </a:r>
          </a:p>
          <a:p>
            <a:pPr marL="274320" lvl="1">
              <a:spcBef>
                <a:spcPts val="600"/>
              </a:spcBef>
              <a:spcAft>
                <a:spcPts val="1200"/>
              </a:spcAft>
              <a:buNone/>
            </a:pPr>
            <a:r>
              <a:rPr lang="en-US" sz="2000" dirty="0" smtClean="0">
                <a:solidFill>
                  <a:schemeClr val="tx1"/>
                </a:solidFill>
              </a:rPr>
              <a:t>	</a:t>
            </a:r>
            <a:r>
              <a:rPr lang="en-US" sz="2000" b="1" i="1" dirty="0" smtClean="0">
                <a:solidFill>
                  <a:schemeClr val="tx1"/>
                </a:solidFill>
              </a:rPr>
              <a:t>Debate </a:t>
            </a:r>
            <a:r>
              <a:rPr lang="en-US" sz="2000" dirty="0" smtClean="0">
                <a:solidFill>
                  <a:schemeClr val="tx1"/>
                </a:solidFill>
              </a:rPr>
              <a:t>the most effective and cost-effective ways for companies to promote their green public image and convince customers of the value of green efforts. </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14-</a:t>
            </a:r>
            <a:fld id="{4C0BDC54-7FBA-410E-843C-F866E66B0366}" type="slidenum">
              <a:rPr lang="en-US" smtClean="0">
                <a:solidFill>
                  <a:schemeClr val="tx1"/>
                </a:solidFill>
              </a:rPr>
              <a:pPr/>
              <a:t>6</a:t>
            </a:fld>
            <a:endParaRPr lang="en-US" dirty="0">
              <a:solidFill>
                <a:schemeClr val="tx1"/>
              </a:solidFill>
            </a:endParaRPr>
          </a:p>
        </p:txBody>
      </p:sp>
      <p:sp>
        <p:nvSpPr>
          <p:cNvPr id="6"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rgbClr val="6B633D"/>
              </a:solidFill>
              <a:effectLst/>
              <a:uLnTx/>
              <a:uFillTx/>
              <a:latin typeface="+mj-lt"/>
              <a:ea typeface="+mj-ea"/>
              <a:cs typeface="+mj-cs"/>
            </a:endParaRPr>
          </a:p>
        </p:txBody>
      </p:sp>
      <p:pic>
        <p:nvPicPr>
          <p:cNvPr id="8" name="Picture 5" descr="Figure-14-3-KeelingCurve">
            <a:hlinkClick r:id="rId3"/>
          </p:cNvPr>
          <p:cNvPicPr>
            <a:picLocks noChangeAspect="1" noChangeArrowheads="1"/>
          </p:cNvPicPr>
          <p:nvPr/>
        </p:nvPicPr>
        <p:blipFill>
          <a:blip r:embed="rId4" cstate="print"/>
          <a:srcRect/>
          <a:stretch>
            <a:fillRect/>
          </a:stretch>
        </p:blipFill>
        <p:spPr bwMode="auto">
          <a:xfrm>
            <a:off x="6597609" y="4343400"/>
            <a:ext cx="2165391" cy="1352820"/>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685800" sx="102000" sy="102000" algn="ctr" rotWithShape="0">
              <a:schemeClr val="tx2">
                <a:lumMod val="50000"/>
                <a:alpha val="68000"/>
              </a:schemeClr>
            </a:outerShdw>
          </a:effectLst>
        </p:spPr>
      </p:pic>
      <p:sp>
        <p:nvSpPr>
          <p:cNvPr id="9" name="Rectangle 8"/>
          <p:cNvSpPr/>
          <p:nvPr/>
        </p:nvSpPr>
        <p:spPr>
          <a:xfrm>
            <a:off x="1981200" y="4590871"/>
            <a:ext cx="4572000" cy="1200329"/>
          </a:xfrm>
          <a:prstGeom prst="rect">
            <a:avLst/>
          </a:prstGeom>
        </p:spPr>
        <p:txBody>
          <a:bodyPr>
            <a:spAutoFit/>
          </a:bodyPr>
          <a:lstStyle/>
          <a:p>
            <a:pPr algn="r"/>
            <a:r>
              <a:rPr lang="en-US" dirty="0" smtClean="0"/>
              <a:t>Figure 14.3. The Keeling Curve tracks changes in the concentration of CO</a:t>
            </a:r>
            <a:r>
              <a:rPr lang="en-US" baseline="-25000" dirty="0" smtClean="0"/>
              <a:t>2</a:t>
            </a:r>
            <a:r>
              <a:rPr lang="en-US" dirty="0" smtClean="0"/>
              <a:t> in the Earth's atmosphere at a Mauna Loa research station. </a:t>
            </a:r>
            <a:r>
              <a:rPr lang="en-US" i="1" dirty="0" smtClean="0">
                <a:hlinkClick r:id="rId3"/>
              </a:rPr>
              <a:t>NOAA.gov/</a:t>
            </a:r>
            <a:endParaRPr lang="en-US" dirty="0"/>
          </a:p>
        </p:txBody>
      </p:sp>
      <p:pic>
        <p:nvPicPr>
          <p:cNvPr id="11" name="Picture 10" descr="1.bmp"/>
          <p:cNvPicPr>
            <a:picLocks noChangeAspect="1"/>
          </p:cNvPicPr>
          <p:nvPr/>
        </p:nvPicPr>
        <p:blipFill>
          <a:blip r:embed="rId5" cstate="print"/>
          <a:stretch>
            <a:fillRect/>
          </a:stretch>
        </p:blipFill>
        <p:spPr>
          <a:xfrm rot="822985">
            <a:off x="6806497" y="1447800"/>
            <a:ext cx="1880303" cy="1195286"/>
          </a:xfrm>
          <a:prstGeom prst="rect">
            <a:avLst/>
          </a:prstGeom>
          <a:ln>
            <a:gradFill>
              <a:gsLst>
                <a:gs pos="0">
                  <a:srgbClr val="DDEBCF"/>
                </a:gs>
                <a:gs pos="0">
                  <a:schemeClr val="accent3">
                    <a:lumMod val="75000"/>
                  </a:schemeClr>
                </a:gs>
                <a:gs pos="50000">
                  <a:srgbClr val="9CB86E"/>
                </a:gs>
                <a:gs pos="100000">
                  <a:srgbClr val="156B13"/>
                </a:gs>
              </a:gsLst>
              <a:lin ang="5400000" scaled="0"/>
            </a:gradFill>
          </a:ln>
          <a:effectLst>
            <a:outerShdw blurRad="863600" sx="102000" sy="102000" algn="ctr" rotWithShape="0">
              <a:srgbClr val="00B050">
                <a:alpha val="81000"/>
              </a:srgbClr>
            </a:outerShdw>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14.1 IT’s Role in Reducing the Global Carbon Footprint</a:t>
            </a:r>
            <a:endParaRPr lang="en-US" sz="2800" dirty="0">
              <a:solidFill>
                <a:schemeClr val="tx1"/>
              </a:solidFill>
            </a:endParaRPr>
          </a:p>
        </p:txBody>
      </p:sp>
      <p:sp>
        <p:nvSpPr>
          <p:cNvPr id="3" name="Content Placeholder 2"/>
          <p:cNvSpPr>
            <a:spLocks noGrp="1"/>
          </p:cNvSpPr>
          <p:nvPr>
            <p:ph idx="1"/>
          </p:nvPr>
        </p:nvSpPr>
        <p:spPr>
          <a:xfrm>
            <a:off x="990600" y="1371600"/>
            <a:ext cx="6477000" cy="4525963"/>
          </a:xfrm>
        </p:spPr>
        <p:txBody>
          <a:bodyPr>
            <a:normAutofit/>
          </a:bodyPr>
          <a:lstStyle/>
          <a:p>
            <a:pPr>
              <a:spcBef>
                <a:spcPts val="1800"/>
              </a:spcBef>
            </a:pPr>
            <a:r>
              <a:rPr lang="en-US" sz="2000" dirty="0" smtClean="0">
                <a:solidFill>
                  <a:schemeClr val="tx1"/>
                </a:solidFill>
              </a:rPr>
              <a:t>The IT industry sector (called the </a:t>
            </a:r>
            <a:r>
              <a:rPr lang="en-US" sz="2000" i="1" dirty="0" smtClean="0">
                <a:solidFill>
                  <a:schemeClr val="tx1"/>
                </a:solidFill>
              </a:rPr>
              <a:t>information and communications technology</a:t>
            </a:r>
            <a:r>
              <a:rPr lang="en-US" sz="2000" dirty="0" smtClean="0">
                <a:solidFill>
                  <a:schemeClr val="tx1"/>
                </a:solidFill>
              </a:rPr>
              <a:t>, or ICT, in emission reports) has supported economic growth in developed and developing countries. </a:t>
            </a:r>
          </a:p>
          <a:p>
            <a:pPr>
              <a:spcBef>
                <a:spcPts val="1800"/>
              </a:spcBef>
            </a:pPr>
            <a:r>
              <a:rPr lang="en-US" sz="2000" dirty="0" smtClean="0">
                <a:solidFill>
                  <a:schemeClr val="tx1"/>
                </a:solidFill>
              </a:rPr>
              <a:t>But what impact does our expanding IT dependence have on global warming? </a:t>
            </a:r>
          </a:p>
          <a:p>
            <a:pPr>
              <a:spcBef>
                <a:spcPts val="1800"/>
              </a:spcBef>
            </a:pPr>
            <a:r>
              <a:rPr lang="en-US" sz="2000" dirty="0" smtClean="0">
                <a:solidFill>
                  <a:schemeClr val="tx1"/>
                </a:solidFill>
              </a:rPr>
              <a:t>And how can business processes be changed to use IT in order to reduce greenhouse gases (GHGs)?</a:t>
            </a:r>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solidFill>
                  <a:schemeClr val="tx1"/>
                </a:solidFill>
              </a:rPr>
              <a:t>14-</a:t>
            </a:r>
            <a:fld id="{4C0BDC54-7FBA-410E-843C-F866E66B0366}" type="slidenum">
              <a:rPr lang="en-US" smtClean="0">
                <a:solidFill>
                  <a:schemeClr val="tx1"/>
                </a:solidFill>
              </a:rPr>
              <a:pPr/>
              <a:t>7</a:t>
            </a:fld>
            <a:endParaRPr lang="en-US" dirty="0">
              <a:solidFill>
                <a:schemeClr val="tx1"/>
              </a:solidFill>
            </a:endParaRPr>
          </a:p>
        </p:txBody>
      </p:sp>
      <p:sp>
        <p:nvSpPr>
          <p:cNvPr id="8" name="Rectangle 3"/>
          <p:cNvSpPr>
            <a:spLocks noChangeArrowheads="1"/>
          </p:cNvSpPr>
          <p:nvPr/>
        </p:nvSpPr>
        <p:spPr bwMode="auto">
          <a:xfrm>
            <a:off x="2667000" y="5265003"/>
            <a:ext cx="3657600" cy="830997"/>
          </a:xfrm>
          <a:prstGeom prst="rect">
            <a:avLst/>
          </a:prstGeom>
          <a:noFill/>
          <a:ln w="9525">
            <a:noFill/>
            <a:miter lim="800000"/>
            <a:headEnd/>
            <a:tailEnd/>
          </a:ln>
        </p:spPr>
        <p:txBody>
          <a:bodyPr wrap="square">
            <a:spAutoFit/>
          </a:bodyPr>
          <a:lstStyle/>
          <a:p>
            <a:pPr algn="r"/>
            <a:r>
              <a:rPr lang="en-US" sz="1600" dirty="0">
                <a:solidFill>
                  <a:schemeClr val="accent3">
                    <a:lumMod val="50000"/>
                  </a:schemeClr>
                </a:solidFill>
              </a:rPr>
              <a:t>Figure 14.4 Label showing the amount of CO</a:t>
            </a:r>
            <a:r>
              <a:rPr lang="en-US" sz="1600" baseline="-25000" dirty="0">
                <a:solidFill>
                  <a:schemeClr val="accent3">
                    <a:lumMod val="50000"/>
                  </a:schemeClr>
                </a:solidFill>
              </a:rPr>
              <a:t>2</a:t>
            </a:r>
            <a:r>
              <a:rPr lang="en-US" sz="1600" dirty="0">
                <a:solidFill>
                  <a:schemeClr val="accent3">
                    <a:lumMod val="50000"/>
                  </a:schemeClr>
                </a:solidFill>
              </a:rPr>
              <a:t> emissions produced in the making of a bag of Walkers crisps in the </a:t>
            </a:r>
            <a:r>
              <a:rPr lang="en-US" sz="1600" dirty="0" smtClean="0">
                <a:solidFill>
                  <a:schemeClr val="accent3">
                    <a:lumMod val="50000"/>
                  </a:schemeClr>
                </a:solidFill>
              </a:rPr>
              <a:t>UK    </a:t>
            </a:r>
            <a:endParaRPr lang="en-US" sz="1600" dirty="0">
              <a:solidFill>
                <a:schemeClr val="accent3">
                  <a:lumMod val="50000"/>
                </a:schemeClr>
              </a:solidFill>
            </a:endParaRPr>
          </a:p>
        </p:txBody>
      </p:sp>
      <p:pic>
        <p:nvPicPr>
          <p:cNvPr id="10" name="Picture 9" descr="g.bmp"/>
          <p:cNvPicPr>
            <a:picLocks noChangeAspect="1"/>
          </p:cNvPicPr>
          <p:nvPr/>
        </p:nvPicPr>
        <p:blipFill>
          <a:blip r:embed="rId3" cstate="print"/>
          <a:stretch>
            <a:fillRect/>
          </a:stretch>
        </p:blipFill>
        <p:spPr>
          <a:xfrm>
            <a:off x="6400800" y="4490478"/>
            <a:ext cx="2209800" cy="1529322"/>
          </a:xfrm>
          <a:prstGeom prst="rect">
            <a:avLst/>
          </a:prstGeom>
          <a:ln>
            <a:gradFill>
              <a:gsLst>
                <a:gs pos="0">
                  <a:srgbClr val="DDEBCF"/>
                </a:gs>
                <a:gs pos="0">
                  <a:srgbClr val="00B050"/>
                </a:gs>
                <a:gs pos="50000">
                  <a:srgbClr val="9CB86E"/>
                </a:gs>
                <a:gs pos="100000">
                  <a:srgbClr val="156B13"/>
                </a:gs>
              </a:gsLst>
              <a:lin ang="5400000" scaled="0"/>
            </a:gradFill>
          </a:ln>
          <a:effectLst>
            <a:outerShdw blurRad="266700" sx="102000" sy="102000" algn="ctr" rotWithShape="0">
              <a:srgbClr val="00B050">
                <a:alpha val="40000"/>
              </a:srgbClr>
            </a:outerShdw>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2400" i="1" dirty="0" smtClean="0">
                <a:solidFill>
                  <a:schemeClr val="tx1"/>
                </a:solidFill>
              </a:rPr>
              <a:t>Global e-Sustainability Initiative and SMART 2020 Report</a:t>
            </a:r>
            <a:endParaRPr lang="en-US" sz="2400" i="1"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14-</a:t>
            </a:r>
            <a:fld id="{4C0BDC54-7FBA-410E-843C-F866E66B0366}" type="slidenum">
              <a:rPr lang="en-US" b="1" smtClean="0">
                <a:solidFill>
                  <a:srgbClr val="534D2F"/>
                </a:solidFill>
              </a:rPr>
              <a:pPr/>
              <a:t>8</a:t>
            </a:fld>
            <a:endParaRPr lang="en-US" b="1" dirty="0">
              <a:solidFill>
                <a:srgbClr val="534D2F"/>
              </a:solidFill>
            </a:endParaRPr>
          </a:p>
        </p:txBody>
      </p:sp>
      <p:sp>
        <p:nvSpPr>
          <p:cNvPr id="7" name="Content Placeholder 6"/>
          <p:cNvSpPr>
            <a:spLocks noGrp="1"/>
          </p:cNvSpPr>
          <p:nvPr>
            <p:ph idx="1"/>
          </p:nvPr>
        </p:nvSpPr>
        <p:spPr>
          <a:xfrm>
            <a:off x="457200" y="1600200"/>
            <a:ext cx="6172200" cy="4525963"/>
          </a:xfrm>
        </p:spPr>
        <p:txBody>
          <a:bodyPr>
            <a:normAutofit/>
          </a:bodyPr>
          <a:lstStyle/>
          <a:p>
            <a:r>
              <a:rPr lang="en-US" sz="2000" dirty="0" smtClean="0">
                <a:solidFill>
                  <a:schemeClr val="tx1"/>
                </a:solidFill>
              </a:rPr>
              <a:t>The Climate Group’s </a:t>
            </a:r>
            <a:r>
              <a:rPr lang="en-US" sz="2000" b="1" dirty="0" smtClean="0">
                <a:solidFill>
                  <a:schemeClr val="tx1"/>
                </a:solidFill>
                <a:hlinkClick r:id="rId3"/>
              </a:rPr>
              <a:t>SMART 2020 Report</a:t>
            </a:r>
            <a:r>
              <a:rPr lang="en-US" sz="2000" dirty="0" smtClean="0">
                <a:solidFill>
                  <a:schemeClr val="tx1"/>
                </a:solidFill>
                <a:hlinkClick r:id="rId3"/>
              </a:rPr>
              <a:t> </a:t>
            </a:r>
            <a:r>
              <a:rPr lang="en-US" sz="2000" dirty="0" smtClean="0">
                <a:solidFill>
                  <a:schemeClr val="tx1"/>
                </a:solidFill>
              </a:rPr>
              <a:t>is the world's 1</a:t>
            </a:r>
            <a:r>
              <a:rPr lang="en-US" sz="2000" baseline="30000" dirty="0" smtClean="0">
                <a:solidFill>
                  <a:schemeClr val="tx1"/>
                </a:solidFill>
              </a:rPr>
              <a:t>st</a:t>
            </a:r>
            <a:r>
              <a:rPr lang="en-US" sz="2000" dirty="0" smtClean="0">
                <a:solidFill>
                  <a:schemeClr val="tx1"/>
                </a:solidFill>
              </a:rPr>
              <a:t> comprehensive global study of the IT sector's growing significance for the world's climate</a:t>
            </a: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r>
              <a:rPr lang="en-US" sz="2000" dirty="0" smtClean="0">
                <a:solidFill>
                  <a:schemeClr val="tx1"/>
                </a:solidFill>
              </a:rPr>
              <a:t>The Climate Group on behalf of the </a:t>
            </a:r>
            <a:r>
              <a:rPr lang="en-US" sz="2000" b="1" dirty="0" smtClean="0">
                <a:solidFill>
                  <a:schemeClr val="tx1"/>
                </a:solidFill>
                <a:hlinkClick r:id="rId4"/>
              </a:rPr>
              <a:t>Global e-Sustainability Initiative </a:t>
            </a:r>
            <a:r>
              <a:rPr lang="en-US" sz="2000" dirty="0" smtClean="0">
                <a:solidFill>
                  <a:schemeClr val="tx1"/>
                </a:solidFill>
              </a:rPr>
              <a:t>(GeSI) found that ICT is a key sector in the struggle to reduce climate warming</a:t>
            </a:r>
            <a:endParaRPr lang="en-US" sz="2000" dirty="0">
              <a:solidFill>
                <a:schemeClr val="tx1"/>
              </a:solidFill>
            </a:endParaRPr>
          </a:p>
        </p:txBody>
      </p:sp>
      <p:pic>
        <p:nvPicPr>
          <p:cNvPr id="8" name="Picture 7" descr="l.bmp">
            <a:hlinkClick r:id="rId5"/>
          </p:cNvPr>
          <p:cNvPicPr>
            <a:picLocks noChangeAspect="1"/>
          </p:cNvPicPr>
          <p:nvPr/>
        </p:nvPicPr>
        <p:blipFill>
          <a:blip r:embed="rId6" cstate="print"/>
          <a:stretch>
            <a:fillRect/>
          </a:stretch>
        </p:blipFill>
        <p:spPr>
          <a:xfrm>
            <a:off x="6553200" y="1447800"/>
            <a:ext cx="2133600" cy="1892709"/>
          </a:xfrm>
          <a:prstGeom prst="rect">
            <a:avLst/>
          </a:prstGeom>
          <a:effectLst>
            <a:outerShdw blurRad="584200" sx="102000" sy="102000" algn="ctr" rotWithShape="0">
              <a:prstClr val="black">
                <a:alpha val="40000"/>
              </a:prstClr>
            </a:outerShdw>
          </a:effectLst>
        </p:spPr>
      </p:pic>
      <p:pic>
        <p:nvPicPr>
          <p:cNvPr id="9" name="Picture 8" descr="2.bmp">
            <a:hlinkClick r:id="rId7"/>
          </p:cNvPr>
          <p:cNvPicPr>
            <a:picLocks noChangeAspect="1"/>
          </p:cNvPicPr>
          <p:nvPr/>
        </p:nvPicPr>
        <p:blipFill>
          <a:blip r:embed="rId8" cstate="print"/>
          <a:stretch>
            <a:fillRect/>
          </a:stretch>
        </p:blipFill>
        <p:spPr>
          <a:xfrm>
            <a:off x="6553200" y="3733801"/>
            <a:ext cx="2160613" cy="1752600"/>
          </a:xfrm>
          <a:prstGeom prst="rect">
            <a:avLst/>
          </a:prstGeom>
          <a:effectLst>
            <a:outerShdw blurRad="6223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848600" cy="868362"/>
          </a:xfrm>
        </p:spPr>
        <p:txBody>
          <a:bodyPr>
            <a:normAutofit/>
          </a:bodyPr>
          <a:lstStyle/>
          <a:p>
            <a:r>
              <a:rPr lang="en-US" sz="2400" i="1" dirty="0" smtClean="0">
                <a:solidFill>
                  <a:schemeClr val="tx1"/>
                </a:solidFill>
              </a:rPr>
              <a:t>Toward a Low Carbon Economy in the Information Age</a:t>
            </a:r>
            <a:endParaRPr lang="en-US" sz="2400" i="1" dirty="0">
              <a:solidFill>
                <a:schemeClr val="tx1"/>
              </a:solidFill>
            </a:endParaRPr>
          </a:p>
        </p:txBody>
      </p:sp>
      <p:sp>
        <p:nvSpPr>
          <p:cNvPr id="3" name="Content Placeholder 2"/>
          <p:cNvSpPr>
            <a:spLocks noGrp="1"/>
          </p:cNvSpPr>
          <p:nvPr>
            <p:ph idx="1"/>
          </p:nvPr>
        </p:nvSpPr>
        <p:spPr>
          <a:xfrm>
            <a:off x="457200" y="914400"/>
            <a:ext cx="8458200" cy="4525963"/>
          </a:xfrm>
        </p:spPr>
        <p:txBody>
          <a:bodyPr>
            <a:normAutofit/>
          </a:bodyPr>
          <a:lstStyle/>
          <a:p>
            <a:pPr>
              <a:spcBef>
                <a:spcPts val="600"/>
              </a:spcBef>
            </a:pPr>
            <a:r>
              <a:rPr lang="en-US" sz="2000" dirty="0" smtClean="0">
                <a:solidFill>
                  <a:schemeClr val="tx1"/>
                </a:solidFill>
              </a:rPr>
              <a:t>IT industry can reduce global GHG emissions by up to 30%</a:t>
            </a:r>
          </a:p>
          <a:p>
            <a:pPr>
              <a:spcBef>
                <a:spcPts val="600"/>
              </a:spcBef>
            </a:pPr>
            <a:r>
              <a:rPr lang="en-US" sz="2000" dirty="0" smtClean="0">
                <a:solidFill>
                  <a:schemeClr val="tx1"/>
                </a:solidFill>
              </a:rPr>
              <a:t>Many industries can use the latest IT for higher-efficiency &amp; lower carbon </a:t>
            </a:r>
          </a:p>
          <a:p>
            <a:pPr>
              <a:spcBef>
                <a:spcPts val="600"/>
              </a:spcBef>
            </a:pPr>
            <a:r>
              <a:rPr lang="en-US" sz="2000" dirty="0" smtClean="0">
                <a:solidFill>
                  <a:schemeClr val="tx1"/>
                </a:solidFill>
              </a:rPr>
              <a:t>Better IT use to shift away from existing energy-intensive work habits and lifestyles will depend on government policy innovations, incentives for companies, and </a:t>
            </a:r>
            <a:r>
              <a:rPr lang="en-US" sz="2000" b="1" dirty="0" smtClean="0">
                <a:solidFill>
                  <a:schemeClr val="tx1"/>
                </a:solidFill>
              </a:rPr>
              <a:t>the active participation of consumers</a:t>
            </a:r>
          </a:p>
          <a:p>
            <a:endParaRPr lang="en-US" sz="2000" dirty="0">
              <a:solidFill>
                <a:schemeClr val="tx1"/>
              </a:solidFill>
            </a:endParaRPr>
          </a:p>
        </p:txBody>
      </p:sp>
      <p:sp>
        <p:nvSpPr>
          <p:cNvPr id="4" name="Footer Placeholder 3"/>
          <p:cNvSpPr>
            <a:spLocks noGrp="1"/>
          </p:cNvSpPr>
          <p:nvPr>
            <p:ph type="ftr" sz="quarter" idx="11"/>
          </p:nvPr>
        </p:nvSpPr>
        <p:spPr/>
        <p:txBody>
          <a:bodyPr/>
          <a:lstStyle/>
          <a:p>
            <a:r>
              <a:rPr lang="en-US" dirty="0" smtClean="0"/>
              <a:t>Copyright 2012 John Wiley &amp; Sons, Inc.</a:t>
            </a:r>
            <a:endParaRPr lang="en-US" dirty="0"/>
          </a:p>
        </p:txBody>
      </p:sp>
      <p:sp>
        <p:nvSpPr>
          <p:cNvPr id="5" name="Slide Number Placeholder 4"/>
          <p:cNvSpPr>
            <a:spLocks noGrp="1"/>
          </p:cNvSpPr>
          <p:nvPr>
            <p:ph type="sldNum" sz="quarter" idx="12"/>
          </p:nvPr>
        </p:nvSpPr>
        <p:spPr/>
        <p:txBody>
          <a:bodyPr/>
          <a:lstStyle/>
          <a:p>
            <a:r>
              <a:rPr lang="en-US" b="1" dirty="0" smtClean="0">
                <a:solidFill>
                  <a:srgbClr val="534D2F"/>
                </a:solidFill>
              </a:rPr>
              <a:t>14-</a:t>
            </a:r>
            <a:fld id="{4C0BDC54-7FBA-410E-843C-F866E66B0366}" type="slidenum">
              <a:rPr lang="en-US" b="1" smtClean="0">
                <a:solidFill>
                  <a:srgbClr val="534D2F"/>
                </a:solidFill>
              </a:rPr>
              <a:pPr/>
              <a:t>9</a:t>
            </a:fld>
            <a:endParaRPr lang="en-US" b="1" dirty="0">
              <a:solidFill>
                <a:srgbClr val="534D2F"/>
              </a:solidFill>
            </a:endParaRPr>
          </a:p>
        </p:txBody>
      </p:sp>
      <p:pic>
        <p:nvPicPr>
          <p:cNvPr id="6" name="Picture 5" descr="v.bmp">
            <a:hlinkClick r:id="rId3"/>
          </p:cNvPr>
          <p:cNvPicPr>
            <a:picLocks noChangeAspect="1"/>
          </p:cNvPicPr>
          <p:nvPr/>
        </p:nvPicPr>
        <p:blipFill>
          <a:blip r:embed="rId4" cstate="print"/>
          <a:stretch>
            <a:fillRect/>
          </a:stretch>
        </p:blipFill>
        <p:spPr>
          <a:xfrm>
            <a:off x="3505200" y="2971800"/>
            <a:ext cx="4269566" cy="3430307"/>
          </a:xfrm>
          <a:prstGeom prst="rect">
            <a:avLst/>
          </a:prstGeom>
          <a:effectLst>
            <a:outerShdw blurRad="762000" sx="102000" sy="102000" algn="ctr" rotWithShape="0">
              <a:schemeClr val="accent3">
                <a:lumMod val="75000"/>
                <a:alpha val="99000"/>
              </a:schemeClr>
            </a:outerShdw>
          </a:effectLst>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528</TotalTime>
  <Words>1664</Words>
  <Application>Microsoft Office PowerPoint</Application>
  <PresentationFormat>On-screen Show (4:3)</PresentationFormat>
  <Paragraphs>191</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Global Ecology, Ethics, and Social Responsibility </vt:lpstr>
      <vt:lpstr>Chapter 14 Outline</vt:lpstr>
      <vt:lpstr>Chapter 14 Learning Objectives</vt:lpstr>
      <vt:lpstr>For Class Discussion &amp; Debate           IT’s Carbon Hot Spots</vt:lpstr>
      <vt:lpstr>For Class Discussion &amp; Debate           IT’s Carbon Hot Spots</vt:lpstr>
      <vt:lpstr>Debate (see book for full text)  </vt:lpstr>
      <vt:lpstr>14.1 IT’s Role in Reducing the Global Carbon Footprint</vt:lpstr>
      <vt:lpstr>Global e-Sustainability Initiative and SMART 2020 Report</vt:lpstr>
      <vt:lpstr>Toward a Low Carbon Economy in the Information Age</vt:lpstr>
      <vt:lpstr>Green IT &amp; Mobile Solutions in Developed  &amp; Developing Nations</vt:lpstr>
      <vt:lpstr>GSMA Green Power for Mobile (GPM) program</vt:lpstr>
      <vt:lpstr>Slide 12</vt:lpstr>
      <vt:lpstr>IT at Work 14.1  Soybean Biofuel Used to Run Mobile Base Stations</vt:lpstr>
      <vt:lpstr>Slide 14</vt:lpstr>
      <vt:lpstr>IT at Work 14.2  Three Myths about Green IT</vt:lpstr>
      <vt:lpstr>EPEAT and ENERGY STAR</vt:lpstr>
      <vt:lpstr>14.2 IT Ethical Issues and Responsibility</vt:lpstr>
      <vt:lpstr>Privacy Sensitivity</vt:lpstr>
      <vt:lpstr>Free Speech Via Wikis and Social Networks</vt:lpstr>
      <vt:lpstr>14.3 Connectivity Overload and Culture of Distraction</vt:lpstr>
      <vt:lpstr>Information Quality—required by law </vt:lpstr>
      <vt:lpstr>14.4 Future of IT in Business  </vt:lpstr>
      <vt:lpstr>Chapter 14 Link Library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Linda</dc:creator>
  <cp:lastModifiedBy> </cp:lastModifiedBy>
  <cp:revision>117</cp:revision>
  <dcterms:created xsi:type="dcterms:W3CDTF">2010-10-24T06:01:35Z</dcterms:created>
  <dcterms:modified xsi:type="dcterms:W3CDTF">2011-02-05T17:27:27Z</dcterms:modified>
</cp:coreProperties>
</file>