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63" r:id="rId3"/>
    <p:sldId id="264" r:id="rId4"/>
    <p:sldId id="265" r:id="rId5"/>
    <p:sldId id="266" r:id="rId6"/>
    <p:sldId id="275" r:id="rId7"/>
    <p:sldId id="296" r:id="rId8"/>
    <p:sldId id="280" r:id="rId9"/>
    <p:sldId id="276" r:id="rId10"/>
    <p:sldId id="282" r:id="rId11"/>
    <p:sldId id="283" r:id="rId12"/>
    <p:sldId id="284" r:id="rId13"/>
    <p:sldId id="278" r:id="rId14"/>
    <p:sldId id="279" r:id="rId15"/>
    <p:sldId id="285" r:id="rId16"/>
    <p:sldId id="286" r:id="rId17"/>
    <p:sldId id="287" r:id="rId18"/>
    <p:sldId id="288" r:id="rId19"/>
    <p:sldId id="290" r:id="rId20"/>
    <p:sldId id="289" r:id="rId21"/>
    <p:sldId id="291" r:id="rId22"/>
    <p:sldId id="292" r:id="rId23"/>
    <p:sldId id="293" r:id="rId24"/>
    <p:sldId id="294" r:id="rId25"/>
    <p:sldId id="295"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2/5/2011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chemeClr val="tx1"/>
                </a:solidFill>
              </a:defRPr>
            </a:lvl1pPr>
          </a:lstStyle>
          <a:p>
            <a:r>
              <a:rPr lang="en-US" dirty="0" smtClean="0"/>
              <a:t>13-</a:t>
            </a:r>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2/5/2011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2/5/2011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13-</a:t>
            </a:r>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chemeClr val="tx1"/>
                </a:solidFill>
              </a:defRPr>
            </a:lvl1pPr>
          </a:lstStyle>
          <a:p>
            <a:r>
              <a:rPr lang="en-US" dirty="0" smtClean="0"/>
              <a:t>13-</a:t>
            </a:r>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2/5/2011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2/5/2011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2/5/2011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2/5/2011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processmaker.com/" TargetMode="External"/><Relationship Id="rId13" Type="http://schemas.openxmlformats.org/officeDocument/2006/relationships/hyperlink" Target="http://itbusinessedge.com/topics/show.aspx?t=482" TargetMode="External"/><Relationship Id="rId3" Type="http://schemas.openxmlformats.org/officeDocument/2006/relationships/hyperlink" Target="http://ariscommunity.com/aris-express" TargetMode="External"/><Relationship Id="rId7" Type="http://schemas.openxmlformats.org/officeDocument/2006/relationships/hyperlink" Target="http://fastforwardblog.com/2010/06/26/social-bpm-business-process-management-enters-the-21st-century/" TargetMode="External"/><Relationship Id="rId12" Type="http://schemas.openxmlformats.org/officeDocument/2006/relationships/hyperlink" Target="http://www-01.ibm.com/software/integration/bpm-blueprint/" TargetMode="External"/><Relationship Id="rId2" Type="http://schemas.openxmlformats.org/officeDocument/2006/relationships/notesSlide" Target="../notesSlides/notesSlide26.xml"/><Relationship Id="rId16" Type="http://schemas.openxmlformats.org/officeDocument/2006/relationships/hyperlink" Target="http://infosys.com/research/centers-of-excellence/" TargetMode="External"/><Relationship Id="rId1" Type="http://schemas.openxmlformats.org/officeDocument/2006/relationships/slideLayout" Target="../slideLayouts/slideLayout2.xml"/><Relationship Id="rId6" Type="http://schemas.openxmlformats.org/officeDocument/2006/relationships/hyperlink" Target="http://pmi.org/" TargetMode="External"/><Relationship Id="rId11" Type="http://schemas.openxmlformats.org/officeDocument/2006/relationships/hyperlink" Target="http://www-01.ibm.com/software/info/bpm/" TargetMode="External"/><Relationship Id="rId5" Type="http://schemas.openxmlformats.org/officeDocument/2006/relationships/hyperlink" Target="http://oracle.com/us/technologies/soa/" TargetMode="External"/><Relationship Id="rId15" Type="http://schemas.openxmlformats.org/officeDocument/2006/relationships/hyperlink" Target="http://infosys.com/research/" TargetMode="External"/><Relationship Id="rId10" Type="http://schemas.openxmlformats.org/officeDocument/2006/relationships/hyperlink" Target="http://adaptiveplanning.com/" TargetMode="External"/><Relationship Id="rId4" Type="http://schemas.openxmlformats.org/officeDocument/2006/relationships/hyperlink" Target="http://oracle.com/us/technologies/bpm/" TargetMode="External"/><Relationship Id="rId9" Type="http://schemas.openxmlformats.org/officeDocument/2006/relationships/hyperlink" Target="http://blog.soa-consortium.org/" TargetMode="External"/><Relationship Id="rId14" Type="http://schemas.openxmlformats.org/officeDocument/2006/relationships/hyperlink" Target="http://oracle.com/appserver/business-activity-monitoring.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oracle.com/appserver/business-activity-monitoring.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867400" cy="1089025"/>
          </a:xfrm>
        </p:spPr>
        <p:txBody>
          <a:bodyPr>
            <a:normAutofit fontScale="90000"/>
          </a:bodyPr>
          <a:lstStyle/>
          <a:p>
            <a:r>
              <a:rPr lang="en-US" spc="0" dirty="0" smtClean="0"/>
              <a:t>IS Development and </a:t>
            </a:r>
            <a:br>
              <a:rPr lang="en-US" spc="0" dirty="0" smtClean="0"/>
            </a:br>
            <a:r>
              <a:rPr lang="en-US" spc="0" dirty="0" smtClean="0"/>
              <a:t>Business Process Management</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13</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13-</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646331"/>
          </a:xfrm>
          <a:prstGeom prst="rect">
            <a:avLst/>
          </a:prstGeom>
          <a:noFill/>
        </p:spPr>
        <p:txBody>
          <a:bodyPr wrap="square" rtlCol="0">
            <a:spAutoFit/>
          </a:bodyPr>
          <a:lstStyle/>
          <a:p>
            <a:r>
              <a:rPr lang="en-US" b="1" dirty="0" smtClean="0"/>
              <a:t>Part V. Managing IT, Business Processes, and </a:t>
            </a:r>
            <a:br>
              <a:rPr lang="en-US" b="1" dirty="0" smtClean="0"/>
            </a:br>
            <a:r>
              <a:rPr lang="en-US" b="1" dirty="0" smtClean="0"/>
              <a:t>Social/Ecology Responsibility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normAutofit/>
          </a:bodyPr>
          <a:lstStyle/>
          <a:p>
            <a:r>
              <a:rPr lang="en-US" sz="2400" i="1" dirty="0" smtClean="0">
                <a:solidFill>
                  <a:schemeClr val="tx1"/>
                </a:solidFill>
              </a:rPr>
              <a:t>Business process management (BPM) </a:t>
            </a:r>
            <a:endParaRPr lang="en-US" sz="2400" i="1" dirty="0">
              <a:solidFill>
                <a:schemeClr val="tx1"/>
              </a:solidFill>
            </a:endParaRPr>
          </a:p>
        </p:txBody>
      </p:sp>
      <p:sp>
        <p:nvSpPr>
          <p:cNvPr id="3" name="Content Placeholder 2"/>
          <p:cNvSpPr>
            <a:spLocks noGrp="1"/>
          </p:cNvSpPr>
          <p:nvPr>
            <p:ph idx="1"/>
          </p:nvPr>
        </p:nvSpPr>
        <p:spPr>
          <a:xfrm>
            <a:off x="914400" y="1600201"/>
            <a:ext cx="6934200" cy="3429000"/>
          </a:xfrm>
        </p:spPr>
        <p:txBody>
          <a:bodyPr>
            <a:normAutofit/>
          </a:bodyPr>
          <a:lstStyle/>
          <a:p>
            <a:pPr>
              <a:spcBef>
                <a:spcPts val="1800"/>
              </a:spcBef>
            </a:pPr>
            <a:r>
              <a:rPr lang="en-US" sz="2000" dirty="0" smtClean="0">
                <a:solidFill>
                  <a:schemeClr val="tx1"/>
                </a:solidFill>
              </a:rPr>
              <a:t>Methods and tools to support stages of the business process lifecycle. </a:t>
            </a:r>
          </a:p>
          <a:p>
            <a:pPr>
              <a:spcBef>
                <a:spcPts val="1800"/>
              </a:spcBef>
            </a:pPr>
            <a:r>
              <a:rPr lang="en-US" sz="2000" i="1" dirty="0" smtClean="0">
                <a:solidFill>
                  <a:schemeClr val="tx1"/>
                </a:solidFill>
              </a:rPr>
              <a:t>In the short term, </a:t>
            </a:r>
            <a:r>
              <a:rPr lang="en-US" sz="2000" dirty="0" smtClean="0">
                <a:solidFill>
                  <a:schemeClr val="tx1"/>
                </a:solidFill>
              </a:rPr>
              <a:t>BPM helps companies improve profitability by reducing waste and costs</a:t>
            </a:r>
          </a:p>
          <a:p>
            <a:pPr>
              <a:spcBef>
                <a:spcPts val="1800"/>
              </a:spcBef>
            </a:pPr>
            <a:r>
              <a:rPr lang="en-US" sz="2000" i="1" dirty="0" smtClean="0">
                <a:solidFill>
                  <a:schemeClr val="tx1"/>
                </a:solidFill>
              </a:rPr>
              <a:t>In the long run</a:t>
            </a:r>
            <a:r>
              <a:rPr lang="en-US" sz="2000" dirty="0" smtClean="0">
                <a:solidFill>
                  <a:schemeClr val="tx1"/>
                </a:solidFill>
              </a:rPr>
              <a:t>, BPM helps keep companies responsive to business changes.</a:t>
            </a:r>
          </a:p>
          <a:p>
            <a:pPr>
              <a:spcBef>
                <a:spcPts val="1800"/>
              </a:spcBef>
            </a:pPr>
            <a:r>
              <a:rPr lang="en-US" sz="2000" dirty="0" smtClean="0">
                <a:solidFill>
                  <a:schemeClr val="tx1"/>
                </a:solidFill>
              </a:rPr>
              <a:t>To properly address process improvement, organizations must develop a carefully crafted BPM strategy.</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543800" cy="1143000"/>
          </a:xfrm>
        </p:spPr>
        <p:txBody>
          <a:bodyPr>
            <a:normAutofit/>
          </a:bodyPr>
          <a:lstStyle/>
          <a:p>
            <a:r>
              <a:rPr lang="en-US" sz="2400" i="1" dirty="0" smtClean="0">
                <a:solidFill>
                  <a:schemeClr val="tx1"/>
                </a:solidFill>
              </a:rPr>
              <a:t>BPM Strategy Considerations</a:t>
            </a:r>
            <a:endParaRPr lang="en-US" sz="2400" dirty="0">
              <a:solidFill>
                <a:schemeClr val="tx1"/>
              </a:solidFill>
            </a:endParaRPr>
          </a:p>
        </p:txBody>
      </p:sp>
      <p:sp>
        <p:nvSpPr>
          <p:cNvPr id="3" name="Content Placeholder 2"/>
          <p:cNvSpPr>
            <a:spLocks noGrp="1"/>
          </p:cNvSpPr>
          <p:nvPr>
            <p:ph idx="1"/>
          </p:nvPr>
        </p:nvSpPr>
        <p:spPr>
          <a:xfrm>
            <a:off x="762000" y="1600201"/>
            <a:ext cx="7620000" cy="4343400"/>
          </a:xfrm>
        </p:spPr>
        <p:txBody>
          <a:bodyPr>
            <a:normAutofit fontScale="92500"/>
          </a:bodyPr>
          <a:lstStyle/>
          <a:p>
            <a:pPr indent="0">
              <a:buNone/>
            </a:pPr>
            <a:r>
              <a:rPr lang="en-US" sz="2400" dirty="0" smtClean="0">
                <a:solidFill>
                  <a:schemeClr val="tx1"/>
                </a:solidFill>
              </a:rPr>
              <a:t>A well-implemented BPM strategy enables an organization to: </a:t>
            </a:r>
          </a:p>
          <a:p>
            <a:pPr lvl="1"/>
            <a:r>
              <a:rPr lang="en-US" sz="2400" dirty="0" smtClean="0">
                <a:solidFill>
                  <a:schemeClr val="tx1"/>
                </a:solidFill>
              </a:rPr>
              <a:t>Gain greater visibility into processes</a:t>
            </a:r>
          </a:p>
          <a:p>
            <a:pPr lvl="1"/>
            <a:r>
              <a:rPr lang="en-US" sz="2400" dirty="0" smtClean="0">
                <a:solidFill>
                  <a:schemeClr val="tx1"/>
                </a:solidFill>
              </a:rPr>
              <a:t>Identify root causes of bottlenecks within processes</a:t>
            </a:r>
          </a:p>
          <a:p>
            <a:pPr lvl="1"/>
            <a:r>
              <a:rPr lang="en-US" sz="2400" dirty="0" smtClean="0">
                <a:solidFill>
                  <a:schemeClr val="tx1"/>
                </a:solidFill>
              </a:rPr>
              <a:t>Pinpoint hand-offs in processes</a:t>
            </a:r>
          </a:p>
          <a:p>
            <a:pPr lvl="1"/>
            <a:endParaRPr lang="en-US" sz="2400" dirty="0" smtClean="0">
              <a:solidFill>
                <a:schemeClr val="tx1"/>
              </a:solidFill>
            </a:endParaRPr>
          </a:p>
          <a:p>
            <a:pPr lvl="1" algn="just">
              <a:buNone/>
            </a:pPr>
            <a:r>
              <a:rPr lang="en-US" sz="2400" i="1" dirty="0" smtClean="0">
                <a:solidFill>
                  <a:schemeClr val="tx1"/>
                </a:solidFill>
              </a:rPr>
              <a:t>Warning: </a:t>
            </a:r>
            <a:r>
              <a:rPr lang="en-US" sz="2400" dirty="0" smtClean="0">
                <a:solidFill>
                  <a:schemeClr val="tx1"/>
                </a:solidFill>
              </a:rPr>
              <a:t>If organizations focus exclusively on automation and cost savings, they can improve operational efficiencies, but lose their competitive edge and fall short of performance targets, as British Telecom (BT) and United Airlines did when they failed to link strategic goals with their BPM initiatives.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848600" cy="1143000"/>
          </a:xfrm>
        </p:spPr>
        <p:txBody>
          <a:bodyPr>
            <a:normAutofit/>
          </a:bodyPr>
          <a:lstStyle/>
          <a:p>
            <a:r>
              <a:rPr lang="en-US" sz="2400" i="1" dirty="0" smtClean="0">
                <a:solidFill>
                  <a:schemeClr val="tx1"/>
                </a:solidFill>
              </a:rPr>
              <a:t>Service-Oriented Architecture (SOA)</a:t>
            </a:r>
            <a:endParaRPr lang="en-US" sz="2400" i="1" dirty="0">
              <a:solidFill>
                <a:schemeClr val="tx1"/>
              </a:solidFill>
            </a:endParaRPr>
          </a:p>
        </p:txBody>
      </p:sp>
      <p:sp>
        <p:nvSpPr>
          <p:cNvPr id="3" name="Content Placeholder 2"/>
          <p:cNvSpPr>
            <a:spLocks noGrp="1"/>
          </p:cNvSpPr>
          <p:nvPr>
            <p:ph idx="1"/>
          </p:nvPr>
        </p:nvSpPr>
        <p:spPr>
          <a:xfrm>
            <a:off x="990600" y="1600200"/>
            <a:ext cx="7162800" cy="4525963"/>
          </a:xfrm>
        </p:spPr>
        <p:txBody>
          <a:bodyPr>
            <a:normAutofit/>
          </a:bodyPr>
          <a:lstStyle/>
          <a:p>
            <a:pPr>
              <a:spcBef>
                <a:spcPts val="2400"/>
              </a:spcBef>
            </a:pPr>
            <a:r>
              <a:rPr lang="en-US" sz="2000" dirty="0" smtClean="0">
                <a:solidFill>
                  <a:schemeClr val="tx1"/>
                </a:solidFill>
              </a:rPr>
              <a:t>SOA enables businesses to leverage existing IT investments by reusing existing apps</a:t>
            </a:r>
          </a:p>
          <a:p>
            <a:pPr>
              <a:spcBef>
                <a:spcPts val="2400"/>
              </a:spcBef>
            </a:pPr>
            <a:r>
              <a:rPr lang="en-US" sz="2000" dirty="0" smtClean="0">
                <a:solidFill>
                  <a:schemeClr val="tx1"/>
                </a:solidFill>
              </a:rPr>
              <a:t>SOA can enable interoperability between different types of apps </a:t>
            </a:r>
          </a:p>
          <a:p>
            <a:pPr>
              <a:spcBef>
                <a:spcPts val="2400"/>
              </a:spcBef>
            </a:pPr>
            <a:r>
              <a:rPr lang="en-US" sz="2000" dirty="0" smtClean="0">
                <a:solidFill>
                  <a:schemeClr val="tx1"/>
                </a:solidFill>
              </a:rPr>
              <a:t>SOA provides a level of flexibility that wasn't possible before</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lstStyle/>
          <a:p>
            <a:r>
              <a:rPr lang="en-US" dirty="0" smtClean="0">
                <a:solidFill>
                  <a:schemeClr val="tx1"/>
                </a:solidFill>
              </a:rPr>
              <a:t>13.2 Software Architecture and IS Design </a:t>
            </a:r>
            <a:endParaRPr lang="en-US" dirty="0">
              <a:solidFill>
                <a:schemeClr val="tx1"/>
              </a:solidFill>
            </a:endParaRPr>
          </a:p>
        </p:txBody>
      </p:sp>
      <p:sp>
        <p:nvSpPr>
          <p:cNvPr id="3" name="Content Placeholder 2"/>
          <p:cNvSpPr>
            <a:spLocks noGrp="1"/>
          </p:cNvSpPr>
          <p:nvPr>
            <p:ph idx="1"/>
          </p:nvPr>
        </p:nvSpPr>
        <p:spPr>
          <a:xfrm>
            <a:off x="762000" y="1600200"/>
            <a:ext cx="7924800" cy="4525963"/>
          </a:xfrm>
        </p:spPr>
        <p:txBody>
          <a:bodyPr>
            <a:normAutofit lnSpcReduction="10000"/>
          </a:bodyPr>
          <a:lstStyle/>
          <a:p>
            <a:pPr>
              <a:spcBef>
                <a:spcPts val="1800"/>
              </a:spcBef>
            </a:pPr>
            <a:r>
              <a:rPr lang="en-US" sz="2200" dirty="0" smtClean="0">
                <a:solidFill>
                  <a:schemeClr val="tx1"/>
                </a:solidFill>
              </a:rPr>
              <a:t>Long ago, business applications were written in COBOL</a:t>
            </a:r>
          </a:p>
          <a:p>
            <a:pPr>
              <a:spcBef>
                <a:spcPts val="1800"/>
              </a:spcBef>
            </a:pPr>
            <a:r>
              <a:rPr lang="en-US" sz="2200" dirty="0" smtClean="0">
                <a:solidFill>
                  <a:schemeClr val="tx1"/>
                </a:solidFill>
              </a:rPr>
              <a:t>These apps were one large piece or </a:t>
            </a:r>
            <a:r>
              <a:rPr lang="en-US" sz="2200" b="1" i="1" dirty="0" smtClean="0">
                <a:solidFill>
                  <a:schemeClr val="tx1"/>
                </a:solidFill>
              </a:rPr>
              <a:t>tightly coupled </a:t>
            </a:r>
            <a:r>
              <a:rPr lang="en-US" sz="2200" dirty="0" smtClean="0">
                <a:solidFill>
                  <a:schemeClr val="tx1"/>
                </a:solidFill>
              </a:rPr>
              <a:t>programs  that performed many functions</a:t>
            </a:r>
          </a:p>
          <a:p>
            <a:pPr lvl="1">
              <a:spcBef>
                <a:spcPts val="1800"/>
              </a:spcBef>
            </a:pPr>
            <a:r>
              <a:rPr lang="en-US" sz="2000" i="1" dirty="0" smtClean="0">
                <a:solidFill>
                  <a:schemeClr val="tx1"/>
                </a:solidFill>
              </a:rPr>
              <a:t>Tightly coupled </a:t>
            </a:r>
            <a:r>
              <a:rPr lang="en-US" sz="2000" dirty="0" smtClean="0">
                <a:solidFill>
                  <a:schemeClr val="tx1"/>
                </a:solidFill>
              </a:rPr>
              <a:t>means that the programs, data, and reports they generated were hardwired</a:t>
            </a:r>
          </a:p>
          <a:p>
            <a:pPr lvl="1">
              <a:spcBef>
                <a:spcPts val="1800"/>
              </a:spcBef>
            </a:pPr>
            <a:r>
              <a:rPr lang="en-US" sz="2000" dirty="0" smtClean="0">
                <a:solidFill>
                  <a:schemeClr val="tx1"/>
                </a:solidFill>
              </a:rPr>
              <a:t>Changes to these apps were tedious and time-consuming</a:t>
            </a:r>
          </a:p>
          <a:p>
            <a:pPr>
              <a:spcBef>
                <a:spcPts val="1800"/>
              </a:spcBef>
            </a:pPr>
            <a:r>
              <a:rPr lang="en-US" sz="2200" dirty="0" smtClean="0">
                <a:solidFill>
                  <a:schemeClr val="tx1"/>
                </a:solidFill>
              </a:rPr>
              <a:t>The preferred software design is </a:t>
            </a:r>
            <a:r>
              <a:rPr lang="en-US" sz="2200" b="1" i="1" dirty="0" smtClean="0">
                <a:solidFill>
                  <a:schemeClr val="tx1"/>
                </a:solidFill>
              </a:rPr>
              <a:t>loosely coupled</a:t>
            </a:r>
            <a:r>
              <a:rPr lang="en-US" sz="2200" dirty="0" smtClean="0">
                <a:solidFill>
                  <a:schemeClr val="tx1"/>
                </a:solidFill>
              </a:rPr>
              <a:t>—and performs only a single function or very few functions</a:t>
            </a:r>
          </a:p>
          <a:p>
            <a:pPr>
              <a:spcBef>
                <a:spcPts val="1800"/>
              </a:spcBef>
            </a:pPr>
            <a:r>
              <a:rPr lang="en-US" sz="2400" dirty="0" smtClean="0">
                <a:solidFill>
                  <a:schemeClr val="tx1"/>
                </a:solidFill>
              </a:rPr>
              <a:t>An organizations’ software architecture can also be designed for greater flexibility by using a </a:t>
            </a:r>
            <a:r>
              <a:rPr lang="en-US" sz="2400" b="1" i="1" dirty="0" smtClean="0">
                <a:solidFill>
                  <a:schemeClr val="tx1"/>
                </a:solidFill>
              </a:rPr>
              <a:t>tiered model</a:t>
            </a:r>
            <a:endParaRPr lang="en-US" sz="2200" b="1"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14</a:t>
            </a:fld>
            <a:endParaRPr lang="en-US" dirty="0"/>
          </a:p>
        </p:txBody>
      </p:sp>
      <p:pic>
        <p:nvPicPr>
          <p:cNvPr id="6" name="Picture 3" descr="Figure-13-x-architecture-tiers.tif"/>
          <p:cNvPicPr>
            <a:picLocks noChangeAspect="1"/>
          </p:cNvPicPr>
          <p:nvPr/>
        </p:nvPicPr>
        <p:blipFill>
          <a:blip r:embed="rId3" cstate="print"/>
          <a:srcRect/>
          <a:stretch>
            <a:fillRect/>
          </a:stretch>
        </p:blipFill>
        <p:spPr bwMode="auto">
          <a:xfrm>
            <a:off x="1335464" y="304800"/>
            <a:ext cx="6436936" cy="5754688"/>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647700" sx="102000" sy="102000" algn="ctr" rotWithShape="0">
              <a:schemeClr val="tx2">
                <a:lumMod val="75000"/>
                <a:alpha val="68000"/>
              </a:scheme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868362"/>
          </a:xfrm>
        </p:spPr>
        <p:txBody>
          <a:bodyPr>
            <a:normAutofit/>
          </a:bodyPr>
          <a:lstStyle/>
          <a:p>
            <a:r>
              <a:rPr lang="en-US" sz="2400" i="1" dirty="0" smtClean="0">
                <a:solidFill>
                  <a:schemeClr val="tx1"/>
                </a:solidFill>
              </a:rPr>
              <a:t>The IT Acquisition Process</a:t>
            </a:r>
            <a:endParaRPr lang="en-US" sz="24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15</a:t>
            </a:fld>
            <a:endParaRPr lang="en-US" dirty="0"/>
          </a:p>
        </p:txBody>
      </p:sp>
      <p:pic>
        <p:nvPicPr>
          <p:cNvPr id="6" name="Picture 10" descr="16-1"/>
          <p:cNvPicPr>
            <a:picLocks noGrp="1" noChangeAspect="1" noChangeArrowheads="1"/>
          </p:cNvPicPr>
          <p:nvPr>
            <p:ph idx="1"/>
          </p:nvPr>
        </p:nvPicPr>
        <p:blipFill>
          <a:blip r:embed="rId3" cstate="print"/>
          <a:srcRect/>
          <a:stretch>
            <a:fillRect/>
          </a:stretch>
        </p:blipFill>
        <p:spPr bwMode="auto">
          <a:xfrm>
            <a:off x="1295400" y="990600"/>
            <a:ext cx="6599428" cy="4621530"/>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723900" sx="102000" sy="102000" algn="ctr" rotWithShape="0">
              <a:schemeClr val="accent1">
                <a:lumMod val="50000"/>
                <a:alpha val="66000"/>
              </a:schemeClr>
            </a:outerShdw>
          </a:effectLst>
        </p:spPr>
      </p:pic>
      <p:sp>
        <p:nvSpPr>
          <p:cNvPr id="7" name="Rectangle 6"/>
          <p:cNvSpPr/>
          <p:nvPr/>
        </p:nvSpPr>
        <p:spPr>
          <a:xfrm>
            <a:off x="1371600" y="5650468"/>
            <a:ext cx="6553200" cy="369332"/>
          </a:xfrm>
          <a:prstGeom prst="rect">
            <a:avLst/>
          </a:prstGeom>
        </p:spPr>
        <p:txBody>
          <a:bodyPr wrap="square">
            <a:spAutoFit/>
          </a:bodyPr>
          <a:lstStyle/>
          <a:p>
            <a:pPr>
              <a:spcBef>
                <a:spcPct val="50000"/>
              </a:spcBef>
            </a:pPr>
            <a:r>
              <a:rPr lang="en-US" b="1" dirty="0" smtClean="0"/>
              <a:t>Figure 13.4 The process of IT application acquisition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620000" cy="1143000"/>
          </a:xfrm>
        </p:spPr>
        <p:txBody>
          <a:bodyPr>
            <a:normAutofit/>
          </a:bodyPr>
          <a:lstStyle/>
          <a:p>
            <a:r>
              <a:rPr lang="en-US" sz="2400" dirty="0" smtClean="0">
                <a:solidFill>
                  <a:schemeClr val="tx1"/>
                </a:solidFill>
              </a:rPr>
              <a:t>IT at Work 13.1 </a:t>
            </a:r>
            <a:br>
              <a:rPr lang="en-US" sz="2400" dirty="0" smtClean="0">
                <a:solidFill>
                  <a:schemeClr val="tx1"/>
                </a:solidFill>
              </a:rPr>
            </a:br>
            <a:r>
              <a:rPr lang="en-US" sz="2400" i="1" dirty="0" smtClean="0">
                <a:solidFill>
                  <a:schemeClr val="tx1"/>
                </a:solidFill>
              </a:rPr>
              <a:t>High-Tech Census Project Fails—An Analysis</a:t>
            </a:r>
            <a:endParaRPr lang="en-US" sz="2400" dirty="0">
              <a:solidFill>
                <a:schemeClr val="tx1"/>
              </a:solidFill>
            </a:endParaRPr>
          </a:p>
        </p:txBody>
      </p:sp>
      <p:sp>
        <p:nvSpPr>
          <p:cNvPr id="3" name="Content Placeholder 2"/>
          <p:cNvSpPr>
            <a:spLocks noGrp="1"/>
          </p:cNvSpPr>
          <p:nvPr>
            <p:ph idx="1"/>
          </p:nvPr>
        </p:nvSpPr>
        <p:spPr>
          <a:xfrm>
            <a:off x="838200" y="2133600"/>
            <a:ext cx="7543800" cy="3992563"/>
          </a:xfrm>
        </p:spPr>
        <p:txBody>
          <a:bodyPr>
            <a:normAutofit/>
          </a:bodyPr>
          <a:lstStyle/>
          <a:p>
            <a:pPr>
              <a:spcBef>
                <a:spcPts val="1800"/>
              </a:spcBef>
              <a:buNone/>
            </a:pPr>
            <a:r>
              <a:rPr lang="en-US" sz="2000" dirty="0" smtClean="0">
                <a:solidFill>
                  <a:schemeClr val="tx1"/>
                </a:solidFill>
              </a:rPr>
              <a:t>	The U.S. Census Bureau  scrapped its $600 million project that was supposed to collect data using 500,000 handheld devices in 2010. </a:t>
            </a:r>
          </a:p>
          <a:p>
            <a:pPr>
              <a:spcBef>
                <a:spcPts val="1800"/>
              </a:spcBef>
              <a:buNone/>
            </a:pPr>
            <a:r>
              <a:rPr lang="en-US" sz="2000" dirty="0" smtClean="0">
                <a:solidFill>
                  <a:schemeClr val="tx1"/>
                </a:solidFill>
              </a:rPr>
              <a:t>	The Bureau had contracted to use handheld devices from Harris Corp., but mismanagement, cost overruns, and poor planning caused the plan to fail.</a:t>
            </a:r>
          </a:p>
          <a:p>
            <a:pPr>
              <a:spcBef>
                <a:spcPts val="1800"/>
              </a:spcBef>
              <a:buNone/>
            </a:pPr>
            <a:r>
              <a:rPr lang="en-US" sz="2000" dirty="0" smtClean="0"/>
              <a:t>	</a:t>
            </a:r>
            <a:r>
              <a:rPr lang="en-US" sz="2000" dirty="0" smtClean="0">
                <a:solidFill>
                  <a:schemeClr val="tx1"/>
                </a:solidFill>
              </a:rPr>
              <a:t>Poor management—not  poor technology—caused the government to spend an additional $3 billion for the next census.</a:t>
            </a:r>
            <a:endParaRPr lang="en-US" sz="2000" b="1" dirty="0" smtClean="0">
              <a:solidFill>
                <a:schemeClr val="tx1"/>
              </a:solidFill>
            </a:endParaRPr>
          </a:p>
          <a:p>
            <a:pPr>
              <a:buNone/>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16</a:t>
            </a:fld>
            <a:endParaRPr lang="en-US" dirty="0"/>
          </a:p>
        </p:txBody>
      </p:sp>
      <p:pic>
        <p:nvPicPr>
          <p:cNvPr id="6" name="Picture 5" descr="cblogo.jpg"/>
          <p:cNvPicPr>
            <a:picLocks noChangeAspect="1"/>
          </p:cNvPicPr>
          <p:nvPr/>
        </p:nvPicPr>
        <p:blipFill>
          <a:blip r:embed="rId3" cstate="print"/>
          <a:stretch>
            <a:fillRect/>
          </a:stretch>
        </p:blipFill>
        <p:spPr>
          <a:xfrm>
            <a:off x="4876800" y="1600200"/>
            <a:ext cx="3492500" cy="50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848600" cy="1143000"/>
          </a:xfrm>
        </p:spPr>
        <p:txBody>
          <a:bodyPr>
            <a:normAutofit/>
          </a:bodyPr>
          <a:lstStyle/>
          <a:p>
            <a:r>
              <a:rPr lang="en-US" sz="2400" i="1" dirty="0" smtClean="0">
                <a:solidFill>
                  <a:schemeClr val="tx1"/>
                </a:solidFill>
              </a:rPr>
              <a:t>In-House Development: Insourcing</a:t>
            </a:r>
            <a:endParaRPr lang="en-US" sz="2400" i="1" dirty="0">
              <a:solidFill>
                <a:schemeClr val="tx1"/>
              </a:solidFill>
            </a:endParaRPr>
          </a:p>
        </p:txBody>
      </p:sp>
      <p:sp>
        <p:nvSpPr>
          <p:cNvPr id="3" name="Content Placeholder 2"/>
          <p:cNvSpPr>
            <a:spLocks noGrp="1"/>
          </p:cNvSpPr>
          <p:nvPr>
            <p:ph idx="1"/>
          </p:nvPr>
        </p:nvSpPr>
        <p:spPr>
          <a:xfrm>
            <a:off x="685800" y="1600200"/>
            <a:ext cx="8001000" cy="4525963"/>
          </a:xfrm>
        </p:spPr>
        <p:txBody>
          <a:bodyPr>
            <a:normAutofit/>
          </a:bodyPr>
          <a:lstStyle/>
          <a:p>
            <a:pPr>
              <a:buNone/>
            </a:pPr>
            <a:r>
              <a:rPr lang="en-US" sz="2000" dirty="0" smtClean="0">
                <a:solidFill>
                  <a:schemeClr val="tx1"/>
                </a:solidFill>
              </a:rPr>
              <a:t>	Although in-house development—</a:t>
            </a:r>
            <a:r>
              <a:rPr lang="en-US" sz="2000" i="1" dirty="0" smtClean="0">
                <a:solidFill>
                  <a:schemeClr val="tx1"/>
                </a:solidFill>
              </a:rPr>
              <a:t>insourcing</a:t>
            </a:r>
            <a:r>
              <a:rPr lang="en-US" sz="2000" dirty="0" smtClean="0">
                <a:solidFill>
                  <a:schemeClr val="tx1"/>
                </a:solidFill>
              </a:rPr>
              <a:t>—can be time consuming and costly, it may lead to IT apps that better fit an enterprise’s strategy and vision </a:t>
            </a:r>
          </a:p>
          <a:p>
            <a:pPr>
              <a:buNone/>
            </a:pPr>
            <a:endParaRPr lang="en-US" sz="2000" dirty="0" smtClean="0">
              <a:solidFill>
                <a:schemeClr val="tx1"/>
              </a:solidFill>
            </a:endParaRPr>
          </a:p>
          <a:p>
            <a:pPr lvl="1">
              <a:buNone/>
            </a:pPr>
            <a:r>
              <a:rPr lang="en-US" sz="2000" b="1" i="1" dirty="0" smtClean="0">
                <a:solidFill>
                  <a:schemeClr val="tx1"/>
                </a:solidFill>
              </a:rPr>
              <a:t>Options for In-House Development</a:t>
            </a:r>
          </a:p>
          <a:p>
            <a:pPr marL="857250" lvl="1" indent="-457200">
              <a:buFont typeface="+mj-lt"/>
              <a:buAutoNum type="arabicPeriod"/>
            </a:pPr>
            <a:r>
              <a:rPr lang="en-US" sz="2000" dirty="0" smtClean="0">
                <a:solidFill>
                  <a:schemeClr val="tx1"/>
                </a:solidFill>
              </a:rPr>
              <a:t>Build from scratch</a:t>
            </a:r>
          </a:p>
          <a:p>
            <a:pPr marL="857250" lvl="1" indent="-457200">
              <a:buFont typeface="+mj-lt"/>
              <a:buAutoNum type="arabicPeriod"/>
            </a:pPr>
            <a:r>
              <a:rPr lang="en-US" sz="2000" dirty="0" smtClean="0">
                <a:solidFill>
                  <a:schemeClr val="tx1"/>
                </a:solidFill>
              </a:rPr>
              <a:t>Build from components</a:t>
            </a:r>
          </a:p>
          <a:p>
            <a:pPr marL="857250" lvl="1" indent="-457200">
              <a:buFont typeface="+mj-lt"/>
              <a:buAutoNum type="arabicPeriod"/>
            </a:pPr>
            <a:r>
              <a:rPr lang="en-US" sz="2000" dirty="0" smtClean="0">
                <a:solidFill>
                  <a:schemeClr val="tx1"/>
                </a:solidFill>
              </a:rPr>
              <a:t>Integrating applications</a:t>
            </a: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620000" cy="1143000"/>
          </a:xfrm>
        </p:spPr>
        <p:txBody>
          <a:bodyPr>
            <a:normAutofit/>
          </a:bodyPr>
          <a:lstStyle/>
          <a:p>
            <a:r>
              <a:rPr lang="en-US" sz="2400" i="1" dirty="0" smtClean="0">
                <a:solidFill>
                  <a:schemeClr val="tx1"/>
                </a:solidFill>
              </a:rPr>
              <a:t>In-House Development Methods</a:t>
            </a:r>
            <a:endParaRPr lang="en-US" sz="2400" dirty="0">
              <a:solidFill>
                <a:schemeClr val="tx1"/>
              </a:solidFill>
            </a:endParaRPr>
          </a:p>
        </p:txBody>
      </p:sp>
      <p:sp>
        <p:nvSpPr>
          <p:cNvPr id="3" name="Content Placeholder 2"/>
          <p:cNvSpPr>
            <a:spLocks noGrp="1"/>
          </p:cNvSpPr>
          <p:nvPr>
            <p:ph idx="1"/>
          </p:nvPr>
        </p:nvSpPr>
        <p:spPr>
          <a:xfrm>
            <a:off x="914400" y="1600200"/>
            <a:ext cx="7772400" cy="4525963"/>
          </a:xfrm>
        </p:spPr>
        <p:txBody>
          <a:bodyPr>
            <a:normAutofit/>
          </a:bodyPr>
          <a:lstStyle/>
          <a:p>
            <a:pPr marL="457200" indent="-457200">
              <a:spcBef>
                <a:spcPts val="2400"/>
              </a:spcBef>
              <a:buSzPct val="100000"/>
              <a:buFont typeface="+mj-lt"/>
              <a:buAutoNum type="arabicParenR"/>
            </a:pPr>
            <a:r>
              <a:rPr lang="en-US" sz="2000" b="1" dirty="0" smtClean="0">
                <a:solidFill>
                  <a:schemeClr val="tx1"/>
                </a:solidFill>
              </a:rPr>
              <a:t>Systems development life cycle (SDLC). </a:t>
            </a:r>
            <a:r>
              <a:rPr lang="en-US" sz="2000" dirty="0" smtClean="0">
                <a:solidFill>
                  <a:schemeClr val="tx1"/>
                </a:solidFill>
              </a:rPr>
              <a:t>Large IT projects, especially ones that involve infrastructure, are developed according to the SDLC methodology using several tools. </a:t>
            </a:r>
          </a:p>
          <a:p>
            <a:pPr marL="457200" indent="-457200">
              <a:spcBef>
                <a:spcPts val="2400"/>
              </a:spcBef>
              <a:buSzPct val="100000"/>
              <a:buFont typeface="+mj-lt"/>
              <a:buAutoNum type="arabicParenR"/>
            </a:pPr>
            <a:r>
              <a:rPr lang="en-US" sz="2000" b="1" dirty="0" smtClean="0">
                <a:solidFill>
                  <a:schemeClr val="tx1"/>
                </a:solidFill>
              </a:rPr>
              <a:t>Prototyping methodology. </a:t>
            </a:r>
            <a:r>
              <a:rPr lang="en-US" sz="2000" dirty="0" smtClean="0">
                <a:solidFill>
                  <a:schemeClr val="tx1"/>
                </a:solidFill>
              </a:rPr>
              <a:t>With a prototyping methodology, an initial list of basic system requirements is defined and used to build a prototype. The prototype is then improved in several iterations, based on users’ feedback. </a:t>
            </a:r>
          </a:p>
          <a:p>
            <a:pPr marL="400050" lvl="2" indent="-182880"/>
            <a:r>
              <a:rPr lang="en-US" sz="2000" b="1" dirty="0" smtClean="0">
                <a:solidFill>
                  <a:schemeClr val="tx1"/>
                </a:solidFill>
              </a:rPr>
              <a:t>Web 2.0 or Application 2.0 methodology. </a:t>
            </a:r>
            <a:r>
              <a:rPr lang="en-US" sz="2000" dirty="0" smtClean="0">
                <a:solidFill>
                  <a:schemeClr val="tx1"/>
                </a:solidFill>
              </a:rPr>
              <a:t>This prototype approach involves close user involvement and the use of Web 2.0 tools.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13.3 IT Project Management</a:t>
            </a:r>
            <a:endParaRPr lang="en-US" dirty="0">
              <a:solidFill>
                <a:schemeClr val="tx1"/>
              </a:solidFill>
            </a:endParaRPr>
          </a:p>
        </p:txBody>
      </p:sp>
      <p:sp>
        <p:nvSpPr>
          <p:cNvPr id="3" name="Content Placeholder 2"/>
          <p:cNvSpPr>
            <a:spLocks noGrp="1"/>
          </p:cNvSpPr>
          <p:nvPr>
            <p:ph idx="1"/>
          </p:nvPr>
        </p:nvSpPr>
        <p:spPr>
          <a:xfrm>
            <a:off x="685800" y="1600200"/>
            <a:ext cx="7467600" cy="4525963"/>
          </a:xfrm>
        </p:spPr>
        <p:txBody>
          <a:bodyPr>
            <a:normAutofit/>
          </a:bodyPr>
          <a:lstStyle/>
          <a:p>
            <a:pPr>
              <a:spcBef>
                <a:spcPts val="1800"/>
              </a:spcBef>
              <a:buNone/>
            </a:pPr>
            <a:r>
              <a:rPr lang="en-US" sz="2000" dirty="0" smtClean="0">
                <a:solidFill>
                  <a:schemeClr val="tx1"/>
                </a:solidFill>
              </a:rPr>
              <a:t>Projects are managed by managing the </a:t>
            </a:r>
            <a:r>
              <a:rPr lang="en-US" sz="2000" b="1" i="1" dirty="0" smtClean="0">
                <a:solidFill>
                  <a:schemeClr val="tx1"/>
                </a:solidFill>
              </a:rPr>
              <a:t>triple constraints</a:t>
            </a:r>
            <a:r>
              <a:rPr lang="en-US" sz="2000" dirty="0" smtClean="0">
                <a:solidFill>
                  <a:schemeClr val="tx1"/>
                </a:solidFill>
              </a:rPr>
              <a:t>, which are: </a:t>
            </a:r>
          </a:p>
          <a:p>
            <a:pPr lvl="0">
              <a:spcBef>
                <a:spcPts val="1800"/>
              </a:spcBef>
            </a:pPr>
            <a:r>
              <a:rPr lang="en-US" sz="2000" b="1" dirty="0" smtClean="0">
                <a:solidFill>
                  <a:schemeClr val="tx1"/>
                </a:solidFill>
              </a:rPr>
              <a:t>Scope</a:t>
            </a:r>
            <a:r>
              <a:rPr lang="en-US" sz="2000" dirty="0" smtClean="0">
                <a:solidFill>
                  <a:schemeClr val="tx1"/>
                </a:solidFill>
              </a:rPr>
              <a:t>: what the project is supposed to accomplish—its outcomes or deliverables. </a:t>
            </a:r>
          </a:p>
          <a:p>
            <a:pPr lvl="0">
              <a:spcBef>
                <a:spcPts val="1800"/>
              </a:spcBef>
            </a:pPr>
            <a:r>
              <a:rPr lang="en-US" sz="2000" b="1" dirty="0" smtClean="0">
                <a:solidFill>
                  <a:schemeClr val="tx1"/>
                </a:solidFill>
              </a:rPr>
              <a:t>Time:</a:t>
            </a:r>
            <a:r>
              <a:rPr lang="en-US" sz="2000" dirty="0" smtClean="0">
                <a:solidFill>
                  <a:schemeClr val="tx1"/>
                </a:solidFill>
              </a:rPr>
              <a:t> determined by task durations and task dependencies. Some tasks are dependent on other tasks being completed before they can begin.  For example, in construction, a hole must be dug before the pouring of concrete can start. Task durations and task dependencies determine the time required to complete the project.  </a:t>
            </a:r>
          </a:p>
          <a:p>
            <a:pPr>
              <a:spcBef>
                <a:spcPts val="1800"/>
              </a:spcBef>
            </a:pPr>
            <a:r>
              <a:rPr lang="en-US" sz="2000" b="1" dirty="0" smtClean="0">
                <a:solidFill>
                  <a:schemeClr val="tx1"/>
                </a:solidFill>
              </a:rPr>
              <a:t>Budget</a:t>
            </a:r>
            <a:r>
              <a:rPr lang="en-US" sz="2000" dirty="0" smtClean="0">
                <a:solidFill>
                  <a:schemeClr val="tx1"/>
                </a:solidFill>
              </a:rPr>
              <a:t>: resources allocated to the project.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5638"/>
            <a:ext cx="80010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13 Outline</a:t>
            </a:r>
            <a:endParaRPr lang="en-US" b="1" dirty="0">
              <a:solidFill>
                <a:srgbClr val="6B633D"/>
              </a:solidFill>
            </a:endParaRPr>
          </a:p>
        </p:txBody>
      </p:sp>
      <p:sp>
        <p:nvSpPr>
          <p:cNvPr id="3" name="Content Placeholder 2"/>
          <p:cNvSpPr>
            <a:spLocks noGrp="1"/>
          </p:cNvSpPr>
          <p:nvPr>
            <p:ph idx="1"/>
          </p:nvPr>
        </p:nvSpPr>
        <p:spPr>
          <a:xfrm>
            <a:off x="914400" y="1722437"/>
            <a:ext cx="7086600" cy="3459163"/>
          </a:xfrm>
        </p:spPr>
        <p:txBody>
          <a:bodyPr>
            <a:normAutofit/>
          </a:bodyPr>
          <a:lstStyle/>
          <a:p>
            <a:pPr indent="-822960">
              <a:buNone/>
            </a:pPr>
            <a:r>
              <a:rPr lang="en-US" sz="2400" b="1" dirty="0" smtClean="0">
                <a:solidFill>
                  <a:schemeClr val="tx1"/>
                </a:solidFill>
              </a:rPr>
              <a:t>13.1  Business Process Management (BPM) and </a:t>
            </a:r>
            <a:br>
              <a:rPr lang="en-US" sz="2400" b="1" dirty="0" smtClean="0">
                <a:solidFill>
                  <a:schemeClr val="tx1"/>
                </a:solidFill>
              </a:rPr>
            </a:br>
            <a:r>
              <a:rPr lang="en-US" sz="2400" b="1" dirty="0" smtClean="0">
                <a:solidFill>
                  <a:schemeClr val="tx1"/>
                </a:solidFill>
              </a:rPr>
              <a:t>     Service-Oriented Architecture (SOA)</a:t>
            </a:r>
          </a:p>
          <a:p>
            <a:pPr>
              <a:lnSpc>
                <a:spcPct val="150000"/>
              </a:lnSpc>
              <a:buNone/>
            </a:pPr>
            <a:r>
              <a:rPr lang="en-US" sz="2400" b="1" dirty="0" smtClean="0">
                <a:solidFill>
                  <a:schemeClr val="tx1"/>
                </a:solidFill>
              </a:rPr>
              <a:t>13.2  Software Architecture and IS Design </a:t>
            </a:r>
          </a:p>
          <a:p>
            <a:pPr>
              <a:lnSpc>
                <a:spcPct val="150000"/>
              </a:lnSpc>
              <a:buNone/>
            </a:pPr>
            <a:r>
              <a:rPr lang="en-US" sz="2400" b="1" dirty="0" smtClean="0">
                <a:solidFill>
                  <a:schemeClr val="tx1"/>
                </a:solidFill>
              </a:rPr>
              <a:t>13.3  IT Project Management</a:t>
            </a:r>
          </a:p>
          <a:p>
            <a:pPr>
              <a:lnSpc>
                <a:spcPct val="150000"/>
              </a:lnSpc>
              <a:buNone/>
            </a:pPr>
            <a:r>
              <a:rPr lang="en-US" sz="2400" b="1" dirty="0" smtClean="0">
                <a:solidFill>
                  <a:schemeClr val="tx1"/>
                </a:solidFill>
              </a:rPr>
              <a:t>13.4  Systems Development</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13-</a:t>
            </a:r>
            <a:fld id="{4C0BDC54-7FBA-410E-843C-F866E66B0366}" type="slidenum">
              <a:rPr lang="en-US" sz="1600" smtClean="0">
                <a:solidFill>
                  <a:schemeClr val="tx1"/>
                </a:solidFill>
              </a:rPr>
              <a:pPr/>
              <a:t>2</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914400"/>
          </a:xfrm>
        </p:spPr>
        <p:txBody>
          <a:bodyPr>
            <a:normAutofit/>
          </a:bodyPr>
          <a:lstStyle/>
          <a:p>
            <a:r>
              <a:rPr lang="en-US" sz="2000" dirty="0" smtClean="0">
                <a:solidFill>
                  <a:schemeClr val="tx1"/>
                </a:solidFill>
              </a:rPr>
              <a:t>Figure 13.5 Project work breakdown schedule (WBS) and Gantt chart</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20</a:t>
            </a:fld>
            <a:endParaRPr lang="en-US" dirty="0"/>
          </a:p>
        </p:txBody>
      </p:sp>
      <p:pic>
        <p:nvPicPr>
          <p:cNvPr id="6" name="Picture 4"/>
          <p:cNvPicPr>
            <a:picLocks noGrp="1" noChangeAspect="1" noChangeArrowheads="1"/>
          </p:cNvPicPr>
          <p:nvPr>
            <p:ph idx="1"/>
          </p:nvPr>
        </p:nvPicPr>
        <p:blipFill>
          <a:blip r:embed="rId3" cstate="print"/>
          <a:srcRect l="1755" b="4828"/>
          <a:stretch>
            <a:fillRect/>
          </a:stretch>
        </p:blipFill>
        <p:spPr bwMode="auto">
          <a:xfrm>
            <a:off x="903806" y="914400"/>
            <a:ext cx="7478194" cy="5433213"/>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266700" sx="102000" sy="102000" algn="ctr" rotWithShape="0">
              <a:schemeClr val="tx2">
                <a:lumMod val="75000"/>
                <a:alpha val="40000"/>
              </a:scheme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normAutofit/>
          </a:bodyPr>
          <a:lstStyle/>
          <a:p>
            <a:r>
              <a:rPr lang="en-US" sz="2400" i="1" dirty="0" smtClean="0"/>
              <a:t>What Do Project Managers Do?</a:t>
            </a:r>
            <a:endParaRPr lang="en-US" sz="2400" i="1" dirty="0"/>
          </a:p>
        </p:txBody>
      </p:sp>
      <p:sp>
        <p:nvSpPr>
          <p:cNvPr id="3" name="Content Placeholder 2"/>
          <p:cNvSpPr>
            <a:spLocks noGrp="1"/>
          </p:cNvSpPr>
          <p:nvPr>
            <p:ph idx="1"/>
          </p:nvPr>
        </p:nvSpPr>
        <p:spPr>
          <a:xfrm>
            <a:off x="1066800" y="1524000"/>
            <a:ext cx="6781800" cy="4525963"/>
          </a:xfrm>
        </p:spPr>
        <p:txBody>
          <a:bodyPr>
            <a:noAutofit/>
          </a:bodyPr>
          <a:lstStyle/>
          <a:p>
            <a:pPr>
              <a:spcBef>
                <a:spcPts val="2400"/>
              </a:spcBef>
              <a:buNone/>
            </a:pPr>
            <a:r>
              <a:rPr lang="en-US" sz="2000" dirty="0" smtClean="0">
                <a:solidFill>
                  <a:schemeClr val="tx1"/>
                </a:solidFill>
              </a:rPr>
              <a:t>Project management includes 3 basic operations:</a:t>
            </a:r>
          </a:p>
          <a:p>
            <a:pPr marL="457200" lvl="0" indent="-457200">
              <a:spcBef>
                <a:spcPts val="2400"/>
              </a:spcBef>
              <a:buSzPct val="105000"/>
              <a:buFont typeface="+mj-lt"/>
              <a:buAutoNum type="arabicParenR"/>
            </a:pPr>
            <a:r>
              <a:rPr lang="en-US" sz="2000" b="1" dirty="0" smtClean="0">
                <a:solidFill>
                  <a:schemeClr val="tx1"/>
                </a:solidFill>
              </a:rPr>
              <a:t>Planning:</a:t>
            </a:r>
            <a:r>
              <a:rPr lang="en-US" sz="2000" dirty="0" smtClean="0">
                <a:solidFill>
                  <a:schemeClr val="tx1"/>
                </a:solidFill>
              </a:rPr>
              <a:t> Specifying the desired results, determining the schedules, and estimating the resources. </a:t>
            </a:r>
          </a:p>
          <a:p>
            <a:pPr marL="457200" lvl="0" indent="-457200">
              <a:spcBef>
                <a:spcPts val="2400"/>
              </a:spcBef>
              <a:buSzPct val="105000"/>
              <a:buFont typeface="+mj-lt"/>
              <a:buAutoNum type="arabicParenR"/>
            </a:pPr>
            <a:r>
              <a:rPr lang="en-US" sz="2000" b="1" dirty="0" smtClean="0">
                <a:solidFill>
                  <a:schemeClr val="tx1"/>
                </a:solidFill>
              </a:rPr>
              <a:t>Organizing: </a:t>
            </a:r>
            <a:r>
              <a:rPr lang="en-US" sz="2000" dirty="0" smtClean="0">
                <a:solidFill>
                  <a:schemeClr val="tx1"/>
                </a:solidFill>
              </a:rPr>
              <a:t>Defining people’s roles and responsibilities.</a:t>
            </a:r>
          </a:p>
          <a:p>
            <a:pPr marL="457200" indent="-457200">
              <a:spcBef>
                <a:spcPts val="2400"/>
              </a:spcBef>
              <a:buSzPct val="105000"/>
              <a:buFont typeface="+mj-lt"/>
              <a:buAutoNum type="arabicParenR"/>
            </a:pPr>
            <a:r>
              <a:rPr lang="en-US" sz="2000" b="1" dirty="0" smtClean="0">
                <a:solidFill>
                  <a:schemeClr val="tx1"/>
                </a:solidFill>
              </a:rPr>
              <a:t>Controlling:</a:t>
            </a:r>
            <a:r>
              <a:rPr lang="en-US" sz="2000" dirty="0" smtClean="0">
                <a:solidFill>
                  <a:schemeClr val="tx1"/>
                </a:solidFill>
              </a:rPr>
              <a:t> Tracking the planned performance and budget against the actual performance. Also managing people’s performances, addressing problems, putting out fires, and keeping priorities well-known.</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a:bodyPr>
          <a:lstStyle/>
          <a:p>
            <a:r>
              <a:rPr lang="en-US" sz="2400" i="1" dirty="0" smtClean="0">
                <a:solidFill>
                  <a:schemeClr val="tx1"/>
                </a:solidFill>
              </a:rPr>
              <a:t>Managing the Critical Path</a:t>
            </a:r>
            <a:endParaRPr lang="en-US" sz="2400" dirty="0">
              <a:solidFill>
                <a:schemeClr val="tx1"/>
              </a:solidFill>
            </a:endParaRPr>
          </a:p>
        </p:txBody>
      </p:sp>
      <p:sp>
        <p:nvSpPr>
          <p:cNvPr id="3" name="Content Placeholder 2"/>
          <p:cNvSpPr>
            <a:spLocks noGrp="1"/>
          </p:cNvSpPr>
          <p:nvPr>
            <p:ph idx="1"/>
          </p:nvPr>
        </p:nvSpPr>
        <p:spPr>
          <a:xfrm>
            <a:off x="762000" y="1295400"/>
            <a:ext cx="8001000" cy="4525963"/>
          </a:xfrm>
        </p:spPr>
        <p:txBody>
          <a:bodyPr>
            <a:normAutofit/>
          </a:bodyPr>
          <a:lstStyle/>
          <a:p>
            <a:pPr>
              <a:spcBef>
                <a:spcPts val="2400"/>
              </a:spcBef>
            </a:pPr>
            <a:r>
              <a:rPr lang="en-US" sz="2000" dirty="0" smtClean="0">
                <a:solidFill>
                  <a:schemeClr val="tx1"/>
                </a:solidFill>
              </a:rPr>
              <a:t>Tasks must be completed in a specific order to get the job done. </a:t>
            </a:r>
          </a:p>
          <a:p>
            <a:pPr>
              <a:spcBef>
                <a:spcPts val="2400"/>
              </a:spcBef>
            </a:pPr>
            <a:r>
              <a:rPr lang="en-US" sz="2000" dirty="0" smtClean="0">
                <a:solidFill>
                  <a:schemeClr val="tx1"/>
                </a:solidFill>
              </a:rPr>
              <a:t>Certain tasks make up what is called the </a:t>
            </a:r>
            <a:r>
              <a:rPr lang="en-US" sz="2000" b="1" dirty="0" smtClean="0">
                <a:solidFill>
                  <a:schemeClr val="tx1"/>
                </a:solidFill>
              </a:rPr>
              <a:t>critical path</a:t>
            </a:r>
            <a:r>
              <a:rPr lang="en-US" sz="2000" i="1" dirty="0" smtClean="0">
                <a:solidFill>
                  <a:schemeClr val="tx1"/>
                </a:solidFill>
              </a:rPr>
              <a:t>,</a:t>
            </a:r>
            <a:r>
              <a:rPr lang="en-US" sz="2000" dirty="0" smtClean="0">
                <a:solidFill>
                  <a:schemeClr val="tx1"/>
                </a:solidFill>
              </a:rPr>
              <a:t> which is an important principle of project management.</a:t>
            </a:r>
          </a:p>
          <a:p>
            <a:pPr>
              <a:spcBef>
                <a:spcPts val="2400"/>
              </a:spcBef>
            </a:pPr>
            <a:r>
              <a:rPr lang="en-US" sz="2000" dirty="0" smtClean="0">
                <a:solidFill>
                  <a:schemeClr val="tx1"/>
                </a:solidFill>
              </a:rPr>
              <a:t> Project managers must manage the critical path. </a:t>
            </a:r>
          </a:p>
          <a:p>
            <a:pPr>
              <a:spcBef>
                <a:spcPts val="2400"/>
              </a:spcBef>
            </a:pPr>
            <a:r>
              <a:rPr lang="en-US" sz="2000" dirty="0" smtClean="0">
                <a:solidFill>
                  <a:schemeClr val="tx1"/>
                </a:solidFill>
              </a:rPr>
              <a:t>The critical path is the length of the project. Each task on the critical path is a </a:t>
            </a:r>
            <a:r>
              <a:rPr lang="en-US" sz="2000" b="1" dirty="0" smtClean="0">
                <a:solidFill>
                  <a:schemeClr val="tx1"/>
                </a:solidFill>
              </a:rPr>
              <a:t>critical task</a:t>
            </a:r>
            <a:r>
              <a:rPr lang="en-US" sz="2000" dirty="0" smtClean="0">
                <a:solidFill>
                  <a:schemeClr val="tx1"/>
                </a:solidFill>
              </a:rPr>
              <a:t>.</a:t>
            </a:r>
          </a:p>
          <a:p>
            <a:pPr>
              <a:spcBef>
                <a:spcPts val="2400"/>
              </a:spcBef>
            </a:pPr>
            <a:r>
              <a:rPr lang="en-US" sz="2000" b="1" dirty="0" smtClean="0">
                <a:solidFill>
                  <a:schemeClr val="tx1"/>
                </a:solidFill>
              </a:rPr>
              <a:t>Critical tasks </a:t>
            </a:r>
            <a:r>
              <a:rPr lang="en-US" sz="2000" dirty="0" smtClean="0">
                <a:solidFill>
                  <a:schemeClr val="tx1"/>
                </a:solidFill>
              </a:rPr>
              <a:t>must start and finish on schedule or else the project completion will be delayed--unless action is taken to expedite them.</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13.4 Systems Development</a:t>
            </a:r>
            <a:endParaRPr lang="en-US" dirty="0">
              <a:solidFill>
                <a:schemeClr val="tx1"/>
              </a:solidFill>
            </a:endParaRPr>
          </a:p>
        </p:txBody>
      </p:sp>
      <p:sp>
        <p:nvSpPr>
          <p:cNvPr id="3" name="Content Placeholder 2"/>
          <p:cNvSpPr>
            <a:spLocks noGrp="1"/>
          </p:cNvSpPr>
          <p:nvPr>
            <p:ph idx="1"/>
          </p:nvPr>
        </p:nvSpPr>
        <p:spPr>
          <a:xfrm>
            <a:off x="685800" y="1600200"/>
            <a:ext cx="7086600" cy="4525963"/>
          </a:xfrm>
        </p:spPr>
        <p:txBody>
          <a:bodyPr>
            <a:normAutofit/>
          </a:bodyPr>
          <a:lstStyle/>
          <a:p>
            <a:pPr>
              <a:spcBef>
                <a:spcPts val="2400"/>
              </a:spcBef>
            </a:pPr>
            <a:r>
              <a:rPr lang="en-US" sz="2000" dirty="0" smtClean="0">
                <a:solidFill>
                  <a:schemeClr val="tx1"/>
                </a:solidFill>
              </a:rPr>
              <a:t>The </a:t>
            </a:r>
            <a:r>
              <a:rPr lang="en-US" sz="2000" b="1" dirty="0" smtClean="0">
                <a:solidFill>
                  <a:schemeClr val="tx1"/>
                </a:solidFill>
              </a:rPr>
              <a:t>systems development life cycle (SDLC)</a:t>
            </a:r>
            <a:r>
              <a:rPr lang="en-US" sz="2000" dirty="0" smtClean="0">
                <a:solidFill>
                  <a:schemeClr val="tx1"/>
                </a:solidFill>
              </a:rPr>
              <a:t> is the traditional systems development method used by organizations for large IT projects, such as IT infrastructure.</a:t>
            </a:r>
          </a:p>
          <a:p>
            <a:pPr>
              <a:spcBef>
                <a:spcPts val="2400"/>
              </a:spcBef>
            </a:pPr>
            <a:r>
              <a:rPr lang="en-US" sz="2000" dirty="0" smtClean="0">
                <a:solidFill>
                  <a:schemeClr val="tx1"/>
                </a:solidFill>
              </a:rPr>
              <a:t>The SDLC is a structured framework that consists of sequential processes by which information systems are developed. </a:t>
            </a:r>
          </a:p>
          <a:p>
            <a:pPr>
              <a:spcBef>
                <a:spcPts val="2400"/>
              </a:spcBef>
            </a:pPr>
            <a:r>
              <a:rPr lang="en-US" sz="2000" dirty="0" smtClean="0">
                <a:solidFill>
                  <a:schemeClr val="tx1"/>
                </a:solidFill>
              </a:rPr>
              <a:t>Within the SDLC, there is an iterative feature. </a:t>
            </a:r>
            <a:r>
              <a:rPr lang="en-US" sz="2000" i="1" dirty="0" smtClean="0">
                <a:solidFill>
                  <a:schemeClr val="tx1"/>
                </a:solidFill>
              </a:rPr>
              <a:t>Iteration</a:t>
            </a:r>
            <a:r>
              <a:rPr lang="en-US" sz="2000" dirty="0" smtClean="0">
                <a:solidFill>
                  <a:schemeClr val="tx1"/>
                </a:solidFill>
              </a:rPr>
              <a:t> is the revising of the results of any development process when new information makes this revision the smart thing to do.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solidFill>
                  <a:schemeClr val="tx1"/>
                </a:solidFill>
              </a:rPr>
              <a:t>Figure 13.6  An eight-stage system development life cycle (SDLC)</a:t>
            </a: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24</a:t>
            </a:fld>
            <a:endParaRPr lang="en-US" dirty="0"/>
          </a:p>
        </p:txBody>
      </p:sp>
      <p:pic>
        <p:nvPicPr>
          <p:cNvPr id="6" name="Picture 3" descr="Figure-13-6-SDLC.png"/>
          <p:cNvPicPr>
            <a:picLocks noGrp="1" noChangeAspect="1"/>
          </p:cNvPicPr>
          <p:nvPr>
            <p:ph idx="1"/>
          </p:nvPr>
        </p:nvPicPr>
        <p:blipFill>
          <a:blip r:embed="rId3" cstate="print"/>
          <a:srcRect/>
          <a:stretch>
            <a:fillRect/>
          </a:stretch>
        </p:blipFill>
        <p:spPr bwMode="auto">
          <a:xfrm>
            <a:off x="762000" y="1143000"/>
            <a:ext cx="7391400" cy="5088921"/>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774700" sx="102000" sy="102000" algn="ctr" rotWithShape="0">
              <a:schemeClr val="tx2">
                <a:lumMod val="50000"/>
                <a:alpha val="40000"/>
              </a:scheme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Figure 13.7  Flowchart of a payroll application. </a:t>
            </a:r>
            <a:br>
              <a:rPr lang="en-US" sz="2400" i="1" dirty="0" smtClean="0">
                <a:solidFill>
                  <a:schemeClr val="tx1"/>
                </a:solidFill>
              </a:rPr>
            </a:br>
            <a:r>
              <a:rPr lang="en-US" sz="2400" b="0" i="1" dirty="0" smtClean="0">
                <a:solidFill>
                  <a:schemeClr val="tx1"/>
                </a:solidFill>
              </a:rPr>
              <a:t>Used during the programming stage (stage 4 )</a:t>
            </a:r>
            <a:endParaRPr lang="en-US" sz="2400" b="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25</a:t>
            </a:fld>
            <a:endParaRPr lang="en-US" dirty="0"/>
          </a:p>
        </p:txBody>
      </p:sp>
      <p:pic>
        <p:nvPicPr>
          <p:cNvPr id="6" name="Picture 2" descr="Figure-13-7-flowchart.png"/>
          <p:cNvPicPr>
            <a:picLocks noGrp="1" noChangeAspect="1"/>
          </p:cNvPicPr>
          <p:nvPr>
            <p:ph idx="1"/>
          </p:nvPr>
        </p:nvPicPr>
        <p:blipFill>
          <a:blip r:embed="rId3" cstate="print"/>
          <a:srcRect/>
          <a:stretch>
            <a:fillRect/>
          </a:stretch>
        </p:blipFill>
        <p:spPr bwMode="auto">
          <a:xfrm>
            <a:off x="2779129" y="1600200"/>
            <a:ext cx="3585742" cy="4525963"/>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960438"/>
          </a:xfrm>
        </p:spPr>
        <p:txBody>
          <a:bodyPr>
            <a:normAutofit/>
          </a:bodyPr>
          <a:lstStyle/>
          <a:p>
            <a:r>
              <a:rPr lang="en-US" sz="2800" i="1" dirty="0" smtClean="0">
                <a:solidFill>
                  <a:schemeClr val="tx1"/>
                </a:solidFill>
              </a:rPr>
              <a:t>Chapter 13 Link Library</a:t>
            </a:r>
            <a:endParaRPr lang="en-US" sz="2800" dirty="0">
              <a:solidFill>
                <a:schemeClr val="tx1"/>
              </a:solidFill>
            </a:endParaRPr>
          </a:p>
        </p:txBody>
      </p:sp>
      <p:sp>
        <p:nvSpPr>
          <p:cNvPr id="3" name="Content Placeholder 2"/>
          <p:cNvSpPr>
            <a:spLocks noGrp="1"/>
          </p:cNvSpPr>
          <p:nvPr>
            <p:ph idx="1"/>
          </p:nvPr>
        </p:nvSpPr>
        <p:spPr>
          <a:xfrm>
            <a:off x="457200" y="1219200"/>
            <a:ext cx="8458200" cy="4876800"/>
          </a:xfrm>
        </p:spPr>
        <p:txBody>
          <a:bodyPr>
            <a:noAutofit/>
          </a:bodyPr>
          <a:lstStyle/>
          <a:p>
            <a:pPr>
              <a:spcBef>
                <a:spcPts val="600"/>
              </a:spcBef>
              <a:buNone/>
            </a:pPr>
            <a:r>
              <a:rPr lang="en-US" sz="1600" dirty="0" smtClean="0">
                <a:solidFill>
                  <a:schemeClr val="tx1"/>
                </a:solidFill>
              </a:rPr>
              <a:t>ARIS Express, business process modeling software.  </a:t>
            </a:r>
            <a:r>
              <a:rPr lang="en-US" sz="1600" i="1" u="sng" dirty="0" smtClean="0">
                <a:solidFill>
                  <a:schemeClr val="tx1"/>
                </a:solidFill>
                <a:hlinkClick r:id="rId3"/>
              </a:rPr>
              <a:t>ariscommunity.com/aris-express</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Oracle BPM Suite 11g  </a:t>
            </a:r>
            <a:r>
              <a:rPr lang="en-US" sz="1600" i="1" u="sng" dirty="0" smtClean="0">
                <a:solidFill>
                  <a:schemeClr val="tx1"/>
                </a:solidFill>
                <a:hlinkClick r:id="rId4"/>
              </a:rPr>
              <a:t>oracle.com/us/technologies/bpm/</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Oracle SOA Suite 11g  </a:t>
            </a:r>
            <a:r>
              <a:rPr lang="en-US" sz="1600" i="1" u="sng" dirty="0" smtClean="0">
                <a:solidFill>
                  <a:schemeClr val="tx1"/>
                </a:solidFill>
                <a:hlinkClick r:id="rId5"/>
              </a:rPr>
              <a:t>oracle.com/us/technologies/soa/</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Project Management Institute  </a:t>
            </a:r>
            <a:r>
              <a:rPr lang="en-US" sz="1600" i="1" u="sng" dirty="0" smtClean="0">
                <a:solidFill>
                  <a:schemeClr val="tx1"/>
                </a:solidFill>
                <a:hlinkClick r:id="rId6"/>
              </a:rPr>
              <a:t>pmi.org/</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Fastforward BPM blog   </a:t>
            </a:r>
            <a:r>
              <a:rPr lang="en-US" sz="1600" i="1" u="sng" dirty="0" smtClean="0">
                <a:solidFill>
                  <a:schemeClr val="tx1"/>
                </a:solidFill>
                <a:hlinkClick r:id="rId7"/>
              </a:rPr>
              <a:t>fastforwardblog.com/</a:t>
            </a:r>
            <a:endParaRPr lang="en-US" sz="1600" dirty="0" smtClean="0">
              <a:solidFill>
                <a:schemeClr val="tx1"/>
              </a:solidFill>
            </a:endParaRPr>
          </a:p>
          <a:p>
            <a:pPr>
              <a:spcBef>
                <a:spcPts val="600"/>
              </a:spcBef>
              <a:buNone/>
            </a:pPr>
            <a:r>
              <a:rPr lang="en-US" sz="1600" dirty="0" smtClean="0">
                <a:solidFill>
                  <a:schemeClr val="tx1"/>
                </a:solidFill>
              </a:rPr>
              <a:t>Open source BPM and workflow  </a:t>
            </a:r>
            <a:r>
              <a:rPr lang="en-US" sz="1600" i="1" u="sng" dirty="0" smtClean="0">
                <a:solidFill>
                  <a:schemeClr val="tx1"/>
                </a:solidFill>
                <a:hlinkClick r:id="rId8"/>
              </a:rPr>
              <a:t>processmaker.com/</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BPM/SOA Community Insights </a:t>
            </a:r>
            <a:r>
              <a:rPr lang="en-US" sz="1600" i="1" u="sng" dirty="0" smtClean="0">
                <a:solidFill>
                  <a:schemeClr val="tx1"/>
                </a:solidFill>
                <a:hlinkClick r:id="rId9"/>
              </a:rPr>
              <a:t>blog.soa-consortium.org/</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Adaptive Planning demo for budgeting, forecasting, reporting, analysis </a:t>
            </a:r>
            <a:r>
              <a:rPr lang="en-US" sz="1600" i="1" u="sng" dirty="0" smtClean="0">
                <a:solidFill>
                  <a:schemeClr val="tx1"/>
                </a:solidFill>
                <a:hlinkClick r:id="rId10"/>
              </a:rPr>
              <a:t>adaptiveplanning.com/</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IBM  BPM  </a:t>
            </a:r>
            <a:r>
              <a:rPr lang="en-US" sz="1600" i="1" u="sng" dirty="0" smtClean="0">
                <a:solidFill>
                  <a:schemeClr val="tx1"/>
                </a:solidFill>
                <a:hlinkClick r:id="rId11"/>
              </a:rPr>
              <a:t>www-01.ibm.com/software/info/bpm/</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IBM BPM Blueprint demo  </a:t>
            </a:r>
            <a:r>
              <a:rPr lang="en-US" sz="1600" i="1" u="sng" dirty="0" smtClean="0">
                <a:solidFill>
                  <a:schemeClr val="tx1"/>
                </a:solidFill>
                <a:hlinkClick r:id="rId12"/>
              </a:rPr>
              <a:t>www-01.ibm.com/software/integration/bpm-blueprint/</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IT Business Edge BPM </a:t>
            </a:r>
            <a:r>
              <a:rPr lang="en-US" sz="1600" i="1" u="sng" dirty="0" smtClean="0">
                <a:solidFill>
                  <a:schemeClr val="tx1"/>
                </a:solidFill>
                <a:hlinkClick r:id="rId13"/>
              </a:rPr>
              <a:t>itbusinessedge.com/topics/show.aspx?t=482</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Oracle Business Activity Monitoring (BAM) </a:t>
            </a:r>
            <a:r>
              <a:rPr lang="en-US" sz="1600" i="1" u="sng" dirty="0" smtClean="0">
                <a:solidFill>
                  <a:schemeClr val="tx1"/>
                </a:solidFill>
                <a:hlinkClick r:id="rId14"/>
              </a:rPr>
              <a:t>oracle.com/appserver/business-activity-monitoring.html</a:t>
            </a:r>
            <a:r>
              <a:rPr lang="en-US" sz="1600" i="1" dirty="0" smtClean="0">
                <a:solidFill>
                  <a:schemeClr val="tx1"/>
                </a:solidFill>
              </a:rPr>
              <a:t> </a:t>
            </a:r>
            <a:endParaRPr lang="en-US" sz="1600" dirty="0" smtClean="0">
              <a:solidFill>
                <a:schemeClr val="tx1"/>
              </a:solidFill>
            </a:endParaRPr>
          </a:p>
          <a:p>
            <a:pPr>
              <a:spcBef>
                <a:spcPts val="600"/>
              </a:spcBef>
              <a:buNone/>
            </a:pPr>
            <a:r>
              <a:rPr lang="en-US" sz="1600" dirty="0" smtClean="0">
                <a:solidFill>
                  <a:schemeClr val="tx1"/>
                </a:solidFill>
              </a:rPr>
              <a:t>InfoSys Research BPM, SOA, and enterprise architecture  </a:t>
            </a:r>
            <a:r>
              <a:rPr lang="en-US" sz="1600" i="1" u="sng" dirty="0" smtClean="0">
                <a:solidFill>
                  <a:schemeClr val="tx1"/>
                </a:solidFill>
                <a:hlinkClick r:id="rId15"/>
              </a:rPr>
              <a:t>infosys.com/research/</a:t>
            </a:r>
            <a:r>
              <a:rPr lang="en-US" sz="1600" i="1" dirty="0" smtClean="0">
                <a:solidFill>
                  <a:schemeClr val="tx1"/>
                </a:solidFill>
              </a:rPr>
              <a:t>  and  </a:t>
            </a:r>
            <a:r>
              <a:rPr lang="en-US" sz="1600" i="1" u="sng" dirty="0" smtClean="0">
                <a:solidFill>
                  <a:schemeClr val="tx1"/>
                </a:solidFill>
                <a:hlinkClick r:id="rId16"/>
              </a:rPr>
              <a:t>infosys.com/research/centers-of-excellence/</a:t>
            </a:r>
            <a:r>
              <a:rPr lang="en-US" sz="1600" i="1" dirty="0" smtClean="0">
                <a:solidFill>
                  <a:schemeClr val="tx1"/>
                </a:solidFill>
              </a:rPr>
              <a:t> </a:t>
            </a:r>
            <a:endParaRPr lang="en-US" sz="1600"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26</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13 Learning Objectives</a:t>
            </a:r>
            <a:endParaRPr lang="en-US" b="1" dirty="0">
              <a:solidFill>
                <a:srgbClr val="6B633D"/>
              </a:solidFill>
            </a:endParaRPr>
          </a:p>
        </p:txBody>
      </p:sp>
      <p:sp>
        <p:nvSpPr>
          <p:cNvPr id="3" name="Content Placeholder 2"/>
          <p:cNvSpPr>
            <a:spLocks noGrp="1"/>
          </p:cNvSpPr>
          <p:nvPr>
            <p:ph idx="1"/>
          </p:nvPr>
        </p:nvSpPr>
        <p:spPr>
          <a:xfrm>
            <a:off x="914400" y="1524000"/>
            <a:ext cx="7162800" cy="3657600"/>
          </a:xfrm>
        </p:spPr>
        <p:txBody>
          <a:bodyPr>
            <a:normAutofit/>
          </a:bodyPr>
          <a:lstStyle/>
          <a:p>
            <a:pPr lvl="0">
              <a:spcBef>
                <a:spcPts val="2400"/>
              </a:spcBef>
            </a:pPr>
            <a:r>
              <a:rPr lang="en-US" sz="2000" b="1" dirty="0" smtClean="0">
                <a:solidFill>
                  <a:schemeClr val="tx1"/>
                </a:solidFill>
              </a:rPr>
              <a:t>Understand business process management (BPM), BPM tools, and service-oriented architecture (SOA)—and their role in business agility and process optimization. </a:t>
            </a:r>
          </a:p>
          <a:p>
            <a:pPr lvl="0">
              <a:spcBef>
                <a:spcPts val="2400"/>
              </a:spcBef>
            </a:pPr>
            <a:r>
              <a:rPr lang="en-US" sz="2000" b="1" dirty="0" smtClean="0">
                <a:solidFill>
                  <a:schemeClr val="tx1"/>
                </a:solidFill>
              </a:rPr>
              <a:t>Understand the importance of software architecture design to the maintenance and agility of business processes. </a:t>
            </a:r>
          </a:p>
          <a:p>
            <a:pPr lvl="0">
              <a:spcBef>
                <a:spcPts val="2400"/>
              </a:spcBef>
            </a:pPr>
            <a:r>
              <a:rPr lang="en-US" sz="2000" b="1" dirty="0" smtClean="0">
                <a:solidFill>
                  <a:schemeClr val="tx1"/>
                </a:solidFill>
              </a:rPr>
              <a:t>Describe IT project identification, justification, and planning; and understand the triple constraints.</a:t>
            </a:r>
          </a:p>
          <a:p>
            <a:pPr>
              <a:spcBef>
                <a:spcPts val="2400"/>
              </a:spcBef>
            </a:pPr>
            <a:r>
              <a:rPr lang="en-US" sz="2000" b="1" dirty="0" smtClean="0">
                <a:solidFill>
                  <a:schemeClr val="tx1"/>
                </a:solidFill>
              </a:rPr>
              <a:t>Describe the systems development lifecycle (SDLC). </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13-</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normAutofit fontScale="90000"/>
          </a:bodyPr>
          <a:lstStyle/>
          <a:p>
            <a:r>
              <a:rPr lang="en-US" sz="2700" spc="600" dirty="0" smtClean="0"/>
              <a:t>For Class Discussion &amp; Debate</a:t>
            </a:r>
            <a:r>
              <a:rPr lang="en-US" spc="600" dirty="0" smtClean="0"/>
              <a:t/>
            </a:r>
            <a:br>
              <a:rPr lang="en-US" spc="600" dirty="0" smtClean="0"/>
            </a:br>
            <a:r>
              <a:rPr lang="en-US" sz="2700" i="1" dirty="0" smtClean="0">
                <a:solidFill>
                  <a:schemeClr val="tx1"/>
                </a:solidFill>
              </a:rPr>
              <a:t>Microsoft International’s HR Team Optimizes Business Processes </a:t>
            </a:r>
            <a:endParaRPr lang="en-US" dirty="0"/>
          </a:p>
        </p:txBody>
      </p:sp>
      <p:sp>
        <p:nvSpPr>
          <p:cNvPr id="3" name="Content Placeholder 2"/>
          <p:cNvSpPr>
            <a:spLocks noGrp="1"/>
          </p:cNvSpPr>
          <p:nvPr>
            <p:ph idx="1"/>
          </p:nvPr>
        </p:nvSpPr>
        <p:spPr>
          <a:xfrm>
            <a:off x="685800" y="1600200"/>
            <a:ext cx="7696200" cy="4267200"/>
          </a:xfrm>
        </p:spPr>
        <p:txBody>
          <a:bodyPr>
            <a:normAutofit/>
          </a:bodyPr>
          <a:lstStyle/>
          <a:p>
            <a:pPr lvl="0">
              <a:spcBef>
                <a:spcPts val="600"/>
              </a:spcBef>
              <a:spcAft>
                <a:spcPts val="600"/>
              </a:spcAft>
              <a:buNone/>
            </a:pPr>
            <a:r>
              <a:rPr lang="en-US" sz="2200" b="1" u="sng" dirty="0" smtClean="0">
                <a:solidFill>
                  <a:schemeClr val="tx1"/>
                </a:solidFill>
              </a:rPr>
              <a:t>Scenario for Brainstorming &amp; Discussion</a:t>
            </a:r>
            <a:r>
              <a:rPr lang="en-US" sz="2200" b="1" dirty="0" smtClean="0">
                <a:solidFill>
                  <a:schemeClr val="tx1"/>
                </a:solidFill>
              </a:rPr>
              <a:t> </a:t>
            </a:r>
            <a:r>
              <a:rPr lang="en-US" sz="2200" i="1" dirty="0" smtClean="0">
                <a:solidFill>
                  <a:schemeClr val="tx1"/>
                </a:solidFill>
              </a:rPr>
              <a:t>(see book for full text)</a:t>
            </a:r>
          </a:p>
          <a:p>
            <a:pPr marL="457200" lvl="0" indent="-457200">
              <a:spcBef>
                <a:spcPts val="600"/>
              </a:spcBef>
              <a:spcAft>
                <a:spcPts val="600"/>
              </a:spcAft>
              <a:buFont typeface="+mj-lt"/>
              <a:buAutoNum type="alphaLcParenR"/>
            </a:pPr>
            <a:r>
              <a:rPr lang="en-US" sz="2000" dirty="0" smtClean="0">
                <a:solidFill>
                  <a:schemeClr val="tx1"/>
                </a:solidFill>
              </a:rPr>
              <a:t>Why did Microsoft International have inefficient HR business processes—until this HR initiative was completed in 2010?  </a:t>
            </a:r>
          </a:p>
          <a:p>
            <a:pPr marL="457200" lvl="0" indent="-457200">
              <a:spcBef>
                <a:spcPts val="600"/>
              </a:spcBef>
              <a:spcAft>
                <a:spcPts val="600"/>
              </a:spcAft>
              <a:buFont typeface="+mj-lt"/>
              <a:buAutoNum type="alphaLcParenR"/>
            </a:pPr>
            <a:r>
              <a:rPr lang="en-US" sz="2000" dirty="0" smtClean="0">
                <a:solidFill>
                  <a:schemeClr val="tx1"/>
                </a:solidFill>
              </a:rPr>
              <a:t>Does it seem strange that a mega-multinational computer software and services company had not been able to “ensure that the right people are doing the right work at the right time across our business processes” until 2010? </a:t>
            </a:r>
          </a:p>
          <a:p>
            <a:pPr marL="457200" lvl="0" indent="-457200">
              <a:spcBef>
                <a:spcPts val="600"/>
              </a:spcBef>
              <a:spcAft>
                <a:spcPts val="600"/>
              </a:spcAft>
              <a:buFont typeface="+mj-lt"/>
              <a:buAutoNum type="alphaLcParenR"/>
            </a:pPr>
            <a:r>
              <a:rPr lang="en-US" sz="2000" dirty="0" smtClean="0">
                <a:solidFill>
                  <a:schemeClr val="tx1"/>
                </a:solidFill>
              </a:rPr>
              <a:t>What may have motivated or pressured Microsoft International to standardize its HR processes?</a:t>
            </a:r>
            <a:endParaRPr lang="en-US" sz="2000" i="1" dirty="0" smtClean="0">
              <a:solidFill>
                <a:schemeClr val="tx1"/>
              </a:solidFill>
            </a:endParaRP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13-</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304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381000" y="1219200"/>
            <a:ext cx="8534400" cy="4419600"/>
          </a:xfrm>
        </p:spPr>
        <p:txBody>
          <a:bodyPr>
            <a:noAutofit/>
          </a:bodyPr>
          <a:lstStyle/>
          <a:p>
            <a:pPr marL="445770" lvl="1" indent="-457200">
              <a:spcBef>
                <a:spcPts val="600"/>
              </a:spcBef>
              <a:spcAft>
                <a:spcPts val="1200"/>
              </a:spcAft>
              <a:buFont typeface="+mj-lt"/>
              <a:buAutoNum type="alphaLcParenR"/>
            </a:pPr>
            <a:r>
              <a:rPr lang="en-US" sz="2000" dirty="0" smtClean="0">
                <a:solidFill>
                  <a:schemeClr val="tx1"/>
                </a:solidFill>
              </a:rPr>
              <a:t>Select a process that you are familiar with, such as withdrawing cash from an ATM, registering for courses for the semester, or applying for a new job.  </a:t>
            </a:r>
          </a:p>
          <a:p>
            <a:pPr marL="445770" lvl="1" indent="-457200">
              <a:spcBef>
                <a:spcPts val="600"/>
              </a:spcBef>
              <a:spcAft>
                <a:spcPts val="1200"/>
              </a:spcAft>
              <a:buFont typeface="+mj-lt"/>
              <a:buAutoNum type="alphaLcParenR"/>
            </a:pPr>
            <a:r>
              <a:rPr lang="en-US" sz="2000" dirty="0" smtClean="0">
                <a:solidFill>
                  <a:schemeClr val="tx1"/>
                </a:solidFill>
              </a:rPr>
              <a:t>Working individually or in small teams, diagram all tasks needed to perform the process, making sure that you show the physical flows and the information flows in your model. </a:t>
            </a:r>
          </a:p>
          <a:p>
            <a:pPr marL="445770" lvl="1" indent="-457200">
              <a:spcBef>
                <a:spcPts val="600"/>
              </a:spcBef>
              <a:spcAft>
                <a:spcPts val="1200"/>
              </a:spcAft>
              <a:buFont typeface="+mj-lt"/>
              <a:buAutoNum type="alphaLcParenR"/>
            </a:pPr>
            <a:r>
              <a:rPr lang="en-US" sz="2000" dirty="0" smtClean="0">
                <a:solidFill>
                  <a:schemeClr val="tx1"/>
                </a:solidFill>
              </a:rPr>
              <a:t>After everyone or every team has completed their model diagrams, debate the tasks and flows until you have agreed to a standard (single) model to represent the process. </a:t>
            </a:r>
          </a:p>
          <a:p>
            <a:pPr marL="445770" lvl="1" indent="-457200">
              <a:spcBef>
                <a:spcPts val="600"/>
              </a:spcBef>
              <a:spcAft>
                <a:spcPts val="1200"/>
              </a:spcAft>
              <a:buFont typeface="+mj-lt"/>
              <a:buAutoNum type="alphaLcParenR"/>
            </a:pPr>
            <a:r>
              <a:rPr lang="en-US" sz="2000" dirty="0" smtClean="0">
                <a:solidFill>
                  <a:schemeClr val="tx1"/>
                </a:solidFill>
              </a:rPr>
              <a:t>Continue to work on the model to improve the efficiency of the process. </a:t>
            </a:r>
            <a:br>
              <a:rPr lang="en-US" sz="2000" dirty="0" smtClean="0">
                <a:solidFill>
                  <a:schemeClr val="tx1"/>
                </a:solidFill>
              </a:rPr>
            </a:br>
            <a:r>
              <a:rPr lang="en-US" sz="2000" i="1" dirty="0" smtClean="0">
                <a:solidFill>
                  <a:schemeClr val="tx1"/>
                </a:solidFill>
              </a:rPr>
              <a:t>You learn that modeling a business process is a series of debates over disagreements until agreement is reached.</a:t>
            </a:r>
            <a:endParaRPr lang="en-US" sz="1800" i="1"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13-</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rPr>
              <a:t>13.1 Business Process Management </a:t>
            </a:r>
            <a:r>
              <a:rPr lang="en-US" sz="2800" dirty="0" smtClean="0">
                <a:solidFill>
                  <a:schemeClr val="tx1"/>
                </a:solidFill>
              </a:rPr>
              <a:t>(BPM) and </a:t>
            </a:r>
            <a:r>
              <a:rPr lang="en-US" dirty="0" smtClean="0">
                <a:solidFill>
                  <a:schemeClr val="tx1"/>
                </a:solidFill>
              </a:rPr>
              <a:t>Service-Oriented Architecture </a:t>
            </a:r>
            <a:r>
              <a:rPr lang="en-US" sz="2800" dirty="0" smtClean="0">
                <a:solidFill>
                  <a:schemeClr val="tx1"/>
                </a:solidFill>
              </a:rPr>
              <a:t>(SOA) </a:t>
            </a:r>
            <a:endParaRPr lang="en-US" dirty="0">
              <a:solidFill>
                <a:schemeClr val="tx1"/>
              </a:solidFill>
            </a:endParaRPr>
          </a:p>
        </p:txBody>
      </p:sp>
      <p:sp>
        <p:nvSpPr>
          <p:cNvPr id="3" name="Content Placeholder 2"/>
          <p:cNvSpPr>
            <a:spLocks noGrp="1"/>
          </p:cNvSpPr>
          <p:nvPr>
            <p:ph idx="1"/>
          </p:nvPr>
        </p:nvSpPr>
        <p:spPr>
          <a:xfrm>
            <a:off x="914400" y="1828800"/>
            <a:ext cx="7315200" cy="4297363"/>
          </a:xfrm>
        </p:spPr>
        <p:txBody>
          <a:bodyPr>
            <a:normAutofit/>
          </a:bodyPr>
          <a:lstStyle/>
          <a:p>
            <a:pPr>
              <a:spcBef>
                <a:spcPts val="1800"/>
              </a:spcBef>
            </a:pPr>
            <a:r>
              <a:rPr lang="en-US" sz="2000" dirty="0" smtClean="0">
                <a:solidFill>
                  <a:schemeClr val="tx1"/>
                </a:solidFill>
              </a:rPr>
              <a:t>A </a:t>
            </a:r>
            <a:r>
              <a:rPr lang="en-US" sz="2000" b="1" dirty="0" smtClean="0">
                <a:solidFill>
                  <a:schemeClr val="tx1"/>
                </a:solidFill>
              </a:rPr>
              <a:t>business process</a:t>
            </a:r>
            <a:r>
              <a:rPr lang="en-US" sz="2000" dirty="0" smtClean="0">
                <a:solidFill>
                  <a:schemeClr val="tx1"/>
                </a:solidFill>
              </a:rPr>
              <a:t> accomplishes or produces something of value to the organization.</a:t>
            </a:r>
          </a:p>
          <a:p>
            <a:pPr>
              <a:spcBef>
                <a:spcPts val="1800"/>
              </a:spcBef>
            </a:pPr>
            <a:r>
              <a:rPr lang="en-US" sz="2000" dirty="0" smtClean="0">
                <a:solidFill>
                  <a:schemeClr val="tx1"/>
                </a:solidFill>
              </a:rPr>
              <a:t>A business process consists of a collection of </a:t>
            </a:r>
            <a:r>
              <a:rPr lang="en-US" sz="2000" b="1" dirty="0" smtClean="0">
                <a:solidFill>
                  <a:schemeClr val="tx1"/>
                </a:solidFill>
              </a:rPr>
              <a:t>tasks</a:t>
            </a:r>
            <a:r>
              <a:rPr lang="en-US" sz="2000" dirty="0" smtClean="0">
                <a:solidFill>
                  <a:schemeClr val="tx1"/>
                </a:solidFill>
              </a:rPr>
              <a:t> that are executed according to certain rules to achieve certain goals. </a:t>
            </a:r>
          </a:p>
          <a:p>
            <a:pPr lvl="1">
              <a:spcBef>
                <a:spcPts val="600"/>
              </a:spcBef>
            </a:pPr>
            <a:r>
              <a:rPr lang="en-US" sz="2000" dirty="0" smtClean="0">
                <a:solidFill>
                  <a:schemeClr val="tx1"/>
                </a:solidFill>
              </a:rPr>
              <a:t>Tasks can be automated, semi-automated, or be performed manually. </a:t>
            </a:r>
          </a:p>
          <a:p>
            <a:pPr>
              <a:spcBef>
                <a:spcPts val="1800"/>
              </a:spcBef>
            </a:pPr>
            <a:r>
              <a:rPr lang="en-US" sz="2000" dirty="0" smtClean="0">
                <a:solidFill>
                  <a:schemeClr val="tx1"/>
                </a:solidFill>
              </a:rPr>
              <a:t>A process has inputs and outputs that are </a:t>
            </a:r>
            <a:r>
              <a:rPr lang="en-US" sz="2000" i="1" dirty="0" smtClean="0">
                <a:solidFill>
                  <a:schemeClr val="tx1"/>
                </a:solidFill>
              </a:rPr>
              <a:t>measurable</a:t>
            </a:r>
            <a:r>
              <a:rPr lang="en-US" sz="2000" dirty="0" smtClean="0">
                <a:solidFill>
                  <a:schemeClr val="tx1"/>
                </a:solidFill>
              </a:rPr>
              <a:t>, and therefore can be managed. </a:t>
            </a:r>
          </a:p>
          <a:p>
            <a:pPr>
              <a:spcBef>
                <a:spcPts val="1800"/>
              </a:spcBef>
            </a:pPr>
            <a:r>
              <a:rPr lang="en-US" sz="2000" dirty="0" smtClean="0">
                <a:solidFill>
                  <a:schemeClr val="tx1"/>
                </a:solidFill>
              </a:rPr>
              <a:t>Business processes integrate ISs and people.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Example of a process</a:t>
            </a:r>
            <a:endParaRPr lang="en-US" sz="24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7</a:t>
            </a:fld>
            <a:endParaRPr lang="en-US" dirty="0"/>
          </a:p>
        </p:txBody>
      </p:sp>
      <p:pic>
        <p:nvPicPr>
          <p:cNvPr id="6" name="Content Placeholder 5" descr="Figure-13-1-model-of-business-process.tif"/>
          <p:cNvPicPr>
            <a:picLocks noGrp="1" noChangeAspect="1"/>
          </p:cNvPicPr>
          <p:nvPr>
            <p:ph idx="1"/>
          </p:nvPr>
        </p:nvPicPr>
        <p:blipFill>
          <a:blip r:embed="rId3" cstate="print"/>
          <a:stretch>
            <a:fillRect/>
          </a:stretch>
        </p:blipFill>
        <p:spPr>
          <a:xfrm>
            <a:off x="228600" y="1600200"/>
            <a:ext cx="8686800" cy="3265660"/>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711200" sx="102000" sy="102000" algn="ctr" rotWithShape="0">
              <a:schemeClr val="accent1">
                <a:lumMod val="50000"/>
                <a:alpha val="40000"/>
              </a:scheme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8</a:t>
            </a:fld>
            <a:endParaRPr lang="en-US" dirty="0"/>
          </a:p>
        </p:txBody>
      </p:sp>
      <p:pic>
        <p:nvPicPr>
          <p:cNvPr id="6" name="Content Placeholder 5" descr="Figure-13-1-BPM.tif"/>
          <p:cNvPicPr>
            <a:picLocks noGrp="1" noChangeAspect="1"/>
          </p:cNvPicPr>
          <p:nvPr>
            <p:ph idx="1"/>
          </p:nvPr>
        </p:nvPicPr>
        <p:blipFill>
          <a:blip r:embed="rId3" cstate="print"/>
          <a:srcRect/>
          <a:stretch>
            <a:fillRect/>
          </a:stretch>
        </p:blipFill>
        <p:spPr bwMode="auto">
          <a:xfrm>
            <a:off x="1905000" y="1295400"/>
            <a:ext cx="5180611" cy="4525963"/>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innerShdw blurRad="406400" dir="6420000">
              <a:prstClr val="black"/>
            </a:innerShdw>
          </a:effectLst>
        </p:spPr>
      </p:pic>
      <p:sp>
        <p:nvSpPr>
          <p:cNvPr id="7" name="Rectangle 3"/>
          <p:cNvSpPr>
            <a:spLocks noGrp="1" noChangeArrowheads="1"/>
          </p:cNvSpPr>
          <p:nvPr>
            <p:ph type="title"/>
          </p:nvPr>
        </p:nvSpPr>
        <p:spPr bwMode="auto">
          <a:xfrm>
            <a:off x="1828800" y="685800"/>
            <a:ext cx="4191000" cy="410414"/>
          </a:xfrm>
          <a:prstGeom prst="rect">
            <a:avLst/>
          </a:prstGeom>
          <a:noFill/>
          <a:ln w="9525">
            <a:noFill/>
            <a:miter lim="800000"/>
            <a:headEnd/>
            <a:tailEnd/>
          </a:ln>
        </p:spPr>
        <p:txBody>
          <a:bodyPr wrap="square">
            <a:spAutoFit/>
          </a:bodyPr>
          <a:lstStyle/>
          <a:p>
            <a:r>
              <a:rPr lang="en-US" sz="2000" b="1" dirty="0">
                <a:solidFill>
                  <a:schemeClr val="tx1"/>
                </a:solidFill>
              </a:rPr>
              <a:t>Figure 13.2 Business process life </a:t>
            </a:r>
            <a:r>
              <a:rPr lang="en-US" sz="2000" b="1" dirty="0" smtClean="0">
                <a:solidFill>
                  <a:schemeClr val="tx1"/>
                </a:solidFill>
              </a:rPr>
              <a:t>cycle</a:t>
            </a:r>
            <a:endParaRPr lang="en-US" sz="2000" b="1"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1143000"/>
          </a:xfrm>
        </p:spPr>
        <p:txBody>
          <a:bodyPr/>
          <a:lstStyle/>
          <a:p>
            <a:r>
              <a:rPr lang="en-US" dirty="0" smtClean="0">
                <a:solidFill>
                  <a:schemeClr val="tx1"/>
                </a:solidFill>
              </a:rPr>
              <a:t>Business activity monitoring (BAM)</a:t>
            </a:r>
            <a:endParaRPr lang="en-US" dirty="0"/>
          </a:p>
        </p:txBody>
      </p:sp>
      <p:sp>
        <p:nvSpPr>
          <p:cNvPr id="3" name="Content Placeholder 2"/>
          <p:cNvSpPr>
            <a:spLocks noGrp="1"/>
          </p:cNvSpPr>
          <p:nvPr>
            <p:ph idx="1"/>
          </p:nvPr>
        </p:nvSpPr>
        <p:spPr>
          <a:xfrm>
            <a:off x="457200" y="1905000"/>
            <a:ext cx="8229600" cy="4221163"/>
          </a:xfrm>
        </p:spPr>
        <p:txBody>
          <a:bodyPr>
            <a:normAutofit/>
          </a:bodyPr>
          <a:lstStyle/>
          <a:p>
            <a:pPr>
              <a:spcBef>
                <a:spcPts val="2400"/>
              </a:spcBef>
            </a:pPr>
            <a:r>
              <a:rPr lang="en-US" sz="2000" dirty="0" smtClean="0">
                <a:solidFill>
                  <a:schemeClr val="tx1"/>
                </a:solidFill>
              </a:rPr>
              <a:t>Many software vendors that are used to implement business processes, such as Oracle, Microsoft, Cordys, and IBM, include </a:t>
            </a:r>
            <a:r>
              <a:rPr lang="en-US" sz="2000" b="1" dirty="0" smtClean="0">
                <a:solidFill>
                  <a:schemeClr val="tx1"/>
                </a:solidFill>
              </a:rPr>
              <a:t>business activity monitoring</a:t>
            </a:r>
            <a:r>
              <a:rPr lang="en-US" sz="2000" dirty="0" smtClean="0">
                <a:solidFill>
                  <a:schemeClr val="tx1"/>
                </a:solidFill>
              </a:rPr>
              <a:t> </a:t>
            </a:r>
            <a:r>
              <a:rPr lang="en-US" sz="2000" b="1" dirty="0" smtClean="0">
                <a:solidFill>
                  <a:schemeClr val="tx1"/>
                </a:solidFill>
              </a:rPr>
              <a:t>(BAM) </a:t>
            </a:r>
            <a:r>
              <a:rPr lang="en-US" sz="2000" dirty="0" smtClean="0">
                <a:solidFill>
                  <a:schemeClr val="tx1"/>
                </a:solidFill>
              </a:rPr>
              <a:t>functionality. </a:t>
            </a:r>
          </a:p>
          <a:p>
            <a:pPr>
              <a:spcBef>
                <a:spcPts val="2400"/>
              </a:spcBef>
            </a:pPr>
            <a:r>
              <a:rPr lang="en-US" sz="2000" dirty="0" smtClean="0">
                <a:solidFill>
                  <a:schemeClr val="tx1"/>
                </a:solidFill>
              </a:rPr>
              <a:t>For example, Oracle BAM is an integral part of the BPM suite </a:t>
            </a:r>
            <a:r>
              <a:rPr lang="en-US" sz="2000" i="1" dirty="0" smtClean="0">
                <a:solidFill>
                  <a:schemeClr val="tx1"/>
                </a:solidFill>
                <a:hlinkClick r:id="rId3"/>
              </a:rPr>
              <a:t>oracle.com/appserver/business-activity-monitoring.html</a:t>
            </a:r>
            <a:endParaRPr lang="en-US" sz="2000" i="1" dirty="0" smtClean="0">
              <a:solidFill>
                <a:schemeClr val="tx1"/>
              </a:solidFill>
            </a:endParaRPr>
          </a:p>
          <a:p>
            <a:pPr lvl="1">
              <a:spcBef>
                <a:spcPts val="2400"/>
              </a:spcBef>
            </a:pPr>
            <a:r>
              <a:rPr lang="en-US" sz="2000" dirty="0" smtClean="0">
                <a:solidFill>
                  <a:schemeClr val="tx1"/>
                </a:solidFill>
              </a:rPr>
              <a:t>It is a message-based, event-driven platform links KPIs of the process being monitored in real-time and presents  information about the processes on dashboards.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13-</a:t>
            </a:r>
            <a:fld id="{4C0BDC54-7FBA-410E-843C-F866E66B0366}"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442</TotalTime>
  <Words>1595</Words>
  <Application>Microsoft Office PowerPoint</Application>
  <PresentationFormat>On-screen Show (4:3)</PresentationFormat>
  <Paragraphs>191</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IS Development and  Business Process Management </vt:lpstr>
      <vt:lpstr>Chapter 13 Outline</vt:lpstr>
      <vt:lpstr>Chapter 13 Learning Objectives</vt:lpstr>
      <vt:lpstr>For Class Discussion &amp; Debate Microsoft International’s HR Team Optimizes Business Processes </vt:lpstr>
      <vt:lpstr>Debate (see book for full text)  </vt:lpstr>
      <vt:lpstr>13.1 Business Process Management (BPM) and Service-Oriented Architecture (SOA) </vt:lpstr>
      <vt:lpstr>Example of a process</vt:lpstr>
      <vt:lpstr>Figure 13.2 Business process life cycle</vt:lpstr>
      <vt:lpstr>Business activity monitoring (BAM)</vt:lpstr>
      <vt:lpstr>Business process management (BPM) </vt:lpstr>
      <vt:lpstr>BPM Strategy Considerations</vt:lpstr>
      <vt:lpstr>Service-Oriented Architecture (SOA)</vt:lpstr>
      <vt:lpstr>13.2 Software Architecture and IS Design </vt:lpstr>
      <vt:lpstr>Slide 14</vt:lpstr>
      <vt:lpstr>The IT Acquisition Process</vt:lpstr>
      <vt:lpstr>IT at Work 13.1  High-Tech Census Project Fails—An Analysis</vt:lpstr>
      <vt:lpstr>In-House Development: Insourcing</vt:lpstr>
      <vt:lpstr>In-House Development Methods</vt:lpstr>
      <vt:lpstr>13.3 IT Project Management</vt:lpstr>
      <vt:lpstr>Figure 13.5 Project work breakdown schedule (WBS) and Gantt chart</vt:lpstr>
      <vt:lpstr>What Do Project Managers Do?</vt:lpstr>
      <vt:lpstr>Managing the Critical Path</vt:lpstr>
      <vt:lpstr>13.4 Systems Development</vt:lpstr>
      <vt:lpstr>Figure 13.6  An eight-stage system development life cycle (SDLC)</vt:lpstr>
      <vt:lpstr>Figure 13.7  Flowchart of a payroll application.  Used during the programming stage (stage 4 )</vt:lpstr>
      <vt:lpstr>Chapter 13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88</cp:revision>
  <dcterms:created xsi:type="dcterms:W3CDTF">2010-10-24T06:01:35Z</dcterms:created>
  <dcterms:modified xsi:type="dcterms:W3CDTF">2011-02-05T17:26:47Z</dcterms:modified>
</cp:coreProperties>
</file>