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63" r:id="rId3"/>
    <p:sldId id="264" r:id="rId4"/>
    <p:sldId id="265" r:id="rId5"/>
    <p:sldId id="266" r:id="rId6"/>
    <p:sldId id="281" r:id="rId7"/>
    <p:sldId id="282" r:id="rId8"/>
    <p:sldId id="283" r:id="rId9"/>
    <p:sldId id="284" r:id="rId10"/>
    <p:sldId id="286"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280" r:id="rId27"/>
    <p:sldId id="28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7F9D46-709B-4D0D-B813-A40CA4FFB795}"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9-</a:t>
            </a:r>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chemeClr val="tx1"/>
                </a:solidFill>
              </a:defRPr>
            </a:lvl1pPr>
          </a:lstStyle>
          <a:p>
            <a:r>
              <a:rPr lang="en-US" dirty="0" smtClean="0"/>
              <a:t>9-</a:t>
            </a:r>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600">
                <a:solidFill>
                  <a:schemeClr val="tx1"/>
                </a:solidFill>
              </a:defRPr>
            </a:lvl1pPr>
          </a:lstStyle>
          <a:p>
            <a:r>
              <a:rPr lang="en-US" dirty="0" smtClean="0"/>
              <a:t>9-</a:t>
            </a:r>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firstchoice-ski.co.uk/"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eb.analytics.yahoo.com/"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oracle.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prophix.com/" TargetMode="External"/><Relationship Id="rId4" Type="http://schemas.openxmlformats.org/officeDocument/2006/relationships/hyperlink" Target="http://capterra.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trovix.co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8" Type="http://schemas.openxmlformats.org/officeDocument/2006/relationships/hyperlink" Target="http://oracle.com/" TargetMode="External"/><Relationship Id="rId3" Type="http://schemas.openxmlformats.org/officeDocument/2006/relationships/hyperlink" Target="http://data360.org/" TargetMode="External"/><Relationship Id="rId7" Type="http://schemas.openxmlformats.org/officeDocument/2006/relationships/hyperlink" Target="http://web.analytics.yahoo.com/" TargetMode="External"/><Relationship Id="rId12" Type="http://schemas.openxmlformats.org/officeDocument/2006/relationships/hyperlink" Target="http://salesforce.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google.com/analytics" TargetMode="External"/><Relationship Id="rId11" Type="http://schemas.openxmlformats.org/officeDocument/2006/relationships/hyperlink" Target="http://webex.com/" TargetMode="External"/><Relationship Id="rId5" Type="http://schemas.openxmlformats.org/officeDocument/2006/relationships/hyperlink" Target="http://piwik.org/" TargetMode="External"/><Relationship Id="rId10" Type="http://schemas.openxmlformats.org/officeDocument/2006/relationships/hyperlink" Target="http://pmi.org/" TargetMode="External"/><Relationship Id="rId4" Type="http://schemas.openxmlformats.org/officeDocument/2006/relationships/hyperlink" Target="http://webanalyticsassociation.org/" TargetMode="External"/><Relationship Id="rId9" Type="http://schemas.openxmlformats.org/officeDocument/2006/relationships/hyperlink" Target="http://scm.ncsu.edu/public/inventory/6eoq.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ata360.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hyperlink" Target="http://www.axfood.se/en/About-Axfood/Business/Axfood-Narliv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mYF2_FBCvXw"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334000" cy="1089025"/>
          </a:xfrm>
        </p:spPr>
        <p:txBody>
          <a:bodyPr>
            <a:normAutofit fontScale="90000"/>
          </a:bodyPr>
          <a:lstStyle/>
          <a:p>
            <a:r>
              <a:rPr lang="en-US" dirty="0" smtClean="0"/>
              <a:t>Operational Planning </a:t>
            </a:r>
            <a:br>
              <a:rPr lang="en-US" dirty="0" smtClean="0"/>
            </a:br>
            <a:r>
              <a:rPr lang="en-US" dirty="0" smtClean="0"/>
              <a:t>and Control Systems</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a:effectLst>
                  <a:outerShdw blurRad="38100" dist="38100" dir="2700000" algn="tl">
                    <a:srgbClr val="000000">
                      <a:alpha val="43137"/>
                    </a:srgbClr>
                  </a:outerShdw>
                </a:effectLst>
              </a:rPr>
              <a:t>9</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9-</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369332"/>
          </a:xfrm>
          <a:prstGeom prst="rect">
            <a:avLst/>
          </a:prstGeom>
          <a:noFill/>
        </p:spPr>
        <p:txBody>
          <a:bodyPr wrap="square" rtlCol="0">
            <a:spAutoFit/>
          </a:bodyPr>
          <a:lstStyle/>
          <a:p>
            <a:r>
              <a:rPr lang="en-US" b="1" dirty="0" smtClean="0"/>
              <a:t>Part IV. Operational and Enterprise Systems and Processes</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274638"/>
            <a:ext cx="4953000" cy="1143000"/>
          </a:xfrm>
        </p:spPr>
        <p:txBody>
          <a:bodyPr>
            <a:normAutofit/>
          </a:bodyPr>
          <a:lstStyle/>
          <a:p>
            <a:r>
              <a:rPr lang="en-US" sz="2400" i="1" dirty="0" smtClean="0"/>
              <a:t>Operational Sub-Systems</a:t>
            </a:r>
            <a:endParaRPr lang="en-US" sz="2400" i="1" dirty="0"/>
          </a:p>
        </p:txBody>
      </p:sp>
      <p:sp>
        <p:nvSpPr>
          <p:cNvPr id="3" name="Content Placeholder 2"/>
          <p:cNvSpPr>
            <a:spLocks noGrp="1"/>
          </p:cNvSpPr>
          <p:nvPr>
            <p:ph idx="1"/>
          </p:nvPr>
        </p:nvSpPr>
        <p:spPr>
          <a:xfrm>
            <a:off x="3657600" y="1295400"/>
            <a:ext cx="5029200" cy="4953000"/>
          </a:xfrm>
        </p:spPr>
        <p:txBody>
          <a:bodyPr>
            <a:noAutofit/>
          </a:bodyPr>
          <a:lstStyle/>
          <a:p>
            <a:pPr lvl="0"/>
            <a:r>
              <a:rPr lang="en-US" sz="2000" b="1" dirty="0" smtClean="0">
                <a:solidFill>
                  <a:schemeClr val="tx1"/>
                </a:solidFill>
              </a:rPr>
              <a:t>Manufacturing and production:</a:t>
            </a:r>
            <a:r>
              <a:rPr lang="en-US" sz="2000" dirty="0" smtClean="0">
                <a:solidFill>
                  <a:schemeClr val="tx1"/>
                </a:solidFill>
              </a:rPr>
              <a:t> purchasing, quality control, scheduling, shipping, receiving</a:t>
            </a:r>
          </a:p>
          <a:p>
            <a:pPr lvl="0"/>
            <a:r>
              <a:rPr lang="en-US" sz="2000" b="1" dirty="0" smtClean="0">
                <a:solidFill>
                  <a:schemeClr val="tx1"/>
                </a:solidFill>
              </a:rPr>
              <a:t>Accounting:</a:t>
            </a:r>
            <a:r>
              <a:rPr lang="en-US" sz="2000" dirty="0" smtClean="0">
                <a:solidFill>
                  <a:schemeClr val="tx1"/>
                </a:solidFill>
              </a:rPr>
              <a:t> accounts receivable, accounts payable, general ledger, budgeting </a:t>
            </a:r>
          </a:p>
          <a:p>
            <a:pPr lvl="0"/>
            <a:r>
              <a:rPr lang="en-US" sz="2000" b="1" dirty="0" smtClean="0">
                <a:solidFill>
                  <a:schemeClr val="tx1"/>
                </a:solidFill>
              </a:rPr>
              <a:t>Finance:</a:t>
            </a:r>
            <a:r>
              <a:rPr lang="en-US" sz="2000" dirty="0" smtClean="0">
                <a:solidFill>
                  <a:schemeClr val="tx1"/>
                </a:solidFill>
              </a:rPr>
              <a:t> cash management, asset management, credit management, reporting</a:t>
            </a:r>
          </a:p>
          <a:p>
            <a:pPr lvl="0"/>
            <a:r>
              <a:rPr lang="en-US" sz="2000" b="1" dirty="0" smtClean="0">
                <a:solidFill>
                  <a:schemeClr val="tx1"/>
                </a:solidFill>
              </a:rPr>
              <a:t>Sales and marketing:</a:t>
            </a:r>
            <a:r>
              <a:rPr lang="en-US" sz="2000" dirty="0" smtClean="0">
                <a:solidFill>
                  <a:schemeClr val="tx1"/>
                </a:solidFill>
              </a:rPr>
              <a:t> order tracking, pricing, sales commissions, market research  </a:t>
            </a:r>
          </a:p>
          <a:p>
            <a:r>
              <a:rPr lang="en-US" sz="2000" b="1" dirty="0" smtClean="0">
                <a:solidFill>
                  <a:schemeClr val="tx1"/>
                </a:solidFill>
              </a:rPr>
              <a:t>HR:</a:t>
            </a:r>
            <a:r>
              <a:rPr lang="en-US" sz="2000" dirty="0" smtClean="0">
                <a:solidFill>
                  <a:schemeClr val="tx1"/>
                </a:solidFill>
              </a:rPr>
              <a:t> payroll, employee benefits, training, compensation, employee relations, staffing, performance appraisal</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10</a:t>
            </a:fld>
            <a:endParaRPr lang="en-US" dirty="0"/>
          </a:p>
        </p:txBody>
      </p:sp>
      <p:sp>
        <p:nvSpPr>
          <p:cNvPr id="6" name="Text Box 2"/>
          <p:cNvSpPr txBox="1">
            <a:spLocks noChangeArrowheads="1"/>
          </p:cNvSpPr>
          <p:nvPr/>
        </p:nvSpPr>
        <p:spPr bwMode="auto">
          <a:xfrm>
            <a:off x="228600" y="4495800"/>
            <a:ext cx="3124200" cy="1338828"/>
          </a:xfrm>
          <a:prstGeom prst="rect">
            <a:avLst/>
          </a:prstGeom>
          <a:noFill/>
          <a:ln w="9525">
            <a:noFill/>
            <a:miter lim="800000"/>
            <a:headEnd/>
            <a:tailEnd/>
          </a:ln>
          <a:effectLst/>
        </p:spPr>
        <p:txBody>
          <a:bodyPr wrap="square">
            <a:spAutoFit/>
          </a:bodyPr>
          <a:lstStyle/>
          <a:p>
            <a:pPr>
              <a:spcBef>
                <a:spcPct val="50000"/>
              </a:spcBef>
            </a:pPr>
            <a:r>
              <a:rPr lang="en-US" b="1" dirty="0"/>
              <a:t>Figure 9.5  Server at a café uses a mobile scanner to process </a:t>
            </a:r>
            <a:r>
              <a:rPr lang="en-US" b="1" dirty="0" smtClean="0"/>
              <a:t>credit </a:t>
            </a:r>
            <a:r>
              <a:rPr lang="en-US" b="1" dirty="0"/>
              <a:t>card </a:t>
            </a:r>
            <a:r>
              <a:rPr lang="en-US" b="1" dirty="0" smtClean="0"/>
              <a:t>payment   </a:t>
            </a:r>
            <a:endParaRPr lang="en-US" b="1" dirty="0"/>
          </a:p>
          <a:p>
            <a:pPr>
              <a:spcBef>
                <a:spcPct val="50000"/>
              </a:spcBef>
            </a:pPr>
            <a:r>
              <a:rPr lang="en-US" b="1" dirty="0">
                <a:solidFill>
                  <a:schemeClr val="hlink"/>
                </a:solidFill>
              </a:rPr>
              <a:t> </a:t>
            </a:r>
            <a:endParaRPr lang="en-US" dirty="0">
              <a:solidFill>
                <a:schemeClr val="hlink"/>
              </a:solidFill>
            </a:endParaRPr>
          </a:p>
        </p:txBody>
      </p:sp>
      <p:pic>
        <p:nvPicPr>
          <p:cNvPr id="7" name="Picture 5" descr="AP6MKN"/>
          <p:cNvPicPr>
            <a:picLocks noChangeAspect="1" noChangeArrowheads="1"/>
          </p:cNvPicPr>
          <p:nvPr/>
        </p:nvPicPr>
        <p:blipFill>
          <a:blip r:embed="rId3" cstate="print"/>
          <a:srcRect/>
          <a:stretch>
            <a:fillRect/>
          </a:stretch>
        </p:blipFill>
        <p:spPr bwMode="auto">
          <a:xfrm>
            <a:off x="457200" y="1066800"/>
            <a:ext cx="2090738" cy="3276600"/>
          </a:xfrm>
          <a:prstGeom prst="rect">
            <a:avLst/>
          </a:prstGeom>
          <a:noFill/>
          <a:ln w="9525">
            <a:noFill/>
            <a:miter lim="800000"/>
            <a:headEnd/>
            <a:tailEnd/>
          </a:ln>
          <a:effectLst>
            <a:innerShdw blurRad="330200" dist="177800" dir="3660000">
              <a:prstClr val="black">
                <a:alpha val="95000"/>
              </a:prstClr>
            </a:inn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11</a:t>
            </a:fld>
            <a:endParaRPr lang="en-US" dirty="0"/>
          </a:p>
        </p:txBody>
      </p:sp>
      <p:sp>
        <p:nvSpPr>
          <p:cNvPr id="6" name="Text Box 2"/>
          <p:cNvSpPr txBox="1">
            <a:spLocks noChangeArrowheads="1"/>
          </p:cNvSpPr>
          <p:nvPr/>
        </p:nvSpPr>
        <p:spPr bwMode="auto">
          <a:xfrm>
            <a:off x="6705600" y="1371600"/>
            <a:ext cx="2057400" cy="1200329"/>
          </a:xfrm>
          <a:prstGeom prst="rect">
            <a:avLst/>
          </a:prstGeom>
          <a:noFill/>
          <a:ln w="9525">
            <a:noFill/>
            <a:miter lim="800000"/>
            <a:headEnd/>
            <a:tailEnd/>
          </a:ln>
          <a:effectLst/>
        </p:spPr>
        <p:txBody>
          <a:bodyPr wrap="square">
            <a:spAutoFit/>
          </a:bodyPr>
          <a:lstStyle/>
          <a:p>
            <a:pPr>
              <a:spcBef>
                <a:spcPct val="50000"/>
              </a:spcBef>
            </a:pPr>
            <a:r>
              <a:rPr lang="en-US" b="1" dirty="0"/>
              <a:t>Figure 9.6 Flow of information in transaction </a:t>
            </a:r>
            <a:r>
              <a:rPr lang="en-US" b="1" dirty="0" smtClean="0"/>
              <a:t>processing</a:t>
            </a:r>
            <a:endParaRPr lang="en-US" b="1" dirty="0"/>
          </a:p>
        </p:txBody>
      </p:sp>
      <p:pic>
        <p:nvPicPr>
          <p:cNvPr id="7" name="Picture 5" descr="nt0003-y"/>
          <p:cNvPicPr>
            <a:picLocks noChangeAspect="1" noChangeArrowheads="1"/>
          </p:cNvPicPr>
          <p:nvPr/>
        </p:nvPicPr>
        <p:blipFill>
          <a:blip r:embed="rId3" cstate="print"/>
          <a:srcRect/>
          <a:stretch>
            <a:fillRect/>
          </a:stretch>
        </p:blipFill>
        <p:spPr bwMode="auto">
          <a:xfrm>
            <a:off x="457200" y="1387475"/>
            <a:ext cx="6248400" cy="4314844"/>
          </a:xfrm>
          <a:prstGeom prst="rect">
            <a:avLst/>
          </a:prstGeom>
          <a:noFill/>
          <a:ln w="9525">
            <a:noFill/>
            <a:miter lim="800000"/>
            <a:headEnd/>
            <a:tailEnd/>
          </a:ln>
          <a:effectLst>
            <a:innerShdw blurRad="114300">
              <a:prstClr val="black"/>
            </a:inn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295400"/>
            <a:ext cx="7467600" cy="1143000"/>
          </a:xfrm>
        </p:spPr>
        <p:txBody>
          <a:bodyPr>
            <a:normAutofit/>
          </a:bodyPr>
          <a:lstStyle/>
          <a:p>
            <a:r>
              <a:rPr lang="en-US" sz="2400" dirty="0" smtClean="0"/>
              <a:t>Processing</a:t>
            </a:r>
            <a:endParaRPr lang="en-US" sz="2400" dirty="0"/>
          </a:p>
        </p:txBody>
      </p:sp>
      <p:sp>
        <p:nvSpPr>
          <p:cNvPr id="3" name="Content Placeholder 2"/>
          <p:cNvSpPr>
            <a:spLocks noGrp="1"/>
          </p:cNvSpPr>
          <p:nvPr>
            <p:ph idx="1"/>
          </p:nvPr>
        </p:nvSpPr>
        <p:spPr>
          <a:xfrm>
            <a:off x="990600" y="2362200"/>
            <a:ext cx="7620000" cy="3810000"/>
          </a:xfrm>
        </p:spPr>
        <p:txBody>
          <a:bodyPr>
            <a:normAutofit/>
          </a:bodyPr>
          <a:lstStyle/>
          <a:p>
            <a:r>
              <a:rPr lang="en-US" sz="2000" b="1" dirty="0" smtClean="0">
                <a:solidFill>
                  <a:schemeClr val="tx1"/>
                </a:solidFill>
              </a:rPr>
              <a:t>Batch: </a:t>
            </a:r>
            <a:r>
              <a:rPr lang="en-US" sz="2000" dirty="0" smtClean="0">
                <a:solidFill>
                  <a:schemeClr val="tx1"/>
                </a:solidFill>
              </a:rPr>
              <a:t>data  is collected from transactions and stored. The system then prepares and processes the collected data periodically, such as at the end of the workday. E.g., payroll, billing</a:t>
            </a:r>
          </a:p>
          <a:p>
            <a:r>
              <a:rPr lang="en-US" sz="2000" b="1" dirty="0" smtClean="0">
                <a:solidFill>
                  <a:schemeClr val="tx1"/>
                </a:solidFill>
              </a:rPr>
              <a:t>Online [online transaction processing (OLTP)]</a:t>
            </a:r>
            <a:r>
              <a:rPr lang="en-US" sz="2000" dirty="0" smtClean="0">
                <a:solidFill>
                  <a:schemeClr val="tx1"/>
                </a:solidFill>
              </a:rPr>
              <a:t>: data are processed as soon as the transaction occurs, in </a:t>
            </a:r>
            <a:r>
              <a:rPr lang="en-US" sz="2000" i="1" dirty="0" smtClean="0">
                <a:solidFill>
                  <a:schemeClr val="tx1"/>
                </a:solidFill>
              </a:rPr>
              <a:t>real time</a:t>
            </a:r>
            <a:r>
              <a:rPr lang="en-US" sz="2000" dirty="0" smtClean="0">
                <a:solidFill>
                  <a:schemeClr val="tx1"/>
                </a:solidFill>
              </a:rPr>
              <a:t>.</a:t>
            </a:r>
            <a:r>
              <a:rPr lang="en-US" sz="2000" b="1" dirty="0" smtClean="0">
                <a:solidFill>
                  <a:schemeClr val="tx1"/>
                </a:solidFill>
              </a:rPr>
              <a:t>  </a:t>
            </a:r>
            <a:r>
              <a:rPr lang="en-US" sz="2000" dirty="0" smtClean="0">
                <a:solidFill>
                  <a:schemeClr val="tx1"/>
                </a:solidFill>
              </a:rPr>
              <a:t>Data can be accessed directly from the operational database.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tx2">
                    <a:lumMod val="75000"/>
                  </a:schemeClr>
                </a:solidFill>
              </a:rPr>
              <a:t>IT at Work 9.2 </a:t>
            </a:r>
            <a:r>
              <a:rPr lang="en-US" sz="2000" dirty="0" smtClean="0"/>
              <a:t/>
            </a:r>
            <a:br>
              <a:rPr lang="en-US" sz="2000" dirty="0" smtClean="0"/>
            </a:br>
            <a:r>
              <a:rPr lang="en-US" sz="2400" i="1" dirty="0" smtClean="0">
                <a:latin typeface="Times New Roman" pitchFamily="18" charset="0"/>
                <a:cs typeface="Times New Roman" pitchFamily="18" charset="0"/>
              </a:rPr>
              <a:t>Yahoo! Web Analytics helps First Choice Ski Triple Sales</a:t>
            </a:r>
            <a:endParaRPr lang="en-US" sz="2400" i="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7467600" cy="4525963"/>
          </a:xfrm>
        </p:spPr>
        <p:txBody>
          <a:bodyPr/>
          <a:lstStyle/>
          <a:p>
            <a:pPr>
              <a:buNone/>
            </a:pPr>
            <a:r>
              <a:rPr lang="en-US" sz="2000" i="1" dirty="0" smtClean="0">
                <a:solidFill>
                  <a:schemeClr val="tx2">
                    <a:lumMod val="75000"/>
                  </a:schemeClr>
                </a:solidFill>
                <a:hlinkClick r:id="rId3"/>
              </a:rPr>
              <a:t>firstchoice-ski.co.uk</a:t>
            </a:r>
            <a:r>
              <a:rPr lang="en-US" sz="2000" dirty="0" smtClean="0">
                <a:solidFill>
                  <a:schemeClr val="tx2">
                    <a:lumMod val="75000"/>
                  </a:schemeClr>
                </a:solidFill>
                <a:hlinkClick r:id="rId3"/>
              </a:rPr>
              <a:t>/</a:t>
            </a:r>
            <a:endParaRPr lang="en-US" sz="1800" dirty="0" smtClean="0">
              <a:solidFill>
                <a:schemeClr val="tx2">
                  <a:lumMod val="75000"/>
                </a:schemeClr>
              </a:solidFill>
            </a:endParaRPr>
          </a:p>
          <a:p>
            <a:r>
              <a:rPr lang="en-US" sz="2000" dirty="0" smtClean="0">
                <a:solidFill>
                  <a:schemeClr val="tx2">
                    <a:lumMod val="75000"/>
                  </a:schemeClr>
                </a:solidFill>
              </a:rPr>
              <a:t>In the highly competitive tour operator industry, margins are tight. As a result, real-time reporting is key to maintaining a profitable business. </a:t>
            </a:r>
          </a:p>
          <a:p>
            <a:r>
              <a:rPr lang="en-US" sz="2000" dirty="0" smtClean="0">
                <a:solidFill>
                  <a:schemeClr val="tx2">
                    <a:lumMod val="75000"/>
                  </a:schemeClr>
                </a:solidFill>
              </a:rPr>
              <a:t>By using Yahoo! Web Analytics (</a:t>
            </a:r>
            <a:r>
              <a:rPr lang="en-US" sz="2000" i="1" u="sng" dirty="0" smtClean="0">
                <a:solidFill>
                  <a:schemeClr val="tx2">
                    <a:lumMod val="75000"/>
                  </a:schemeClr>
                </a:solidFill>
                <a:hlinkClick r:id="rId4"/>
              </a:rPr>
              <a:t>web.analytics.yahoo.com/</a:t>
            </a:r>
            <a:r>
              <a:rPr lang="en-US" sz="2000" dirty="0" smtClean="0">
                <a:solidFill>
                  <a:schemeClr val="tx2">
                    <a:lumMod val="75000"/>
                  </a:schemeClr>
                </a:solidFill>
              </a:rPr>
              <a:t>), First Choice Ski was able to gain insights into its customers to respond in near real-time to their online behaviors—by revamping its travel Web site. </a:t>
            </a:r>
          </a:p>
          <a:p>
            <a:r>
              <a:rPr lang="en-US" sz="2000" dirty="0" smtClean="0">
                <a:solidFill>
                  <a:schemeClr val="tx2">
                    <a:lumMod val="75000"/>
                  </a:schemeClr>
                </a:solidFill>
              </a:rPr>
              <a:t>The </a:t>
            </a:r>
            <a:r>
              <a:rPr lang="en-US" sz="2000" i="1" dirty="0" smtClean="0">
                <a:solidFill>
                  <a:schemeClr val="tx2">
                    <a:lumMod val="75000"/>
                  </a:schemeClr>
                </a:solidFill>
              </a:rPr>
              <a:t>Internal Campaign Report</a:t>
            </a:r>
            <a:r>
              <a:rPr lang="en-US" sz="2000" dirty="0" smtClean="0">
                <a:solidFill>
                  <a:schemeClr val="tx2">
                    <a:lumMod val="75000"/>
                  </a:schemeClr>
                </a:solidFill>
              </a:rPr>
              <a:t> is valuable because of the numerous travel promotions on First Choice Ski. They monitor the number of clicks and number of sales generated by the campaigns, and when a low ratio of sales to clicks is noticed, they adjust the campaign accordingly.</a:t>
            </a:r>
            <a:endParaRPr lang="en-US" sz="2000" dirty="0">
              <a:solidFill>
                <a:schemeClr val="tx2">
                  <a:lumMod val="7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077200" cy="1143000"/>
          </a:xfrm>
        </p:spPr>
        <p:txBody>
          <a:bodyPr/>
          <a:lstStyle/>
          <a:p>
            <a:r>
              <a:rPr lang="en-US" sz="2000" dirty="0" smtClean="0">
                <a:solidFill>
                  <a:schemeClr val="tx2">
                    <a:lumMod val="75000"/>
                  </a:schemeClr>
                </a:solidFill>
              </a:rPr>
              <a:t>IT at Work 9.3</a:t>
            </a:r>
            <a:r>
              <a:rPr lang="en-US" dirty="0" smtClean="0"/>
              <a:t/>
            </a:r>
            <a:br>
              <a:rPr lang="en-US" dirty="0" smtClean="0"/>
            </a:br>
            <a:r>
              <a:rPr lang="en-US" sz="2400" i="1" dirty="0" smtClean="0">
                <a:latin typeface="Times New Roman" pitchFamily="18" charset="0"/>
                <a:cs typeface="Times New Roman" pitchFamily="18" charset="0"/>
              </a:rPr>
              <a:t>TIAA-CREF Reporting Failure</a:t>
            </a:r>
          </a:p>
        </p:txBody>
      </p:sp>
      <p:sp>
        <p:nvSpPr>
          <p:cNvPr id="3" name="Content Placeholder 2"/>
          <p:cNvSpPr>
            <a:spLocks noGrp="1"/>
          </p:cNvSpPr>
          <p:nvPr>
            <p:ph idx="1"/>
          </p:nvPr>
        </p:nvSpPr>
        <p:spPr>
          <a:xfrm>
            <a:off x="609600" y="1371600"/>
            <a:ext cx="7315200" cy="4525963"/>
          </a:xfrm>
        </p:spPr>
        <p:txBody>
          <a:bodyPr>
            <a:normAutofit/>
          </a:bodyPr>
          <a:lstStyle/>
          <a:p>
            <a:r>
              <a:rPr lang="en-US" sz="2000" dirty="0" smtClean="0">
                <a:solidFill>
                  <a:schemeClr val="tx1"/>
                </a:solidFill>
              </a:rPr>
              <a:t>TIAA-CREF is a huge company serving the retirement, insurance, and other financial needs </a:t>
            </a:r>
          </a:p>
          <a:p>
            <a:r>
              <a:rPr lang="en-US" sz="2000" dirty="0" smtClean="0">
                <a:solidFill>
                  <a:schemeClr val="tx1"/>
                </a:solidFill>
              </a:rPr>
              <a:t>In September 2005, thousands of TIAA-CREF members were unable to withdraw funds from their pensions. The company assured clients that this was just a small delay due to the IT platform upgrade. However, the problems continued for months and expanded to interfere with deposits as well. </a:t>
            </a:r>
          </a:p>
          <a:p>
            <a:r>
              <a:rPr lang="en-US" sz="2000" dirty="0" smtClean="0">
                <a:solidFill>
                  <a:schemeClr val="tx1"/>
                </a:solidFill>
              </a:rPr>
              <a:t>The cause of the problem was the introduction of the powerful new IT platform, Open Plan Solutions. </a:t>
            </a:r>
          </a:p>
          <a:p>
            <a:r>
              <a:rPr lang="en-US" sz="2000" dirty="0" smtClean="0">
                <a:solidFill>
                  <a:schemeClr val="tx1"/>
                </a:solidFill>
              </a:rPr>
              <a:t>The integrated platform did not synchronize the company’s Web-access software and the record-keeping system during the batch transaction processing. In other words, the new system was not in sync with the old one. </a:t>
            </a:r>
          </a:p>
          <a:p>
            <a:endParaRPr lang="en-US" sz="2000" b="1" i="1" dirty="0" smtClean="0">
              <a:solidFill>
                <a:schemeClr val="tx2">
                  <a:lumMod val="75000"/>
                </a:schemeClr>
              </a:solidFill>
              <a:latin typeface="Times New Roman" pitchFamily="18" charset="0"/>
              <a:ea typeface="+mj-ea"/>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1143000"/>
          </a:xfrm>
        </p:spPr>
        <p:txBody>
          <a:bodyPr/>
          <a:lstStyle/>
          <a:p>
            <a:r>
              <a:rPr lang="en-US" dirty="0" smtClean="0"/>
              <a:t>9.2 Manufacturing and Production Systems</a:t>
            </a:r>
            <a:endParaRPr lang="en-US" dirty="0"/>
          </a:p>
        </p:txBody>
      </p:sp>
      <p:sp>
        <p:nvSpPr>
          <p:cNvPr id="3" name="Content Placeholder 2"/>
          <p:cNvSpPr>
            <a:spLocks noGrp="1"/>
          </p:cNvSpPr>
          <p:nvPr>
            <p:ph idx="1"/>
          </p:nvPr>
        </p:nvSpPr>
        <p:spPr>
          <a:xfrm>
            <a:off x="685800" y="1600200"/>
            <a:ext cx="5715000" cy="4525963"/>
          </a:xfrm>
        </p:spPr>
        <p:txBody>
          <a:bodyPr>
            <a:normAutofit/>
          </a:bodyPr>
          <a:lstStyle/>
          <a:p>
            <a:r>
              <a:rPr lang="en-US" sz="2000" dirty="0" smtClean="0">
                <a:solidFill>
                  <a:schemeClr val="tx1"/>
                </a:solidFill>
              </a:rPr>
              <a:t>Logistics management deals with ordering, purchasing, inbound logistics (receiving), and outbound logistics (shipping) activities. In-house logistics activities are processes that cross several functional departments. </a:t>
            </a:r>
          </a:p>
          <a:p>
            <a:r>
              <a:rPr lang="en-US" sz="2000" dirty="0" smtClean="0">
                <a:solidFill>
                  <a:schemeClr val="tx1"/>
                </a:solidFill>
              </a:rPr>
              <a:t>Scanners, RFID, and voice technologies support inspection, and robots can perform distribution and materials handling.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15</a:t>
            </a:fld>
            <a:endParaRPr lang="en-US" dirty="0"/>
          </a:p>
        </p:txBody>
      </p:sp>
      <p:sp>
        <p:nvSpPr>
          <p:cNvPr id="6" name="Text Box 2"/>
          <p:cNvSpPr txBox="1">
            <a:spLocks noChangeArrowheads="1"/>
          </p:cNvSpPr>
          <p:nvPr/>
        </p:nvSpPr>
        <p:spPr bwMode="auto">
          <a:xfrm>
            <a:off x="3962400" y="5020270"/>
            <a:ext cx="2743200" cy="923330"/>
          </a:xfrm>
          <a:prstGeom prst="rect">
            <a:avLst/>
          </a:prstGeom>
          <a:noFill/>
          <a:ln w="9525">
            <a:noFill/>
            <a:miter lim="800000"/>
            <a:headEnd/>
            <a:tailEnd/>
          </a:ln>
          <a:effectLst/>
        </p:spPr>
        <p:txBody>
          <a:bodyPr wrap="square">
            <a:spAutoFit/>
          </a:bodyPr>
          <a:lstStyle/>
          <a:p>
            <a:pPr algn="r"/>
            <a:r>
              <a:rPr lang="en-US" b="1" dirty="0"/>
              <a:t>Figure 9.8. Industrial robot handles boxes of </a:t>
            </a:r>
            <a:r>
              <a:rPr lang="en-US" b="1" dirty="0" smtClean="0"/>
              <a:t>sugar </a:t>
            </a:r>
            <a:r>
              <a:rPr lang="en-US" dirty="0" smtClean="0">
                <a:solidFill>
                  <a:schemeClr val="hlink"/>
                </a:solidFill>
              </a:rPr>
              <a:t> </a:t>
            </a:r>
            <a:endParaRPr lang="en-US" dirty="0">
              <a:solidFill>
                <a:schemeClr val="hlink"/>
              </a:solidFill>
            </a:endParaRPr>
          </a:p>
          <a:p>
            <a:pPr algn="r"/>
            <a:endParaRPr lang="en-US" dirty="0">
              <a:solidFill>
                <a:schemeClr val="hlink"/>
              </a:solidFill>
            </a:endParaRPr>
          </a:p>
        </p:txBody>
      </p:sp>
      <p:pic>
        <p:nvPicPr>
          <p:cNvPr id="7" name="Picture 5" descr="BJR5C7"/>
          <p:cNvPicPr>
            <a:picLocks noChangeAspect="1" noChangeArrowheads="1"/>
          </p:cNvPicPr>
          <p:nvPr/>
        </p:nvPicPr>
        <p:blipFill>
          <a:blip r:embed="rId3" cstate="print"/>
          <a:srcRect/>
          <a:stretch>
            <a:fillRect/>
          </a:stretch>
        </p:blipFill>
        <p:spPr bwMode="auto">
          <a:xfrm>
            <a:off x="6781800" y="1600200"/>
            <a:ext cx="2057400" cy="40386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t>Inventory  control systems</a:t>
            </a:r>
            <a:endParaRPr lang="en-US" sz="2400" i="1" dirty="0"/>
          </a:p>
        </p:txBody>
      </p:sp>
      <p:sp>
        <p:nvSpPr>
          <p:cNvPr id="3" name="Content Placeholder 2"/>
          <p:cNvSpPr>
            <a:spLocks noGrp="1"/>
          </p:cNvSpPr>
          <p:nvPr>
            <p:ph idx="1"/>
          </p:nvPr>
        </p:nvSpPr>
        <p:spPr>
          <a:xfrm>
            <a:off x="457200" y="1371600"/>
            <a:ext cx="8229600" cy="4525963"/>
          </a:xfrm>
        </p:spPr>
        <p:txBody>
          <a:bodyPr>
            <a:normAutofit/>
          </a:bodyPr>
          <a:lstStyle/>
          <a:p>
            <a:r>
              <a:rPr lang="en-US" sz="2000" b="1" dirty="0" smtClean="0">
                <a:solidFill>
                  <a:schemeClr val="tx1"/>
                </a:solidFill>
              </a:rPr>
              <a:t>inventory control</a:t>
            </a:r>
            <a:r>
              <a:rPr lang="en-US" sz="2000" i="1" dirty="0" smtClean="0">
                <a:solidFill>
                  <a:schemeClr val="tx1"/>
                </a:solidFill>
              </a:rPr>
              <a:t> </a:t>
            </a:r>
            <a:r>
              <a:rPr lang="en-US" sz="2000" dirty="0" smtClean="0">
                <a:solidFill>
                  <a:schemeClr val="tx1"/>
                </a:solidFill>
              </a:rPr>
              <a:t>minimizes the total cost of inventory</a:t>
            </a:r>
          </a:p>
          <a:p>
            <a:r>
              <a:rPr lang="en-US" sz="2000" dirty="0" smtClean="0">
                <a:solidFill>
                  <a:schemeClr val="tx1"/>
                </a:solidFill>
              </a:rPr>
              <a:t>objective is to maintain optimal inventory levels by re-ordering the correct quantity at the right time</a:t>
            </a:r>
          </a:p>
          <a:p>
            <a:pPr>
              <a:buNone/>
            </a:pPr>
            <a:endParaRPr lang="en-US" sz="2000" dirty="0" smtClean="0">
              <a:solidFill>
                <a:schemeClr val="tx1"/>
              </a:solidFill>
            </a:endParaRPr>
          </a:p>
          <a:p>
            <a:pPr>
              <a:buNone/>
            </a:pPr>
            <a:r>
              <a:rPr lang="en-US" sz="2000" dirty="0" smtClean="0">
                <a:solidFill>
                  <a:schemeClr val="tx1"/>
                </a:solidFill>
              </a:rPr>
              <a:t>Inventory control systems minimize 3 categories of cost:</a:t>
            </a:r>
          </a:p>
          <a:p>
            <a:pPr marL="857250" lvl="1" indent="-457200">
              <a:buFont typeface="+mj-lt"/>
              <a:buAutoNum type="arabicPeriod"/>
            </a:pPr>
            <a:r>
              <a:rPr lang="en-US" sz="2000" b="1" dirty="0" smtClean="0">
                <a:solidFill>
                  <a:schemeClr val="tx1"/>
                </a:solidFill>
              </a:rPr>
              <a:t>cost of holding inventory: </a:t>
            </a:r>
            <a:r>
              <a:rPr lang="en-US" sz="2000" dirty="0" smtClean="0">
                <a:solidFill>
                  <a:schemeClr val="tx1"/>
                </a:solidFill>
              </a:rPr>
              <a:t>warehousing costs, security costs, insurance, losses due to theft or obsolescence, inventory financing costs based on the interest rate</a:t>
            </a:r>
          </a:p>
          <a:p>
            <a:pPr marL="857250" lvl="1" indent="-457200">
              <a:buFont typeface="+mj-lt"/>
              <a:buAutoNum type="arabicPeriod"/>
            </a:pPr>
            <a:r>
              <a:rPr lang="en-US" sz="2000" b="1" dirty="0" smtClean="0">
                <a:solidFill>
                  <a:schemeClr val="tx1"/>
                </a:solidFill>
              </a:rPr>
              <a:t>cost of ordering and shipping: </a:t>
            </a:r>
            <a:r>
              <a:rPr lang="en-US" sz="2000" dirty="0" smtClean="0">
                <a:solidFill>
                  <a:schemeClr val="tx1"/>
                </a:solidFill>
              </a:rPr>
              <a:t>employees’ time ordering and receiving, shipping fees</a:t>
            </a:r>
          </a:p>
          <a:p>
            <a:pPr marL="857250" lvl="1" indent="-457200">
              <a:buFont typeface="+mj-lt"/>
              <a:buAutoNum type="arabicPeriod"/>
            </a:pPr>
            <a:r>
              <a:rPr lang="en-US" sz="2000" b="1" dirty="0" smtClean="0">
                <a:solidFill>
                  <a:schemeClr val="tx1"/>
                </a:solidFill>
              </a:rPr>
              <a:t>cost of inventory shortage: </a:t>
            </a:r>
            <a:r>
              <a:rPr lang="en-US" sz="2000" dirty="0" smtClean="0">
                <a:solidFill>
                  <a:schemeClr val="tx1"/>
                </a:solidFill>
              </a:rPr>
              <a:t>production delays and forgone revenues because of stock outs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lstStyle/>
          <a:p>
            <a:r>
              <a:rPr lang="en-US" dirty="0" smtClean="0">
                <a:solidFill>
                  <a:schemeClr val="tx1"/>
                </a:solidFill>
              </a:rPr>
              <a:t>9.3 Sales and Marketing Systems</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17</a:t>
            </a:fld>
            <a:endParaRPr lang="en-US" dirty="0"/>
          </a:p>
        </p:txBody>
      </p:sp>
      <p:pic>
        <p:nvPicPr>
          <p:cNvPr id="6" name="Picture 51" descr="nt0006-y"/>
          <p:cNvPicPr>
            <a:picLocks noGrp="1" noChangeAspect="1" noChangeArrowheads="1"/>
          </p:cNvPicPr>
          <p:nvPr>
            <p:ph idx="1"/>
          </p:nvPr>
        </p:nvPicPr>
        <p:blipFill>
          <a:blip r:embed="rId3" cstate="print"/>
          <a:srcRect/>
          <a:stretch>
            <a:fillRect/>
          </a:stretch>
        </p:blipFill>
        <p:spPr bwMode="auto">
          <a:xfrm>
            <a:off x="838200" y="1231392"/>
            <a:ext cx="5791200" cy="4864608"/>
          </a:xfrm>
          <a:prstGeom prst="rect">
            <a:avLst/>
          </a:prstGeom>
          <a:noFill/>
          <a:ln w="9525">
            <a:noFill/>
            <a:miter lim="800000"/>
            <a:headEnd/>
            <a:tailEnd/>
          </a:ln>
          <a:effectLst>
            <a:innerShdw blurRad="114300">
              <a:prstClr val="black"/>
            </a:innerShdw>
          </a:effectLst>
        </p:spPr>
      </p:pic>
      <p:sp>
        <p:nvSpPr>
          <p:cNvPr id="7" name="Text Box 2"/>
          <p:cNvSpPr txBox="1">
            <a:spLocks noChangeArrowheads="1"/>
          </p:cNvSpPr>
          <p:nvPr/>
        </p:nvSpPr>
        <p:spPr bwMode="auto">
          <a:xfrm>
            <a:off x="6705600" y="4452372"/>
            <a:ext cx="2057400" cy="1338828"/>
          </a:xfrm>
          <a:prstGeom prst="rect">
            <a:avLst/>
          </a:prstGeom>
          <a:noFill/>
          <a:ln w="9525">
            <a:noFill/>
            <a:miter lim="800000"/>
            <a:headEnd/>
            <a:tailEnd/>
          </a:ln>
          <a:effectLst/>
        </p:spPr>
        <p:txBody>
          <a:bodyPr wrap="square">
            <a:spAutoFit/>
          </a:bodyPr>
          <a:lstStyle/>
          <a:p>
            <a:pPr>
              <a:spcBef>
                <a:spcPct val="50000"/>
              </a:spcBef>
            </a:pPr>
            <a:r>
              <a:rPr lang="en-US" b="1" dirty="0"/>
              <a:t>Figure 9.9 Marketing channel </a:t>
            </a:r>
            <a:r>
              <a:rPr lang="en-US" b="1" dirty="0" smtClean="0"/>
              <a:t>systems  </a:t>
            </a:r>
            <a:endParaRPr lang="en-US" b="1" dirty="0"/>
          </a:p>
          <a:p>
            <a:pPr>
              <a:spcBef>
                <a:spcPct val="50000"/>
              </a:spcBef>
            </a:pPr>
            <a:endParaRPr lang="en-US" b="1" dirty="0">
              <a:solidFill>
                <a:schemeClr val="hlink"/>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15962"/>
            <a:ext cx="8001000" cy="884238"/>
          </a:xfrm>
        </p:spPr>
        <p:txBody>
          <a:bodyPr>
            <a:normAutofit/>
          </a:bodyPr>
          <a:lstStyle/>
          <a:p>
            <a:r>
              <a:rPr lang="en-US" sz="2800" b="0" i="1" dirty="0" smtClean="0">
                <a:solidFill>
                  <a:schemeClr val="tx1"/>
                </a:solidFill>
              </a:rPr>
              <a:t>Marketing management functions</a:t>
            </a:r>
            <a:endParaRPr lang="en-US" sz="2800" b="0" i="1" dirty="0">
              <a:solidFill>
                <a:schemeClr val="tx1"/>
              </a:solidFill>
            </a:endParaRPr>
          </a:p>
        </p:txBody>
      </p:sp>
      <p:sp>
        <p:nvSpPr>
          <p:cNvPr id="3" name="Content Placeholder 2"/>
          <p:cNvSpPr>
            <a:spLocks noGrp="1"/>
          </p:cNvSpPr>
          <p:nvPr>
            <p:ph idx="1"/>
          </p:nvPr>
        </p:nvSpPr>
        <p:spPr>
          <a:xfrm>
            <a:off x="838200" y="1600200"/>
            <a:ext cx="7848600" cy="4525963"/>
          </a:xfrm>
        </p:spPr>
        <p:txBody>
          <a:bodyPr/>
          <a:lstStyle/>
          <a:p>
            <a:r>
              <a:rPr lang="en-US" sz="2400" dirty="0" smtClean="0">
                <a:solidFill>
                  <a:schemeClr val="tx1"/>
                </a:solidFill>
              </a:rPr>
              <a:t>Data-driven marketing</a:t>
            </a:r>
          </a:p>
          <a:p>
            <a:r>
              <a:rPr lang="en-US" sz="2400" dirty="0" smtClean="0">
                <a:solidFill>
                  <a:schemeClr val="tx1"/>
                </a:solidFill>
              </a:rPr>
              <a:t>Distribution channels </a:t>
            </a:r>
          </a:p>
          <a:p>
            <a:r>
              <a:rPr lang="en-US" sz="2400" dirty="0" smtClean="0">
                <a:solidFill>
                  <a:schemeClr val="tx1"/>
                </a:solidFill>
              </a:rPr>
              <a:t>Marketing management</a:t>
            </a:r>
          </a:p>
          <a:p>
            <a:pPr lvl="1"/>
            <a:r>
              <a:rPr lang="en-US" sz="2000" dirty="0" smtClean="0">
                <a:solidFill>
                  <a:schemeClr val="tx1"/>
                </a:solidFill>
              </a:rPr>
              <a:t>Pricing of products and services</a:t>
            </a:r>
          </a:p>
          <a:p>
            <a:pPr lvl="1"/>
            <a:r>
              <a:rPr lang="en-US" sz="2000" dirty="0" smtClean="0">
                <a:solidFill>
                  <a:schemeClr val="tx1"/>
                </a:solidFill>
              </a:rPr>
              <a:t>Salesperson productivity</a:t>
            </a:r>
          </a:p>
          <a:p>
            <a:r>
              <a:rPr lang="en-US" sz="2400" dirty="0" smtClean="0">
                <a:solidFill>
                  <a:schemeClr val="tx1"/>
                </a:solidFill>
              </a:rPr>
              <a:t>Profitability analysis</a:t>
            </a:r>
          </a:p>
          <a:p>
            <a:r>
              <a:rPr lang="en-US" sz="2400" dirty="0" smtClean="0">
                <a:solidFill>
                  <a:schemeClr val="tx1"/>
                </a:solidFill>
              </a:rPr>
              <a:t>New product analysis, market planning, and forecasting </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solidFill>
                  <a:schemeClr val="tx1"/>
                </a:solidFill>
              </a:rPr>
              <a:t>9.4 Accounting and Finance Systems</a:t>
            </a:r>
            <a:endParaRPr lang="en-US" dirty="0">
              <a:solidFill>
                <a:schemeClr val="tx1"/>
              </a:solidFill>
            </a:endParaRPr>
          </a:p>
        </p:txBody>
      </p:sp>
      <p:sp>
        <p:nvSpPr>
          <p:cNvPr id="3" name="Content Placeholder 2"/>
          <p:cNvSpPr>
            <a:spLocks noGrp="1"/>
          </p:cNvSpPr>
          <p:nvPr>
            <p:ph idx="1"/>
          </p:nvPr>
        </p:nvSpPr>
        <p:spPr>
          <a:xfrm>
            <a:off x="457200" y="1219200"/>
            <a:ext cx="8382000" cy="4906963"/>
          </a:xfrm>
        </p:spPr>
        <p:txBody>
          <a:bodyPr>
            <a:noAutofit/>
          </a:bodyPr>
          <a:lstStyle/>
          <a:p>
            <a:pPr>
              <a:spcBef>
                <a:spcPts val="1200"/>
              </a:spcBef>
            </a:pPr>
            <a:r>
              <a:rPr lang="en-US" sz="2000" b="1" dirty="0" smtClean="0">
                <a:solidFill>
                  <a:schemeClr val="tx1"/>
                </a:solidFill>
              </a:rPr>
              <a:t>Accounting and finance</a:t>
            </a:r>
            <a:r>
              <a:rPr lang="en-US" sz="2000" dirty="0" smtClean="0">
                <a:solidFill>
                  <a:schemeClr val="tx1"/>
                </a:solidFill>
              </a:rPr>
              <a:t>: control and manage cash flows, assets, liabilities, net income or profit; and issue financial statements to regulatory agencies </a:t>
            </a:r>
          </a:p>
          <a:p>
            <a:pPr>
              <a:spcBef>
                <a:spcPts val="1200"/>
              </a:spcBef>
            </a:pPr>
            <a:r>
              <a:rPr lang="en-US" sz="2000" b="1" dirty="0" smtClean="0">
                <a:solidFill>
                  <a:schemeClr val="tx1"/>
                </a:solidFill>
              </a:rPr>
              <a:t>Critical responsibility: </a:t>
            </a:r>
            <a:r>
              <a:rPr lang="en-US" sz="2000" dirty="0" smtClean="0">
                <a:solidFill>
                  <a:schemeClr val="tx1"/>
                </a:solidFill>
              </a:rPr>
              <a:t>fraud prevention, detection, and investigation</a:t>
            </a:r>
          </a:p>
          <a:p>
            <a:pPr>
              <a:spcBef>
                <a:spcPts val="1200"/>
              </a:spcBef>
            </a:pPr>
            <a:r>
              <a:rPr lang="en-US" sz="2000" b="1" dirty="0" smtClean="0">
                <a:solidFill>
                  <a:schemeClr val="tx1"/>
                </a:solidFill>
              </a:rPr>
              <a:t>Inaccurate cash flow projection</a:t>
            </a:r>
            <a:r>
              <a:rPr lang="en-US" sz="2000" dirty="0" smtClean="0">
                <a:solidFill>
                  <a:schemeClr val="tx1"/>
                </a:solidFill>
              </a:rPr>
              <a:t>: #1 reason why many small businesses go bankrupt</a:t>
            </a:r>
          </a:p>
          <a:p>
            <a:pPr>
              <a:spcBef>
                <a:spcPts val="1200"/>
              </a:spcBef>
            </a:pPr>
            <a:r>
              <a:rPr lang="en-US" sz="2000" dirty="0" smtClean="0">
                <a:solidFill>
                  <a:schemeClr val="tx1"/>
                </a:solidFill>
              </a:rPr>
              <a:t>Inability to access credit led to the demise of the investment bank Lehman Brothers in September 2008.</a:t>
            </a:r>
          </a:p>
          <a:p>
            <a:pPr>
              <a:spcBef>
                <a:spcPts val="1200"/>
              </a:spcBef>
            </a:pPr>
            <a:r>
              <a:rPr lang="en-US" sz="2000" dirty="0" smtClean="0">
                <a:solidFill>
                  <a:schemeClr val="tx1"/>
                </a:solidFill>
              </a:rPr>
              <a:t>Several software packages, many Web-based, support budget preparation and control. Budgeting modules from </a:t>
            </a:r>
            <a:r>
              <a:rPr lang="en-US" sz="2000" dirty="0" smtClean="0">
                <a:solidFill>
                  <a:schemeClr val="tx1"/>
                </a:solidFill>
                <a:hlinkClick r:id="rId3"/>
              </a:rPr>
              <a:t>Oracle</a:t>
            </a:r>
            <a:r>
              <a:rPr lang="en-US" sz="2000" dirty="0" smtClean="0">
                <a:solidFill>
                  <a:schemeClr val="tx1"/>
                </a:solidFill>
              </a:rPr>
              <a:t> and </a:t>
            </a:r>
            <a:r>
              <a:rPr lang="en-US" sz="2000" i="1" dirty="0" smtClean="0">
                <a:solidFill>
                  <a:schemeClr val="tx1"/>
                </a:solidFill>
                <a:hlinkClick r:id="rId4"/>
              </a:rPr>
              <a:t>Capterra.com</a:t>
            </a:r>
            <a:r>
              <a:rPr lang="en-US" sz="2000" i="1" dirty="0" smtClean="0">
                <a:solidFill>
                  <a:schemeClr val="tx1"/>
                </a:solidFill>
              </a:rPr>
              <a:t> </a:t>
            </a:r>
            <a:r>
              <a:rPr lang="en-US" sz="2000" dirty="0" smtClean="0">
                <a:solidFill>
                  <a:schemeClr val="tx1"/>
                </a:solidFill>
              </a:rPr>
              <a:t>facilitate communication among participants in budget preparation. </a:t>
            </a:r>
          </a:p>
          <a:p>
            <a:pPr>
              <a:spcBef>
                <a:spcPts val="1200"/>
              </a:spcBef>
            </a:pPr>
            <a:r>
              <a:rPr lang="en-US" sz="2000" dirty="0" smtClean="0">
                <a:solidFill>
                  <a:schemeClr val="tx1"/>
                </a:solidFill>
              </a:rPr>
              <a:t>Software support for budgeting and forecasting is available from</a:t>
            </a:r>
            <a:r>
              <a:rPr lang="en-US" sz="2000" i="1" dirty="0" smtClean="0">
                <a:solidFill>
                  <a:schemeClr val="tx1"/>
                </a:solidFill>
                <a:hlinkClick r:id="rId5"/>
              </a:rPr>
              <a:t> Prophix</a:t>
            </a:r>
            <a:endParaRPr lang="en-US" sz="20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9 Outline</a:t>
            </a:r>
            <a:endParaRPr lang="en-US" b="1" dirty="0">
              <a:solidFill>
                <a:srgbClr val="6B633D"/>
              </a:solidFill>
            </a:endParaRPr>
          </a:p>
        </p:txBody>
      </p:sp>
      <p:sp>
        <p:nvSpPr>
          <p:cNvPr id="3" name="Content Placeholder 2"/>
          <p:cNvSpPr>
            <a:spLocks noGrp="1"/>
          </p:cNvSpPr>
          <p:nvPr>
            <p:ph idx="1"/>
          </p:nvPr>
        </p:nvSpPr>
        <p:spPr>
          <a:xfrm>
            <a:off x="533400" y="1493837"/>
            <a:ext cx="8382000" cy="3611563"/>
          </a:xfrm>
        </p:spPr>
        <p:txBody>
          <a:bodyPr>
            <a:normAutofit/>
          </a:bodyPr>
          <a:lstStyle/>
          <a:p>
            <a:pPr>
              <a:lnSpc>
                <a:spcPct val="150000"/>
              </a:lnSpc>
              <a:buNone/>
            </a:pPr>
            <a:r>
              <a:rPr lang="en-US" sz="2400" b="1" dirty="0" smtClean="0">
                <a:solidFill>
                  <a:schemeClr val="tx1"/>
                </a:solidFill>
              </a:rPr>
              <a:t>9.1  Management Levels, Functions, and Operational Systems</a:t>
            </a:r>
          </a:p>
          <a:p>
            <a:pPr>
              <a:lnSpc>
                <a:spcPct val="150000"/>
              </a:lnSpc>
              <a:buNone/>
            </a:pPr>
            <a:r>
              <a:rPr lang="en-US" sz="2400" b="1" dirty="0" smtClean="0">
                <a:solidFill>
                  <a:schemeClr val="tx1"/>
                </a:solidFill>
              </a:rPr>
              <a:t>9.2  Manufacturing and Production Systems</a:t>
            </a:r>
          </a:p>
          <a:p>
            <a:pPr>
              <a:lnSpc>
                <a:spcPct val="150000"/>
              </a:lnSpc>
              <a:buNone/>
            </a:pPr>
            <a:r>
              <a:rPr lang="en-US" sz="2400" b="1" dirty="0" smtClean="0">
                <a:solidFill>
                  <a:schemeClr val="tx1"/>
                </a:solidFill>
              </a:rPr>
              <a:t>9.3  Sales and Marketing Systems</a:t>
            </a:r>
          </a:p>
          <a:p>
            <a:pPr>
              <a:lnSpc>
                <a:spcPct val="150000"/>
              </a:lnSpc>
              <a:buNone/>
            </a:pPr>
            <a:r>
              <a:rPr lang="en-US" sz="2400" b="1" dirty="0" smtClean="0">
                <a:solidFill>
                  <a:schemeClr val="tx1"/>
                </a:solidFill>
              </a:rPr>
              <a:t>9.4  Accounting and Finance Systems</a:t>
            </a:r>
          </a:p>
          <a:p>
            <a:pPr>
              <a:lnSpc>
                <a:spcPct val="150000"/>
              </a:lnSpc>
              <a:buNone/>
            </a:pPr>
            <a:r>
              <a:rPr lang="en-US" sz="2400" b="1" dirty="0" smtClean="0">
                <a:solidFill>
                  <a:schemeClr val="tx1"/>
                </a:solidFill>
              </a:rPr>
              <a:t>9.5  Human Resource Systems</a:t>
            </a:r>
            <a:endParaRPr lang="en-US" sz="24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9-</a:t>
            </a:r>
            <a:fld id="{4C0BDC54-7FBA-410E-843C-F866E66B0366}" type="slidenum">
              <a:rPr lang="en-US" sz="1600" smtClean="0">
                <a:solidFill>
                  <a:schemeClr val="tx1"/>
                </a:solidFill>
              </a:rPr>
              <a:pPr/>
              <a:t>2</a:t>
            </a:fld>
            <a:endParaRPr lang="en-US" sz="16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20</a:t>
            </a:fld>
            <a:endParaRPr lang="en-US" dirty="0"/>
          </a:p>
        </p:txBody>
      </p:sp>
      <p:sp>
        <p:nvSpPr>
          <p:cNvPr id="6" name="Rectangle 6"/>
          <p:cNvSpPr>
            <a:spLocks noChangeArrowheads="1"/>
          </p:cNvSpPr>
          <p:nvPr/>
        </p:nvSpPr>
        <p:spPr bwMode="auto">
          <a:xfrm>
            <a:off x="1143000" y="5410200"/>
            <a:ext cx="6400800" cy="646331"/>
          </a:xfrm>
          <a:prstGeom prst="rect">
            <a:avLst/>
          </a:prstGeom>
          <a:noFill/>
          <a:ln w="9525">
            <a:noFill/>
            <a:miter lim="800000"/>
            <a:headEnd/>
            <a:tailEnd/>
          </a:ln>
          <a:effectLst/>
        </p:spPr>
        <p:txBody>
          <a:bodyPr wrap="square" lIns="0" rIns="0" anchor="ctr">
            <a:spAutoFit/>
          </a:bodyPr>
          <a:lstStyle/>
          <a:p>
            <a:pPr algn="ctr"/>
            <a:r>
              <a:rPr lang="en-US" b="1" dirty="0"/>
              <a:t>Figure 9.11 Integrated accounting/business </a:t>
            </a:r>
            <a:r>
              <a:rPr lang="en-US" b="1" dirty="0" smtClean="0"/>
              <a:t>software  </a:t>
            </a:r>
            <a:endParaRPr lang="en-US" b="1" dirty="0"/>
          </a:p>
          <a:p>
            <a:endParaRPr lang="en-US" b="1" dirty="0"/>
          </a:p>
        </p:txBody>
      </p:sp>
      <p:pic>
        <p:nvPicPr>
          <p:cNvPr id="7" name="Picture 9" descr="nt0008-y"/>
          <p:cNvPicPr>
            <a:picLocks noChangeAspect="1" noChangeArrowheads="1"/>
          </p:cNvPicPr>
          <p:nvPr/>
        </p:nvPicPr>
        <p:blipFill>
          <a:blip r:embed="rId3" cstate="print"/>
          <a:srcRect/>
          <a:stretch>
            <a:fillRect/>
          </a:stretch>
        </p:blipFill>
        <p:spPr bwMode="auto">
          <a:xfrm>
            <a:off x="1066800" y="762000"/>
            <a:ext cx="7086600" cy="4315162"/>
          </a:xfrm>
          <a:prstGeom prst="rect">
            <a:avLst/>
          </a:prstGeom>
          <a:noFill/>
          <a:ln w="9525">
            <a:noFill/>
            <a:miter lim="800000"/>
            <a:headEnd/>
            <a:tailEnd/>
          </a:ln>
          <a:effectLst>
            <a:outerShdw blurRad="304800" dist="152400" dir="3960000" sx="102000" sy="102000" algn="ctr" rotWithShape="0">
              <a:prstClr val="black">
                <a:alpha val="40000"/>
              </a:prst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b="0" i="1" dirty="0" smtClean="0"/>
              <a:t>XBRL: eXtensible Business Reporting Language</a:t>
            </a:r>
            <a:endParaRPr lang="en-US" sz="2800" b="0" dirty="0"/>
          </a:p>
        </p:txBody>
      </p:sp>
      <p:sp>
        <p:nvSpPr>
          <p:cNvPr id="3" name="Content Placeholder 2"/>
          <p:cNvSpPr>
            <a:spLocks noGrp="1"/>
          </p:cNvSpPr>
          <p:nvPr>
            <p:ph idx="1"/>
          </p:nvPr>
        </p:nvSpPr>
        <p:spPr>
          <a:xfrm>
            <a:off x="457200" y="1189037"/>
            <a:ext cx="7543800" cy="4830763"/>
          </a:xfrm>
        </p:spPr>
        <p:txBody>
          <a:bodyPr>
            <a:normAutofit/>
          </a:bodyPr>
          <a:lstStyle/>
          <a:p>
            <a:pPr>
              <a:buNone/>
            </a:pPr>
            <a:r>
              <a:rPr lang="en-US" sz="2000" dirty="0" smtClean="0">
                <a:solidFill>
                  <a:schemeClr val="tx1"/>
                </a:solidFill>
              </a:rPr>
              <a:t>	XBRL is a programming language and an international standard for electronic transmission of business and financial information</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21</a:t>
            </a:fld>
            <a:endParaRPr lang="en-US" dirty="0"/>
          </a:p>
        </p:txBody>
      </p:sp>
      <p:sp>
        <p:nvSpPr>
          <p:cNvPr id="6" name="Text Box 7"/>
          <p:cNvSpPr txBox="1">
            <a:spLocks noChangeArrowheads="1"/>
          </p:cNvSpPr>
          <p:nvPr/>
        </p:nvSpPr>
        <p:spPr bwMode="auto">
          <a:xfrm>
            <a:off x="1295400" y="5334000"/>
            <a:ext cx="2971800" cy="381000"/>
          </a:xfrm>
          <a:prstGeom prst="rect">
            <a:avLst/>
          </a:prstGeom>
          <a:noFill/>
          <a:ln w="9525">
            <a:noFill/>
            <a:miter lim="800000"/>
            <a:headEnd/>
            <a:tailEnd/>
          </a:ln>
          <a:effectLst/>
        </p:spPr>
        <p:txBody>
          <a:bodyPr wrap="square">
            <a:spAutoFit/>
          </a:bodyPr>
          <a:lstStyle/>
          <a:p>
            <a:pPr>
              <a:spcBef>
                <a:spcPct val="50000"/>
              </a:spcBef>
            </a:pPr>
            <a:r>
              <a:rPr lang="en-US" b="1" dirty="0"/>
              <a:t>Figure 9.12 How XBRL </a:t>
            </a:r>
            <a:r>
              <a:rPr lang="en-US" b="1" dirty="0" smtClean="0"/>
              <a:t>works  </a:t>
            </a:r>
            <a:endParaRPr lang="en-US" b="1" dirty="0"/>
          </a:p>
        </p:txBody>
      </p:sp>
      <p:pic>
        <p:nvPicPr>
          <p:cNvPr id="7" name="Picture 11" descr="nt0009-y"/>
          <p:cNvPicPr>
            <a:picLocks noChangeAspect="1" noChangeArrowheads="1"/>
          </p:cNvPicPr>
          <p:nvPr/>
        </p:nvPicPr>
        <p:blipFill>
          <a:blip r:embed="rId3" cstate="print"/>
          <a:srcRect/>
          <a:stretch>
            <a:fillRect/>
          </a:stretch>
        </p:blipFill>
        <p:spPr bwMode="auto">
          <a:xfrm>
            <a:off x="4343400" y="1891507"/>
            <a:ext cx="3581400" cy="4509293"/>
          </a:xfrm>
          <a:prstGeom prst="rect">
            <a:avLst/>
          </a:prstGeom>
          <a:noFill/>
          <a:ln w="9525">
            <a:noFill/>
            <a:miter lim="800000"/>
            <a:headEnd/>
            <a:tailEnd/>
          </a:ln>
          <a:effectLst>
            <a:outerShdw blurRad="317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6553200" cy="609600"/>
          </a:xfrm>
        </p:spPr>
        <p:txBody>
          <a:bodyPr>
            <a:normAutofit/>
          </a:bodyPr>
          <a:lstStyle/>
          <a:p>
            <a:r>
              <a:rPr lang="en-US" dirty="0" smtClean="0"/>
              <a:t>XBRL helps financial institutes:</a:t>
            </a:r>
            <a:endParaRPr lang="en-US" dirty="0"/>
          </a:p>
        </p:txBody>
      </p:sp>
      <p:sp>
        <p:nvSpPr>
          <p:cNvPr id="3" name="Content Placeholder 2"/>
          <p:cNvSpPr>
            <a:spLocks noGrp="1"/>
          </p:cNvSpPr>
          <p:nvPr>
            <p:ph idx="1"/>
          </p:nvPr>
        </p:nvSpPr>
        <p:spPr>
          <a:xfrm>
            <a:off x="838200" y="1600200"/>
            <a:ext cx="6705600" cy="4525963"/>
          </a:xfrm>
        </p:spPr>
        <p:txBody>
          <a:bodyPr>
            <a:normAutofit/>
          </a:bodyPr>
          <a:lstStyle/>
          <a:p>
            <a:r>
              <a:rPr lang="en-US" sz="2400" dirty="0" smtClean="0">
                <a:solidFill>
                  <a:schemeClr val="tx1"/>
                </a:solidFill>
              </a:rPr>
              <a:t>Generate cleaner data, including written explanations and supporting notes.</a:t>
            </a:r>
          </a:p>
          <a:p>
            <a:r>
              <a:rPr lang="en-US" sz="2400" dirty="0" smtClean="0">
                <a:solidFill>
                  <a:schemeClr val="tx1"/>
                </a:solidFill>
              </a:rPr>
              <a:t>Produce more accurate data with fewer errors that require follow-up by regulators.</a:t>
            </a:r>
          </a:p>
          <a:p>
            <a:r>
              <a:rPr lang="en-US" sz="2400" dirty="0" smtClean="0">
                <a:solidFill>
                  <a:schemeClr val="tx1"/>
                </a:solidFill>
              </a:rPr>
              <a:t>Transmit data faster to regulators and meet deadlines.</a:t>
            </a:r>
          </a:p>
          <a:p>
            <a:r>
              <a:rPr lang="en-US" sz="2400" dirty="0" smtClean="0">
                <a:solidFill>
                  <a:schemeClr val="tx1"/>
                </a:solidFill>
              </a:rPr>
              <a:t>Increase the number of cases and amount of information that staffers can handle.</a:t>
            </a:r>
          </a:p>
          <a:p>
            <a:r>
              <a:rPr lang="en-US" sz="2400" dirty="0" smtClean="0">
                <a:solidFill>
                  <a:schemeClr val="tx1"/>
                </a:solidFill>
              </a:rPr>
              <a:t>Make information available faster to regulators and the public.</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9.5 Human Resource Information Systems </a:t>
            </a:r>
            <a:r>
              <a:rPr lang="en-US" sz="2800" b="0" dirty="0" smtClean="0"/>
              <a:t>(HRIS)</a:t>
            </a:r>
            <a:endParaRPr lang="en-US" b="0" dirty="0"/>
          </a:p>
        </p:txBody>
      </p:sp>
      <p:sp>
        <p:nvSpPr>
          <p:cNvPr id="3" name="Content Placeholder 2"/>
          <p:cNvSpPr>
            <a:spLocks noGrp="1"/>
          </p:cNvSpPr>
          <p:nvPr>
            <p:ph idx="1"/>
          </p:nvPr>
        </p:nvSpPr>
        <p:spPr>
          <a:xfrm>
            <a:off x="685800" y="1295400"/>
            <a:ext cx="7696200" cy="4876800"/>
          </a:xfrm>
        </p:spPr>
        <p:txBody>
          <a:bodyPr>
            <a:normAutofit fontScale="85000" lnSpcReduction="10000"/>
          </a:bodyPr>
          <a:lstStyle/>
          <a:p>
            <a:r>
              <a:rPr lang="en-US" sz="2600" dirty="0" smtClean="0">
                <a:solidFill>
                  <a:schemeClr val="tx1"/>
                </a:solidFill>
              </a:rPr>
              <a:t>Human Resources (HR) deals with policies, procedures, compliance requirements, and best practices. </a:t>
            </a:r>
          </a:p>
          <a:p>
            <a:r>
              <a:rPr lang="en-US" sz="2600" dirty="0" smtClean="0">
                <a:solidFill>
                  <a:schemeClr val="tx1"/>
                </a:solidFill>
              </a:rPr>
              <a:t> HRISs have been moved to intranets and the cloud—where HR apps are leased in software as a service (SaaS) arrangements. </a:t>
            </a:r>
          </a:p>
          <a:p>
            <a:pPr>
              <a:buNone/>
            </a:pPr>
            <a:endParaRPr lang="en-US" sz="2600" dirty="0" smtClean="0">
              <a:solidFill>
                <a:schemeClr val="tx1"/>
              </a:solidFill>
            </a:endParaRPr>
          </a:p>
          <a:p>
            <a:pPr>
              <a:buNone/>
            </a:pPr>
            <a:r>
              <a:rPr lang="en-US" sz="2600" b="1" dirty="0" smtClean="0">
                <a:solidFill>
                  <a:schemeClr val="tx2">
                    <a:lumMod val="75000"/>
                  </a:schemeClr>
                </a:solidFill>
              </a:rPr>
              <a:t>IT at Work 9.5</a:t>
            </a:r>
          </a:p>
          <a:p>
            <a:pPr>
              <a:buNone/>
            </a:pPr>
            <a:r>
              <a:rPr lang="en-US" sz="2600" b="1" i="1" dirty="0" smtClean="0">
                <a:solidFill>
                  <a:schemeClr val="tx1"/>
                </a:solidFill>
              </a:rPr>
              <a:t>	Using Intelligent Software and Social Networks to Improve Recruiting Processes</a:t>
            </a:r>
          </a:p>
          <a:p>
            <a:pPr>
              <a:buNone/>
            </a:pPr>
            <a:r>
              <a:rPr lang="en-US" sz="2600" b="1" i="1" dirty="0" smtClean="0">
                <a:solidFill>
                  <a:schemeClr val="tx1"/>
                </a:solidFill>
              </a:rPr>
              <a:t>	</a:t>
            </a:r>
            <a:r>
              <a:rPr lang="en-US" sz="2400" dirty="0" smtClean="0">
                <a:solidFill>
                  <a:schemeClr val="tx1"/>
                </a:solidFill>
              </a:rPr>
              <a:t>The challenge for companies is how to cost-effectively manage the online recruiting process because online ads are attracting large numbers of applicants. For example, Infosys receives over 1 million job applications each year to fill 9,000 positions. </a:t>
            </a:r>
          </a:p>
          <a:p>
            <a:pPr>
              <a:buNone/>
            </a:pPr>
            <a:r>
              <a:rPr lang="en-US" sz="2400" dirty="0" smtClean="0">
                <a:solidFill>
                  <a:schemeClr val="tx1"/>
                </a:solidFill>
              </a:rPr>
              <a:t>	</a:t>
            </a:r>
            <a:r>
              <a:rPr lang="en-US" sz="2400" dirty="0" smtClean="0">
                <a:solidFill>
                  <a:schemeClr val="tx1"/>
                </a:solidFill>
                <a:hlinkClick r:id="rId3"/>
              </a:rPr>
              <a:t>Trovix </a:t>
            </a:r>
            <a:r>
              <a:rPr lang="en-US" sz="2400" dirty="0" smtClean="0">
                <a:solidFill>
                  <a:schemeClr val="tx1"/>
                </a:solidFill>
              </a:rPr>
              <a:t>offers a service based on its HR software, which uses embedded intelligence to help manage the recruitment process. </a:t>
            </a:r>
            <a:endParaRPr lang="en-US" sz="2400" b="1" i="1" dirty="0" smtClean="0">
              <a:solidFill>
                <a:schemeClr val="tx1"/>
              </a:solidFill>
            </a:endParaRPr>
          </a:p>
          <a:p>
            <a:pPr>
              <a:buNone/>
            </a:pPr>
            <a:endParaRPr lang="en-US" sz="2000" b="1" i="1" dirty="0" smtClean="0">
              <a:solidFill>
                <a:schemeClr val="tx1"/>
              </a:solidFill>
            </a:endParaRPr>
          </a:p>
          <a:p>
            <a:endParaRPr lang="en-US" sz="2000" dirty="0" smtClean="0">
              <a:solidFill>
                <a:schemeClr val="tx1"/>
              </a:solidFill>
            </a:endParaRP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HR maintenance and development</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solidFill>
                  <a:schemeClr val="tx2">
                    <a:lumMod val="75000"/>
                  </a:schemeClr>
                </a:solidFill>
              </a:rPr>
              <a:t>	Once recruited, employees become part of the corporate human resources pool, which needs to be maintained and developed. Some activities supported by IT are the following:</a:t>
            </a:r>
          </a:p>
          <a:p>
            <a:pPr lvl="1"/>
            <a:r>
              <a:rPr lang="en-US" sz="2000" dirty="0" smtClean="0">
                <a:solidFill>
                  <a:schemeClr val="tx2">
                    <a:lumMod val="75000"/>
                  </a:schemeClr>
                </a:solidFill>
              </a:rPr>
              <a:t>Performance evaluation</a:t>
            </a:r>
          </a:p>
          <a:p>
            <a:pPr lvl="1"/>
            <a:r>
              <a:rPr lang="en-US" sz="2000" dirty="0" smtClean="0">
                <a:solidFill>
                  <a:schemeClr val="tx2">
                    <a:lumMod val="75000"/>
                  </a:schemeClr>
                </a:solidFill>
              </a:rPr>
              <a:t>Training and development</a:t>
            </a:r>
          </a:p>
          <a:p>
            <a:pPr lvl="1"/>
            <a:r>
              <a:rPr lang="en-US" sz="2000" dirty="0" smtClean="0">
                <a:solidFill>
                  <a:schemeClr val="tx2">
                    <a:lumMod val="75000"/>
                  </a:schemeClr>
                </a:solidFill>
              </a:rPr>
              <a:t>Labor negotiation</a:t>
            </a:r>
          </a:p>
          <a:p>
            <a:pPr lvl="1"/>
            <a:r>
              <a:rPr lang="en-US" sz="2000" dirty="0" smtClean="0">
                <a:solidFill>
                  <a:schemeClr val="tx2">
                    <a:lumMod val="75000"/>
                  </a:schemeClr>
                </a:solidFill>
              </a:rPr>
              <a:t>Benefits administration</a:t>
            </a:r>
          </a:p>
          <a:p>
            <a:pPr lvl="1"/>
            <a:r>
              <a:rPr lang="en-US" sz="2000" dirty="0" smtClean="0">
                <a:solidFill>
                  <a:schemeClr val="tx2">
                    <a:lumMod val="75000"/>
                  </a:schemeClr>
                </a:solidFill>
              </a:rPr>
              <a:t>Employee relationship management</a:t>
            </a:r>
          </a:p>
          <a:p>
            <a:pPr>
              <a:buNone/>
            </a:pPr>
            <a:endParaRPr lang="en-US" sz="2000" dirty="0" smtClean="0">
              <a:solidFill>
                <a:schemeClr val="tx2">
                  <a:lumMod val="75000"/>
                </a:schemeClr>
              </a:solidFill>
            </a:endParaRPr>
          </a:p>
          <a:p>
            <a:endParaRPr lang="en-US" sz="2000" b="1" i="1" dirty="0" smtClean="0"/>
          </a:p>
          <a:p>
            <a:endParaRPr lang="en-US" sz="2000" b="1" i="1" dirty="0" smtClean="0"/>
          </a:p>
          <a:p>
            <a:pPr lvl="1"/>
            <a:endParaRPr lang="en-US" sz="1600"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i="1" dirty="0" smtClean="0"/>
              <a:t>Ethics</a:t>
            </a:r>
            <a:endParaRPr lang="en-US" dirty="0"/>
          </a:p>
        </p:txBody>
      </p:sp>
      <p:sp>
        <p:nvSpPr>
          <p:cNvPr id="3" name="Content Placeholder 2"/>
          <p:cNvSpPr>
            <a:spLocks noGrp="1"/>
          </p:cNvSpPr>
          <p:nvPr>
            <p:ph idx="1"/>
          </p:nvPr>
        </p:nvSpPr>
        <p:spPr>
          <a:xfrm>
            <a:off x="1219200" y="1371600"/>
            <a:ext cx="6477000" cy="3992563"/>
          </a:xfrm>
        </p:spPr>
        <p:txBody>
          <a:bodyPr>
            <a:normAutofit/>
          </a:bodyPr>
          <a:lstStyle/>
          <a:p>
            <a:pPr>
              <a:spcBef>
                <a:spcPts val="1200"/>
              </a:spcBef>
            </a:pPr>
            <a:r>
              <a:rPr lang="en-US" sz="2000" dirty="0" smtClean="0">
                <a:solidFill>
                  <a:schemeClr val="tx2">
                    <a:lumMod val="75000"/>
                  </a:schemeClr>
                </a:solidFill>
              </a:rPr>
              <a:t>HRM applications are especially prone to ethical and legal considerations. E.g., training activities that are part of HRM may involve ethical issues in recruiting and selecting employees and in evaluating performance. </a:t>
            </a:r>
          </a:p>
          <a:p>
            <a:pPr>
              <a:spcBef>
                <a:spcPts val="1200"/>
              </a:spcBef>
            </a:pPr>
            <a:r>
              <a:rPr lang="en-US" sz="2000" dirty="0" smtClean="0">
                <a:solidFill>
                  <a:schemeClr val="tx2">
                    <a:lumMod val="75000"/>
                  </a:schemeClr>
                </a:solidFill>
              </a:rPr>
              <a:t>Likewise, TPS data processing and storage deal with private information about people, their performance, and so forth. Care should be taken to protect this information and the privacy of employees and customers.</a:t>
            </a:r>
          </a:p>
          <a:p>
            <a:pP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25</a:t>
            </a:fld>
            <a:endParaRPr lang="en-US" dirty="0"/>
          </a:p>
        </p:txBody>
      </p:sp>
      <p:pic>
        <p:nvPicPr>
          <p:cNvPr id="1026" name="Picture 2" descr="ni0014-y"/>
          <p:cNvPicPr>
            <a:picLocks noChangeAspect="1" noChangeArrowheads="1"/>
          </p:cNvPicPr>
          <p:nvPr/>
        </p:nvPicPr>
        <p:blipFill>
          <a:blip r:embed="rId3" cstate="print"/>
          <a:srcRect/>
          <a:stretch>
            <a:fillRect/>
          </a:stretch>
        </p:blipFill>
        <p:spPr bwMode="auto">
          <a:xfrm>
            <a:off x="381000" y="457200"/>
            <a:ext cx="914400" cy="822960"/>
          </a:xfrm>
          <a:prstGeom prst="rect">
            <a:avLst/>
          </a:prstGeom>
          <a:noFill/>
          <a:ln w="9525">
            <a:noFill/>
            <a:miter lim="800000"/>
            <a:headEnd/>
            <a:tailEnd/>
          </a:ln>
          <a:effectLst>
            <a:outerShdw blurRad="279400" sx="102000" sy="102000" algn="ctr" rotWithShape="0">
              <a:prstClr val="black">
                <a:alpha val="40000"/>
              </a:prst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ChangeArrowheads="1"/>
          </p:cNvSpPr>
          <p:nvPr/>
        </p:nvSpPr>
        <p:spPr bwMode="auto">
          <a:xfrm>
            <a:off x="838200" y="4800600"/>
            <a:ext cx="6858000" cy="907917"/>
          </a:xfrm>
          <a:prstGeom prst="rect">
            <a:avLst/>
          </a:prstGeom>
          <a:noFill/>
          <a:ln w="9525">
            <a:noFill/>
            <a:miter lim="800000"/>
            <a:headEnd/>
            <a:tailEnd/>
          </a:ln>
          <a:effectLst/>
        </p:spPr>
        <p:txBody>
          <a:bodyPr wrap="square" lIns="0" tIns="0" rIns="0" bIns="76176" anchor="ctr">
            <a:spAutoFit/>
          </a:bodyPr>
          <a:lstStyle/>
          <a:p>
            <a:pPr algn="r"/>
            <a:r>
              <a:rPr lang="en-US" sz="2000" dirty="0"/>
              <a:t>(b) SimMagic presenting data of the training </a:t>
            </a:r>
            <a:r>
              <a:rPr lang="en-US" sz="2000" dirty="0" smtClean="0"/>
              <a:t>process</a:t>
            </a:r>
            <a:endParaRPr lang="en-US" sz="1400" b="1" dirty="0"/>
          </a:p>
          <a:p>
            <a:endParaRPr lang="en-US" sz="1400" b="1" dirty="0"/>
          </a:p>
          <a:p>
            <a:pPr algn="ctr"/>
            <a:r>
              <a:rPr lang="en-US" sz="2000" b="1" dirty="0"/>
              <a:t>Figure 9.14. SimMagic training app and progress </a:t>
            </a:r>
            <a:r>
              <a:rPr lang="en-US" sz="2000" b="1" dirty="0" smtClean="0"/>
              <a:t>charts</a:t>
            </a:r>
            <a:endParaRPr lang="en-US" sz="2000" b="1" dirty="0"/>
          </a:p>
        </p:txBody>
      </p:sp>
      <p:pic>
        <p:nvPicPr>
          <p:cNvPr id="48133" name="Picture 5" descr="nt0012-y"/>
          <p:cNvPicPr>
            <a:picLocks noChangeAspect="1" noChangeArrowheads="1"/>
          </p:cNvPicPr>
          <p:nvPr/>
        </p:nvPicPr>
        <p:blipFill>
          <a:blip r:embed="rId3" cstate="print"/>
          <a:srcRect/>
          <a:stretch>
            <a:fillRect/>
          </a:stretch>
        </p:blipFill>
        <p:spPr bwMode="auto">
          <a:xfrm>
            <a:off x="3733800" y="2971800"/>
            <a:ext cx="3908425" cy="1759822"/>
          </a:xfrm>
          <a:prstGeom prst="rect">
            <a:avLst/>
          </a:prstGeom>
          <a:noFill/>
          <a:ln w="9525">
            <a:noFill/>
            <a:miter lim="800000"/>
            <a:headEnd/>
            <a:tailEnd/>
          </a:ln>
        </p:spPr>
      </p:pic>
      <p:pic>
        <p:nvPicPr>
          <p:cNvPr id="48134" name="Picture 6" descr="np0011-y"/>
          <p:cNvPicPr>
            <a:picLocks noChangeAspect="1" noChangeArrowheads="1"/>
          </p:cNvPicPr>
          <p:nvPr/>
        </p:nvPicPr>
        <p:blipFill>
          <a:blip r:embed="rId4" cstate="print"/>
          <a:srcRect/>
          <a:stretch>
            <a:fillRect/>
          </a:stretch>
        </p:blipFill>
        <p:spPr bwMode="auto">
          <a:xfrm>
            <a:off x="685800" y="1371600"/>
            <a:ext cx="2979737" cy="2212975"/>
          </a:xfrm>
          <a:prstGeom prst="rect">
            <a:avLst/>
          </a:prstGeom>
          <a:noFill/>
          <a:ln w="9525">
            <a:noFill/>
            <a:miter lim="800000"/>
            <a:headEnd/>
            <a:tailEnd/>
          </a:ln>
        </p:spPr>
      </p:pic>
      <p:sp>
        <p:nvSpPr>
          <p:cNvPr id="48135" name="Rectangle 7"/>
          <p:cNvSpPr>
            <a:spLocks noChangeArrowheads="1"/>
          </p:cNvSpPr>
          <p:nvPr/>
        </p:nvSpPr>
        <p:spPr bwMode="auto">
          <a:xfrm>
            <a:off x="3962400" y="1295400"/>
            <a:ext cx="2743200" cy="1015663"/>
          </a:xfrm>
          <a:prstGeom prst="rect">
            <a:avLst/>
          </a:prstGeom>
          <a:noFill/>
          <a:ln w="9525">
            <a:noFill/>
            <a:miter lim="800000"/>
            <a:headEnd/>
            <a:tailEnd/>
          </a:ln>
          <a:effectLst/>
        </p:spPr>
        <p:txBody>
          <a:bodyPr wrap="square" anchor="ctr">
            <a:spAutoFit/>
          </a:bodyPr>
          <a:lstStyle/>
          <a:p>
            <a:r>
              <a:rPr lang="en-US" sz="2000" dirty="0"/>
              <a:t>(a) SimMagic training application in the pharmaceutical </a:t>
            </a:r>
            <a:r>
              <a:rPr lang="en-US" sz="2000" dirty="0" smtClean="0"/>
              <a:t>industry</a:t>
            </a:r>
            <a:endParaRPr lang="en-US" sz="2000" dirty="0"/>
          </a:p>
        </p:txBody>
      </p:sp>
      <p:sp>
        <p:nvSpPr>
          <p:cNvPr id="6" name="TextBox 5"/>
          <p:cNvSpPr txBox="1"/>
          <p:nvPr/>
        </p:nvSpPr>
        <p:spPr>
          <a:xfrm>
            <a:off x="609600" y="457200"/>
            <a:ext cx="5003101" cy="523220"/>
          </a:xfrm>
          <a:prstGeom prst="rect">
            <a:avLst/>
          </a:prstGeom>
          <a:noFill/>
        </p:spPr>
        <p:txBody>
          <a:bodyPr wrap="none" rtlCol="0">
            <a:spAutoFit/>
          </a:bodyPr>
          <a:lstStyle/>
          <a:p>
            <a:r>
              <a:rPr lang="en-US" sz="2800" dirty="0" smtClean="0"/>
              <a:t>Examples of HR training software</a:t>
            </a:r>
            <a:endParaRPr lang="en-US" sz="2800" dirty="0"/>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Chapter 9 Link Library</a:t>
            </a:r>
            <a:endParaRPr lang="en-US" dirty="0"/>
          </a:p>
        </p:txBody>
      </p:sp>
      <p:sp>
        <p:nvSpPr>
          <p:cNvPr id="3" name="Content Placeholder 2"/>
          <p:cNvSpPr>
            <a:spLocks noGrp="1"/>
          </p:cNvSpPr>
          <p:nvPr>
            <p:ph idx="1"/>
          </p:nvPr>
        </p:nvSpPr>
        <p:spPr>
          <a:xfrm>
            <a:off x="457200" y="1417637"/>
            <a:ext cx="8229600" cy="4525963"/>
          </a:xfrm>
        </p:spPr>
        <p:txBody>
          <a:bodyPr>
            <a:normAutofit/>
          </a:bodyPr>
          <a:lstStyle/>
          <a:p>
            <a:r>
              <a:rPr lang="en-US" sz="2200" dirty="0" smtClean="0">
                <a:solidFill>
                  <a:schemeClr val="tx1"/>
                </a:solidFill>
              </a:rPr>
              <a:t>Data sets, including profit margins </a:t>
            </a:r>
            <a:r>
              <a:rPr lang="en-US" sz="2200" i="1" u="sng" dirty="0" smtClean="0">
                <a:solidFill>
                  <a:schemeClr val="tx1"/>
                </a:solidFill>
                <a:hlinkClick r:id="rId3"/>
              </a:rPr>
              <a:t>data360.org</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Web Analytics Association </a:t>
            </a:r>
            <a:r>
              <a:rPr lang="en-US" sz="2200" i="1" u="sng" dirty="0" smtClean="0">
                <a:solidFill>
                  <a:schemeClr val="tx1"/>
                </a:solidFill>
                <a:hlinkClick r:id="rId4"/>
              </a:rPr>
              <a:t>webanalyticsassociation.org</a:t>
            </a:r>
            <a:endParaRPr lang="en-US" sz="2200" dirty="0" smtClean="0">
              <a:solidFill>
                <a:schemeClr val="tx1"/>
              </a:solidFill>
            </a:endParaRPr>
          </a:p>
          <a:p>
            <a:r>
              <a:rPr lang="en-US" sz="2200" dirty="0" smtClean="0">
                <a:solidFill>
                  <a:schemeClr val="tx1"/>
                </a:solidFill>
              </a:rPr>
              <a:t>Piwik, open source Web analytics </a:t>
            </a:r>
            <a:r>
              <a:rPr lang="en-US" sz="2200" i="1" u="sng" dirty="0" smtClean="0">
                <a:solidFill>
                  <a:schemeClr val="tx1"/>
                </a:solidFill>
                <a:hlinkClick r:id="rId5"/>
              </a:rPr>
              <a:t>piwik.org/</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Google Analytics </a:t>
            </a:r>
            <a:r>
              <a:rPr lang="en-US" sz="2200" i="1" u="sng" dirty="0" smtClean="0">
                <a:solidFill>
                  <a:schemeClr val="tx1"/>
                </a:solidFill>
                <a:hlinkClick r:id="rId6"/>
              </a:rPr>
              <a:t>google.com/analytics</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Yahoo! Web Analytics </a:t>
            </a:r>
            <a:r>
              <a:rPr lang="en-US" sz="2200" i="1" u="sng" dirty="0" smtClean="0">
                <a:solidFill>
                  <a:schemeClr val="tx1"/>
                </a:solidFill>
                <a:hlinkClick r:id="rId7"/>
              </a:rPr>
              <a:t>web.analytics.yahoo.com/</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Oracle </a:t>
            </a:r>
            <a:r>
              <a:rPr lang="en-US" sz="2200" i="1" u="sng" dirty="0" smtClean="0">
                <a:solidFill>
                  <a:schemeClr val="tx1"/>
                </a:solidFill>
                <a:hlinkClick r:id="rId8"/>
              </a:rPr>
              <a:t>oracle.com</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EOQ Tutorial  </a:t>
            </a:r>
            <a:r>
              <a:rPr lang="en-US" sz="2200" i="1" u="sng" dirty="0" smtClean="0">
                <a:solidFill>
                  <a:schemeClr val="tx1"/>
                </a:solidFill>
                <a:hlinkClick r:id="rId9"/>
              </a:rPr>
              <a:t>scm.ncsu.edu/public/inventory/6eoq.html</a:t>
            </a:r>
            <a:endParaRPr lang="en-US" sz="2200" dirty="0" smtClean="0">
              <a:solidFill>
                <a:schemeClr val="tx1"/>
              </a:solidFill>
            </a:endParaRPr>
          </a:p>
          <a:p>
            <a:r>
              <a:rPr lang="en-US" sz="2200" dirty="0" smtClean="0">
                <a:solidFill>
                  <a:schemeClr val="tx1"/>
                </a:solidFill>
              </a:rPr>
              <a:t>Project Management Institute (PMI) </a:t>
            </a:r>
            <a:r>
              <a:rPr lang="en-US" sz="2200" i="1" u="sng" dirty="0" smtClean="0">
                <a:solidFill>
                  <a:schemeClr val="tx1"/>
                </a:solidFill>
                <a:hlinkClick r:id="rId10"/>
              </a:rPr>
              <a:t>pmi.org</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WebEx </a:t>
            </a:r>
            <a:r>
              <a:rPr lang="en-US" sz="2200" i="1" u="sng" dirty="0" smtClean="0">
                <a:solidFill>
                  <a:schemeClr val="tx1"/>
                </a:solidFill>
                <a:hlinkClick r:id="rId11"/>
              </a:rPr>
              <a:t>webex.com</a:t>
            </a:r>
            <a:r>
              <a:rPr lang="en-US" sz="2200" i="1" dirty="0" smtClean="0">
                <a:solidFill>
                  <a:schemeClr val="tx1"/>
                </a:solidFill>
              </a:rPr>
              <a:t> </a:t>
            </a:r>
            <a:endParaRPr lang="en-US" sz="2200" dirty="0" smtClean="0">
              <a:solidFill>
                <a:schemeClr val="tx1"/>
              </a:solidFill>
            </a:endParaRPr>
          </a:p>
          <a:p>
            <a:r>
              <a:rPr lang="en-US" sz="2200" dirty="0" smtClean="0">
                <a:solidFill>
                  <a:schemeClr val="tx1"/>
                </a:solidFill>
              </a:rPr>
              <a:t>Salesforce software </a:t>
            </a:r>
            <a:r>
              <a:rPr lang="en-US" sz="2200" i="1" u="sng" dirty="0" smtClean="0">
                <a:solidFill>
                  <a:schemeClr val="tx1"/>
                </a:solidFill>
                <a:hlinkClick r:id="rId12"/>
              </a:rPr>
              <a:t>salesforce.com</a:t>
            </a:r>
            <a:r>
              <a:rPr lang="en-US" sz="2200" i="1" dirty="0" smtClean="0">
                <a:solidFill>
                  <a:schemeClr val="tx1"/>
                </a:solidFill>
              </a:rPr>
              <a:t> </a:t>
            </a:r>
            <a:endParaRPr lang="en-US" sz="2200" dirty="0" smtClean="0">
              <a:solidFill>
                <a:schemeClr val="tx1"/>
              </a:solidFill>
            </a:endParaRP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27</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2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9 Learning Objectives</a:t>
            </a:r>
            <a:endParaRPr lang="en-US" b="1" dirty="0">
              <a:solidFill>
                <a:srgbClr val="6B633D"/>
              </a:solidFill>
            </a:endParaRPr>
          </a:p>
        </p:txBody>
      </p:sp>
      <p:sp>
        <p:nvSpPr>
          <p:cNvPr id="3" name="Content Placeholder 2"/>
          <p:cNvSpPr>
            <a:spLocks noGrp="1"/>
          </p:cNvSpPr>
          <p:nvPr>
            <p:ph idx="1"/>
          </p:nvPr>
        </p:nvSpPr>
        <p:spPr>
          <a:xfrm>
            <a:off x="457200" y="1600200"/>
            <a:ext cx="8229600" cy="4525963"/>
          </a:xfrm>
        </p:spPr>
        <p:txBody>
          <a:bodyPr>
            <a:normAutofit/>
          </a:bodyPr>
          <a:lstStyle/>
          <a:p>
            <a:pPr>
              <a:spcBef>
                <a:spcPts val="1200"/>
              </a:spcBef>
              <a:spcAft>
                <a:spcPts val="600"/>
              </a:spcAft>
            </a:pPr>
            <a:r>
              <a:rPr lang="en-US" sz="2000" b="1" dirty="0" smtClean="0">
                <a:solidFill>
                  <a:schemeClr val="tx1"/>
                </a:solidFill>
              </a:rPr>
              <a:t>Describe how functional systems support managers and workers at the operational level</a:t>
            </a:r>
          </a:p>
          <a:p>
            <a:pPr>
              <a:spcBef>
                <a:spcPts val="1200"/>
              </a:spcBef>
              <a:spcAft>
                <a:spcPts val="600"/>
              </a:spcAft>
            </a:pPr>
            <a:r>
              <a:rPr lang="en-US" sz="2000" b="1" dirty="0" smtClean="0">
                <a:solidFill>
                  <a:schemeClr val="tx1"/>
                </a:solidFill>
              </a:rPr>
              <a:t>Understand the support provided by manufacturing and production/operations systems</a:t>
            </a:r>
          </a:p>
          <a:p>
            <a:pPr>
              <a:spcBef>
                <a:spcPts val="1200"/>
              </a:spcBef>
              <a:spcAft>
                <a:spcPts val="600"/>
              </a:spcAft>
            </a:pPr>
            <a:r>
              <a:rPr lang="en-US" sz="2000" b="1" dirty="0" smtClean="0">
                <a:solidFill>
                  <a:schemeClr val="tx1"/>
                </a:solidFill>
              </a:rPr>
              <a:t>Understand the support provided by marketing and sales systems</a:t>
            </a:r>
          </a:p>
          <a:p>
            <a:pPr>
              <a:spcBef>
                <a:spcPts val="1200"/>
              </a:spcBef>
              <a:spcAft>
                <a:spcPts val="600"/>
              </a:spcAft>
            </a:pPr>
            <a:r>
              <a:rPr lang="en-US" sz="2000" b="1" dirty="0" smtClean="0">
                <a:solidFill>
                  <a:schemeClr val="tx1"/>
                </a:solidFill>
              </a:rPr>
              <a:t>Understand the support provided by accounting and finance systems</a:t>
            </a:r>
          </a:p>
          <a:p>
            <a:pPr>
              <a:spcBef>
                <a:spcPts val="1200"/>
              </a:spcBef>
              <a:spcAft>
                <a:spcPts val="600"/>
              </a:spcAft>
            </a:pPr>
            <a:r>
              <a:rPr lang="en-US" sz="2000" b="1" dirty="0" smtClean="0">
                <a:solidFill>
                  <a:schemeClr val="tx1"/>
                </a:solidFill>
              </a:rPr>
              <a:t>Understand the support provided by human resources systems</a:t>
            </a:r>
            <a:endParaRPr lang="en-US" sz="20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9-</a:t>
            </a:r>
            <a:fld id="{4C0BDC54-7FBA-410E-843C-F866E66B0366}" type="slidenum">
              <a:rPr lang="en-US" sz="1600" smtClean="0">
                <a:solidFill>
                  <a:schemeClr val="tx1"/>
                </a:solidFill>
              </a:rPr>
              <a:pPr/>
              <a:t>3</a:t>
            </a:fld>
            <a:endParaRPr lang="en-US" sz="1600" dirty="0">
              <a:solidFill>
                <a:schemeClr val="tx1"/>
              </a:solidFill>
            </a:endParaRPr>
          </a:p>
        </p:txBody>
      </p:sp>
      <p:sp>
        <p:nvSpPr>
          <p:cNvPr id="6" name="Text Box 2"/>
          <p:cNvSpPr txBox="1">
            <a:spLocks noChangeArrowheads="1"/>
          </p:cNvSpPr>
          <p:nvPr/>
        </p:nvSpPr>
        <p:spPr bwMode="auto">
          <a:xfrm>
            <a:off x="2803187" y="5449669"/>
            <a:ext cx="3064213" cy="646331"/>
          </a:xfrm>
          <a:prstGeom prst="rect">
            <a:avLst/>
          </a:prstGeom>
          <a:noFill/>
          <a:ln w="9525">
            <a:noFill/>
            <a:miter lim="800000"/>
            <a:headEnd/>
            <a:tailEnd/>
          </a:ln>
          <a:effectLst/>
        </p:spPr>
        <p:txBody>
          <a:bodyPr wrap="square">
            <a:spAutoFit/>
          </a:bodyPr>
          <a:lstStyle/>
          <a:p>
            <a:pPr algn="r">
              <a:spcBef>
                <a:spcPct val="50000"/>
              </a:spcBef>
            </a:pPr>
            <a:r>
              <a:rPr lang="en-US" dirty="0"/>
              <a:t>Figure 9.4. Preparing factory orders for </a:t>
            </a:r>
            <a:r>
              <a:rPr lang="en-US" dirty="0" smtClean="0"/>
              <a:t>shipping</a:t>
            </a:r>
            <a:endParaRPr lang="en-US" dirty="0"/>
          </a:p>
        </p:txBody>
      </p:sp>
      <p:pic>
        <p:nvPicPr>
          <p:cNvPr id="7" name="Picture 7" descr="AHKBD8"/>
          <p:cNvPicPr>
            <a:picLocks noChangeAspect="1" noChangeArrowheads="1"/>
          </p:cNvPicPr>
          <p:nvPr/>
        </p:nvPicPr>
        <p:blipFill>
          <a:blip r:embed="rId3" cstate="print"/>
          <a:srcRect/>
          <a:stretch>
            <a:fillRect/>
          </a:stretch>
        </p:blipFill>
        <p:spPr bwMode="auto">
          <a:xfrm>
            <a:off x="5867400" y="4876800"/>
            <a:ext cx="1981200" cy="1321679"/>
          </a:xfrm>
          <a:prstGeom prst="rect">
            <a:avLst/>
          </a:prstGeom>
          <a:noFill/>
          <a:ln w="9525">
            <a:noFill/>
            <a:miter lim="800000"/>
            <a:headEnd/>
            <a:tailEnd/>
          </a:ln>
          <a:effectLst>
            <a:outerShdw blurRad="114300" dist="88900" dir="2400000" sx="102000" sy="102000" algn="ctr" rotWithShape="0">
              <a:schemeClr val="accent1">
                <a:lumMod val="75000"/>
                <a:alpha val="40000"/>
              </a:schemeClr>
            </a:outerShdw>
          </a:effectLst>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229600" cy="1295400"/>
          </a:xfrm>
        </p:spPr>
        <p:txBody>
          <a:bodyPr>
            <a:normAutofit fontScale="90000"/>
          </a:bodyPr>
          <a:lstStyle/>
          <a:p>
            <a:pPr>
              <a:lnSpc>
                <a:spcPct val="150000"/>
              </a:lnSpc>
              <a:spcBef>
                <a:spcPts val="0"/>
              </a:spcBef>
              <a:spcAft>
                <a:spcPts val="1200"/>
              </a:spcAft>
            </a:pPr>
            <a:r>
              <a:rPr lang="en-US" sz="2700" spc="600" dirty="0" smtClean="0"/>
              <a:t>For Class Discussion &amp; Debate</a:t>
            </a:r>
            <a:r>
              <a:rPr lang="en-US" spc="600" dirty="0" smtClean="0"/>
              <a:t/>
            </a:r>
            <a:br>
              <a:rPr lang="en-US" spc="600" dirty="0" smtClean="0"/>
            </a:br>
            <a:r>
              <a:rPr lang="en-US" sz="2700" dirty="0" smtClean="0"/>
              <a:t> </a:t>
            </a:r>
            <a:r>
              <a:rPr lang="en-US" sz="2700" i="1" dirty="0" smtClean="0">
                <a:solidFill>
                  <a:schemeClr val="tx1"/>
                </a:solidFill>
              </a:rPr>
              <a:t>Scandinavian Food Retailer Axfood Integrates Operations</a:t>
            </a:r>
            <a:endParaRPr lang="en-US" dirty="0"/>
          </a:p>
        </p:txBody>
      </p:sp>
      <p:sp>
        <p:nvSpPr>
          <p:cNvPr id="3" name="Content Placeholder 2"/>
          <p:cNvSpPr>
            <a:spLocks noGrp="1"/>
          </p:cNvSpPr>
          <p:nvPr>
            <p:ph idx="1"/>
          </p:nvPr>
        </p:nvSpPr>
        <p:spPr>
          <a:xfrm>
            <a:off x="76200" y="1676400"/>
            <a:ext cx="7391400" cy="4495800"/>
          </a:xfrm>
        </p:spPr>
        <p:txBody>
          <a:bodyPr>
            <a:normAutofit lnSpcReduction="10000"/>
          </a:bodyPr>
          <a:lstStyle/>
          <a:p>
            <a:pPr lvl="0">
              <a:spcBef>
                <a:spcPts val="600"/>
              </a:spcBef>
              <a:spcAft>
                <a:spcPts val="600"/>
              </a:spcAft>
              <a:buNone/>
            </a:pPr>
            <a:r>
              <a:rPr lang="en-US" sz="2200" b="1" dirty="0" smtClean="0">
                <a:solidFill>
                  <a:schemeClr val="tx1"/>
                </a:solidFill>
              </a:rPr>
              <a:t>    </a:t>
            </a:r>
            <a:r>
              <a:rPr lang="en-US" sz="2200" b="1" u="sng" dirty="0" smtClean="0">
                <a:solidFill>
                  <a:schemeClr val="tx1"/>
                </a:solidFill>
              </a:rPr>
              <a:t>Scenario for Brainstorming &amp; Discussion</a:t>
            </a:r>
            <a:r>
              <a:rPr lang="en-US" sz="2200" b="1" dirty="0" smtClean="0">
                <a:solidFill>
                  <a:schemeClr val="tx1"/>
                </a:solidFill>
              </a:rPr>
              <a:t> </a:t>
            </a:r>
            <a:r>
              <a:rPr lang="en-US" sz="2000" i="1" dirty="0" smtClean="0">
                <a:solidFill>
                  <a:schemeClr val="tx1"/>
                </a:solidFill>
              </a:rPr>
              <a:t>(see book for full text)</a:t>
            </a:r>
          </a:p>
          <a:p>
            <a:pPr lvl="0">
              <a:buNone/>
            </a:pPr>
            <a:r>
              <a:rPr lang="en-US" sz="2600" dirty="0" smtClean="0"/>
              <a:t>	</a:t>
            </a:r>
            <a:r>
              <a:rPr lang="en-US" sz="2200" dirty="0" smtClean="0">
                <a:solidFill>
                  <a:schemeClr val="tx1"/>
                </a:solidFill>
              </a:rPr>
              <a:t>Supermarkets, food retailers, and others in the grocery industry operate on thin (low) profit margins. To maintain profits, they attempt to make up for thin margins with volume. Visit </a:t>
            </a:r>
            <a:r>
              <a:rPr lang="en-US" sz="2200" i="1" dirty="0" smtClean="0">
                <a:solidFill>
                  <a:schemeClr val="tx1"/>
                </a:solidFill>
                <a:hlinkClick r:id="rId3"/>
              </a:rPr>
              <a:t>data360.org</a:t>
            </a:r>
            <a:r>
              <a:rPr lang="en-US" sz="2200" i="1" dirty="0" smtClean="0">
                <a:solidFill>
                  <a:schemeClr val="tx1"/>
                </a:solidFill>
              </a:rPr>
              <a:t> </a:t>
            </a:r>
            <a:r>
              <a:rPr lang="en-US" sz="2200" dirty="0" smtClean="0">
                <a:solidFill>
                  <a:schemeClr val="tx1"/>
                </a:solidFill>
              </a:rPr>
              <a:t>to compare the profit margins of selected industries. </a:t>
            </a:r>
          </a:p>
          <a:p>
            <a:pPr marL="640080" lvl="1" indent="-274320">
              <a:buFont typeface="+mj-lt"/>
              <a:buAutoNum type="alphaLcParenR"/>
            </a:pPr>
            <a:r>
              <a:rPr lang="en-US" sz="2000" dirty="0" smtClean="0">
                <a:solidFill>
                  <a:schemeClr val="tx1"/>
                </a:solidFill>
              </a:rPr>
              <a:t>Discuss why it makes sense for Axfood to invest</a:t>
            </a:r>
            <a:br>
              <a:rPr lang="en-US" sz="2000" dirty="0" smtClean="0">
                <a:solidFill>
                  <a:schemeClr val="tx1"/>
                </a:solidFill>
              </a:rPr>
            </a:br>
            <a:r>
              <a:rPr lang="en-US" sz="2000" dirty="0" smtClean="0">
                <a:solidFill>
                  <a:schemeClr val="tx1"/>
                </a:solidFill>
              </a:rPr>
              <a:t> 200 million SEK (20.4 million Euros or </a:t>
            </a:r>
            <a:br>
              <a:rPr lang="en-US" sz="2000" dirty="0" smtClean="0">
                <a:solidFill>
                  <a:schemeClr val="tx1"/>
                </a:solidFill>
              </a:rPr>
            </a:br>
            <a:r>
              <a:rPr lang="en-US" sz="2000" dirty="0" smtClean="0">
                <a:solidFill>
                  <a:schemeClr val="tx1"/>
                </a:solidFill>
              </a:rPr>
              <a:t> US$25.6 million) to integrate operations </a:t>
            </a:r>
            <a:br>
              <a:rPr lang="en-US" sz="2000" dirty="0" smtClean="0">
                <a:solidFill>
                  <a:schemeClr val="tx1"/>
                </a:solidFill>
              </a:rPr>
            </a:br>
            <a:r>
              <a:rPr lang="en-US" sz="2000" dirty="0" smtClean="0">
                <a:solidFill>
                  <a:schemeClr val="tx1"/>
                </a:solidFill>
              </a:rPr>
              <a:t> despite its thin profit margin.  </a:t>
            </a:r>
          </a:p>
          <a:p>
            <a:pPr marL="640080" lvl="1" indent="-274320">
              <a:buFont typeface="+mj-lt"/>
              <a:buAutoNum type="alphaLcParenR"/>
            </a:pPr>
            <a:r>
              <a:rPr lang="en-US" sz="2000" dirty="0" smtClean="0">
                <a:solidFill>
                  <a:schemeClr val="tx1"/>
                </a:solidFill>
              </a:rPr>
              <a:t>Was it necessary for the food retailers to merge </a:t>
            </a:r>
            <a:br>
              <a:rPr lang="en-US" sz="2000" dirty="0" smtClean="0">
                <a:solidFill>
                  <a:schemeClr val="tx1"/>
                </a:solidFill>
              </a:rPr>
            </a:br>
            <a:r>
              <a:rPr lang="en-US" sz="2000" dirty="0" smtClean="0">
                <a:solidFill>
                  <a:schemeClr val="tx1"/>
                </a:solidFill>
              </a:rPr>
              <a:t> prior to investing in IT to integrate  operations?</a:t>
            </a:r>
            <a:br>
              <a:rPr lang="en-US" sz="2000" dirty="0" smtClean="0">
                <a:solidFill>
                  <a:schemeClr val="tx1"/>
                </a:solidFill>
              </a:rPr>
            </a:br>
            <a:r>
              <a:rPr lang="en-US" sz="2000" dirty="0" smtClean="0">
                <a:solidFill>
                  <a:schemeClr val="tx1"/>
                </a:solidFill>
              </a:rPr>
              <a:t> Explain. </a:t>
            </a:r>
            <a:endParaRPr lang="en-US" sz="2000" i="1" dirty="0" smtClean="0">
              <a:solidFill>
                <a:schemeClr val="tx1"/>
              </a:solidFill>
            </a:endParaRPr>
          </a:p>
          <a:p>
            <a:pPr lvl="0">
              <a:spcBef>
                <a:spcPts val="600"/>
              </a:spcBef>
              <a:spcAft>
                <a:spcPts val="600"/>
              </a:spcAft>
              <a:buNone/>
            </a:pPr>
            <a:endParaRPr lang="en-US" sz="2400" i="1" dirty="0" smtClean="0">
              <a:solidFill>
                <a:schemeClr val="tx1"/>
              </a:solidFill>
            </a:endParaRPr>
          </a:p>
          <a:p>
            <a:pPr>
              <a:buClr>
                <a:schemeClr val="tx1"/>
              </a:buClr>
              <a:buNone/>
            </a:pPr>
            <a:endParaRPr lang="en-US" sz="20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9-</a:t>
            </a:r>
            <a:fld id="{4C0BDC54-7FBA-410E-843C-F866E66B0366}" type="slidenum">
              <a:rPr lang="en-US" smtClean="0">
                <a:solidFill>
                  <a:schemeClr val="tx1"/>
                </a:solidFill>
              </a:rPr>
              <a:pPr/>
              <a:t>4</a:t>
            </a:fld>
            <a:endParaRPr lang="en-US" dirty="0">
              <a:solidFill>
                <a:schemeClr val="tx1"/>
              </a:solidFill>
            </a:endParaRPr>
          </a:p>
        </p:txBody>
      </p:sp>
      <p:pic>
        <p:nvPicPr>
          <p:cNvPr id="10" name="Picture 9" descr="x.gif">
            <a:hlinkClick r:id="rId4"/>
          </p:cNvPr>
          <p:cNvPicPr>
            <a:picLocks noChangeAspect="1"/>
          </p:cNvPicPr>
          <p:nvPr/>
        </p:nvPicPr>
        <p:blipFill>
          <a:blip r:embed="rId5" cstate="print"/>
          <a:stretch>
            <a:fillRect/>
          </a:stretch>
        </p:blipFill>
        <p:spPr>
          <a:xfrm>
            <a:off x="5790736" y="3556254"/>
            <a:ext cx="3353265" cy="2387346"/>
          </a:xfrm>
          <a:prstGeom prst="rect">
            <a:avLst/>
          </a:prstGeom>
          <a:effectLst>
            <a:outerShdw blurRad="165100" dist="88900" dir="864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76200" y="1371600"/>
            <a:ext cx="8305800" cy="4419600"/>
          </a:xfrm>
        </p:spPr>
        <p:txBody>
          <a:bodyPr>
            <a:normAutofit/>
          </a:bodyPr>
          <a:lstStyle/>
          <a:p>
            <a:pPr lvl="0">
              <a:spcBef>
                <a:spcPts val="0"/>
              </a:spcBef>
              <a:buNone/>
            </a:pPr>
            <a:r>
              <a:rPr lang="en-US" dirty="0" smtClean="0"/>
              <a:t>	</a:t>
            </a:r>
            <a:r>
              <a:rPr lang="en-US" sz="2200" dirty="0" smtClean="0">
                <a:solidFill>
                  <a:schemeClr val="tx1"/>
                </a:solidFill>
              </a:rPr>
              <a:t>Refer to Porter’s </a:t>
            </a:r>
            <a:r>
              <a:rPr lang="en-US" sz="2200" i="1" dirty="0" smtClean="0">
                <a:solidFill>
                  <a:schemeClr val="tx1"/>
                </a:solidFill>
              </a:rPr>
              <a:t>Five Competitive Forces that Shape Strategy Model</a:t>
            </a:r>
            <a:r>
              <a:rPr lang="en-US" sz="2200" dirty="0" smtClean="0">
                <a:solidFill>
                  <a:schemeClr val="tx1"/>
                </a:solidFill>
              </a:rPr>
              <a:t>. You might also view Porter discussing his model on </a:t>
            </a:r>
            <a:r>
              <a:rPr lang="en-US" sz="2200" i="1" dirty="0" smtClean="0">
                <a:solidFill>
                  <a:schemeClr val="tx1"/>
                </a:solidFill>
                <a:hlinkClick r:id="rId3"/>
              </a:rPr>
              <a:t>YouTube</a:t>
            </a:r>
            <a:r>
              <a:rPr lang="en-US" sz="2200" dirty="0" smtClean="0">
                <a:solidFill>
                  <a:schemeClr val="tx1"/>
                </a:solidFill>
              </a:rPr>
              <a:t>.</a:t>
            </a:r>
          </a:p>
          <a:p>
            <a:pPr marL="971550" lvl="1" indent="-514350">
              <a:buFont typeface="+mj-lt"/>
              <a:buAutoNum type="alphaLcParenR"/>
            </a:pPr>
            <a:r>
              <a:rPr lang="en-US" sz="2000" dirty="0" smtClean="0">
                <a:solidFill>
                  <a:schemeClr val="tx1"/>
                </a:solidFill>
              </a:rPr>
              <a:t>Debate how and to what extent the increased use of IT for managing operations in the grocery industry and to connect to suppliers, as Axfood has done, impact each of those 5 forces? </a:t>
            </a:r>
          </a:p>
          <a:p>
            <a:pPr marL="914400" lvl="1" indent="-514350">
              <a:buFont typeface="+mj-lt"/>
              <a:buAutoNum type="alphaLcParenR"/>
            </a:pPr>
            <a:r>
              <a:rPr lang="en-US" sz="2000" dirty="0" smtClean="0">
                <a:solidFill>
                  <a:schemeClr val="tx1"/>
                </a:solidFill>
              </a:rPr>
              <a:t>Two possible outcomes are that the degree of competition in the grocery industry increases because of required IT investments or it decreases the degree of competition. Select one of those two positions and explain it. You may need to make reasonable assumptions to support your position.</a:t>
            </a:r>
            <a:endParaRPr lang="en-US" sz="4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9-</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5" descr="ist2_11997610-supermarket-employee-working-at-the-cashpoint"/>
          <p:cNvPicPr>
            <a:picLocks noChangeAspect="1" noChangeArrowheads="1"/>
          </p:cNvPicPr>
          <p:nvPr/>
        </p:nvPicPr>
        <p:blipFill>
          <a:blip r:embed="rId4" cstate="print"/>
          <a:srcRect/>
          <a:stretch>
            <a:fillRect/>
          </a:stretch>
        </p:blipFill>
        <p:spPr bwMode="auto">
          <a:xfrm>
            <a:off x="7467600" y="4090926"/>
            <a:ext cx="1143000" cy="1595482"/>
          </a:xfrm>
          <a:prstGeom prst="rect">
            <a:avLst/>
          </a:prstGeom>
          <a:noFill/>
          <a:ln w="9525">
            <a:noFill/>
            <a:miter lim="800000"/>
            <a:headEnd/>
            <a:tailEnd/>
          </a:ln>
          <a:effectLst>
            <a:outerShdw blurRad="304800" sx="102000" sy="102000" algn="ctr" rotWithShape="0">
              <a:prstClr val="black">
                <a:alpha val="40000"/>
              </a:prstClr>
            </a:outerShdw>
          </a:effectLst>
        </p:spPr>
      </p:pic>
      <p:sp>
        <p:nvSpPr>
          <p:cNvPr id="9" name="Rectangle 8"/>
          <p:cNvSpPr/>
          <p:nvPr/>
        </p:nvSpPr>
        <p:spPr>
          <a:xfrm>
            <a:off x="6248400" y="5638800"/>
            <a:ext cx="1981200" cy="923330"/>
          </a:xfrm>
          <a:prstGeom prst="rect">
            <a:avLst/>
          </a:prstGeom>
          <a:ln>
            <a:noFill/>
          </a:ln>
        </p:spPr>
        <p:txBody>
          <a:bodyPr wrap="square">
            <a:spAutoFit/>
          </a:bodyPr>
          <a:lstStyle/>
          <a:p>
            <a:pPr algn="r"/>
            <a:r>
              <a:rPr lang="en-US" dirty="0" smtClean="0"/>
              <a:t>POS terminal collecting operational data</a:t>
            </a:r>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6</a:t>
            </a:fld>
            <a:endParaRPr lang="en-US" dirty="0"/>
          </a:p>
        </p:txBody>
      </p:sp>
      <p:pic>
        <p:nvPicPr>
          <p:cNvPr id="6" name="Picture 7" descr="nt0002-y"/>
          <p:cNvPicPr>
            <a:picLocks noGrp="1" noChangeAspect="1" noChangeArrowheads="1"/>
          </p:cNvPicPr>
          <p:nvPr>
            <p:ph idx="1"/>
          </p:nvPr>
        </p:nvPicPr>
        <p:blipFill>
          <a:blip r:embed="rId3" cstate="print"/>
          <a:srcRect/>
          <a:stretch>
            <a:fillRect/>
          </a:stretch>
        </p:blipFill>
        <p:spPr bwMode="auto">
          <a:xfrm>
            <a:off x="1066800" y="1752600"/>
            <a:ext cx="6991555" cy="4038600"/>
          </a:xfrm>
          <a:prstGeom prst="rect">
            <a:avLst/>
          </a:prstGeom>
          <a:noFill/>
          <a:ln w="9525">
            <a:noFill/>
            <a:miter lim="800000"/>
            <a:headEnd/>
            <a:tailEnd/>
          </a:ln>
          <a:effectLst>
            <a:outerShdw blurRad="254000" dist="25400" sx="102000" sy="102000" algn="ctr" rotWithShape="0">
              <a:schemeClr val="accent1">
                <a:lumMod val="75000"/>
                <a:alpha val="40000"/>
              </a:schemeClr>
            </a:outerShdw>
          </a:effectLst>
        </p:spPr>
      </p:pic>
      <p:sp>
        <p:nvSpPr>
          <p:cNvPr id="7" name="Text Box 2"/>
          <p:cNvSpPr txBox="1">
            <a:spLocks noGrp="1" noChangeArrowheads="1"/>
          </p:cNvSpPr>
          <p:nvPr>
            <p:ph type="title"/>
          </p:nvPr>
        </p:nvSpPr>
        <p:spPr bwMode="auto">
          <a:xfrm>
            <a:off x="1066800" y="533400"/>
            <a:ext cx="7239000" cy="1015663"/>
          </a:xfrm>
          <a:prstGeom prst="rect">
            <a:avLst/>
          </a:prstGeom>
          <a:noFill/>
          <a:ln w="9525">
            <a:noFill/>
            <a:miter lim="800000"/>
            <a:headEnd/>
            <a:tailEnd/>
          </a:ln>
          <a:effectLst/>
        </p:spPr>
        <p:txBody>
          <a:bodyPr wrap="square">
            <a:spAutoFit/>
          </a:bodyPr>
          <a:lstStyle/>
          <a:p>
            <a:pPr>
              <a:spcBef>
                <a:spcPct val="50000"/>
              </a:spcBef>
            </a:pPr>
            <a:r>
              <a:rPr lang="en-US" sz="2000" dirty="0">
                <a:solidFill>
                  <a:schemeClr val="tx1"/>
                </a:solidFill>
              </a:rPr>
              <a:t>Figure 9.1 Functional areas, TPS, and integration connection. </a:t>
            </a:r>
            <a:r>
              <a:rPr lang="en-US" sz="2000" dirty="0" smtClean="0">
                <a:solidFill>
                  <a:schemeClr val="tx1"/>
                </a:solidFill>
              </a:rPr>
              <a:t/>
            </a:r>
            <a:br>
              <a:rPr lang="en-US" sz="2000" dirty="0" smtClean="0">
                <a:solidFill>
                  <a:schemeClr val="tx1"/>
                </a:solidFill>
              </a:rPr>
            </a:br>
            <a:r>
              <a:rPr lang="en-US" sz="2000" b="0" dirty="0" smtClean="0">
                <a:solidFill>
                  <a:schemeClr val="tx1"/>
                </a:solidFill>
              </a:rPr>
              <a:t>Getting a complete view of what’s going on requires integrating the functional systems with the TPS.</a:t>
            </a:r>
            <a:endParaRPr lang="en-US" sz="2000" b="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Figure-9-2-pyramid"/>
          <p:cNvPicPr>
            <a:picLocks noChangeAspect="1" noChangeArrowheads="1"/>
          </p:cNvPicPr>
          <p:nvPr/>
        </p:nvPicPr>
        <p:blipFill>
          <a:blip r:embed="rId3" cstate="print">
            <a:duotone>
              <a:prstClr val="black"/>
              <a:schemeClr val="accent1">
                <a:tint val="45000"/>
                <a:satMod val="400000"/>
              </a:schemeClr>
            </a:duotone>
            <a:lum bright="11000" contrast="-6000"/>
          </a:blip>
          <a:srcRect/>
          <a:stretch>
            <a:fillRect/>
          </a:stretch>
        </p:blipFill>
        <p:spPr bwMode="auto">
          <a:xfrm>
            <a:off x="1447800" y="2743200"/>
            <a:ext cx="4894934" cy="3155950"/>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2" name="Title 1"/>
          <p:cNvSpPr>
            <a:spLocks noGrp="1"/>
          </p:cNvSpPr>
          <p:nvPr>
            <p:ph type="title"/>
          </p:nvPr>
        </p:nvSpPr>
        <p:spPr/>
        <p:txBody>
          <a:bodyPr>
            <a:normAutofit/>
          </a:bodyPr>
          <a:lstStyle/>
          <a:p>
            <a:pPr marL="548640" indent="-914400"/>
            <a:r>
              <a:rPr lang="en-US" sz="2800" dirty="0" smtClean="0"/>
              <a:t>9.1 Management Levels, Functions, and Operational Systems</a:t>
            </a:r>
            <a:endParaRPr lang="en-US" sz="2800" dirty="0"/>
          </a:p>
        </p:txBody>
      </p:sp>
      <p:sp>
        <p:nvSpPr>
          <p:cNvPr id="3" name="Content Placeholder 2"/>
          <p:cNvSpPr>
            <a:spLocks noGrp="1"/>
          </p:cNvSpPr>
          <p:nvPr>
            <p:ph idx="1"/>
          </p:nvPr>
        </p:nvSpPr>
        <p:spPr/>
        <p:txBody>
          <a:bodyPr>
            <a:normAutofit/>
          </a:bodyPr>
          <a:lstStyle/>
          <a:p>
            <a:pPr>
              <a:buNone/>
            </a:pPr>
            <a:r>
              <a:rPr lang="en-US" sz="2000" dirty="0" smtClean="0"/>
              <a:t>	</a:t>
            </a:r>
            <a:r>
              <a:rPr lang="en-US" sz="2000" dirty="0" smtClean="0">
                <a:solidFill>
                  <a:schemeClr val="tx1"/>
                </a:solidFill>
              </a:rPr>
              <a:t>Each level of management has its own data needs, decision making responsibilities, and time horizons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7</a:t>
            </a:fld>
            <a:endParaRPr lang="en-US" dirty="0"/>
          </a:p>
        </p:txBody>
      </p:sp>
      <p:sp>
        <p:nvSpPr>
          <p:cNvPr id="6" name="Text Box 2"/>
          <p:cNvSpPr txBox="1">
            <a:spLocks noChangeArrowheads="1"/>
          </p:cNvSpPr>
          <p:nvPr/>
        </p:nvSpPr>
        <p:spPr bwMode="auto">
          <a:xfrm>
            <a:off x="6324600" y="4495800"/>
            <a:ext cx="2362200" cy="1477328"/>
          </a:xfrm>
          <a:prstGeom prst="rect">
            <a:avLst/>
          </a:prstGeom>
          <a:noFill/>
          <a:ln w="9525">
            <a:noFill/>
            <a:miter lim="800000"/>
            <a:headEnd/>
            <a:tailEnd/>
          </a:ln>
          <a:effectLst/>
        </p:spPr>
        <p:txBody>
          <a:bodyPr wrap="square">
            <a:spAutoFit/>
          </a:bodyPr>
          <a:lstStyle/>
          <a:p>
            <a:pPr>
              <a:spcBef>
                <a:spcPct val="50000"/>
              </a:spcBef>
            </a:pPr>
            <a:r>
              <a:rPr lang="en-US" dirty="0"/>
              <a:t>Figure 9.3 Robert Anthony’s Model of organizational levels, decision making, planning and </a:t>
            </a:r>
            <a:r>
              <a:rPr lang="en-US" dirty="0" smtClean="0"/>
              <a:t>control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1143000"/>
          </a:xfrm>
        </p:spPr>
        <p:txBody>
          <a:bodyPr>
            <a:normAutofit/>
          </a:bodyPr>
          <a:lstStyle/>
          <a:p>
            <a:r>
              <a:rPr lang="en-US" sz="2800" i="1" dirty="0" smtClean="0"/>
              <a:t>IT support of all levels </a:t>
            </a:r>
            <a:endParaRPr lang="en-US" sz="2800" i="1" dirty="0"/>
          </a:p>
        </p:txBody>
      </p:sp>
      <p:sp>
        <p:nvSpPr>
          <p:cNvPr id="3" name="Content Placeholder 2"/>
          <p:cNvSpPr>
            <a:spLocks noGrp="1"/>
          </p:cNvSpPr>
          <p:nvPr>
            <p:ph idx="1"/>
          </p:nvPr>
        </p:nvSpPr>
        <p:spPr>
          <a:xfrm>
            <a:off x="609600" y="1722437"/>
            <a:ext cx="7391400" cy="4525963"/>
          </a:xfrm>
        </p:spPr>
        <p:txBody>
          <a:bodyPr>
            <a:noAutofit/>
          </a:bodyPr>
          <a:lstStyle/>
          <a:p>
            <a:pPr lvl="0">
              <a:spcBef>
                <a:spcPts val="1200"/>
              </a:spcBef>
            </a:pPr>
            <a:r>
              <a:rPr lang="en-US" sz="2000" b="1" dirty="0" smtClean="0">
                <a:solidFill>
                  <a:schemeClr val="tx1"/>
                </a:solidFill>
              </a:rPr>
              <a:t>Strategic level</a:t>
            </a:r>
            <a:r>
              <a:rPr lang="en-US" sz="2000" dirty="0" smtClean="0">
                <a:solidFill>
                  <a:schemeClr val="tx1"/>
                </a:solidFill>
              </a:rPr>
              <a:t>. Decisions are visionary, future-oriented, and define the mission, objectives, and strategy. External data needed for SWOT (strengths, weaknesses, opportunities, threats) analysis. </a:t>
            </a:r>
          </a:p>
          <a:p>
            <a:pPr lvl="0">
              <a:spcBef>
                <a:spcPts val="1200"/>
              </a:spcBef>
            </a:pPr>
            <a:r>
              <a:rPr lang="en-US" sz="2000" b="1" dirty="0" smtClean="0">
                <a:solidFill>
                  <a:schemeClr val="tx1"/>
                </a:solidFill>
              </a:rPr>
              <a:t>Managerial or administrative level</a:t>
            </a:r>
            <a:r>
              <a:rPr lang="en-US" sz="2000" dirty="0" smtClean="0">
                <a:solidFill>
                  <a:schemeClr val="tx1"/>
                </a:solidFill>
              </a:rPr>
              <a:t>. Control is important at this level. Middle level managers set goals for their departments or business units. External and internal data are important.</a:t>
            </a:r>
          </a:p>
          <a:p>
            <a:pPr>
              <a:spcBef>
                <a:spcPts val="1200"/>
              </a:spcBef>
            </a:pPr>
            <a:r>
              <a:rPr lang="en-US" sz="2000" b="1" dirty="0" smtClean="0">
                <a:solidFill>
                  <a:schemeClr val="tx1"/>
                </a:solidFill>
              </a:rPr>
              <a:t>Operational level</a:t>
            </a:r>
            <a:r>
              <a:rPr lang="en-US" sz="2000" dirty="0" smtClean="0">
                <a:solidFill>
                  <a:schemeClr val="tx1"/>
                </a:solidFill>
              </a:rPr>
              <a:t>. Lower-level managers, supervisors, and workers need detailed data, in real-time or near real-time, and the ability to respond to what they learn from functional ISs.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8</a:t>
            </a:fld>
            <a:endParaRPr lang="en-US" dirty="0"/>
          </a:p>
        </p:txBody>
      </p:sp>
      <p:pic>
        <p:nvPicPr>
          <p:cNvPr id="6" name="Picture 5" descr="Figure-9-2-pyramid"/>
          <p:cNvPicPr>
            <a:picLocks noChangeAspect="1" noChangeArrowheads="1"/>
          </p:cNvPicPr>
          <p:nvPr/>
        </p:nvPicPr>
        <p:blipFill>
          <a:blip r:embed="rId3" cstate="print"/>
          <a:srcRect/>
          <a:stretch>
            <a:fillRect/>
          </a:stretch>
        </p:blipFill>
        <p:spPr bwMode="auto">
          <a:xfrm>
            <a:off x="6477000" y="381000"/>
            <a:ext cx="1927494" cy="1169881"/>
          </a:xfrm>
          <a:prstGeom prst="rect">
            <a:avLst/>
          </a:prstGeom>
          <a:noFill/>
          <a:ln w="9525">
            <a:noFill/>
            <a:miter lim="800000"/>
            <a:headEnd/>
            <a:tailEnd/>
          </a:ln>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TABLE 9.1 Key Characteristics of a TPS </a:t>
            </a:r>
            <a:endParaRPr lang="en-US" sz="2400" dirty="0"/>
          </a:p>
        </p:txBody>
      </p:sp>
      <p:sp>
        <p:nvSpPr>
          <p:cNvPr id="3" name="Content Placeholder 2"/>
          <p:cNvSpPr>
            <a:spLocks noGrp="1"/>
          </p:cNvSpPr>
          <p:nvPr>
            <p:ph idx="1"/>
          </p:nvPr>
        </p:nvSpPr>
        <p:spPr>
          <a:xfrm>
            <a:off x="457200" y="1295400"/>
            <a:ext cx="8229600" cy="4525963"/>
          </a:xfrm>
        </p:spPr>
        <p:txBody>
          <a:bodyPr>
            <a:noAutofit/>
          </a:bodyPr>
          <a:lstStyle/>
          <a:p>
            <a:pPr>
              <a:buNone/>
            </a:pPr>
            <a:r>
              <a:rPr lang="en-US" sz="2000" dirty="0" smtClean="0">
                <a:solidFill>
                  <a:schemeClr val="tx1"/>
                </a:solidFill>
              </a:rPr>
              <a:t>• Large volumes of data are processed.</a:t>
            </a:r>
          </a:p>
          <a:p>
            <a:pPr>
              <a:buNone/>
            </a:pPr>
            <a:r>
              <a:rPr lang="en-US" sz="2000" dirty="0" smtClean="0">
                <a:solidFill>
                  <a:schemeClr val="tx1"/>
                </a:solidFill>
              </a:rPr>
              <a:t>• Data sources are mostly internal, and the output is intended mainly for internal users and trading partners. </a:t>
            </a:r>
          </a:p>
          <a:p>
            <a:pPr>
              <a:buNone/>
            </a:pPr>
            <a:r>
              <a:rPr lang="en-US" sz="2000" dirty="0" smtClean="0">
                <a:solidFill>
                  <a:schemeClr val="tx1"/>
                </a:solidFill>
              </a:rPr>
              <a:t>• Processes data on a regular basis: hourly, daily, weekly, biweekly, and so on.</a:t>
            </a:r>
          </a:p>
          <a:p>
            <a:pPr>
              <a:buNone/>
            </a:pPr>
            <a:r>
              <a:rPr lang="en-US" sz="2000" dirty="0" smtClean="0">
                <a:solidFill>
                  <a:schemeClr val="tx1"/>
                </a:solidFill>
              </a:rPr>
              <a:t>• High speed processing due to the high volume.</a:t>
            </a:r>
          </a:p>
          <a:p>
            <a:pPr>
              <a:buNone/>
            </a:pPr>
            <a:r>
              <a:rPr lang="en-US" sz="2000" dirty="0" smtClean="0">
                <a:solidFill>
                  <a:schemeClr val="tx1"/>
                </a:solidFill>
              </a:rPr>
              <a:t>• Input and output data are structured. </a:t>
            </a:r>
          </a:p>
          <a:p>
            <a:pPr>
              <a:buNone/>
            </a:pPr>
            <a:r>
              <a:rPr lang="en-US" sz="2000" dirty="0" smtClean="0">
                <a:solidFill>
                  <a:schemeClr val="tx1"/>
                </a:solidFill>
              </a:rPr>
              <a:t>• High level of detailed raw data.</a:t>
            </a:r>
          </a:p>
          <a:p>
            <a:pPr>
              <a:buNone/>
            </a:pPr>
            <a:r>
              <a:rPr lang="en-US" sz="2000" dirty="0" smtClean="0">
                <a:solidFill>
                  <a:schemeClr val="tx1"/>
                </a:solidFill>
              </a:rPr>
              <a:t>• Low computation complexity.</a:t>
            </a:r>
          </a:p>
          <a:p>
            <a:pPr>
              <a:buNone/>
            </a:pPr>
            <a:r>
              <a:rPr lang="en-US" sz="2000" dirty="0" smtClean="0">
                <a:solidFill>
                  <a:schemeClr val="tx1"/>
                </a:solidFill>
              </a:rPr>
              <a:t>• Accuracy, data integrity, and security are critical.</a:t>
            </a:r>
          </a:p>
          <a:p>
            <a:pPr>
              <a:buNone/>
            </a:pPr>
            <a:r>
              <a:rPr lang="en-US" sz="2000" dirty="0" smtClean="0">
                <a:solidFill>
                  <a:schemeClr val="tx1"/>
                </a:solidFill>
              </a:rPr>
              <a:t>• High reliability is required. </a:t>
            </a:r>
          </a:p>
          <a:p>
            <a:pPr>
              <a:buNone/>
            </a:pPr>
            <a:r>
              <a:rPr lang="en-US" sz="2000" dirty="0" smtClean="0">
                <a:solidFill>
                  <a:schemeClr val="tx1"/>
                </a:solidFill>
              </a:rPr>
              <a:t>• Quick search and query processing capacities are a must, often in real time.</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4C0BDC54-7FBA-410E-843C-F866E66B0366}"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473</TotalTime>
  <Words>1683</Words>
  <Application>Microsoft Office PowerPoint</Application>
  <PresentationFormat>On-screen Show (4:3)</PresentationFormat>
  <Paragraphs>224</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Operational Planning  and Control Systems </vt:lpstr>
      <vt:lpstr>Chapter 9 Outline</vt:lpstr>
      <vt:lpstr>Chapter 9 Learning Objectives</vt:lpstr>
      <vt:lpstr>For Class Discussion &amp; Debate  Scandinavian Food Retailer Axfood Integrates Operations</vt:lpstr>
      <vt:lpstr>Debate (see book for full text)  </vt:lpstr>
      <vt:lpstr>Figure 9.1 Functional areas, TPS, and integration connection.  Getting a complete view of what’s going on requires integrating the functional systems with the TPS.</vt:lpstr>
      <vt:lpstr>9.1 Management Levels, Functions, and Operational Systems</vt:lpstr>
      <vt:lpstr>IT support of all levels </vt:lpstr>
      <vt:lpstr>TABLE 9.1 Key Characteristics of a TPS </vt:lpstr>
      <vt:lpstr>Operational Sub-Systems</vt:lpstr>
      <vt:lpstr>Slide 11</vt:lpstr>
      <vt:lpstr>Processing</vt:lpstr>
      <vt:lpstr>IT at Work 9.2  Yahoo! Web Analytics helps First Choice Ski Triple Sales</vt:lpstr>
      <vt:lpstr>IT at Work 9.3 TIAA-CREF Reporting Failure</vt:lpstr>
      <vt:lpstr>9.2 Manufacturing and Production Systems</vt:lpstr>
      <vt:lpstr>Inventory  control systems</vt:lpstr>
      <vt:lpstr>9.3 Sales and Marketing Systems</vt:lpstr>
      <vt:lpstr>Marketing management functions</vt:lpstr>
      <vt:lpstr>9.4 Accounting and Finance Systems</vt:lpstr>
      <vt:lpstr>Slide 20</vt:lpstr>
      <vt:lpstr>XBRL: eXtensible Business Reporting Language</vt:lpstr>
      <vt:lpstr>XBRL helps financial institutes:</vt:lpstr>
      <vt:lpstr>9.5 Human Resource Information Systems (HRIS)</vt:lpstr>
      <vt:lpstr>HR maintenance and development</vt:lpstr>
      <vt:lpstr>Ethics</vt:lpstr>
      <vt:lpstr>Slide 26</vt:lpstr>
      <vt:lpstr>Chapter 9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112</cp:revision>
  <dcterms:created xsi:type="dcterms:W3CDTF">2010-10-24T06:01:35Z</dcterms:created>
  <dcterms:modified xsi:type="dcterms:W3CDTF">2011-01-22T22:19:25Z</dcterms:modified>
</cp:coreProperties>
</file>