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sldIdLst>
    <p:sldId id="256" r:id="rId2"/>
    <p:sldId id="257" r:id="rId3"/>
    <p:sldId id="263" r:id="rId4"/>
    <p:sldId id="258" r:id="rId5"/>
    <p:sldId id="278" r:id="rId6"/>
    <p:sldId id="277" r:id="rId7"/>
    <p:sldId id="262" r:id="rId8"/>
    <p:sldId id="259" r:id="rId9"/>
    <p:sldId id="281" r:id="rId10"/>
    <p:sldId id="260" r:id="rId11"/>
    <p:sldId id="279" r:id="rId12"/>
    <p:sldId id="282" r:id="rId13"/>
    <p:sldId id="280" r:id="rId14"/>
    <p:sldId id="283" r:id="rId15"/>
    <p:sldId id="284" r:id="rId16"/>
    <p:sldId id="287" r:id="rId17"/>
    <p:sldId id="288" r:id="rId18"/>
    <p:sldId id="285" r:id="rId19"/>
    <p:sldId id="286" r:id="rId20"/>
    <p:sldId id="289" r:id="rId21"/>
    <p:sldId id="290" r:id="rId22"/>
    <p:sldId id="291" r:id="rId23"/>
    <p:sldId id="274" r:id="rId24"/>
    <p:sldId id="295" r:id="rId25"/>
    <p:sldId id="292" r:id="rId26"/>
    <p:sldId id="296" r:id="rId27"/>
    <p:sldId id="261"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B633D"/>
    <a:srgbClr val="534D2F"/>
    <a:srgbClr val="94C3D8"/>
    <a:srgbClr val="825700"/>
    <a:srgbClr val="C89800"/>
    <a:srgbClr val="FFD85D"/>
    <a:srgbClr val="F9B07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p:scale>
          <a:sx n="48" d="100"/>
          <a:sy n="48" d="100"/>
        </p:scale>
        <p:origin x="-2100" y="-136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81EC91B-595E-4082-B1E6-D4F740D10EB8}" type="datetimeFigureOut">
              <a:rPr lang="en-US" smtClean="0"/>
              <a:pPr/>
              <a:t>1/22/2011</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5E21A7A-A841-4976-BBD4-1A7C895EC389}"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10</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11</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12</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13</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14</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15</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16</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17</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18</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19</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2</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20</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21</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22</a:t>
            </a:fld>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p:spPr>
      </p:sp>
      <p:sp>
        <p:nvSpPr>
          <p:cNvPr id="2457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2458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9C39D40-1506-4034-8A1A-A622AE39F3EB}" type="slidenum">
              <a:rPr lang="en-US"/>
              <a:pPr/>
              <a:t>23</a:t>
            </a:fld>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24</a:t>
            </a:fld>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25</a:t>
            </a:fld>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26</a:t>
            </a:fld>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27</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8</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772400" cy="1470025"/>
          </a:xfrm>
        </p:spPr>
        <p:txBody>
          <a:bodyPr>
            <a:normAutofit/>
          </a:bodyPr>
          <a:lstStyle>
            <a:lvl1pPr algn="l">
              <a:defRPr sz="3600" b="1" spc="150" baseline="0">
                <a:solidFill>
                  <a:srgbClr val="6B633D"/>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685800" y="2971800"/>
            <a:ext cx="6400800" cy="1752600"/>
          </a:xfrm>
        </p:spPr>
        <p:txBody>
          <a:bodyPr/>
          <a:lstStyle>
            <a:lvl1pPr marL="0" indent="0" algn="l">
              <a:buNone/>
              <a:defRPr>
                <a:solidFill>
                  <a:srgbClr val="6B633D"/>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5" name="Footer Placeholder 4"/>
          <p:cNvSpPr>
            <a:spLocks noGrp="1"/>
          </p:cNvSpPr>
          <p:nvPr>
            <p:ph type="ftr" sz="quarter" idx="11"/>
          </p:nvPr>
        </p:nvSpPr>
        <p:spPr>
          <a:xfrm>
            <a:off x="228600" y="6400800"/>
            <a:ext cx="2895600" cy="365125"/>
          </a:xfrm>
        </p:spPr>
        <p:txBody>
          <a:bodyPr/>
          <a:lstStyle/>
          <a:p>
            <a:r>
              <a:rPr lang="en-US" dirty="0" smtClean="0"/>
              <a:t>Copyright 2012 John Wiley &amp; Sons, Inc.</a:t>
            </a:r>
            <a:endParaRPr lang="en-US" dirty="0"/>
          </a:p>
        </p:txBody>
      </p:sp>
      <p:sp>
        <p:nvSpPr>
          <p:cNvPr id="6" name="Slide Number Placeholder 5"/>
          <p:cNvSpPr>
            <a:spLocks noGrp="1"/>
          </p:cNvSpPr>
          <p:nvPr>
            <p:ph type="sldNum" sz="quarter" idx="12"/>
          </p:nvPr>
        </p:nvSpPr>
        <p:spPr/>
        <p:txBody>
          <a:bodyPr/>
          <a:lstStyle>
            <a:lvl1pPr>
              <a:defRPr sz="1600" b="0">
                <a:solidFill>
                  <a:srgbClr val="6B633D"/>
                </a:solidFill>
              </a:defRPr>
            </a:lvl1pPr>
          </a:lstStyle>
          <a:p>
            <a:fld id="{4C0BDC54-7FBA-410E-843C-F866E66B0366}"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FF3AAA8-E96E-4162-BFAD-51C068318A5A}" type="datetime1">
              <a:rPr lang="en-US" smtClean="0"/>
              <a:pPr/>
              <a:t>1/22/2011</a:t>
            </a:fld>
            <a:endParaRPr lang="en-US" dirty="0"/>
          </a:p>
        </p:txBody>
      </p:sp>
      <p:sp>
        <p:nvSpPr>
          <p:cNvPr id="5" name="Footer Placeholder 4"/>
          <p:cNvSpPr>
            <a:spLocks noGrp="1"/>
          </p:cNvSpPr>
          <p:nvPr>
            <p:ph type="ftr" sz="quarter" idx="11"/>
          </p:nvPr>
        </p:nvSpPr>
        <p:spPr/>
        <p:txBody>
          <a:bodyPr/>
          <a:lstStyle/>
          <a:p>
            <a:r>
              <a:rPr lang="en-US" dirty="0" smtClean="0"/>
              <a:t>Copyright 2012 John Wiley &amp; Sons, Inc.</a:t>
            </a:r>
            <a:endParaRPr lang="en-US" dirty="0"/>
          </a:p>
        </p:txBody>
      </p:sp>
      <p:sp>
        <p:nvSpPr>
          <p:cNvPr id="6" name="Slide Number Placeholder 5"/>
          <p:cNvSpPr>
            <a:spLocks noGrp="1"/>
          </p:cNvSpPr>
          <p:nvPr>
            <p:ph type="sldNum" sz="quarter" idx="12"/>
          </p:nvPr>
        </p:nvSpPr>
        <p:spPr/>
        <p:txBody>
          <a:bodyPr/>
          <a:lstStyle/>
          <a:p>
            <a:fld id="{4C0BDC54-7FBA-410E-843C-F866E66B0366}"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6B771C0-55C2-4599-868B-1465939CE4BF}" type="datetime1">
              <a:rPr lang="en-US" smtClean="0"/>
              <a:pPr/>
              <a:t>1/22/2011</a:t>
            </a:fld>
            <a:endParaRPr lang="en-US" dirty="0"/>
          </a:p>
        </p:txBody>
      </p:sp>
      <p:sp>
        <p:nvSpPr>
          <p:cNvPr id="5" name="Footer Placeholder 4"/>
          <p:cNvSpPr>
            <a:spLocks noGrp="1"/>
          </p:cNvSpPr>
          <p:nvPr>
            <p:ph type="ftr" sz="quarter" idx="11"/>
          </p:nvPr>
        </p:nvSpPr>
        <p:spPr/>
        <p:txBody>
          <a:bodyPr/>
          <a:lstStyle/>
          <a:p>
            <a:r>
              <a:rPr lang="en-US" dirty="0" smtClean="0"/>
              <a:t>Copyright 2012 John Wiley &amp; Sons, Inc.</a:t>
            </a:r>
            <a:endParaRPr lang="en-US" dirty="0"/>
          </a:p>
        </p:txBody>
      </p:sp>
      <p:sp>
        <p:nvSpPr>
          <p:cNvPr id="6" name="Slide Number Placeholder 5"/>
          <p:cNvSpPr>
            <a:spLocks noGrp="1"/>
          </p:cNvSpPr>
          <p:nvPr>
            <p:ph type="sldNum" sz="quarter" idx="12"/>
          </p:nvPr>
        </p:nvSpPr>
        <p:spPr/>
        <p:txBody>
          <a:bodyPr/>
          <a:lstStyle/>
          <a:p>
            <a:fld id="{4C0BDC54-7FBA-410E-843C-F866E66B0366}"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lgn="l">
              <a:defRPr sz="3200" b="1">
                <a:solidFill>
                  <a:srgbClr val="6B633D"/>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buClr>
                <a:srgbClr val="6B633D"/>
              </a:buClr>
              <a:buSzPct val="80000"/>
              <a:buFont typeface="Wingdings" pitchFamily="2" charset="2"/>
              <a:buChar char="§"/>
              <a:defRPr baseline="0">
                <a:solidFill>
                  <a:srgbClr val="6B633D"/>
                </a:solidFill>
              </a:defRPr>
            </a:lvl1pPr>
            <a:lvl2pPr>
              <a:buClr>
                <a:schemeClr val="accent1">
                  <a:lumMod val="75000"/>
                </a:schemeClr>
              </a:buClr>
              <a:buFont typeface="Arial" pitchFamily="34" charset="0"/>
              <a:buChar char="•"/>
              <a:defRPr>
                <a:solidFill>
                  <a:schemeClr val="accent1">
                    <a:lumMod val="75000"/>
                  </a:schemeClr>
                </a:solidFill>
              </a:defRPr>
            </a:lvl2pPr>
            <a:lvl3pPr>
              <a:buClr>
                <a:schemeClr val="tx1">
                  <a:lumMod val="65000"/>
                  <a:lumOff val="35000"/>
                </a:schemeClr>
              </a:buClr>
              <a:buSzPct val="90000"/>
              <a:buFont typeface="Wingdings" pitchFamily="2" charset="2"/>
              <a:buChar char="ü"/>
              <a:defRPr>
                <a:solidFill>
                  <a:schemeClr val="tx1">
                    <a:lumMod val="65000"/>
                    <a:lumOff val="35000"/>
                  </a:schemeClr>
                </a:solidFill>
              </a:defRPr>
            </a:lvl3pPr>
            <a:lvl4pPr>
              <a:buNone/>
              <a:defRPr/>
            </a:lvl4pPr>
          </a:lstStyle>
          <a:p>
            <a:pPr lvl="0"/>
            <a:r>
              <a:rPr lang="en-US" dirty="0" smtClean="0"/>
              <a:t>Click to edit Master text styles</a:t>
            </a:r>
          </a:p>
          <a:p>
            <a:pPr lvl="1"/>
            <a:r>
              <a:rPr lang="en-US" dirty="0" smtClean="0"/>
              <a:t>Second level</a:t>
            </a:r>
          </a:p>
          <a:p>
            <a:pPr lvl="2"/>
            <a:r>
              <a:rPr lang="en-US" dirty="0" smtClean="0"/>
              <a:t>Third level</a:t>
            </a:r>
          </a:p>
          <a:p>
            <a:pPr lvl="3"/>
            <a:endParaRPr lang="en-US" dirty="0" smtClean="0"/>
          </a:p>
        </p:txBody>
      </p:sp>
      <p:sp>
        <p:nvSpPr>
          <p:cNvPr id="5" name="Footer Placeholder 4"/>
          <p:cNvSpPr>
            <a:spLocks noGrp="1"/>
          </p:cNvSpPr>
          <p:nvPr>
            <p:ph type="ftr" sz="quarter" idx="11"/>
          </p:nvPr>
        </p:nvSpPr>
        <p:spPr>
          <a:xfrm>
            <a:off x="457200" y="6248400"/>
            <a:ext cx="2895600" cy="365125"/>
          </a:xfrm>
        </p:spPr>
        <p:txBody>
          <a:bodyPr/>
          <a:lstStyle>
            <a:lvl1pPr marL="0" algn="l" defTabSz="914400" rtl="0" eaLnBrk="1" latinLnBrk="0" hangingPunct="1">
              <a:defRPr lang="en-US" sz="1200" kern="1200" smtClean="0">
                <a:solidFill>
                  <a:schemeClr val="tx1"/>
                </a:solidFill>
                <a:latin typeface="+mn-lt"/>
                <a:ea typeface="+mn-ea"/>
                <a:cs typeface="+mn-cs"/>
              </a:defRPr>
            </a:lvl1pPr>
          </a:lstStyle>
          <a:p>
            <a:r>
              <a:rPr lang="en-US" dirty="0" smtClean="0"/>
              <a:t>Copyright 2012 John Wiley &amp; Sons, Inc.</a:t>
            </a:r>
            <a:endParaRPr lang="en-US" dirty="0"/>
          </a:p>
        </p:txBody>
      </p:sp>
      <p:sp>
        <p:nvSpPr>
          <p:cNvPr id="6" name="Slide Number Placeholder 5"/>
          <p:cNvSpPr>
            <a:spLocks noGrp="1"/>
          </p:cNvSpPr>
          <p:nvPr>
            <p:ph type="sldNum" sz="quarter" idx="12"/>
          </p:nvPr>
        </p:nvSpPr>
        <p:spPr/>
        <p:txBody>
          <a:bodyPr/>
          <a:lstStyle>
            <a:lvl1pPr>
              <a:defRPr sz="1600">
                <a:solidFill>
                  <a:srgbClr val="6B633D"/>
                </a:solidFill>
              </a:defRPr>
            </a:lvl1pPr>
          </a:lstStyle>
          <a:p>
            <a:fld id="{4C0BDC54-7FBA-410E-843C-F866E66B0366}"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429000"/>
            <a:ext cx="7772400" cy="1362075"/>
          </a:xfrm>
        </p:spPr>
        <p:txBody>
          <a:bodyPr anchor="t">
            <a:normAutofit/>
          </a:bodyPr>
          <a:lstStyle>
            <a:lvl1pPr algn="l">
              <a:defRPr sz="2800" b="1" cap="all">
                <a:solidFill>
                  <a:srgbClr val="6B633D"/>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1852613"/>
            <a:ext cx="7772400" cy="1500187"/>
          </a:xfrm>
        </p:spPr>
        <p:txBody>
          <a:bodyPr anchor="b"/>
          <a:lstStyle>
            <a:lvl1pPr marL="0" indent="0">
              <a:buNone/>
              <a:defRPr sz="2000" b="1">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5" name="Footer Placeholder 4"/>
          <p:cNvSpPr>
            <a:spLocks noGrp="1"/>
          </p:cNvSpPr>
          <p:nvPr>
            <p:ph type="ftr" sz="quarter" idx="11"/>
          </p:nvPr>
        </p:nvSpPr>
        <p:spPr>
          <a:xfrm>
            <a:off x="381000" y="6248400"/>
            <a:ext cx="2895600" cy="365125"/>
          </a:xfrm>
        </p:spPr>
        <p:txBody>
          <a:bodyPr/>
          <a:lstStyle>
            <a:lvl1pPr marL="0" algn="l" defTabSz="914400" rtl="0" eaLnBrk="1" latinLnBrk="0" hangingPunct="1">
              <a:defRPr lang="en-US" sz="1200" kern="1200" smtClean="0">
                <a:solidFill>
                  <a:schemeClr val="tx1"/>
                </a:solidFill>
                <a:latin typeface="+mn-lt"/>
                <a:ea typeface="+mn-ea"/>
                <a:cs typeface="+mn-cs"/>
              </a:defRPr>
            </a:lvl1pPr>
          </a:lstStyle>
          <a:p>
            <a:r>
              <a:rPr lang="en-US" dirty="0" smtClean="0"/>
              <a:t>Copyright 2012 John Wiley &amp; Sons, Inc.</a:t>
            </a:r>
            <a:endParaRPr lang="en-US" dirty="0"/>
          </a:p>
        </p:txBody>
      </p:sp>
      <p:sp>
        <p:nvSpPr>
          <p:cNvPr id="6" name="Slide Number Placeholder 5"/>
          <p:cNvSpPr>
            <a:spLocks noGrp="1"/>
          </p:cNvSpPr>
          <p:nvPr>
            <p:ph type="sldNum" sz="quarter" idx="12"/>
          </p:nvPr>
        </p:nvSpPr>
        <p:spPr/>
        <p:txBody>
          <a:bodyPr/>
          <a:lstStyle>
            <a:lvl1pPr>
              <a:defRPr sz="1600" baseline="0">
                <a:solidFill>
                  <a:srgbClr val="6B633D"/>
                </a:solidFill>
              </a:defRPr>
            </a:lvl1pPr>
          </a:lstStyle>
          <a:p>
            <a:fld id="{4C0BDC54-7FBA-410E-843C-F866E66B0366}"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30359A4-4A44-468D-A9F6-6460529C8D93}" type="datetime1">
              <a:rPr lang="en-US" smtClean="0"/>
              <a:pPr/>
              <a:t>1/22/2011</a:t>
            </a:fld>
            <a:endParaRPr lang="en-US" dirty="0"/>
          </a:p>
        </p:txBody>
      </p:sp>
      <p:sp>
        <p:nvSpPr>
          <p:cNvPr id="6" name="Footer Placeholder 5"/>
          <p:cNvSpPr>
            <a:spLocks noGrp="1"/>
          </p:cNvSpPr>
          <p:nvPr>
            <p:ph type="ftr" sz="quarter" idx="11"/>
          </p:nvPr>
        </p:nvSpPr>
        <p:spPr/>
        <p:txBody>
          <a:bodyPr/>
          <a:lstStyle/>
          <a:p>
            <a:r>
              <a:rPr lang="en-US" dirty="0" smtClean="0"/>
              <a:t>Copyright 2012 John Wiley &amp; Sons, Inc.</a:t>
            </a:r>
            <a:endParaRPr lang="en-US" dirty="0"/>
          </a:p>
        </p:txBody>
      </p:sp>
      <p:sp>
        <p:nvSpPr>
          <p:cNvPr id="7" name="Slide Number Placeholder 6"/>
          <p:cNvSpPr>
            <a:spLocks noGrp="1"/>
          </p:cNvSpPr>
          <p:nvPr>
            <p:ph type="sldNum" sz="quarter" idx="12"/>
          </p:nvPr>
        </p:nvSpPr>
        <p:spPr/>
        <p:txBody>
          <a:bodyPr/>
          <a:lstStyle/>
          <a:p>
            <a:fld id="{4C0BDC54-7FBA-410E-843C-F866E66B0366}"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44A64A0-4F6F-4659-BC30-B0817D88772B}" type="datetime1">
              <a:rPr lang="en-US" smtClean="0"/>
              <a:pPr/>
              <a:t>1/22/2011</a:t>
            </a:fld>
            <a:endParaRPr lang="en-US" dirty="0"/>
          </a:p>
        </p:txBody>
      </p:sp>
      <p:sp>
        <p:nvSpPr>
          <p:cNvPr id="8" name="Footer Placeholder 7"/>
          <p:cNvSpPr>
            <a:spLocks noGrp="1"/>
          </p:cNvSpPr>
          <p:nvPr>
            <p:ph type="ftr" sz="quarter" idx="11"/>
          </p:nvPr>
        </p:nvSpPr>
        <p:spPr/>
        <p:txBody>
          <a:bodyPr/>
          <a:lstStyle/>
          <a:p>
            <a:r>
              <a:rPr lang="en-US" dirty="0" smtClean="0"/>
              <a:t>Copyright 2012 John Wiley &amp; Sons, Inc.</a:t>
            </a:r>
            <a:endParaRPr lang="en-US" dirty="0"/>
          </a:p>
        </p:txBody>
      </p:sp>
      <p:sp>
        <p:nvSpPr>
          <p:cNvPr id="9" name="Slide Number Placeholder 8"/>
          <p:cNvSpPr>
            <a:spLocks noGrp="1"/>
          </p:cNvSpPr>
          <p:nvPr>
            <p:ph type="sldNum" sz="quarter" idx="12"/>
          </p:nvPr>
        </p:nvSpPr>
        <p:spPr/>
        <p:txBody>
          <a:bodyPr/>
          <a:lstStyle/>
          <a:p>
            <a:fld id="{4C0BDC54-7FBA-410E-843C-F866E66B0366}"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8523592-17FE-4394-B74F-2F20B410AD1D}" type="datetime1">
              <a:rPr lang="en-US" smtClean="0"/>
              <a:pPr/>
              <a:t>1/22/2011</a:t>
            </a:fld>
            <a:endParaRPr lang="en-US" dirty="0"/>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fld id="{4C0BDC54-7FBA-410E-843C-F866E66B0366}"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15333A5-122B-405B-9AD9-ACA536114888}" type="datetime1">
              <a:rPr lang="en-US" smtClean="0"/>
              <a:pPr/>
              <a:t>1/22/2011</a:t>
            </a:fld>
            <a:endParaRPr lang="en-US" dirty="0"/>
          </a:p>
        </p:txBody>
      </p:sp>
      <p:sp>
        <p:nvSpPr>
          <p:cNvPr id="3" name="Footer Placeholder 2"/>
          <p:cNvSpPr>
            <a:spLocks noGrp="1"/>
          </p:cNvSpPr>
          <p:nvPr>
            <p:ph type="ftr" sz="quarter" idx="11"/>
          </p:nvPr>
        </p:nvSpPr>
        <p:spPr/>
        <p:txBody>
          <a:bodyPr/>
          <a:lstStyle/>
          <a:p>
            <a:r>
              <a:rPr lang="en-US" dirty="0" smtClean="0"/>
              <a:t>Copyright 2012 John Wiley &amp; Sons, Inc.</a:t>
            </a:r>
            <a:endParaRPr lang="en-US" dirty="0"/>
          </a:p>
        </p:txBody>
      </p:sp>
      <p:sp>
        <p:nvSpPr>
          <p:cNvPr id="4" name="Slide Number Placeholder 3"/>
          <p:cNvSpPr>
            <a:spLocks noGrp="1"/>
          </p:cNvSpPr>
          <p:nvPr>
            <p:ph type="sldNum" sz="quarter" idx="12"/>
          </p:nvPr>
        </p:nvSpPr>
        <p:spPr/>
        <p:txBody>
          <a:bodyPr/>
          <a:lstStyle/>
          <a:p>
            <a:fld id="{4C0BDC54-7FBA-410E-843C-F866E66B0366}"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7279171-FF1F-43C9-8C53-EB50C8DE8669}" type="datetime1">
              <a:rPr lang="en-US" smtClean="0"/>
              <a:pPr/>
              <a:t>1/22/2011</a:t>
            </a:fld>
            <a:endParaRPr lang="en-US" dirty="0"/>
          </a:p>
        </p:txBody>
      </p:sp>
      <p:sp>
        <p:nvSpPr>
          <p:cNvPr id="6" name="Footer Placeholder 5"/>
          <p:cNvSpPr>
            <a:spLocks noGrp="1"/>
          </p:cNvSpPr>
          <p:nvPr>
            <p:ph type="ftr" sz="quarter" idx="11"/>
          </p:nvPr>
        </p:nvSpPr>
        <p:spPr/>
        <p:txBody>
          <a:bodyPr/>
          <a:lstStyle/>
          <a:p>
            <a:r>
              <a:rPr lang="en-US" dirty="0" smtClean="0"/>
              <a:t>Copyright 2012 John Wiley &amp; Sons, Inc.</a:t>
            </a:r>
            <a:endParaRPr lang="en-US" dirty="0"/>
          </a:p>
        </p:txBody>
      </p:sp>
      <p:sp>
        <p:nvSpPr>
          <p:cNvPr id="7" name="Slide Number Placeholder 6"/>
          <p:cNvSpPr>
            <a:spLocks noGrp="1"/>
          </p:cNvSpPr>
          <p:nvPr>
            <p:ph type="sldNum" sz="quarter" idx="12"/>
          </p:nvPr>
        </p:nvSpPr>
        <p:spPr/>
        <p:txBody>
          <a:bodyPr/>
          <a:lstStyle/>
          <a:p>
            <a:fld id="{4C0BDC54-7FBA-410E-843C-F866E66B0366}"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B9B2FCB-C11A-4802-BD41-706E7FB0CA27}" type="datetime1">
              <a:rPr lang="en-US" smtClean="0"/>
              <a:pPr/>
              <a:t>1/22/2011</a:t>
            </a:fld>
            <a:endParaRPr lang="en-US" dirty="0"/>
          </a:p>
        </p:txBody>
      </p:sp>
      <p:sp>
        <p:nvSpPr>
          <p:cNvPr id="6" name="Footer Placeholder 5"/>
          <p:cNvSpPr>
            <a:spLocks noGrp="1"/>
          </p:cNvSpPr>
          <p:nvPr>
            <p:ph type="ftr" sz="quarter" idx="11"/>
          </p:nvPr>
        </p:nvSpPr>
        <p:spPr/>
        <p:txBody>
          <a:bodyPr/>
          <a:lstStyle/>
          <a:p>
            <a:r>
              <a:rPr lang="en-US" dirty="0" smtClean="0"/>
              <a:t>Copyright 2012 John Wiley &amp; Sons, Inc.</a:t>
            </a:r>
            <a:endParaRPr lang="en-US" dirty="0"/>
          </a:p>
        </p:txBody>
      </p:sp>
      <p:sp>
        <p:nvSpPr>
          <p:cNvPr id="7" name="Slide Number Placeholder 6"/>
          <p:cNvSpPr>
            <a:spLocks noGrp="1"/>
          </p:cNvSpPr>
          <p:nvPr>
            <p:ph type="sldNum" sz="quarter" idx="12"/>
          </p:nvPr>
        </p:nvSpPr>
        <p:spPr/>
        <p:txBody>
          <a:bodyPr/>
          <a:lstStyle/>
          <a:p>
            <a:fld id="{4C0BDC54-7FBA-410E-843C-F866E66B0366}"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23000">
              <a:schemeClr val="bg1">
                <a:lumMod val="85000"/>
              </a:schemeClr>
            </a:gs>
            <a:gs pos="100000">
              <a:srgbClr val="C89800">
                <a:alpha val="54000"/>
              </a:srgbClr>
            </a:gs>
            <a:gs pos="0">
              <a:srgbClr val="94C3D8"/>
            </a:gs>
            <a:gs pos="2000">
              <a:srgbClr val="94C3D8"/>
            </a:gs>
            <a:gs pos="100000">
              <a:srgbClr val="96AB94"/>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B4CCE7-FB20-49BD-8561-3AAF5A5DDC49}" type="datetime1">
              <a:rPr lang="en-US" smtClean="0"/>
              <a:pPr/>
              <a:t>1/22/2011</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Copyright 2012 John Wiley &amp; Sons, Inc.</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C0BDC54-7FBA-410E-843C-F866E66B0366}"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pcisecuritystandards.org/"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hyperlink" Target="http://www.pcisecuritystandards.org/popups/pcirocks.php"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12.gif"/><Relationship Id="rId4" Type="http://schemas.openxmlformats.org/officeDocument/2006/relationships/image" Target="../media/image11.gif"/></Relationships>
</file>

<file path=ppt/slides/_rels/slide13.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4.gif"/></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hyperlink" Target="http://www.employease.com/" TargetMode="External"/><Relationship Id="rId3" Type="http://schemas.openxmlformats.org/officeDocument/2006/relationships/hyperlink" Target="http://www.plasticsnet.com/" TargetMode="External"/><Relationship Id="rId7" Type="http://schemas.openxmlformats.org/officeDocument/2006/relationships/hyperlink" Target="http://www.alibaba.com/"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hyperlink" Target="http://www.eceurope.com/" TargetMode="External"/><Relationship Id="rId5" Type="http://schemas.openxmlformats.org/officeDocument/2006/relationships/hyperlink" Target="http://www.isteelasia.com/" TargetMode="External"/><Relationship Id="rId4" Type="http://schemas.openxmlformats.org/officeDocument/2006/relationships/hyperlink" Target="http://www.chemconnect.com/"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6.gif"/><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8" Type="http://schemas.openxmlformats.org/officeDocument/2006/relationships/hyperlink" Target="http://ftc.gov/" TargetMode="External"/><Relationship Id="rId3" Type="http://schemas.openxmlformats.org/officeDocument/2006/relationships/hyperlink" Target="http://digitalenterprise.org/images/amazon.gif" TargetMode="External"/><Relationship Id="rId7" Type="http://schemas.openxmlformats.org/officeDocument/2006/relationships/hyperlink" Target="http://shopzilla.com/" TargetMode="External"/><Relationship Id="rId12" Type="http://schemas.openxmlformats.org/officeDocument/2006/relationships/hyperlink" Target="http://data.octo.dc.gov/" TargetMode="External"/><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hyperlink" Target="http://google.com/products" TargetMode="External"/><Relationship Id="rId11" Type="http://schemas.openxmlformats.org/officeDocument/2006/relationships/hyperlink" Target="http://manyeyes.alphaworks.ibm.com/manyeyes/" TargetMode="External"/><Relationship Id="rId5" Type="http://schemas.openxmlformats.org/officeDocument/2006/relationships/hyperlink" Target="http://google.com/merchants" TargetMode="External"/><Relationship Id="rId10" Type="http://schemas.openxmlformats.org/officeDocument/2006/relationships/hyperlink" Target="http://internetworldstats.com/" TargetMode="External"/><Relationship Id="rId4" Type="http://schemas.openxmlformats.org/officeDocument/2006/relationships/hyperlink" Target="http://ebusinessforum.com/" TargetMode="External"/><Relationship Id="rId9" Type="http://schemas.openxmlformats.org/officeDocument/2006/relationships/hyperlink" Target="https://www.pcisecuritystandards.org/index.shtml"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www.archive.org/web/web.php"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0" y="2035175"/>
            <a:ext cx="5867400" cy="1089025"/>
          </a:xfrm>
        </p:spPr>
        <p:txBody>
          <a:bodyPr>
            <a:normAutofit fontScale="90000"/>
          </a:bodyPr>
          <a:lstStyle/>
          <a:p>
            <a:r>
              <a:rPr lang="en-US" dirty="0" smtClean="0"/>
              <a:t>E-Business and E-Commerce </a:t>
            </a:r>
            <a:r>
              <a:rPr lang="en-US" sz="3200" dirty="0"/>
              <a:t/>
            </a:r>
            <a:br>
              <a:rPr lang="en-US" sz="3200" dirty="0"/>
            </a:br>
            <a:endParaRPr lang="en-US" sz="3200" dirty="0"/>
          </a:p>
        </p:txBody>
      </p:sp>
      <p:sp>
        <p:nvSpPr>
          <p:cNvPr id="3" name="Subtitle 2"/>
          <p:cNvSpPr>
            <a:spLocks noGrp="1"/>
          </p:cNvSpPr>
          <p:nvPr>
            <p:ph type="subTitle" idx="1"/>
          </p:nvPr>
        </p:nvSpPr>
        <p:spPr>
          <a:xfrm>
            <a:off x="3048000" y="1371600"/>
            <a:ext cx="2819400" cy="685800"/>
          </a:xfrm>
        </p:spPr>
        <p:txBody>
          <a:bodyPr>
            <a:normAutofit/>
          </a:bodyPr>
          <a:lstStyle/>
          <a:p>
            <a:pPr algn="l"/>
            <a:r>
              <a:rPr lang="en-US" sz="2800" spc="200" dirty="0" smtClean="0">
                <a:solidFill>
                  <a:srgbClr val="6B633D"/>
                </a:solidFill>
                <a:effectLst>
                  <a:outerShdw blurRad="38100" dist="38100" dir="2700000" algn="tl">
                    <a:srgbClr val="000000">
                      <a:alpha val="43137"/>
                    </a:srgbClr>
                  </a:outerShdw>
                </a:effectLst>
              </a:rPr>
              <a:t>C</a:t>
            </a:r>
            <a:r>
              <a:rPr lang="en-US" sz="2400" spc="200" dirty="0" smtClean="0">
                <a:solidFill>
                  <a:srgbClr val="6B633D"/>
                </a:solidFill>
                <a:effectLst>
                  <a:outerShdw blurRad="38100" dist="38100" dir="2700000" algn="tl">
                    <a:srgbClr val="000000">
                      <a:alpha val="43137"/>
                    </a:srgbClr>
                  </a:outerShdw>
                </a:effectLst>
              </a:rPr>
              <a:t>hapter </a:t>
            </a:r>
            <a:r>
              <a:rPr lang="en-US" sz="2800" spc="200" dirty="0" smtClean="0">
                <a:effectLst>
                  <a:outerShdw blurRad="38100" dist="38100" dir="2700000" algn="tl">
                    <a:srgbClr val="000000">
                      <a:alpha val="43137"/>
                    </a:srgbClr>
                  </a:outerShdw>
                </a:effectLst>
              </a:rPr>
              <a:t>6</a:t>
            </a:r>
            <a:r>
              <a:rPr lang="en-US" sz="2800" spc="200" dirty="0" smtClean="0">
                <a:solidFill>
                  <a:srgbClr val="6B633D"/>
                </a:solidFill>
                <a:effectLst>
                  <a:outerShdw blurRad="38100" dist="38100" dir="2700000" algn="tl">
                    <a:srgbClr val="000000">
                      <a:alpha val="43137"/>
                    </a:srgbClr>
                  </a:outerShdw>
                </a:effectLst>
              </a:rPr>
              <a:t> </a:t>
            </a:r>
            <a:endParaRPr lang="en-US" sz="2800" spc="200" dirty="0">
              <a:solidFill>
                <a:srgbClr val="6B633D"/>
              </a:solidFill>
              <a:effectLst>
                <a:outerShdw blurRad="38100" dist="38100" dir="2700000" algn="tl">
                  <a:srgbClr val="000000">
                    <a:alpha val="43137"/>
                  </a:srgbClr>
                </a:outerShdw>
              </a:effectLst>
            </a:endParaRPr>
          </a:p>
        </p:txBody>
      </p:sp>
      <p:sp>
        <p:nvSpPr>
          <p:cNvPr id="4" name="Slide Number Placeholder 3"/>
          <p:cNvSpPr>
            <a:spLocks noGrp="1"/>
          </p:cNvSpPr>
          <p:nvPr>
            <p:ph type="sldNum" sz="quarter" idx="12"/>
          </p:nvPr>
        </p:nvSpPr>
        <p:spPr/>
        <p:txBody>
          <a:bodyPr/>
          <a:lstStyle/>
          <a:p>
            <a:r>
              <a:rPr lang="en-US" sz="1600" dirty="0" smtClean="0">
                <a:solidFill>
                  <a:schemeClr val="tx1"/>
                </a:solidFill>
              </a:rPr>
              <a:t>6-</a:t>
            </a:r>
            <a:fld id="{4C0BDC54-7FBA-410E-843C-F866E66B0366}" type="slidenum">
              <a:rPr lang="en-US" sz="1600" smtClean="0">
                <a:solidFill>
                  <a:schemeClr val="tx1"/>
                </a:solidFill>
              </a:rPr>
              <a:pPr/>
              <a:t>1</a:t>
            </a:fld>
            <a:endParaRPr lang="en-US" sz="1600" dirty="0">
              <a:solidFill>
                <a:schemeClr val="tx1"/>
              </a:solidFill>
            </a:endParaRPr>
          </a:p>
        </p:txBody>
      </p:sp>
      <p:sp>
        <p:nvSpPr>
          <p:cNvPr id="5" name="Footer Placeholder 4"/>
          <p:cNvSpPr>
            <a:spLocks noGrp="1"/>
          </p:cNvSpPr>
          <p:nvPr>
            <p:ph type="ftr" sz="quarter" idx="11"/>
          </p:nvPr>
        </p:nvSpPr>
        <p:spPr>
          <a:xfrm>
            <a:off x="152400" y="6248400"/>
            <a:ext cx="2895600" cy="365125"/>
          </a:xfrm>
        </p:spPr>
        <p:txBody>
          <a:bodyPr/>
          <a:lstStyle/>
          <a:p>
            <a:r>
              <a:rPr lang="en-US" dirty="0" smtClean="0">
                <a:solidFill>
                  <a:srgbClr val="534D2F"/>
                </a:solidFill>
              </a:rPr>
              <a:t>Copyright 2012 John Wiley &amp; Sons, Inc.</a:t>
            </a:r>
            <a:endParaRPr lang="en-US" dirty="0">
              <a:solidFill>
                <a:srgbClr val="534D2F"/>
              </a:solidFill>
            </a:endParaRPr>
          </a:p>
        </p:txBody>
      </p:sp>
      <p:pic>
        <p:nvPicPr>
          <p:cNvPr id="7" name="Picture 6" descr="cover-it8.gif"/>
          <p:cNvPicPr>
            <a:picLocks noChangeAspect="1"/>
          </p:cNvPicPr>
          <p:nvPr/>
        </p:nvPicPr>
        <p:blipFill>
          <a:blip r:embed="rId3" cstate="print"/>
          <a:stretch>
            <a:fillRect/>
          </a:stretch>
        </p:blipFill>
        <p:spPr>
          <a:xfrm>
            <a:off x="0" y="0"/>
            <a:ext cx="2819400" cy="3818400"/>
          </a:xfrm>
          <a:prstGeom prst="rect">
            <a:avLst/>
          </a:prstGeom>
        </p:spPr>
      </p:pic>
      <p:cxnSp>
        <p:nvCxnSpPr>
          <p:cNvPr id="9" name="Straight Connector 8"/>
          <p:cNvCxnSpPr/>
          <p:nvPr/>
        </p:nvCxnSpPr>
        <p:spPr>
          <a:xfrm>
            <a:off x="0" y="3810000"/>
            <a:ext cx="9144000" cy="0"/>
          </a:xfrm>
          <a:prstGeom prst="line">
            <a:avLst/>
          </a:prstGeom>
          <a:ln w="152400">
            <a:gradFill>
              <a:gsLst>
                <a:gs pos="0">
                  <a:srgbClr val="825700"/>
                </a:gs>
                <a:gs pos="0">
                  <a:srgbClr val="825700"/>
                </a:gs>
                <a:gs pos="50000">
                  <a:schemeClr val="accent1">
                    <a:tint val="44500"/>
                    <a:satMod val="160000"/>
                  </a:schemeClr>
                </a:gs>
                <a:gs pos="100000">
                  <a:schemeClr val="accent1">
                    <a:tint val="23500"/>
                    <a:satMod val="160000"/>
                  </a:schemeClr>
                </a:gs>
              </a:gsLst>
              <a:lin ang="5400000" scaled="0"/>
            </a:gradFill>
          </a:ln>
          <a:effectLst>
            <a:outerShdw sx="1000" sy="1000" algn="ctr" rotWithShape="0">
              <a:srgbClr val="000000"/>
            </a:outerShdw>
          </a:effectLst>
          <a:scene3d>
            <a:camera prst="orthographicFront"/>
            <a:lightRig rig="flat" dir="t">
              <a:rot lat="0" lon="0" rev="7200000"/>
            </a:lightRig>
          </a:scene3d>
          <a:sp3d extrusionH="107950">
            <a:extrusionClr>
              <a:srgbClr val="94C3D8"/>
            </a:extrusionClr>
          </a:sp3d>
        </p:spPr>
        <p:style>
          <a:lnRef idx="1">
            <a:schemeClr val="accent1"/>
          </a:lnRef>
          <a:fillRef idx="0">
            <a:schemeClr val="accent1"/>
          </a:fillRef>
          <a:effectRef idx="0">
            <a:schemeClr val="accent1"/>
          </a:effectRef>
          <a:fontRef idx="minor">
            <a:schemeClr val="tx1"/>
          </a:fontRef>
        </p:style>
      </p:cxnSp>
      <p:sp>
        <p:nvSpPr>
          <p:cNvPr id="13" name="Subtitle 2"/>
          <p:cNvSpPr txBox="1">
            <a:spLocks/>
          </p:cNvSpPr>
          <p:nvPr/>
        </p:nvSpPr>
        <p:spPr>
          <a:xfrm>
            <a:off x="1447800" y="4495800"/>
            <a:ext cx="6172200" cy="369332"/>
          </a:xfrm>
          <a:prstGeom prst="rect">
            <a:avLst/>
          </a:prstGeom>
          <a:ln w="12700">
            <a:gradFill>
              <a:gsLst>
                <a:gs pos="60000">
                  <a:schemeClr val="tx1">
                    <a:lumMod val="50000"/>
                    <a:lumOff val="50000"/>
                  </a:schemeClr>
                </a:gs>
                <a:gs pos="94000">
                  <a:schemeClr val="tx1">
                    <a:lumMod val="50000"/>
                    <a:lumOff val="50000"/>
                  </a:schemeClr>
                </a:gs>
                <a:gs pos="100000">
                  <a:schemeClr val="accent1">
                    <a:tint val="23500"/>
                    <a:satMod val="160000"/>
                  </a:schemeClr>
                </a:gs>
              </a:gsLst>
              <a:lin ang="5400000" scaled="0"/>
            </a:gradFill>
          </a:ln>
          <a:effectLst>
            <a:outerShdw blurRad="12700" dir="11880000" rotWithShape="0">
              <a:prstClr val="black">
                <a:alpha val="83000"/>
              </a:prstClr>
            </a:outerShdw>
          </a:effectLst>
        </p:spPr>
        <p:txBody>
          <a:bodyPr vert="horz" lIns="91440" tIns="45720" rIns="91440" bIns="45720" rtlCol="0" anchor="ctr" anchorCtr="0">
            <a:sp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b="0" i="1" u="none" strike="noStrike" kern="1200" cap="none" spc="200" normalizeH="0" baseline="0" noProof="0" dirty="0" smtClean="0">
                <a:ln>
                  <a:noFill/>
                </a:ln>
                <a:solidFill>
                  <a:srgbClr val="6B633D"/>
                </a:solidFill>
                <a:effectLst>
                  <a:outerShdw blurRad="38100" dist="38100" dir="2700000" algn="tl">
                    <a:srgbClr val="000000">
                      <a:alpha val="43137"/>
                    </a:srgbClr>
                  </a:outerShdw>
                </a:effectLst>
                <a:uLnTx/>
                <a:uFillTx/>
                <a:latin typeface="+mn-lt"/>
                <a:ea typeface="+mn-ea"/>
                <a:cs typeface="+mn-cs"/>
              </a:rPr>
              <a:t> </a:t>
            </a:r>
            <a:r>
              <a:rPr kumimoji="0" lang="en-US" u="none" strike="noStrike" kern="1200" cap="none" spc="200" normalizeH="0" baseline="0" noProof="0" dirty="0" smtClean="0">
                <a:ln>
                  <a:noFill/>
                </a:ln>
                <a:solidFill>
                  <a:srgbClr val="6B633D"/>
                </a:solidFill>
                <a:uLnTx/>
                <a:uFillTx/>
                <a:latin typeface="+mn-lt"/>
                <a:ea typeface="+mn-ea"/>
                <a:cs typeface="+mn-cs"/>
              </a:rPr>
              <a:t>Course</a:t>
            </a:r>
          </a:p>
        </p:txBody>
      </p:sp>
      <p:sp>
        <p:nvSpPr>
          <p:cNvPr id="12" name="TextBox 11"/>
          <p:cNvSpPr txBox="1"/>
          <p:nvPr/>
        </p:nvSpPr>
        <p:spPr>
          <a:xfrm>
            <a:off x="3124200" y="228600"/>
            <a:ext cx="5562600" cy="369332"/>
          </a:xfrm>
          <a:prstGeom prst="rect">
            <a:avLst/>
          </a:prstGeom>
          <a:noFill/>
        </p:spPr>
        <p:txBody>
          <a:bodyPr wrap="square" rtlCol="0">
            <a:spAutoFit/>
          </a:bodyPr>
          <a:lstStyle/>
          <a:p>
            <a:r>
              <a:rPr lang="en-US" b="1" dirty="0" smtClean="0"/>
              <a:t>Part III. Web, Wireless, and Social Media Strategies</a:t>
            </a:r>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209800"/>
            <a:ext cx="3657600" cy="1143000"/>
          </a:xfrm>
        </p:spPr>
        <p:txBody>
          <a:bodyPr>
            <a:normAutofit/>
          </a:bodyPr>
          <a:lstStyle/>
          <a:p>
            <a:r>
              <a:rPr lang="en-US" sz="2800" i="1" dirty="0" smtClean="0">
                <a:solidFill>
                  <a:schemeClr val="tx1"/>
                </a:solidFill>
              </a:rPr>
              <a:t>PCI Compliance</a:t>
            </a:r>
            <a:endParaRPr lang="en-US" sz="2800" i="1" dirty="0">
              <a:solidFill>
                <a:schemeClr val="tx1"/>
              </a:solidFill>
            </a:endParaRPr>
          </a:p>
        </p:txBody>
      </p:sp>
      <p:sp>
        <p:nvSpPr>
          <p:cNvPr id="3" name="Content Placeholder 2"/>
          <p:cNvSpPr>
            <a:spLocks noGrp="1"/>
          </p:cNvSpPr>
          <p:nvPr>
            <p:ph idx="1"/>
          </p:nvPr>
        </p:nvSpPr>
        <p:spPr>
          <a:xfrm>
            <a:off x="228600" y="3017837"/>
            <a:ext cx="7391400" cy="3230563"/>
          </a:xfrm>
        </p:spPr>
        <p:txBody>
          <a:bodyPr>
            <a:normAutofit/>
          </a:bodyPr>
          <a:lstStyle/>
          <a:p>
            <a:pPr algn="just">
              <a:spcBef>
                <a:spcPts val="0"/>
              </a:spcBef>
              <a:spcAft>
                <a:spcPts val="1200"/>
              </a:spcAft>
              <a:buNone/>
            </a:pPr>
            <a:r>
              <a:rPr lang="en-US" dirty="0" smtClean="0"/>
              <a:t>	</a:t>
            </a:r>
            <a:r>
              <a:rPr lang="en-US" sz="2200" dirty="0" smtClean="0">
                <a:solidFill>
                  <a:schemeClr val="tx1"/>
                </a:solidFill>
              </a:rPr>
              <a:t>PCI Compliance is a complex process that requires every business that deals with payment card numbers </a:t>
            </a:r>
            <a:r>
              <a:rPr lang="en-US" sz="2200" i="1" dirty="0" smtClean="0">
                <a:solidFill>
                  <a:schemeClr val="tx1"/>
                </a:solidFill>
              </a:rPr>
              <a:t>in any way </a:t>
            </a:r>
            <a:r>
              <a:rPr lang="en-US" sz="2200" dirty="0" smtClean="0">
                <a:solidFill>
                  <a:schemeClr val="tx1"/>
                </a:solidFill>
              </a:rPr>
              <a:t>to strictly follow a detailed list of regulations.</a:t>
            </a:r>
          </a:p>
          <a:p>
            <a:pPr algn="just">
              <a:spcBef>
                <a:spcPts val="600"/>
              </a:spcBef>
              <a:spcAft>
                <a:spcPts val="600"/>
              </a:spcAft>
              <a:buNone/>
            </a:pPr>
            <a:r>
              <a:rPr lang="en-US" sz="2200" b="1" dirty="0" smtClean="0">
                <a:solidFill>
                  <a:schemeClr val="tx1"/>
                </a:solidFill>
              </a:rPr>
              <a:t>	PCI Data Security Standard (PCI DSS): </a:t>
            </a:r>
            <a:r>
              <a:rPr lang="en-US" sz="2200" dirty="0" smtClean="0">
                <a:solidFill>
                  <a:schemeClr val="tx1"/>
                </a:solidFill>
              </a:rPr>
              <a:t>All EC and brick-and-mortar merchants must be PCI DSS compliant to accept, hold, process, or exchange credit cardholder data of major credit cards.   </a:t>
            </a:r>
            <a:r>
              <a:rPr lang="en-US" sz="2000" i="1" dirty="0" smtClean="0">
                <a:solidFill>
                  <a:schemeClr val="tx1"/>
                </a:solidFill>
                <a:hlinkClick r:id="rId3"/>
              </a:rPr>
              <a:t>http://pcisecuritystandards.org   </a:t>
            </a:r>
            <a:endParaRPr lang="en-US" sz="2000" i="1" dirty="0" smtClean="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solidFill>
                  <a:schemeClr val="tx1"/>
                </a:solidFill>
              </a:rPr>
              <a:t>6-</a:t>
            </a:r>
            <a:fld id="{4C0BDC54-7FBA-410E-843C-F866E66B0366}" type="slidenum">
              <a:rPr lang="en-US" smtClean="0">
                <a:solidFill>
                  <a:schemeClr val="tx1"/>
                </a:solidFill>
              </a:rPr>
              <a:pPr/>
              <a:t>10</a:t>
            </a:fld>
            <a:endParaRPr lang="en-US" dirty="0">
              <a:solidFill>
                <a:schemeClr val="tx1"/>
              </a:solidFill>
            </a:endParaRPr>
          </a:p>
        </p:txBody>
      </p:sp>
      <p:pic>
        <p:nvPicPr>
          <p:cNvPr id="6" name="Picture 5" descr="pci-rock-video.jpg">
            <a:hlinkClick r:id="rId4"/>
          </p:cNvPr>
          <p:cNvPicPr>
            <a:picLocks noChangeAspect="1"/>
          </p:cNvPicPr>
          <p:nvPr/>
        </p:nvPicPr>
        <p:blipFill>
          <a:blip r:embed="rId5" cstate="print"/>
          <a:stretch>
            <a:fillRect/>
          </a:stretch>
        </p:blipFill>
        <p:spPr>
          <a:xfrm>
            <a:off x="5372100" y="228600"/>
            <a:ext cx="3162300" cy="2550242"/>
          </a:xfrm>
          <a:prstGeom prst="rect">
            <a:avLst/>
          </a:prstGeom>
        </p:spPr>
      </p:pic>
      <p:sp>
        <p:nvSpPr>
          <p:cNvPr id="7" name="Rectangle 6"/>
          <p:cNvSpPr/>
          <p:nvPr/>
        </p:nvSpPr>
        <p:spPr>
          <a:xfrm>
            <a:off x="4953000" y="2743201"/>
            <a:ext cx="3962400" cy="307777"/>
          </a:xfrm>
          <a:prstGeom prst="rect">
            <a:avLst/>
          </a:prstGeom>
        </p:spPr>
        <p:txBody>
          <a:bodyPr wrap="square">
            <a:spAutoFit/>
          </a:bodyPr>
          <a:lstStyle/>
          <a:p>
            <a:pPr algn="r"/>
            <a:r>
              <a:rPr lang="en-US" sz="1400" dirty="0" smtClean="0">
                <a:latin typeface="Arial Narrow" pitchFamily="34" charset="0"/>
                <a:hlinkClick r:id="rId4"/>
              </a:rPr>
              <a:t>http://www.pcisecuritystandards.org/popups/pcirocks.php</a:t>
            </a:r>
            <a:endParaRPr lang="en-US" sz="1400" dirty="0">
              <a:latin typeface="Arial Narrow" pitchFamily="34" charset="0"/>
            </a:endParaRPr>
          </a:p>
        </p:txBody>
      </p:sp>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solidFill>
                  <a:schemeClr val="tx1"/>
                </a:solidFill>
              </a:rPr>
              <a:t>E-Business Model</a:t>
            </a:r>
            <a:endParaRPr lang="en-US" i="1" dirty="0">
              <a:solidFill>
                <a:schemeClr val="tx1"/>
              </a:solidFill>
            </a:endParaRPr>
          </a:p>
        </p:txBody>
      </p:sp>
      <p:sp>
        <p:nvSpPr>
          <p:cNvPr id="3" name="Content Placeholder 2"/>
          <p:cNvSpPr>
            <a:spLocks noGrp="1"/>
          </p:cNvSpPr>
          <p:nvPr>
            <p:ph idx="1"/>
          </p:nvPr>
        </p:nvSpPr>
        <p:spPr>
          <a:xfrm>
            <a:off x="457200" y="1600200"/>
            <a:ext cx="8077200" cy="4525963"/>
          </a:xfrm>
        </p:spPr>
        <p:txBody>
          <a:bodyPr>
            <a:normAutofit fontScale="92500" lnSpcReduction="10000"/>
          </a:bodyPr>
          <a:lstStyle/>
          <a:p>
            <a:pPr>
              <a:buNone/>
            </a:pPr>
            <a:endParaRPr lang="en-US" b="1" dirty="0" smtClean="0"/>
          </a:p>
          <a:p>
            <a:pPr>
              <a:buNone/>
            </a:pPr>
            <a:endParaRPr lang="en-US" b="1" dirty="0" smtClean="0"/>
          </a:p>
          <a:p>
            <a:pPr>
              <a:buNone/>
            </a:pPr>
            <a:endParaRPr lang="en-US" b="1" dirty="0" smtClean="0"/>
          </a:p>
          <a:p>
            <a:pPr>
              <a:buNone/>
            </a:pPr>
            <a:endParaRPr lang="en-US" b="1" dirty="0" smtClean="0"/>
          </a:p>
          <a:p>
            <a:pPr>
              <a:buNone/>
            </a:pPr>
            <a:endParaRPr lang="en-US" sz="2000" dirty="0" smtClean="0">
              <a:solidFill>
                <a:schemeClr val="tx1"/>
              </a:solidFill>
            </a:endParaRPr>
          </a:p>
          <a:p>
            <a:pPr>
              <a:buNone/>
            </a:pPr>
            <a:endParaRPr lang="en-US" sz="2000" dirty="0" smtClean="0">
              <a:solidFill>
                <a:schemeClr val="tx1"/>
              </a:solidFill>
            </a:endParaRPr>
          </a:p>
          <a:p>
            <a:pPr>
              <a:buNone/>
            </a:pPr>
            <a:endParaRPr lang="en-US" sz="2000" dirty="0" smtClean="0">
              <a:solidFill>
                <a:schemeClr val="tx1"/>
              </a:solidFill>
            </a:endParaRPr>
          </a:p>
          <a:p>
            <a:pPr>
              <a:buNone/>
            </a:pPr>
            <a:endParaRPr lang="en-US" sz="2000" dirty="0" smtClean="0">
              <a:solidFill>
                <a:schemeClr val="tx1"/>
              </a:solidFill>
            </a:endParaRPr>
          </a:p>
          <a:p>
            <a:pPr algn="r">
              <a:buNone/>
            </a:pPr>
            <a:r>
              <a:rPr lang="en-US" sz="1800" dirty="0" smtClean="0">
                <a:solidFill>
                  <a:schemeClr val="tx1"/>
                </a:solidFill>
              </a:rPr>
              <a:t>Figure 6.6  E-commerce model        </a:t>
            </a:r>
          </a:p>
          <a:p>
            <a:endParaRPr lang="en-US" sz="2200" dirty="0" smtClean="0"/>
          </a:p>
          <a:p>
            <a:pPr lvl="1">
              <a:buNone/>
            </a:pPr>
            <a:r>
              <a:rPr lang="en-US" sz="2200" dirty="0" smtClean="0">
                <a:solidFill>
                  <a:schemeClr val="tx1"/>
                </a:solidFill>
              </a:rPr>
              <a:t>Objective of e-business: s</a:t>
            </a:r>
            <a:r>
              <a:rPr lang="en-US" sz="2200" i="1" dirty="0" smtClean="0">
                <a:solidFill>
                  <a:schemeClr val="tx1"/>
                </a:solidFill>
              </a:rPr>
              <a:t>treamline </a:t>
            </a:r>
            <a:r>
              <a:rPr lang="en-US" sz="2200" dirty="0" smtClean="0">
                <a:solidFill>
                  <a:schemeClr val="tx1"/>
                </a:solidFill>
              </a:rPr>
              <a:t>and </a:t>
            </a:r>
            <a:r>
              <a:rPr lang="en-US" sz="2200" i="1" dirty="0" smtClean="0">
                <a:solidFill>
                  <a:schemeClr val="tx1"/>
                </a:solidFill>
              </a:rPr>
              <a:t>automate</a:t>
            </a:r>
            <a:r>
              <a:rPr lang="en-US" sz="2200" dirty="0" smtClean="0">
                <a:solidFill>
                  <a:schemeClr val="tx1"/>
                </a:solidFill>
              </a:rPr>
              <a:t> processes </a:t>
            </a:r>
            <a:endParaRPr lang="en-US" sz="2200" dirty="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solidFill>
                  <a:schemeClr val="tx1"/>
                </a:solidFill>
              </a:rPr>
              <a:t>6-</a:t>
            </a:r>
            <a:fld id="{4C0BDC54-7FBA-410E-843C-F866E66B0366}" type="slidenum">
              <a:rPr lang="en-US" smtClean="0">
                <a:solidFill>
                  <a:schemeClr val="tx1"/>
                </a:solidFill>
              </a:rPr>
              <a:pPr/>
              <a:t>11</a:t>
            </a:fld>
            <a:endParaRPr lang="en-US" dirty="0">
              <a:solidFill>
                <a:schemeClr val="tx1"/>
              </a:solidFill>
            </a:endParaRPr>
          </a:p>
        </p:txBody>
      </p:sp>
      <p:pic>
        <p:nvPicPr>
          <p:cNvPr id="6" name="Picture 4" descr="nt0002-y"/>
          <p:cNvPicPr>
            <a:picLocks noChangeAspect="1" noChangeArrowheads="1"/>
          </p:cNvPicPr>
          <p:nvPr/>
        </p:nvPicPr>
        <p:blipFill>
          <a:blip r:embed="rId3" cstate="print">
            <a:lum bright="-9000" contrast="17000"/>
          </a:blip>
          <a:srcRect/>
          <a:stretch>
            <a:fillRect/>
          </a:stretch>
        </p:blipFill>
        <p:spPr bwMode="auto">
          <a:xfrm>
            <a:off x="762000" y="1479947"/>
            <a:ext cx="7543800" cy="3793728"/>
          </a:xfrm>
          <a:prstGeom prst="rect">
            <a:avLst/>
          </a:prstGeom>
          <a:noFill/>
          <a:ln w="9525">
            <a:noFill/>
            <a:miter lim="800000"/>
            <a:headEnd/>
            <a:tailEnd/>
          </a:ln>
          <a:effectLst>
            <a:outerShdw blurRad="292100" dist="76200" sx="102000" sy="102000" algn="ctr" rotWithShape="0">
              <a:prstClr val="black">
                <a:alpha val="40000"/>
              </a:prstClr>
            </a:outerShdw>
          </a:effectLst>
        </p:spPr>
      </p:pic>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i="1" dirty="0" smtClean="0">
                <a:solidFill>
                  <a:schemeClr val="tx1"/>
                </a:solidFill>
              </a:rPr>
              <a:t>E-business Models </a:t>
            </a:r>
            <a:endParaRPr lang="en-US" sz="2800" i="1" dirty="0">
              <a:solidFill>
                <a:schemeClr val="tx1"/>
              </a:solidFill>
            </a:endParaRPr>
          </a:p>
        </p:txBody>
      </p:sp>
      <p:sp>
        <p:nvSpPr>
          <p:cNvPr id="3" name="Content Placeholder 2"/>
          <p:cNvSpPr>
            <a:spLocks noGrp="1"/>
          </p:cNvSpPr>
          <p:nvPr>
            <p:ph idx="1"/>
          </p:nvPr>
        </p:nvSpPr>
        <p:spPr>
          <a:xfrm>
            <a:off x="381000" y="1219200"/>
            <a:ext cx="8229600" cy="4800600"/>
          </a:xfrm>
        </p:spPr>
        <p:txBody>
          <a:bodyPr>
            <a:noAutofit/>
          </a:bodyPr>
          <a:lstStyle/>
          <a:p>
            <a:r>
              <a:rPr lang="en-US" sz="2400" dirty="0" smtClean="0">
                <a:solidFill>
                  <a:schemeClr val="tx1"/>
                </a:solidFill>
              </a:rPr>
              <a:t>Comparison shopping engines</a:t>
            </a:r>
          </a:p>
          <a:p>
            <a:r>
              <a:rPr lang="en-US" sz="2400" dirty="0" smtClean="0">
                <a:solidFill>
                  <a:schemeClr val="tx1"/>
                </a:solidFill>
              </a:rPr>
              <a:t>Affiliate marketing</a:t>
            </a:r>
          </a:p>
          <a:p>
            <a:r>
              <a:rPr lang="en-US" sz="2400" dirty="0" smtClean="0">
                <a:solidFill>
                  <a:schemeClr val="tx1"/>
                </a:solidFill>
              </a:rPr>
              <a:t>Electronic marketplaces and exchanges </a:t>
            </a:r>
          </a:p>
          <a:p>
            <a:r>
              <a:rPr lang="en-US" sz="2400" dirty="0" smtClean="0">
                <a:solidFill>
                  <a:schemeClr val="tx1"/>
                </a:solidFill>
              </a:rPr>
              <a:t>Information brokers and matching services </a:t>
            </a:r>
          </a:p>
          <a:p>
            <a:r>
              <a:rPr lang="en-US" sz="2400" dirty="0" smtClean="0">
                <a:solidFill>
                  <a:schemeClr val="tx1"/>
                </a:solidFill>
              </a:rPr>
              <a:t>Memberships</a:t>
            </a:r>
          </a:p>
          <a:p>
            <a:r>
              <a:rPr lang="en-US" sz="2400" dirty="0" smtClean="0">
                <a:solidFill>
                  <a:schemeClr val="tx1"/>
                </a:solidFill>
              </a:rPr>
              <a:t>Forward auctions</a:t>
            </a:r>
          </a:p>
          <a:p>
            <a:r>
              <a:rPr lang="en-US" sz="2400" dirty="0" smtClean="0">
                <a:solidFill>
                  <a:schemeClr val="tx1"/>
                </a:solidFill>
              </a:rPr>
              <a:t>Reverse auctions</a:t>
            </a:r>
          </a:p>
          <a:p>
            <a:r>
              <a:rPr lang="en-US" sz="2400" dirty="0" smtClean="0">
                <a:solidFill>
                  <a:schemeClr val="tx1"/>
                </a:solidFill>
              </a:rPr>
              <a:t>Name-your-own-price</a:t>
            </a:r>
          </a:p>
          <a:p>
            <a:r>
              <a:rPr lang="en-US" sz="2400" dirty="0" smtClean="0">
                <a:solidFill>
                  <a:schemeClr val="tx1"/>
                </a:solidFill>
              </a:rPr>
              <a:t>Online auctions</a:t>
            </a:r>
          </a:p>
          <a:p>
            <a:r>
              <a:rPr lang="en-US" sz="2400" dirty="0" smtClean="0">
                <a:solidFill>
                  <a:schemeClr val="tx1"/>
                </a:solidFill>
              </a:rPr>
              <a:t>Online direct marketing. </a:t>
            </a:r>
          </a:p>
          <a:p>
            <a:r>
              <a:rPr lang="en-US" sz="2400" dirty="0" smtClean="0">
                <a:solidFill>
                  <a:schemeClr val="tx1"/>
                </a:solidFill>
              </a:rPr>
              <a:t>Viral marketing</a:t>
            </a: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solidFill>
                  <a:schemeClr val="tx1"/>
                </a:solidFill>
              </a:rPr>
              <a:t>6-</a:t>
            </a:r>
            <a:fld id="{4C0BDC54-7FBA-410E-843C-F866E66B0366}" type="slidenum">
              <a:rPr lang="en-US" smtClean="0">
                <a:solidFill>
                  <a:schemeClr val="tx1"/>
                </a:solidFill>
              </a:rPr>
              <a:pPr/>
              <a:t>12</a:t>
            </a:fld>
            <a:endParaRPr lang="en-US" dirty="0">
              <a:solidFill>
                <a:schemeClr val="tx1"/>
              </a:solidFill>
            </a:endParaRPr>
          </a:p>
        </p:txBody>
      </p:sp>
      <p:pic>
        <p:nvPicPr>
          <p:cNvPr id="7" name="Picture 6" descr="logo.gif"/>
          <p:cNvPicPr>
            <a:picLocks noChangeAspect="1"/>
          </p:cNvPicPr>
          <p:nvPr/>
        </p:nvPicPr>
        <p:blipFill>
          <a:blip r:embed="rId3" cstate="print"/>
          <a:stretch>
            <a:fillRect/>
          </a:stretch>
        </p:blipFill>
        <p:spPr>
          <a:xfrm rot="760679">
            <a:off x="5782078" y="1205464"/>
            <a:ext cx="2051238" cy="839143"/>
          </a:xfrm>
          <a:prstGeom prst="rect">
            <a:avLst/>
          </a:prstGeom>
        </p:spPr>
      </p:pic>
      <p:pic>
        <p:nvPicPr>
          <p:cNvPr id="8" name="Picture 7" descr="v.gif"/>
          <p:cNvPicPr>
            <a:picLocks noChangeAspect="1"/>
          </p:cNvPicPr>
          <p:nvPr/>
        </p:nvPicPr>
        <p:blipFill>
          <a:blip r:embed="rId4" cstate="print"/>
          <a:stretch>
            <a:fillRect/>
          </a:stretch>
        </p:blipFill>
        <p:spPr>
          <a:xfrm rot="20717508">
            <a:off x="5388812" y="3030934"/>
            <a:ext cx="2519175" cy="1957387"/>
          </a:xfrm>
          <a:prstGeom prst="rect">
            <a:avLst/>
          </a:prstGeom>
        </p:spPr>
      </p:pic>
      <p:pic>
        <p:nvPicPr>
          <p:cNvPr id="9" name="Picture 8" descr="ll.gif"/>
          <p:cNvPicPr>
            <a:picLocks noChangeAspect="1"/>
          </p:cNvPicPr>
          <p:nvPr/>
        </p:nvPicPr>
        <p:blipFill>
          <a:blip r:embed="rId5" cstate="print"/>
          <a:stretch>
            <a:fillRect/>
          </a:stretch>
        </p:blipFill>
        <p:spPr>
          <a:xfrm>
            <a:off x="4876800" y="5410200"/>
            <a:ext cx="2743200" cy="502681"/>
          </a:xfrm>
          <a:prstGeom prst="rect">
            <a:avLst/>
          </a:prstGeom>
          <a:effectLst>
            <a:outerShdw blurRad="50800" dist="50800" dir="5400000" algn="ctr" rotWithShape="0">
              <a:schemeClr val="accent1">
                <a:lumMod val="75000"/>
              </a:schemeClr>
            </a:outerShdw>
          </a:effectLst>
        </p:spPr>
      </p:pic>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chemeClr val="tx1"/>
                </a:solidFill>
              </a:rPr>
              <a:t>6.2 B2C e-Commerce </a:t>
            </a:r>
          </a:p>
        </p:txBody>
      </p:sp>
      <p:sp>
        <p:nvSpPr>
          <p:cNvPr id="3" name="Content Placeholder 2"/>
          <p:cNvSpPr>
            <a:spLocks noGrp="1"/>
          </p:cNvSpPr>
          <p:nvPr>
            <p:ph idx="1"/>
          </p:nvPr>
        </p:nvSpPr>
        <p:spPr/>
        <p:txBody>
          <a:bodyPr>
            <a:normAutofit fontScale="92500"/>
          </a:bodyPr>
          <a:lstStyle/>
          <a:p>
            <a:pPr>
              <a:spcBef>
                <a:spcPts val="1200"/>
              </a:spcBef>
              <a:spcAft>
                <a:spcPts val="1200"/>
              </a:spcAft>
            </a:pPr>
            <a:r>
              <a:rPr lang="en-US" sz="2400" dirty="0" smtClean="0">
                <a:solidFill>
                  <a:schemeClr val="tx1"/>
                </a:solidFill>
              </a:rPr>
              <a:t>Most well-known B2C site is </a:t>
            </a:r>
            <a:r>
              <a:rPr lang="en-US" sz="2400" i="1" dirty="0" smtClean="0">
                <a:solidFill>
                  <a:schemeClr val="tx1"/>
                </a:solidFill>
              </a:rPr>
              <a:t>Amazon.com</a:t>
            </a:r>
            <a:r>
              <a:rPr lang="en-US" sz="2400" dirty="0" smtClean="0">
                <a:solidFill>
                  <a:schemeClr val="tx1"/>
                </a:solidFill>
              </a:rPr>
              <a:t>, </a:t>
            </a:r>
            <a:br>
              <a:rPr lang="en-US" sz="2400" dirty="0" smtClean="0">
                <a:solidFill>
                  <a:schemeClr val="tx1"/>
                </a:solidFill>
              </a:rPr>
            </a:br>
            <a:r>
              <a:rPr lang="en-US" sz="2400" dirty="0" smtClean="0">
                <a:solidFill>
                  <a:schemeClr val="tx1"/>
                </a:solidFill>
              </a:rPr>
              <a:t>whose patented IT developments </a:t>
            </a:r>
            <a:br>
              <a:rPr lang="en-US" sz="2400" dirty="0" smtClean="0">
                <a:solidFill>
                  <a:schemeClr val="tx1"/>
                </a:solidFill>
              </a:rPr>
            </a:br>
            <a:r>
              <a:rPr lang="en-US" sz="2400" dirty="0" smtClean="0">
                <a:solidFill>
                  <a:schemeClr val="tx1"/>
                </a:solidFill>
              </a:rPr>
              <a:t>provide a competitive edge</a:t>
            </a:r>
          </a:p>
          <a:p>
            <a:pPr>
              <a:spcBef>
                <a:spcPts val="1200"/>
              </a:spcBef>
              <a:spcAft>
                <a:spcPts val="1200"/>
              </a:spcAft>
            </a:pPr>
            <a:r>
              <a:rPr lang="en-US" sz="2400" i="1" dirty="0" smtClean="0">
                <a:solidFill>
                  <a:schemeClr val="tx1"/>
                </a:solidFill>
              </a:rPr>
              <a:t>ING Direct, largest online bank </a:t>
            </a:r>
            <a:r>
              <a:rPr lang="en-US" sz="2400" dirty="0" smtClean="0">
                <a:solidFill>
                  <a:schemeClr val="tx1"/>
                </a:solidFill>
              </a:rPr>
              <a:t>with</a:t>
            </a:r>
            <a:r>
              <a:rPr lang="en-US" sz="2400" i="1" dirty="0" smtClean="0">
                <a:solidFill>
                  <a:schemeClr val="tx1"/>
                </a:solidFill>
              </a:rPr>
              <a:t> </a:t>
            </a:r>
            <a:r>
              <a:rPr lang="en-US" sz="2400" dirty="0" smtClean="0">
                <a:solidFill>
                  <a:schemeClr val="tx1"/>
                </a:solidFill>
              </a:rPr>
              <a:t>high rates, </a:t>
            </a:r>
            <a:br>
              <a:rPr lang="en-US" sz="2400" dirty="0" smtClean="0">
                <a:solidFill>
                  <a:schemeClr val="tx1"/>
                </a:solidFill>
              </a:rPr>
            </a:br>
            <a:r>
              <a:rPr lang="en-US" sz="2400" dirty="0" smtClean="0">
                <a:solidFill>
                  <a:schemeClr val="tx1"/>
                </a:solidFill>
              </a:rPr>
              <a:t>high-volume, low-margins, and high profits</a:t>
            </a:r>
          </a:p>
          <a:p>
            <a:pPr>
              <a:spcBef>
                <a:spcPts val="1200"/>
              </a:spcBef>
              <a:spcAft>
                <a:spcPts val="1200"/>
              </a:spcAft>
            </a:pPr>
            <a:r>
              <a:rPr lang="en-US" sz="2400" dirty="0" smtClean="0">
                <a:solidFill>
                  <a:schemeClr val="tx1"/>
                </a:solidFill>
              </a:rPr>
              <a:t>Online job market. Most companies and </a:t>
            </a:r>
            <a:br>
              <a:rPr lang="en-US" sz="2400" dirty="0" smtClean="0">
                <a:solidFill>
                  <a:schemeClr val="tx1"/>
                </a:solidFill>
              </a:rPr>
            </a:br>
            <a:r>
              <a:rPr lang="en-US" sz="2400" dirty="0" smtClean="0">
                <a:solidFill>
                  <a:schemeClr val="tx1"/>
                </a:solidFill>
              </a:rPr>
              <a:t>government agencies advertise job openings, </a:t>
            </a:r>
            <a:br>
              <a:rPr lang="en-US" sz="2400" dirty="0" smtClean="0">
                <a:solidFill>
                  <a:schemeClr val="tx1"/>
                </a:solidFill>
              </a:rPr>
            </a:br>
            <a:r>
              <a:rPr lang="en-US" sz="2400" dirty="0" smtClean="0">
                <a:solidFill>
                  <a:schemeClr val="tx1"/>
                </a:solidFill>
              </a:rPr>
              <a:t>accept résumés, and take applications via the Internet. </a:t>
            </a:r>
          </a:p>
          <a:p>
            <a:pPr>
              <a:spcBef>
                <a:spcPts val="1200"/>
              </a:spcBef>
              <a:spcAft>
                <a:spcPts val="1200"/>
              </a:spcAft>
            </a:pPr>
            <a:r>
              <a:rPr lang="en-US" sz="2400" dirty="0" smtClean="0">
                <a:solidFill>
                  <a:schemeClr val="tx1"/>
                </a:solidFill>
              </a:rPr>
              <a:t>Despite B2C ongoing growth, many e-tailers still face challenges that interfere with the growth of its e-tailing efforts</a:t>
            </a:r>
          </a:p>
          <a:p>
            <a:endParaRPr lang="en-US" sz="2400" b="1" i="1" dirty="0" smtClean="0"/>
          </a:p>
          <a:p>
            <a:endParaRPr lang="en-US" sz="2400" dirty="0" smtClean="0">
              <a:solidFill>
                <a:schemeClr val="tx1"/>
              </a:solidFill>
            </a:endParaRPr>
          </a:p>
          <a:p>
            <a:endParaRPr lang="en-US" sz="2400" dirty="0" smtClean="0">
              <a:solidFill>
                <a:schemeClr val="tx1"/>
              </a:solidFill>
            </a:endParaRPr>
          </a:p>
          <a:p>
            <a:endParaRPr lang="en-US" sz="2400" dirty="0" smtClean="0">
              <a:solidFill>
                <a:schemeClr val="tx1"/>
              </a:solidFill>
            </a:endParaRPr>
          </a:p>
          <a:p>
            <a:endParaRPr lang="en-US" sz="2400" dirty="0" smtClean="0">
              <a:solidFill>
                <a:schemeClr val="tx1"/>
              </a:solidFill>
            </a:endParaRPr>
          </a:p>
          <a:p>
            <a:endParaRPr lang="en-US" sz="2400" dirty="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solidFill>
                  <a:schemeClr val="tx1"/>
                </a:solidFill>
              </a:rPr>
              <a:t>6-</a:t>
            </a:r>
            <a:fld id="{4C0BDC54-7FBA-410E-843C-F866E66B0366}" type="slidenum">
              <a:rPr lang="en-US" smtClean="0">
                <a:solidFill>
                  <a:schemeClr val="tx1"/>
                </a:solidFill>
              </a:rPr>
              <a:pPr/>
              <a:t>13</a:t>
            </a:fld>
            <a:endParaRPr lang="en-US" dirty="0">
              <a:solidFill>
                <a:schemeClr val="tx1"/>
              </a:solidFill>
            </a:endParaRPr>
          </a:p>
        </p:txBody>
      </p:sp>
      <p:pic>
        <p:nvPicPr>
          <p:cNvPr id="7" name="Picture 6" descr="ing.gif"/>
          <p:cNvPicPr>
            <a:picLocks noChangeAspect="1"/>
          </p:cNvPicPr>
          <p:nvPr/>
        </p:nvPicPr>
        <p:blipFill>
          <a:blip r:embed="rId3" cstate="print"/>
          <a:stretch>
            <a:fillRect/>
          </a:stretch>
        </p:blipFill>
        <p:spPr>
          <a:xfrm>
            <a:off x="6781800" y="2351416"/>
            <a:ext cx="1176337" cy="1610984"/>
          </a:xfrm>
          <a:prstGeom prst="rect">
            <a:avLst/>
          </a:prstGeom>
          <a:effectLst>
            <a:outerShdw blurRad="114300" dist="165100" dir="18900000" algn="bl" rotWithShape="0">
              <a:schemeClr val="accent6">
                <a:lumMod val="50000"/>
                <a:alpha val="40000"/>
              </a:schemeClr>
            </a:outerShdw>
          </a:effectLst>
        </p:spPr>
      </p:pic>
      <p:pic>
        <p:nvPicPr>
          <p:cNvPr id="8" name="Picture 7" descr="amaz.gif"/>
          <p:cNvPicPr>
            <a:picLocks noChangeAspect="1"/>
          </p:cNvPicPr>
          <p:nvPr/>
        </p:nvPicPr>
        <p:blipFill>
          <a:blip r:embed="rId4" cstate="print"/>
          <a:stretch>
            <a:fillRect/>
          </a:stretch>
        </p:blipFill>
        <p:spPr>
          <a:xfrm>
            <a:off x="5638800" y="1143000"/>
            <a:ext cx="1504950" cy="371475"/>
          </a:xfrm>
          <a:prstGeom prst="rect">
            <a:avLst/>
          </a:prstGeom>
          <a:effectLst>
            <a:outerShdw blurRad="330200" dist="63500" sx="102000" sy="102000" algn="ctr" rotWithShape="0">
              <a:prstClr val="black">
                <a:alpha val="40000"/>
              </a:prstClr>
            </a:outerShdw>
          </a:effectLst>
        </p:spPr>
      </p:pic>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solidFill>
                  <a:schemeClr val="tx1"/>
                </a:solidFill>
              </a:rPr>
              <a:t>Issues in E-tailing</a:t>
            </a:r>
            <a:endParaRPr lang="en-US" i="1" dirty="0">
              <a:solidFill>
                <a:schemeClr val="tx1"/>
              </a:solidFill>
            </a:endParaRPr>
          </a:p>
        </p:txBody>
      </p:sp>
      <p:sp>
        <p:nvSpPr>
          <p:cNvPr id="3" name="Content Placeholder 2"/>
          <p:cNvSpPr>
            <a:spLocks noGrp="1"/>
          </p:cNvSpPr>
          <p:nvPr>
            <p:ph idx="1"/>
          </p:nvPr>
        </p:nvSpPr>
        <p:spPr/>
        <p:txBody>
          <a:bodyPr/>
          <a:lstStyle/>
          <a:p>
            <a:pPr marL="274320" indent="-274320">
              <a:spcBef>
                <a:spcPts val="1200"/>
              </a:spcBef>
              <a:spcAft>
                <a:spcPts val="600"/>
              </a:spcAft>
              <a:buClr>
                <a:schemeClr val="tx1"/>
              </a:buClr>
              <a:buFont typeface="+mj-lt"/>
              <a:buAutoNum type="arabicPeriod"/>
            </a:pPr>
            <a:r>
              <a:rPr lang="en-US" sz="2400" dirty="0" smtClean="0">
                <a:solidFill>
                  <a:schemeClr val="tx1"/>
                </a:solidFill>
              </a:rPr>
              <a:t>Resolving </a:t>
            </a:r>
            <a:r>
              <a:rPr lang="en-US" sz="2400" b="1" dirty="0" smtClean="0">
                <a:solidFill>
                  <a:schemeClr val="tx1"/>
                </a:solidFill>
              </a:rPr>
              <a:t>channel conflict </a:t>
            </a:r>
            <a:r>
              <a:rPr lang="en-US" sz="2400" dirty="0" smtClean="0">
                <a:solidFill>
                  <a:schemeClr val="tx1"/>
                </a:solidFill>
              </a:rPr>
              <a:t>between an online selling channel and physical selling channels</a:t>
            </a:r>
          </a:p>
          <a:p>
            <a:pPr marL="274320" indent="-274320">
              <a:spcBef>
                <a:spcPts val="1200"/>
              </a:spcBef>
              <a:spcAft>
                <a:spcPts val="600"/>
              </a:spcAft>
              <a:buClr>
                <a:schemeClr val="tx1"/>
              </a:buClr>
              <a:buFont typeface="+mj-lt"/>
              <a:buAutoNum type="arabicPeriod"/>
            </a:pPr>
            <a:r>
              <a:rPr lang="en-US" sz="2400" dirty="0" smtClean="0">
                <a:solidFill>
                  <a:schemeClr val="tx1"/>
                </a:solidFill>
              </a:rPr>
              <a:t>Resolving conflicts within click-and-mortar organizations. </a:t>
            </a:r>
          </a:p>
          <a:p>
            <a:pPr marL="274320" indent="-274320">
              <a:spcBef>
                <a:spcPts val="1200"/>
              </a:spcBef>
              <a:spcAft>
                <a:spcPts val="600"/>
              </a:spcAft>
              <a:buClr>
                <a:schemeClr val="tx1"/>
              </a:buClr>
              <a:buFont typeface="+mj-lt"/>
              <a:buAutoNum type="arabicPeriod"/>
            </a:pPr>
            <a:r>
              <a:rPr lang="en-US" sz="2400" dirty="0" smtClean="0">
                <a:solidFill>
                  <a:schemeClr val="tx1"/>
                </a:solidFill>
              </a:rPr>
              <a:t>Managing order fulfillment, logistics, and reverse logistics.</a:t>
            </a:r>
          </a:p>
          <a:p>
            <a:pPr marL="274320" indent="-274320">
              <a:spcBef>
                <a:spcPts val="1200"/>
              </a:spcBef>
              <a:spcAft>
                <a:spcPts val="600"/>
              </a:spcAft>
              <a:buClr>
                <a:schemeClr val="tx1"/>
              </a:buClr>
              <a:buFont typeface="+mj-lt"/>
              <a:buAutoNum type="arabicPeriod"/>
            </a:pPr>
            <a:r>
              <a:rPr lang="en-US" sz="2400" dirty="0" smtClean="0">
                <a:solidFill>
                  <a:schemeClr val="tx1"/>
                </a:solidFill>
              </a:rPr>
              <a:t> Determining viability and risk of online e-tailers. </a:t>
            </a:r>
          </a:p>
          <a:p>
            <a:pPr marL="274320" indent="-274320">
              <a:spcBef>
                <a:spcPts val="1200"/>
              </a:spcBef>
              <a:spcAft>
                <a:spcPts val="600"/>
              </a:spcAft>
              <a:buClr>
                <a:schemeClr val="tx1"/>
              </a:buClr>
              <a:buFont typeface="+mj-lt"/>
              <a:buAutoNum type="arabicPeriod"/>
            </a:pPr>
            <a:r>
              <a:rPr lang="en-US" sz="2400" dirty="0" smtClean="0">
                <a:solidFill>
                  <a:schemeClr val="tx1"/>
                </a:solidFill>
              </a:rPr>
              <a:t>Identifying appropriate revenue (business) models. </a:t>
            </a:r>
          </a:p>
          <a:p>
            <a:pPr marL="274320" indent="-274320">
              <a:spcBef>
                <a:spcPts val="600"/>
              </a:spcBef>
              <a:buClr>
                <a:schemeClr val="tx1"/>
              </a:buClr>
              <a:buFont typeface="+mj-lt"/>
              <a:buAutoNum type="arabicPeriod"/>
            </a:pPr>
            <a:endParaRPr lang="en-US" sz="2400" dirty="0" smtClean="0">
              <a:solidFill>
                <a:schemeClr val="tx1"/>
              </a:solidFill>
            </a:endParaRPr>
          </a:p>
          <a:p>
            <a:pPr marL="274320" indent="-274320">
              <a:spcBef>
                <a:spcPts val="600"/>
              </a:spcBef>
              <a:buFont typeface="+mj-lt"/>
              <a:buAutoNum type="arabicPeriod"/>
            </a:pPr>
            <a:endParaRPr lang="en-US" sz="2400" dirty="0" smtClean="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solidFill>
                  <a:schemeClr val="tx1"/>
                </a:solidFill>
              </a:rPr>
              <a:t>6-</a:t>
            </a:r>
            <a:fld id="{4C0BDC54-7FBA-410E-843C-F866E66B0366}" type="slidenum">
              <a:rPr lang="en-US" smtClean="0">
                <a:solidFill>
                  <a:schemeClr val="tx1"/>
                </a:solidFill>
              </a:rPr>
              <a:pPr/>
              <a:t>14</a:t>
            </a:fld>
            <a:endParaRPr lang="en-US" dirty="0">
              <a:solidFill>
                <a:schemeClr val="tx1"/>
              </a:solidFill>
            </a:endParaRPr>
          </a:p>
        </p:txBody>
      </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chemeClr val="tx1"/>
                </a:solidFill>
              </a:rPr>
              <a:t>6.3 B2B  e-Commerce &amp; e-Procurement</a:t>
            </a:r>
            <a:endParaRPr lang="en-US" dirty="0">
              <a:solidFill>
                <a:schemeClr val="tx1"/>
              </a:solidFill>
            </a:endParaRPr>
          </a:p>
        </p:txBody>
      </p:sp>
      <p:sp>
        <p:nvSpPr>
          <p:cNvPr id="3" name="Content Placeholder 2"/>
          <p:cNvSpPr>
            <a:spLocks noGrp="1"/>
          </p:cNvSpPr>
          <p:nvPr>
            <p:ph idx="1"/>
          </p:nvPr>
        </p:nvSpPr>
        <p:spPr/>
        <p:txBody>
          <a:bodyPr>
            <a:normAutofit/>
          </a:bodyPr>
          <a:lstStyle/>
          <a:p>
            <a:pPr>
              <a:buNone/>
            </a:pPr>
            <a:r>
              <a:rPr lang="en-US" sz="2400" dirty="0" smtClean="0">
                <a:solidFill>
                  <a:schemeClr val="tx1"/>
                </a:solidFill>
              </a:rPr>
              <a:t>B2B </a:t>
            </a:r>
          </a:p>
          <a:p>
            <a:r>
              <a:rPr lang="en-US" sz="2400" dirty="0" smtClean="0">
                <a:solidFill>
                  <a:schemeClr val="tx1"/>
                </a:solidFill>
              </a:rPr>
              <a:t>comprises about 85% of e-commerce dollar volume. </a:t>
            </a:r>
          </a:p>
          <a:p>
            <a:r>
              <a:rPr lang="en-US" sz="2400" dirty="0" smtClean="0">
                <a:solidFill>
                  <a:schemeClr val="tx1"/>
                </a:solidFill>
              </a:rPr>
              <a:t>covers apps that enable an enterprise to form electronic relationships with its distributors, resellers, suppliers, customers, and other partners. </a:t>
            </a:r>
          </a:p>
          <a:p>
            <a:endParaRPr lang="en-US" sz="2400" dirty="0" smtClean="0">
              <a:solidFill>
                <a:schemeClr val="tx1"/>
              </a:solidFill>
            </a:endParaRPr>
          </a:p>
          <a:p>
            <a:r>
              <a:rPr lang="en-US" sz="2400" dirty="0" smtClean="0">
                <a:solidFill>
                  <a:schemeClr val="tx1"/>
                </a:solidFill>
              </a:rPr>
              <a:t>By using B2B, organizations can restructure their supply chains and partner relationships.</a:t>
            </a:r>
            <a:endParaRPr lang="en-US" sz="2400" dirty="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solidFill>
                  <a:schemeClr val="tx1"/>
                </a:solidFill>
              </a:rPr>
              <a:t>6-</a:t>
            </a:r>
            <a:fld id="{4C0BDC54-7FBA-410E-843C-F866E66B0366}" type="slidenum">
              <a:rPr lang="en-US" smtClean="0">
                <a:solidFill>
                  <a:schemeClr val="tx1"/>
                </a:solidFill>
              </a:rPr>
              <a:pPr/>
              <a:t>15</a:t>
            </a:fld>
            <a:endParaRPr lang="en-US" dirty="0">
              <a:solidFill>
                <a:schemeClr val="tx1"/>
              </a:solidFill>
            </a:endParaRPr>
          </a:p>
        </p:txBody>
      </p:sp>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i="1" dirty="0" smtClean="0">
                <a:solidFill>
                  <a:schemeClr val="tx1"/>
                </a:solidFill>
              </a:rPr>
              <a:t>B2B Business Models</a:t>
            </a:r>
            <a:endParaRPr lang="en-US" sz="2800" i="1" dirty="0">
              <a:solidFill>
                <a:schemeClr val="tx1"/>
              </a:solidFill>
            </a:endParaRPr>
          </a:p>
        </p:txBody>
      </p:sp>
      <p:sp>
        <p:nvSpPr>
          <p:cNvPr id="3" name="Content Placeholder 2"/>
          <p:cNvSpPr>
            <a:spLocks noGrp="1"/>
          </p:cNvSpPr>
          <p:nvPr>
            <p:ph idx="1"/>
          </p:nvPr>
        </p:nvSpPr>
        <p:spPr/>
        <p:txBody>
          <a:bodyPr>
            <a:normAutofit/>
          </a:bodyPr>
          <a:lstStyle/>
          <a:p>
            <a:pPr>
              <a:buNone/>
            </a:pPr>
            <a:r>
              <a:rPr lang="en-US" sz="2400" b="1" dirty="0" smtClean="0">
                <a:solidFill>
                  <a:schemeClr val="tx1"/>
                </a:solidFill>
              </a:rPr>
              <a:t>Sell-side: </a:t>
            </a:r>
          </a:p>
          <a:p>
            <a:pPr lvl="1"/>
            <a:r>
              <a:rPr lang="en-US" sz="2000" dirty="0" smtClean="0">
                <a:solidFill>
                  <a:schemeClr val="tx1"/>
                </a:solidFill>
              </a:rPr>
              <a:t>Seller can be either a manufacturer (</a:t>
            </a:r>
            <a:r>
              <a:rPr lang="en-US" sz="2000" i="1" dirty="0" smtClean="0">
                <a:solidFill>
                  <a:schemeClr val="tx1"/>
                </a:solidFill>
              </a:rPr>
              <a:t>IBM.com</a:t>
            </a:r>
            <a:r>
              <a:rPr lang="en-US" sz="2000" dirty="0" smtClean="0">
                <a:solidFill>
                  <a:schemeClr val="tx1"/>
                </a:solidFill>
              </a:rPr>
              <a:t>), a distributor (</a:t>
            </a:r>
            <a:r>
              <a:rPr lang="en-US" sz="2000" i="1" dirty="0" smtClean="0">
                <a:solidFill>
                  <a:schemeClr val="tx1"/>
                </a:solidFill>
              </a:rPr>
              <a:t>Avnet.com</a:t>
            </a:r>
            <a:r>
              <a:rPr lang="en-US" sz="2000" dirty="0" smtClean="0">
                <a:solidFill>
                  <a:schemeClr val="tx1"/>
                </a:solidFill>
              </a:rPr>
              <a:t>), or a retailer (</a:t>
            </a:r>
            <a:r>
              <a:rPr lang="en-US" sz="2000" i="1" dirty="0" smtClean="0">
                <a:solidFill>
                  <a:schemeClr val="tx1"/>
                </a:solidFill>
              </a:rPr>
              <a:t>Walmart.com</a:t>
            </a:r>
            <a:r>
              <a:rPr lang="en-US" sz="2000" dirty="0" smtClean="0">
                <a:solidFill>
                  <a:schemeClr val="tx1"/>
                </a:solidFill>
              </a:rPr>
              <a:t>)</a:t>
            </a:r>
          </a:p>
          <a:p>
            <a:pPr lvl="1"/>
            <a:r>
              <a:rPr lang="en-US" sz="2000" dirty="0" smtClean="0">
                <a:solidFill>
                  <a:schemeClr val="tx1"/>
                </a:solidFill>
              </a:rPr>
              <a:t>Primary methods are forward auctions and online catalogs, which can be customized for each buyer</a:t>
            </a:r>
          </a:p>
          <a:p>
            <a:pPr>
              <a:buNone/>
            </a:pPr>
            <a:r>
              <a:rPr lang="en-US" sz="2400" dirty="0" smtClean="0"/>
              <a:t> </a:t>
            </a:r>
            <a:endParaRPr lang="en-US" sz="2400" dirty="0" smtClean="0">
              <a:solidFill>
                <a:schemeClr val="tx1"/>
              </a:solidFill>
            </a:endParaRPr>
          </a:p>
          <a:p>
            <a:pPr>
              <a:buNone/>
            </a:pPr>
            <a:r>
              <a:rPr lang="en-US" sz="2400" b="1" dirty="0" smtClean="0">
                <a:solidFill>
                  <a:schemeClr val="tx1"/>
                </a:solidFill>
              </a:rPr>
              <a:t>Buy-side</a:t>
            </a:r>
            <a:r>
              <a:rPr lang="en-US" sz="2400" dirty="0" smtClean="0">
                <a:solidFill>
                  <a:schemeClr val="tx1"/>
                </a:solidFill>
              </a:rPr>
              <a:t> or </a:t>
            </a:r>
            <a:r>
              <a:rPr lang="en-US" sz="2400" b="1" dirty="0" smtClean="0">
                <a:solidFill>
                  <a:schemeClr val="tx1"/>
                </a:solidFill>
              </a:rPr>
              <a:t>e-sourcing</a:t>
            </a:r>
            <a:r>
              <a:rPr lang="en-US" sz="2400" dirty="0" smtClean="0">
                <a:solidFill>
                  <a:schemeClr val="tx1"/>
                </a:solidFill>
              </a:rPr>
              <a:t>: </a:t>
            </a:r>
          </a:p>
          <a:p>
            <a:pPr lvl="1"/>
            <a:r>
              <a:rPr lang="en-US" sz="2000" b="1" dirty="0" smtClean="0">
                <a:solidFill>
                  <a:schemeClr val="tx1"/>
                </a:solidFill>
              </a:rPr>
              <a:t>E-sourcing</a:t>
            </a:r>
            <a:r>
              <a:rPr lang="en-US" sz="2000" dirty="0" smtClean="0">
                <a:solidFill>
                  <a:schemeClr val="tx1"/>
                </a:solidFill>
              </a:rPr>
              <a:t> refers to the many procurement methods. </a:t>
            </a:r>
          </a:p>
          <a:p>
            <a:pPr lvl="1"/>
            <a:r>
              <a:rPr lang="en-US" sz="2000" dirty="0" smtClean="0">
                <a:solidFill>
                  <a:schemeClr val="tx1"/>
                </a:solidFill>
              </a:rPr>
              <a:t>Primary methods are auctions, RFQ processing, and private exchanges </a:t>
            </a:r>
            <a:endParaRPr lang="en-US" sz="2000" dirty="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solidFill>
                  <a:schemeClr val="tx1"/>
                </a:solidFill>
              </a:rPr>
              <a:t>6-</a:t>
            </a:r>
            <a:fld id="{4C0BDC54-7FBA-410E-843C-F866E66B0366}" type="slidenum">
              <a:rPr lang="en-US" smtClean="0">
                <a:solidFill>
                  <a:schemeClr val="tx1"/>
                </a:solidFill>
              </a:rPr>
              <a:pPr/>
              <a:t>16</a:t>
            </a:fld>
            <a:endParaRPr lang="en-US" dirty="0">
              <a:solidFill>
                <a:schemeClr val="tx1"/>
              </a:solidFill>
            </a:endParaRPr>
          </a:p>
        </p:txBody>
      </p:sp>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i="1" dirty="0" smtClean="0"/>
              <a:t>B2B</a:t>
            </a:r>
            <a:endParaRPr lang="en-US" sz="2800" i="1" dirty="0"/>
          </a:p>
        </p:txBody>
      </p:sp>
      <p:sp>
        <p:nvSpPr>
          <p:cNvPr id="3" name="Content Placeholder 2"/>
          <p:cNvSpPr>
            <a:spLocks noGrp="1"/>
          </p:cNvSpPr>
          <p:nvPr>
            <p:ph idx="1"/>
          </p:nvPr>
        </p:nvSpPr>
        <p:spPr>
          <a:xfrm>
            <a:off x="457200" y="1219200"/>
            <a:ext cx="8229600" cy="4724400"/>
          </a:xfrm>
        </p:spPr>
        <p:txBody>
          <a:bodyPr>
            <a:normAutofit lnSpcReduction="10000"/>
          </a:bodyPr>
          <a:lstStyle/>
          <a:p>
            <a:pPr>
              <a:buNone/>
            </a:pPr>
            <a:r>
              <a:rPr lang="en-US" sz="2400" b="1" dirty="0" smtClean="0">
                <a:solidFill>
                  <a:schemeClr val="tx1"/>
                </a:solidFill>
              </a:rPr>
              <a:t>E-procurement</a:t>
            </a:r>
          </a:p>
          <a:p>
            <a:pPr marL="365760" lvl="1" indent="-365760">
              <a:buFont typeface="+mj-lt"/>
              <a:buAutoNum type="arabicPeriod"/>
            </a:pPr>
            <a:r>
              <a:rPr lang="en-US" sz="2000" dirty="0" smtClean="0">
                <a:solidFill>
                  <a:schemeClr val="tx1"/>
                </a:solidFill>
              </a:rPr>
              <a:t>To control costs</a:t>
            </a:r>
          </a:p>
          <a:p>
            <a:pPr marL="365760" lvl="1" indent="-365760">
              <a:buFont typeface="+mj-lt"/>
              <a:buAutoNum type="arabicPeriod"/>
            </a:pPr>
            <a:r>
              <a:rPr lang="en-US" sz="2000" dirty="0" smtClean="0">
                <a:solidFill>
                  <a:schemeClr val="tx1"/>
                </a:solidFill>
              </a:rPr>
              <a:t>To simplify processes to make them more efficient</a:t>
            </a:r>
          </a:p>
          <a:p>
            <a:pPr marL="914400" lvl="1" indent="-457200">
              <a:buFont typeface="+mj-lt"/>
              <a:buAutoNum type="arabicPeriod"/>
            </a:pPr>
            <a:endParaRPr lang="en-US" sz="2000" dirty="0" smtClean="0">
              <a:solidFill>
                <a:schemeClr val="tx1"/>
              </a:solidFill>
            </a:endParaRPr>
          </a:p>
          <a:p>
            <a:pPr>
              <a:buNone/>
            </a:pPr>
            <a:r>
              <a:rPr lang="en-US" sz="2400" b="1" dirty="0" smtClean="0">
                <a:solidFill>
                  <a:schemeClr val="tx1"/>
                </a:solidFill>
              </a:rPr>
              <a:t>Public and Private Exchanges</a:t>
            </a:r>
          </a:p>
          <a:p>
            <a:pPr marL="365760" lvl="1" indent="-365760">
              <a:buFont typeface="+mj-lt"/>
              <a:buAutoNum type="arabicPeriod"/>
            </a:pPr>
            <a:r>
              <a:rPr lang="en-US" sz="2000" b="1" dirty="0" smtClean="0">
                <a:solidFill>
                  <a:schemeClr val="tx1"/>
                </a:solidFill>
              </a:rPr>
              <a:t>Vertical exchanges </a:t>
            </a:r>
            <a:r>
              <a:rPr lang="en-US" sz="2000" dirty="0" smtClean="0">
                <a:solidFill>
                  <a:schemeClr val="tx1"/>
                </a:solidFill>
              </a:rPr>
              <a:t>for direct materials—materials that are inputs to manufacturing; e.g., </a:t>
            </a:r>
            <a:r>
              <a:rPr lang="en-US" sz="2000" i="1" dirty="0" smtClean="0">
                <a:solidFill>
                  <a:schemeClr val="tx1"/>
                </a:solidFill>
                <a:hlinkClick r:id="rId3"/>
              </a:rPr>
              <a:t>PlasticsNet.com</a:t>
            </a:r>
            <a:endParaRPr lang="en-US" sz="2000" dirty="0" smtClean="0">
              <a:solidFill>
                <a:schemeClr val="tx1"/>
              </a:solidFill>
            </a:endParaRPr>
          </a:p>
          <a:p>
            <a:pPr marL="365760" lvl="1" indent="-365760">
              <a:buFont typeface="+mj-lt"/>
              <a:buAutoNum type="arabicPeriod"/>
            </a:pPr>
            <a:r>
              <a:rPr lang="en-US" sz="2000" b="1" dirty="0" smtClean="0">
                <a:solidFill>
                  <a:schemeClr val="tx1"/>
                </a:solidFill>
              </a:rPr>
              <a:t>Vertical exchanges </a:t>
            </a:r>
            <a:r>
              <a:rPr lang="en-US" sz="2000" dirty="0" smtClean="0">
                <a:solidFill>
                  <a:schemeClr val="tx1"/>
                </a:solidFill>
              </a:rPr>
              <a:t>for indirect materials in </a:t>
            </a:r>
            <a:r>
              <a:rPr lang="en-US" sz="2000" i="1" dirty="0" smtClean="0">
                <a:solidFill>
                  <a:schemeClr val="tx1"/>
                </a:solidFill>
              </a:rPr>
              <a:t>one industry</a:t>
            </a:r>
            <a:r>
              <a:rPr lang="en-US" sz="2000" dirty="0" smtClean="0">
                <a:solidFill>
                  <a:schemeClr val="tx1"/>
                </a:solidFill>
              </a:rPr>
              <a:t>—e.g., </a:t>
            </a:r>
            <a:r>
              <a:rPr lang="en-US" sz="2000" i="1" dirty="0" smtClean="0">
                <a:solidFill>
                  <a:schemeClr val="tx1"/>
                </a:solidFill>
                <a:hlinkClick r:id="rId4"/>
              </a:rPr>
              <a:t>ChemConnect.com</a:t>
            </a:r>
            <a:r>
              <a:rPr lang="en-US" sz="2000" dirty="0" smtClean="0">
                <a:solidFill>
                  <a:schemeClr val="tx1"/>
                </a:solidFill>
              </a:rPr>
              <a:t> and </a:t>
            </a:r>
            <a:r>
              <a:rPr lang="en-US" sz="2000" i="1" dirty="0" smtClean="0">
                <a:solidFill>
                  <a:schemeClr val="tx1"/>
                </a:solidFill>
                <a:hlinkClick r:id="rId5"/>
              </a:rPr>
              <a:t>iSteelAsia.com</a:t>
            </a:r>
            <a:endParaRPr lang="en-US" sz="2000" i="1" dirty="0" smtClean="0">
              <a:solidFill>
                <a:schemeClr val="tx1"/>
              </a:solidFill>
            </a:endParaRPr>
          </a:p>
          <a:p>
            <a:pPr marL="365760" lvl="1" indent="-365760">
              <a:buFont typeface="+mj-lt"/>
              <a:buAutoNum type="arabicPeriod"/>
            </a:pPr>
            <a:r>
              <a:rPr lang="en-US" sz="2000" b="1" dirty="0" smtClean="0">
                <a:solidFill>
                  <a:schemeClr val="tx1"/>
                </a:solidFill>
              </a:rPr>
              <a:t>Horizontal exchanges</a:t>
            </a:r>
            <a:r>
              <a:rPr lang="en-US" sz="2000" dirty="0" smtClean="0">
                <a:solidFill>
                  <a:schemeClr val="tx1"/>
                </a:solidFill>
              </a:rPr>
              <a:t> for indirect materials, such as office supplies, light bulbs, and cleaning materials used by </a:t>
            </a:r>
            <a:r>
              <a:rPr lang="en-US" sz="2000" i="1" dirty="0" smtClean="0">
                <a:solidFill>
                  <a:schemeClr val="tx1"/>
                </a:solidFill>
              </a:rPr>
              <a:t>any industry</a:t>
            </a:r>
            <a:r>
              <a:rPr lang="en-US" sz="2000" dirty="0" smtClean="0">
                <a:solidFill>
                  <a:schemeClr val="tx1"/>
                </a:solidFill>
              </a:rPr>
              <a:t>; e.g., </a:t>
            </a:r>
            <a:r>
              <a:rPr lang="en-US" sz="2000" i="1" dirty="0" smtClean="0">
                <a:solidFill>
                  <a:schemeClr val="tx1"/>
                </a:solidFill>
                <a:hlinkClick r:id="rId6"/>
              </a:rPr>
              <a:t>EcEurope.com</a:t>
            </a:r>
            <a:r>
              <a:rPr lang="en-US" sz="2000" dirty="0" smtClean="0">
                <a:solidFill>
                  <a:schemeClr val="tx1"/>
                </a:solidFill>
              </a:rPr>
              <a:t> and </a:t>
            </a:r>
            <a:r>
              <a:rPr lang="en-US" sz="2000" i="1" dirty="0" smtClean="0">
                <a:solidFill>
                  <a:schemeClr val="tx1"/>
                </a:solidFill>
                <a:hlinkClick r:id="rId7"/>
              </a:rPr>
              <a:t>Alibaba.com</a:t>
            </a:r>
            <a:endParaRPr lang="en-US" sz="2000" i="1" dirty="0" smtClean="0">
              <a:solidFill>
                <a:schemeClr val="tx1"/>
              </a:solidFill>
            </a:endParaRPr>
          </a:p>
          <a:p>
            <a:pPr marL="365760" lvl="1" indent="-365760">
              <a:buFont typeface="+mj-lt"/>
              <a:buAutoNum type="arabicPeriod"/>
            </a:pPr>
            <a:r>
              <a:rPr lang="en-US" sz="2000" b="1" dirty="0" smtClean="0">
                <a:solidFill>
                  <a:schemeClr val="tx1"/>
                </a:solidFill>
              </a:rPr>
              <a:t>Functional exchanges. </a:t>
            </a:r>
            <a:r>
              <a:rPr lang="en-US" sz="2000" dirty="0" smtClean="0">
                <a:solidFill>
                  <a:schemeClr val="tx1"/>
                </a:solidFill>
              </a:rPr>
              <a:t>Needed services such as temporary help or extra space are traded on an as-needed basis; e.g.,  </a:t>
            </a:r>
            <a:r>
              <a:rPr lang="en-US" sz="2000" i="1" dirty="0" smtClean="0">
                <a:solidFill>
                  <a:schemeClr val="tx1"/>
                </a:solidFill>
                <a:hlinkClick r:id="rId8"/>
              </a:rPr>
              <a:t>Employease.com</a:t>
            </a:r>
            <a:endParaRPr lang="en-US" sz="2000" dirty="0" smtClean="0">
              <a:solidFill>
                <a:schemeClr val="tx1"/>
              </a:solidFill>
            </a:endParaRPr>
          </a:p>
          <a:p>
            <a:pPr marL="514350" indent="-457200">
              <a:buFont typeface="+mj-lt"/>
              <a:buAutoNum type="arabicPeriod"/>
            </a:pPr>
            <a:endParaRPr lang="en-US" sz="2400" dirty="0" smtClean="0">
              <a:solidFill>
                <a:schemeClr val="tx1"/>
              </a:solidFill>
            </a:endParaRPr>
          </a:p>
          <a:p>
            <a:pPr marL="914400" lvl="1" indent="-457200">
              <a:buFont typeface="+mj-lt"/>
              <a:buAutoNum type="arabicPeriod"/>
            </a:pPr>
            <a:endParaRPr lang="en-US" sz="2000" dirty="0" smtClean="0"/>
          </a:p>
          <a:p>
            <a:pPr marL="914400" lvl="1" indent="-457200">
              <a:buNone/>
            </a:pPr>
            <a:endParaRPr lang="en-US" sz="2000" dirty="0" smtClean="0"/>
          </a:p>
          <a:p>
            <a:pPr marL="914400" lvl="1" indent="-457200">
              <a:buFont typeface="+mj-lt"/>
              <a:buAutoNum type="arabicPeriod"/>
            </a:pPr>
            <a:endParaRPr lang="en-US" sz="2000" dirty="0" smtClean="0"/>
          </a:p>
          <a:p>
            <a:pPr marL="914400" lvl="1" indent="-457200">
              <a:buNone/>
            </a:pPr>
            <a:endParaRPr lang="en-US" sz="2000" dirty="0"/>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solidFill>
                  <a:schemeClr val="tx1"/>
                </a:solidFill>
              </a:rPr>
              <a:t>6-</a:t>
            </a:r>
            <a:fld id="{4C0BDC54-7FBA-410E-843C-F866E66B0366}" type="slidenum">
              <a:rPr lang="en-US" smtClean="0">
                <a:solidFill>
                  <a:schemeClr val="tx1"/>
                </a:solidFill>
              </a:rPr>
              <a:pPr/>
              <a:t>17</a:t>
            </a:fld>
            <a:endParaRPr lang="en-US" dirty="0">
              <a:solidFill>
                <a:schemeClr val="tx1"/>
              </a:solidFill>
            </a:endParaRPr>
          </a:p>
        </p:txBody>
      </p:sp>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6.4 E-Government </a:t>
            </a:r>
            <a:br>
              <a:rPr lang="en-US" dirty="0" smtClean="0"/>
            </a:br>
            <a:r>
              <a:rPr lang="en-US" sz="2700" b="0" i="1" dirty="0" smtClean="0">
                <a:solidFill>
                  <a:schemeClr val="tx1"/>
                </a:solidFill>
              </a:rPr>
              <a:t>E-commerce models apply to government &amp; the public sector</a:t>
            </a:r>
            <a:endParaRPr lang="en-US" b="0" i="1" dirty="0"/>
          </a:p>
        </p:txBody>
      </p:sp>
      <p:sp>
        <p:nvSpPr>
          <p:cNvPr id="3" name="Content Placeholder 2"/>
          <p:cNvSpPr>
            <a:spLocks noGrp="1"/>
          </p:cNvSpPr>
          <p:nvPr>
            <p:ph idx="1"/>
          </p:nvPr>
        </p:nvSpPr>
        <p:spPr>
          <a:xfrm>
            <a:off x="457200" y="1600200"/>
            <a:ext cx="8305800" cy="4525963"/>
          </a:xfrm>
        </p:spPr>
        <p:txBody>
          <a:bodyPr>
            <a:normAutofit/>
          </a:bodyPr>
          <a:lstStyle/>
          <a:p>
            <a:pPr>
              <a:buNone/>
            </a:pPr>
            <a:r>
              <a:rPr lang="en-US" sz="2400" b="1" dirty="0" smtClean="0">
                <a:solidFill>
                  <a:schemeClr val="tx1"/>
                </a:solidFill>
              </a:rPr>
              <a:t>E-government</a:t>
            </a:r>
            <a:r>
              <a:rPr lang="en-US" sz="2400" dirty="0" smtClean="0">
                <a:solidFill>
                  <a:schemeClr val="tx1"/>
                </a:solidFill>
              </a:rPr>
              <a:t> is the use of Internet technology to deliver information and public services to citizens, business partners and suppliers of government entities </a:t>
            </a:r>
          </a:p>
          <a:p>
            <a:pPr>
              <a:buNone/>
            </a:pPr>
            <a:r>
              <a:rPr lang="en-US" sz="2400" b="1" dirty="0" smtClean="0">
                <a:solidFill>
                  <a:schemeClr val="tx1"/>
                </a:solidFill>
              </a:rPr>
              <a:t>Benefits</a:t>
            </a:r>
          </a:p>
          <a:p>
            <a:pPr lvl="0"/>
            <a:r>
              <a:rPr lang="en-US" sz="2400" dirty="0" smtClean="0">
                <a:solidFill>
                  <a:schemeClr val="tx1"/>
                </a:solidFill>
              </a:rPr>
              <a:t>Improves the efficiency and effectiveness of govn’t functions, including the delivery of public services</a:t>
            </a:r>
          </a:p>
          <a:p>
            <a:pPr lvl="0"/>
            <a:r>
              <a:rPr lang="en-US" sz="2400" dirty="0" smtClean="0">
                <a:solidFill>
                  <a:schemeClr val="tx1"/>
                </a:solidFill>
              </a:rPr>
              <a:t>Increases transparency by giving access to govn’t information</a:t>
            </a:r>
          </a:p>
          <a:p>
            <a:r>
              <a:rPr lang="en-US" sz="2400" dirty="0" smtClean="0">
                <a:solidFill>
                  <a:schemeClr val="tx1"/>
                </a:solidFill>
              </a:rPr>
              <a:t>Citizens can provide feedback and more actively participate in democratic institutions and processes</a:t>
            </a:r>
            <a:endParaRPr lang="en-US" sz="2400" dirty="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solidFill>
                  <a:schemeClr val="tx1"/>
                </a:solidFill>
              </a:rPr>
              <a:t>6-</a:t>
            </a:r>
            <a:fld id="{4C0BDC54-7FBA-410E-843C-F866E66B0366}" type="slidenum">
              <a:rPr lang="en-US" smtClean="0">
                <a:solidFill>
                  <a:schemeClr val="tx1"/>
                </a:solidFill>
              </a:rPr>
              <a:pPr/>
              <a:t>18</a:t>
            </a:fld>
            <a:endParaRPr lang="en-US" dirty="0">
              <a:solidFill>
                <a:schemeClr val="tx1"/>
              </a:solidFill>
            </a:endParaRPr>
          </a:p>
        </p:txBody>
      </p:sp>
      <p:pic>
        <p:nvPicPr>
          <p:cNvPr id="6" name="Picture 4" descr="BH969R"/>
          <p:cNvPicPr>
            <a:picLocks noChangeAspect="1" noChangeArrowheads="1"/>
          </p:cNvPicPr>
          <p:nvPr/>
        </p:nvPicPr>
        <p:blipFill>
          <a:blip r:embed="rId3" cstate="print"/>
          <a:srcRect/>
          <a:stretch>
            <a:fillRect/>
          </a:stretch>
        </p:blipFill>
        <p:spPr bwMode="auto">
          <a:xfrm>
            <a:off x="5867400" y="5029200"/>
            <a:ext cx="1706880" cy="1219200"/>
          </a:xfrm>
          <a:prstGeom prst="rect">
            <a:avLst/>
          </a:prstGeom>
          <a:noFill/>
          <a:ln w="9525">
            <a:noFill/>
            <a:miter lim="800000"/>
            <a:headEnd/>
            <a:tailEnd/>
          </a:ln>
          <a:effectLst>
            <a:outerShdw blurRad="279400" dist="101600" dir="18900000" algn="bl" rotWithShape="0">
              <a:prstClr val="black">
                <a:alpha val="40000"/>
              </a:prstClr>
            </a:outerShdw>
          </a:effectLst>
        </p:spPr>
      </p:pic>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960438"/>
          </a:xfrm>
        </p:spPr>
        <p:txBody>
          <a:bodyPr>
            <a:normAutofit/>
          </a:bodyPr>
          <a:lstStyle/>
          <a:p>
            <a:r>
              <a:rPr lang="en-US" sz="2800" i="1" dirty="0" smtClean="0">
                <a:solidFill>
                  <a:schemeClr val="tx1"/>
                </a:solidFill>
              </a:rPr>
              <a:t>E-Government in the Cloud</a:t>
            </a:r>
            <a:endParaRPr lang="en-US" sz="2800" i="1" dirty="0">
              <a:solidFill>
                <a:schemeClr val="tx1"/>
              </a:solidFill>
            </a:endParaRPr>
          </a:p>
        </p:txBody>
      </p:sp>
      <p:sp>
        <p:nvSpPr>
          <p:cNvPr id="3" name="Content Placeholder 2"/>
          <p:cNvSpPr>
            <a:spLocks noGrp="1"/>
          </p:cNvSpPr>
          <p:nvPr>
            <p:ph idx="1"/>
          </p:nvPr>
        </p:nvSpPr>
        <p:spPr>
          <a:xfrm>
            <a:off x="381000" y="1371600"/>
            <a:ext cx="8229600" cy="4800600"/>
          </a:xfrm>
        </p:spPr>
        <p:txBody>
          <a:bodyPr>
            <a:normAutofit/>
          </a:bodyPr>
          <a:lstStyle/>
          <a:p>
            <a:r>
              <a:rPr lang="en-US" sz="2400" dirty="0" smtClean="0">
                <a:solidFill>
                  <a:schemeClr val="tx1"/>
                </a:solidFill>
              </a:rPr>
              <a:t>Budget pressures are a leading factor moving governments into cloud computing solutions</a:t>
            </a:r>
          </a:p>
          <a:p>
            <a:r>
              <a:rPr lang="en-US" sz="2400" dirty="0" smtClean="0">
                <a:solidFill>
                  <a:schemeClr val="tx1"/>
                </a:solidFill>
              </a:rPr>
              <a:t>45% of local governments are using some form of cloud computing for applications or services</a:t>
            </a:r>
          </a:p>
          <a:p>
            <a:pPr>
              <a:buNone/>
            </a:pPr>
            <a:endParaRPr lang="en-US" sz="2400" dirty="0" smtClean="0">
              <a:solidFill>
                <a:schemeClr val="tx1"/>
              </a:solidFill>
            </a:endParaRPr>
          </a:p>
          <a:p>
            <a:pPr>
              <a:buNone/>
            </a:pPr>
            <a:r>
              <a:rPr lang="en-US" sz="2200" b="1" i="1" dirty="0" smtClean="0">
                <a:solidFill>
                  <a:schemeClr val="tx1"/>
                </a:solidFill>
              </a:rPr>
              <a:t>2 iPhone Apps to Curb Drunk Driving</a:t>
            </a:r>
          </a:p>
          <a:p>
            <a:r>
              <a:rPr lang="en-US" sz="2400" i="1" dirty="0" smtClean="0">
                <a:solidFill>
                  <a:schemeClr val="tx1"/>
                </a:solidFill>
              </a:rPr>
              <a:t>R-U-Buzzed</a:t>
            </a:r>
            <a:r>
              <a:rPr lang="en-US" sz="2400" dirty="0" smtClean="0">
                <a:solidFill>
                  <a:schemeClr val="tx1"/>
                </a:solidFill>
              </a:rPr>
              <a:t> was released by the Colorado DOT to estimate blood-alcohol content</a:t>
            </a:r>
          </a:p>
          <a:p>
            <a:r>
              <a:rPr lang="en-US" sz="2400" dirty="0" smtClean="0">
                <a:solidFill>
                  <a:schemeClr val="tx1"/>
                </a:solidFill>
              </a:rPr>
              <a:t>Mashup program </a:t>
            </a:r>
            <a:r>
              <a:rPr lang="en-US" sz="2400" i="1" dirty="0" smtClean="0">
                <a:solidFill>
                  <a:schemeClr val="tx1"/>
                </a:solidFill>
              </a:rPr>
              <a:t>Stumble Safely</a:t>
            </a:r>
            <a:r>
              <a:rPr lang="en-US" sz="2400" dirty="0" smtClean="0">
                <a:solidFill>
                  <a:schemeClr val="tx1"/>
                </a:solidFill>
              </a:rPr>
              <a:t> gives Washington, D.C., pedestrians a safe route home after a night at the bar.  </a:t>
            </a:r>
          </a:p>
          <a:p>
            <a:endParaRPr lang="en-US" sz="2400" dirty="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solidFill>
                  <a:schemeClr val="tx1"/>
                </a:solidFill>
              </a:rPr>
              <a:t>6-</a:t>
            </a:r>
            <a:fld id="{4C0BDC54-7FBA-410E-843C-F866E66B0366}" type="slidenum">
              <a:rPr lang="en-US" smtClean="0">
                <a:solidFill>
                  <a:schemeClr val="tx1"/>
                </a:solidFill>
              </a:rPr>
              <a:pPr/>
              <a:t>19</a:t>
            </a:fld>
            <a:endParaRPr lang="en-US" dirty="0">
              <a:solidFill>
                <a:schemeClr val="tx1"/>
              </a:solidFill>
            </a:endParaRPr>
          </a:p>
        </p:txBody>
      </p:sp>
      <p:pic>
        <p:nvPicPr>
          <p:cNvPr id="6" name="Picture 4" descr="BH969R"/>
          <p:cNvPicPr>
            <a:picLocks noChangeAspect="1" noChangeArrowheads="1"/>
          </p:cNvPicPr>
          <p:nvPr/>
        </p:nvPicPr>
        <p:blipFill>
          <a:blip r:embed="rId3" cstate="print"/>
          <a:srcRect/>
          <a:stretch>
            <a:fillRect/>
          </a:stretch>
        </p:blipFill>
        <p:spPr bwMode="auto">
          <a:xfrm>
            <a:off x="7086600" y="457200"/>
            <a:ext cx="1325880" cy="947057"/>
          </a:xfrm>
          <a:prstGeom prst="rect">
            <a:avLst/>
          </a:prstGeom>
          <a:noFill/>
          <a:ln w="9525">
            <a:noFill/>
            <a:miter lim="800000"/>
            <a:headEnd/>
            <a:tailEnd/>
          </a:ln>
          <a:effectLst>
            <a:outerShdw blurRad="279400" dist="101600" dir="18900000" algn="bl" rotWithShape="0">
              <a:prstClr val="black">
                <a:alpha val="40000"/>
              </a:prstClr>
            </a:outerShdw>
          </a:effectLst>
        </p:spPr>
      </p:pic>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55638"/>
            <a:ext cx="8229600" cy="868362"/>
          </a:xfrm>
        </p:spPr>
        <p:txBody>
          <a:bodyPr>
            <a:normAutofit/>
          </a:bodyPr>
          <a:lstStyle/>
          <a:p>
            <a:r>
              <a:rPr lang="en-US" i="1" spc="300" dirty="0" smtClean="0">
                <a:solidFill>
                  <a:schemeClr val="tx1"/>
                </a:solidFill>
                <a:effectLst>
                  <a:outerShdw blurRad="38100" dist="38100" dir="2700000" algn="tl">
                    <a:srgbClr val="000000">
                      <a:alpha val="43137"/>
                    </a:srgbClr>
                  </a:outerShdw>
                </a:effectLst>
              </a:rPr>
              <a:t>Chapter 6 Outline</a:t>
            </a:r>
            <a:endParaRPr lang="en-US" b="1" dirty="0">
              <a:solidFill>
                <a:srgbClr val="6B633D"/>
              </a:solidFill>
            </a:endParaRPr>
          </a:p>
        </p:txBody>
      </p:sp>
      <p:sp>
        <p:nvSpPr>
          <p:cNvPr id="3" name="Content Placeholder 2"/>
          <p:cNvSpPr>
            <a:spLocks noGrp="1"/>
          </p:cNvSpPr>
          <p:nvPr>
            <p:ph idx="1"/>
          </p:nvPr>
        </p:nvSpPr>
        <p:spPr>
          <a:xfrm>
            <a:off x="457200" y="1417637"/>
            <a:ext cx="8382000" cy="4830763"/>
          </a:xfrm>
        </p:spPr>
        <p:txBody>
          <a:bodyPr>
            <a:normAutofit/>
          </a:bodyPr>
          <a:lstStyle/>
          <a:p>
            <a:pPr>
              <a:lnSpc>
                <a:spcPct val="150000"/>
              </a:lnSpc>
              <a:buNone/>
            </a:pPr>
            <a:r>
              <a:rPr lang="en-US" sz="2400" b="1" dirty="0" smtClean="0">
                <a:solidFill>
                  <a:schemeClr val="tx1"/>
                </a:solidFill>
              </a:rPr>
              <a:t>6.1  e-Business Challenges and Strategies</a:t>
            </a:r>
          </a:p>
          <a:p>
            <a:pPr>
              <a:lnSpc>
                <a:spcPct val="150000"/>
              </a:lnSpc>
              <a:buNone/>
            </a:pPr>
            <a:r>
              <a:rPr lang="en-US" sz="2400" b="1" dirty="0" smtClean="0">
                <a:solidFill>
                  <a:schemeClr val="tx1"/>
                </a:solidFill>
              </a:rPr>
              <a:t>6.2  Business-to-Consumer (B2C) e-Commerce</a:t>
            </a:r>
          </a:p>
          <a:p>
            <a:pPr>
              <a:lnSpc>
                <a:spcPct val="150000"/>
              </a:lnSpc>
              <a:buNone/>
            </a:pPr>
            <a:r>
              <a:rPr lang="en-US" sz="2400" b="1" dirty="0" smtClean="0">
                <a:solidFill>
                  <a:schemeClr val="tx1"/>
                </a:solidFill>
              </a:rPr>
              <a:t>6.3  Business-to-Business (B2B) e-Commerce and e-Procurement</a:t>
            </a:r>
          </a:p>
          <a:p>
            <a:pPr>
              <a:lnSpc>
                <a:spcPct val="150000"/>
              </a:lnSpc>
              <a:buNone/>
            </a:pPr>
            <a:r>
              <a:rPr lang="en-US" sz="2400" b="1" dirty="0" smtClean="0">
                <a:solidFill>
                  <a:schemeClr val="tx1"/>
                </a:solidFill>
              </a:rPr>
              <a:t>6.4  e-Government </a:t>
            </a:r>
          </a:p>
          <a:p>
            <a:pPr>
              <a:lnSpc>
                <a:spcPct val="150000"/>
              </a:lnSpc>
              <a:buNone/>
            </a:pPr>
            <a:r>
              <a:rPr lang="en-US" sz="2400" b="1" dirty="0" smtClean="0">
                <a:solidFill>
                  <a:schemeClr val="tx1"/>
                </a:solidFill>
              </a:rPr>
              <a:t>6.5  e-Commerce Support Services: Payment &amp; Order Fulfillment</a:t>
            </a:r>
          </a:p>
          <a:p>
            <a:pPr>
              <a:lnSpc>
                <a:spcPct val="150000"/>
              </a:lnSpc>
              <a:buNone/>
            </a:pPr>
            <a:r>
              <a:rPr lang="en-US" sz="2400" b="1" dirty="0" smtClean="0">
                <a:solidFill>
                  <a:schemeClr val="tx1"/>
                </a:solidFill>
              </a:rPr>
              <a:t>6.6  e-Business Ethics and Legal Issues</a:t>
            </a:r>
            <a:endParaRPr lang="en-US" sz="2400" b="1" dirty="0">
              <a:solidFill>
                <a:schemeClr val="tx1"/>
              </a:solidFill>
            </a:endParaRPr>
          </a:p>
        </p:txBody>
      </p:sp>
      <p:sp>
        <p:nvSpPr>
          <p:cNvPr id="4" name="Footer Placeholder 3"/>
          <p:cNvSpPr>
            <a:spLocks noGrp="1"/>
          </p:cNvSpPr>
          <p:nvPr>
            <p:ph type="ftr" sz="quarter" idx="11"/>
          </p:nvPr>
        </p:nvSpPr>
        <p:spPr>
          <a:xfrm>
            <a:off x="457200" y="6248400"/>
            <a:ext cx="2895600" cy="365125"/>
          </a:xfrm>
        </p:spPr>
        <p:txBody>
          <a:bodyPr/>
          <a:lstStyle/>
          <a:p>
            <a:r>
              <a:rPr lang="en-US" dirty="0" smtClean="0">
                <a:solidFill>
                  <a:schemeClr val="tx1"/>
                </a:solidFill>
              </a:rPr>
              <a:t>Copyright 2012 John Wiley &amp; Sons, Inc.</a:t>
            </a:r>
            <a:endParaRPr lang="en-US" dirty="0">
              <a:solidFill>
                <a:schemeClr val="tx1"/>
              </a:solidFill>
            </a:endParaRPr>
          </a:p>
        </p:txBody>
      </p:sp>
      <p:sp>
        <p:nvSpPr>
          <p:cNvPr id="5" name="Slide Number Placeholder 4"/>
          <p:cNvSpPr>
            <a:spLocks noGrp="1"/>
          </p:cNvSpPr>
          <p:nvPr>
            <p:ph type="sldNum" sz="quarter" idx="12"/>
          </p:nvPr>
        </p:nvSpPr>
        <p:spPr/>
        <p:txBody>
          <a:bodyPr/>
          <a:lstStyle/>
          <a:p>
            <a:r>
              <a:rPr lang="en-US" sz="1600" dirty="0" smtClean="0">
                <a:solidFill>
                  <a:schemeClr val="tx1"/>
                </a:solidFill>
              </a:rPr>
              <a:t>6-</a:t>
            </a:r>
            <a:fld id="{4C0BDC54-7FBA-410E-843C-F866E66B0366}" type="slidenum">
              <a:rPr lang="en-US" sz="1600" smtClean="0">
                <a:solidFill>
                  <a:schemeClr val="tx1"/>
                </a:solidFill>
              </a:rPr>
              <a:pPr/>
              <a:t>2</a:t>
            </a:fld>
            <a:endParaRPr lang="en-US" sz="1600" dirty="0">
              <a:solidFill>
                <a:schemeClr val="tx1"/>
              </a:solidFill>
            </a:endParaRPr>
          </a:p>
        </p:txBody>
      </p:sp>
      <p:pic>
        <p:nvPicPr>
          <p:cNvPr id="6" name="Picture 5" descr="BFXW0C"/>
          <p:cNvPicPr>
            <a:picLocks noChangeAspect="1" noChangeArrowheads="1"/>
          </p:cNvPicPr>
          <p:nvPr/>
        </p:nvPicPr>
        <p:blipFill>
          <a:blip r:embed="rId3" cstate="print"/>
          <a:srcRect/>
          <a:stretch>
            <a:fillRect/>
          </a:stretch>
        </p:blipFill>
        <p:spPr bwMode="auto">
          <a:xfrm>
            <a:off x="7315200" y="381000"/>
            <a:ext cx="1219200" cy="1901459"/>
          </a:xfrm>
          <a:prstGeom prst="rect">
            <a:avLst/>
          </a:prstGeom>
          <a:noFill/>
          <a:ln w="12700">
            <a:solidFill>
              <a:schemeClr val="accent1">
                <a:alpha val="53000"/>
              </a:schemeClr>
            </a:solidFill>
            <a:miter lim="800000"/>
            <a:headEnd/>
            <a:tailEnd/>
          </a:ln>
          <a:effectLst>
            <a:outerShdw blurRad="114300" dist="76200" dir="18900000" algn="bl" rotWithShape="0">
              <a:schemeClr val="tx2">
                <a:lumMod val="60000"/>
                <a:lumOff val="40000"/>
                <a:alpha val="40000"/>
              </a:schemeClr>
            </a:outerShdw>
          </a:effectLst>
          <a:scene3d>
            <a:camera prst="orthographicFront"/>
            <a:lightRig rig="threePt" dir="t"/>
          </a:scene3d>
          <a:sp3d>
            <a:bevelT/>
          </a:sp3d>
        </p:spPr>
      </p:pic>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6.5 E-Commerce Support Services: </a:t>
            </a:r>
            <a:br>
              <a:rPr lang="en-US" dirty="0" smtClean="0"/>
            </a:br>
            <a:r>
              <a:rPr lang="en-US" dirty="0" smtClean="0"/>
              <a:t>                         </a:t>
            </a:r>
            <a:r>
              <a:rPr lang="en-US" i="1" dirty="0" smtClean="0"/>
              <a:t>Payment and Order Fulfillment</a:t>
            </a:r>
            <a:endParaRPr lang="en-US" i="1" dirty="0"/>
          </a:p>
        </p:txBody>
      </p:sp>
      <p:sp>
        <p:nvSpPr>
          <p:cNvPr id="3" name="Content Placeholder 2"/>
          <p:cNvSpPr>
            <a:spLocks noGrp="1"/>
          </p:cNvSpPr>
          <p:nvPr>
            <p:ph idx="1"/>
          </p:nvPr>
        </p:nvSpPr>
        <p:spPr/>
        <p:txBody>
          <a:bodyPr>
            <a:noAutofit/>
          </a:bodyPr>
          <a:lstStyle/>
          <a:p>
            <a:pPr>
              <a:buNone/>
            </a:pPr>
            <a:r>
              <a:rPr lang="en-US" sz="2400" dirty="0" smtClean="0"/>
              <a:t>	</a:t>
            </a:r>
            <a:r>
              <a:rPr lang="en-US" sz="2000" dirty="0" smtClean="0">
                <a:solidFill>
                  <a:schemeClr val="tx1"/>
                </a:solidFill>
              </a:rPr>
              <a:t>B2B and B2C requires support services, e.g., payment and order fulfillment</a:t>
            </a:r>
            <a:endParaRPr lang="en-US" sz="2400" dirty="0" smtClean="0">
              <a:solidFill>
                <a:schemeClr val="tx1"/>
              </a:solidFill>
            </a:endParaRPr>
          </a:p>
          <a:p>
            <a:pPr>
              <a:buNone/>
            </a:pPr>
            <a:r>
              <a:rPr lang="en-US" sz="2400" b="1" dirty="0" smtClean="0">
                <a:solidFill>
                  <a:schemeClr val="tx1"/>
                </a:solidFill>
              </a:rPr>
              <a:t>Major e-commerce support services:</a:t>
            </a:r>
          </a:p>
          <a:p>
            <a:pPr lvl="0"/>
            <a:r>
              <a:rPr lang="en-US" sz="2400" b="1" dirty="0" smtClean="0">
                <a:solidFill>
                  <a:schemeClr val="tx1"/>
                </a:solidFill>
              </a:rPr>
              <a:t>e-infrastructure: </a:t>
            </a:r>
            <a:r>
              <a:rPr lang="en-US" sz="2400" dirty="0" smtClean="0">
                <a:solidFill>
                  <a:schemeClr val="tx1"/>
                </a:solidFill>
              </a:rPr>
              <a:t>technology consultants, system developers, integrators, hosting, security, wireless, and networks</a:t>
            </a:r>
          </a:p>
          <a:p>
            <a:pPr lvl="0"/>
            <a:r>
              <a:rPr lang="en-US" sz="2400" b="1" dirty="0" smtClean="0">
                <a:solidFill>
                  <a:schemeClr val="tx1"/>
                </a:solidFill>
              </a:rPr>
              <a:t>e-processes</a:t>
            </a:r>
            <a:r>
              <a:rPr lang="en-US" sz="2400" dirty="0" smtClean="0">
                <a:solidFill>
                  <a:schemeClr val="tx1"/>
                </a:solidFill>
              </a:rPr>
              <a:t>: payments and logistics </a:t>
            </a:r>
          </a:p>
          <a:p>
            <a:pPr lvl="0"/>
            <a:r>
              <a:rPr lang="en-US" sz="2400" b="1" dirty="0" smtClean="0">
                <a:solidFill>
                  <a:schemeClr val="tx1"/>
                </a:solidFill>
              </a:rPr>
              <a:t>e-markets: </a:t>
            </a:r>
            <a:r>
              <a:rPr lang="en-US" sz="2400" dirty="0" smtClean="0">
                <a:solidFill>
                  <a:schemeClr val="tx1"/>
                </a:solidFill>
              </a:rPr>
              <a:t>marketing and advertising</a:t>
            </a:r>
          </a:p>
          <a:p>
            <a:pPr lvl="0"/>
            <a:r>
              <a:rPr lang="en-US" sz="2400" b="1" dirty="0" smtClean="0">
                <a:solidFill>
                  <a:schemeClr val="tx1"/>
                </a:solidFill>
              </a:rPr>
              <a:t>e-communities: </a:t>
            </a:r>
            <a:r>
              <a:rPr lang="en-US" sz="2400" dirty="0" smtClean="0">
                <a:solidFill>
                  <a:schemeClr val="tx1"/>
                </a:solidFill>
              </a:rPr>
              <a:t>citizens, audiences and business partners</a:t>
            </a:r>
          </a:p>
          <a:p>
            <a:pPr lvl="0"/>
            <a:r>
              <a:rPr lang="en-US" sz="2400" b="1" dirty="0" smtClean="0">
                <a:solidFill>
                  <a:schemeClr val="tx1"/>
                </a:solidFill>
              </a:rPr>
              <a:t>e-services: </a:t>
            </a:r>
            <a:r>
              <a:rPr lang="en-US" sz="2400" dirty="0" smtClean="0">
                <a:solidFill>
                  <a:schemeClr val="tx1"/>
                </a:solidFill>
              </a:rPr>
              <a:t>CRM, PRM, and directory services</a:t>
            </a:r>
          </a:p>
          <a:p>
            <a:r>
              <a:rPr lang="en-US" sz="2400" b="1" dirty="0" smtClean="0">
                <a:solidFill>
                  <a:schemeClr val="tx1"/>
                </a:solidFill>
              </a:rPr>
              <a:t>e-content: </a:t>
            </a:r>
            <a:r>
              <a:rPr lang="en-US" sz="2400" dirty="0" smtClean="0">
                <a:solidFill>
                  <a:schemeClr val="tx1"/>
                </a:solidFill>
              </a:rPr>
              <a:t>supplied by content providers</a:t>
            </a:r>
            <a:endParaRPr lang="en-US" sz="2400" dirty="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solidFill>
                  <a:schemeClr val="tx1"/>
                </a:solidFill>
              </a:rPr>
              <a:t>6-</a:t>
            </a:r>
            <a:fld id="{4C0BDC54-7FBA-410E-843C-F866E66B0366}" type="slidenum">
              <a:rPr lang="en-US" smtClean="0">
                <a:solidFill>
                  <a:schemeClr val="tx1"/>
                </a:solidFill>
              </a:rPr>
              <a:pPr/>
              <a:t>20</a:t>
            </a:fld>
            <a:endParaRPr lang="en-US" dirty="0">
              <a:solidFill>
                <a:schemeClr val="tx1"/>
              </a:solidFill>
            </a:endParaRPr>
          </a:p>
        </p:txBody>
      </p:sp>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solidFill>
                  <a:schemeClr val="tx1"/>
                </a:solidFill>
              </a:rPr>
              <a:t>Advertising Strategies and Revenue Models</a:t>
            </a:r>
            <a:endParaRPr lang="en-US" i="1" dirty="0">
              <a:solidFill>
                <a:schemeClr val="tx1"/>
              </a:solidFill>
            </a:endParaRPr>
          </a:p>
        </p:txBody>
      </p:sp>
      <p:sp>
        <p:nvSpPr>
          <p:cNvPr id="3" name="Content Placeholder 2"/>
          <p:cNvSpPr>
            <a:spLocks noGrp="1"/>
          </p:cNvSpPr>
          <p:nvPr>
            <p:ph idx="1"/>
          </p:nvPr>
        </p:nvSpPr>
        <p:spPr>
          <a:xfrm>
            <a:off x="457200" y="1600200"/>
            <a:ext cx="6629400" cy="4525963"/>
          </a:xfrm>
        </p:spPr>
        <p:txBody>
          <a:bodyPr>
            <a:normAutofit/>
          </a:bodyPr>
          <a:lstStyle/>
          <a:p>
            <a:pPr>
              <a:spcBef>
                <a:spcPts val="1200"/>
              </a:spcBef>
              <a:spcAft>
                <a:spcPts val="600"/>
              </a:spcAft>
            </a:pPr>
            <a:r>
              <a:rPr lang="en-US" sz="2400" b="1" dirty="0" smtClean="0">
                <a:solidFill>
                  <a:schemeClr val="tx1"/>
                </a:solidFill>
              </a:rPr>
              <a:t>Affiliate marketing and advertising: </a:t>
            </a:r>
            <a:r>
              <a:rPr lang="en-US" sz="2400" dirty="0" smtClean="0">
                <a:solidFill>
                  <a:schemeClr val="tx1"/>
                </a:solidFill>
              </a:rPr>
              <a:t>an organization refers consumers to other companies’ Web sites. </a:t>
            </a:r>
          </a:p>
          <a:p>
            <a:pPr>
              <a:spcBef>
                <a:spcPts val="1200"/>
              </a:spcBef>
              <a:spcAft>
                <a:spcPts val="600"/>
              </a:spcAft>
            </a:pPr>
            <a:r>
              <a:rPr lang="en-US" sz="2400" b="1" dirty="0" smtClean="0">
                <a:solidFill>
                  <a:schemeClr val="tx1"/>
                </a:solidFill>
              </a:rPr>
              <a:t>Viral marketing: </a:t>
            </a:r>
            <a:r>
              <a:rPr lang="en-US" sz="2400" dirty="0" smtClean="0"/>
              <a:t>word-of-mouth marketing; customers promote a product or service by telling many others about it, often via tweets or texts. </a:t>
            </a:r>
            <a:endParaRPr lang="en-US" sz="2400" dirty="0" smtClean="0">
              <a:solidFill>
                <a:schemeClr val="tx1"/>
              </a:solidFill>
            </a:endParaRPr>
          </a:p>
          <a:p>
            <a:pPr>
              <a:spcBef>
                <a:spcPts val="1200"/>
              </a:spcBef>
              <a:spcAft>
                <a:spcPts val="600"/>
              </a:spcAft>
            </a:pPr>
            <a:r>
              <a:rPr lang="en-US" sz="2400" b="1" dirty="0" smtClean="0">
                <a:solidFill>
                  <a:schemeClr val="tx1"/>
                </a:solidFill>
              </a:rPr>
              <a:t>Customizing ads:</a:t>
            </a:r>
            <a:r>
              <a:rPr lang="en-US" sz="2400" b="1" dirty="0" smtClean="0"/>
              <a:t> </a:t>
            </a:r>
            <a:r>
              <a:rPr lang="en-US" sz="2400" dirty="0" smtClean="0"/>
              <a:t>marketing managers can customize display ads based on users’ profiles. </a:t>
            </a:r>
            <a:endParaRPr lang="en-US" sz="2400" dirty="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solidFill>
                  <a:schemeClr val="tx1"/>
                </a:solidFill>
              </a:rPr>
              <a:t>6-</a:t>
            </a:r>
            <a:fld id="{4C0BDC54-7FBA-410E-843C-F866E66B0366}" type="slidenum">
              <a:rPr lang="en-US" smtClean="0">
                <a:solidFill>
                  <a:schemeClr val="tx1"/>
                </a:solidFill>
              </a:rPr>
              <a:pPr/>
              <a:t>21</a:t>
            </a:fld>
            <a:endParaRPr lang="en-US" dirty="0">
              <a:solidFill>
                <a:schemeClr val="tx1"/>
              </a:solidFill>
            </a:endParaRPr>
          </a:p>
        </p:txBody>
      </p:sp>
      <p:pic>
        <p:nvPicPr>
          <p:cNvPr id="6" name="Picture 5" descr="tw.gif"/>
          <p:cNvPicPr>
            <a:picLocks noChangeAspect="1"/>
          </p:cNvPicPr>
          <p:nvPr/>
        </p:nvPicPr>
        <p:blipFill>
          <a:blip r:embed="rId3" cstate="print"/>
          <a:stretch>
            <a:fillRect/>
          </a:stretch>
        </p:blipFill>
        <p:spPr>
          <a:xfrm>
            <a:off x="7086600" y="3200400"/>
            <a:ext cx="1619250" cy="501196"/>
          </a:xfrm>
          <a:prstGeom prst="rect">
            <a:avLst/>
          </a:prstGeom>
          <a:effectLst>
            <a:outerShdw blurRad="228600" dist="165100" dir="1920000" algn="l" rotWithShape="0">
              <a:prstClr val="black">
                <a:alpha val="40000"/>
              </a:prstClr>
            </a:outerShdw>
          </a:effectLst>
        </p:spPr>
      </p:pic>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E-payment systems</a:t>
            </a:r>
            <a:endParaRPr lang="en-US" dirty="0"/>
          </a:p>
        </p:txBody>
      </p:sp>
      <p:sp>
        <p:nvSpPr>
          <p:cNvPr id="3" name="Content Placeholder 2"/>
          <p:cNvSpPr>
            <a:spLocks noGrp="1"/>
          </p:cNvSpPr>
          <p:nvPr>
            <p:ph idx="1"/>
          </p:nvPr>
        </p:nvSpPr>
        <p:spPr>
          <a:xfrm>
            <a:off x="914400" y="1219200"/>
            <a:ext cx="7086600" cy="4525963"/>
          </a:xfrm>
        </p:spPr>
        <p:txBody>
          <a:bodyPr>
            <a:normAutofit/>
          </a:bodyPr>
          <a:lstStyle/>
          <a:p>
            <a:r>
              <a:rPr lang="en-US" sz="2400" dirty="0" smtClean="0">
                <a:solidFill>
                  <a:schemeClr val="tx1"/>
                </a:solidFill>
              </a:rPr>
              <a:t>Electronic funds transfer (EFT)</a:t>
            </a:r>
          </a:p>
          <a:p>
            <a:r>
              <a:rPr lang="en-US" sz="2400" dirty="0" smtClean="0">
                <a:solidFill>
                  <a:schemeClr val="tx1"/>
                </a:solidFill>
              </a:rPr>
              <a:t>Electronic checks</a:t>
            </a:r>
          </a:p>
          <a:p>
            <a:r>
              <a:rPr lang="en-US" sz="2400" dirty="0" smtClean="0">
                <a:solidFill>
                  <a:schemeClr val="tx1"/>
                </a:solidFill>
              </a:rPr>
              <a:t>Electronic credit cards</a:t>
            </a:r>
          </a:p>
          <a:p>
            <a:r>
              <a:rPr lang="en-US" sz="2400" dirty="0" smtClean="0">
                <a:solidFill>
                  <a:schemeClr val="tx1"/>
                </a:solidFill>
              </a:rPr>
              <a:t>Purchasing e-cards</a:t>
            </a:r>
          </a:p>
          <a:p>
            <a:r>
              <a:rPr lang="en-US" sz="2400" dirty="0" smtClean="0">
                <a:solidFill>
                  <a:schemeClr val="tx1"/>
                </a:solidFill>
              </a:rPr>
              <a:t>e-Cash—smart cards </a:t>
            </a:r>
          </a:p>
          <a:p>
            <a:r>
              <a:rPr lang="en-US" sz="2400" dirty="0" smtClean="0">
                <a:solidFill>
                  <a:schemeClr val="tx1"/>
                </a:solidFill>
              </a:rPr>
              <a:t>e-Cash—person-to-person</a:t>
            </a:r>
          </a:p>
          <a:p>
            <a:r>
              <a:rPr lang="en-US" sz="2400" dirty="0" smtClean="0">
                <a:solidFill>
                  <a:schemeClr val="tx1"/>
                </a:solidFill>
              </a:rPr>
              <a:t>Electronic bill presentment and payments</a:t>
            </a:r>
          </a:p>
          <a:p>
            <a:r>
              <a:rPr lang="en-US" sz="2400" dirty="0" smtClean="0">
                <a:solidFill>
                  <a:schemeClr val="tx1"/>
                </a:solidFill>
              </a:rPr>
              <a:t>Pay at ATMs </a:t>
            </a:r>
          </a:p>
          <a:p>
            <a:r>
              <a:rPr lang="en-US" sz="2400" dirty="0" smtClean="0">
                <a:solidFill>
                  <a:schemeClr val="tx1"/>
                </a:solidFill>
              </a:rPr>
              <a:t>Micropayments</a:t>
            </a:r>
          </a:p>
          <a:p>
            <a:r>
              <a:rPr lang="en-US" sz="2400" dirty="0" smtClean="0">
                <a:solidFill>
                  <a:schemeClr val="tx1"/>
                </a:solidFill>
              </a:rPr>
              <a:t>B2B special methods</a:t>
            </a:r>
          </a:p>
          <a:p>
            <a:endParaRPr lang="en-US" dirty="0"/>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solidFill>
                  <a:schemeClr val="tx1"/>
                </a:solidFill>
              </a:rPr>
              <a:t>6-</a:t>
            </a:r>
            <a:fld id="{4C0BDC54-7FBA-410E-843C-F866E66B0366}" type="slidenum">
              <a:rPr lang="en-US" smtClean="0">
                <a:solidFill>
                  <a:schemeClr val="tx1"/>
                </a:solidFill>
              </a:rPr>
              <a:pPr/>
              <a:t>22</a:t>
            </a:fld>
            <a:endParaRPr lang="en-US" dirty="0">
              <a:solidFill>
                <a:schemeClr val="tx1"/>
              </a:solidFill>
            </a:endParaRPr>
          </a:p>
        </p:txBody>
      </p:sp>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2"/>
          <p:cNvSpPr txBox="1">
            <a:spLocks noChangeArrowheads="1"/>
          </p:cNvSpPr>
          <p:nvPr/>
        </p:nvSpPr>
        <p:spPr bwMode="auto">
          <a:xfrm>
            <a:off x="609600" y="5715000"/>
            <a:ext cx="8077200" cy="784830"/>
          </a:xfrm>
          <a:prstGeom prst="rect">
            <a:avLst/>
          </a:prstGeom>
          <a:noFill/>
          <a:ln w="9525">
            <a:noFill/>
            <a:miter lim="800000"/>
            <a:headEnd/>
            <a:tailEnd/>
          </a:ln>
        </p:spPr>
        <p:txBody>
          <a:bodyPr wrap="square">
            <a:spAutoFit/>
          </a:bodyPr>
          <a:lstStyle/>
          <a:p>
            <a:pPr>
              <a:spcBef>
                <a:spcPct val="50000"/>
              </a:spcBef>
            </a:pPr>
            <a:r>
              <a:rPr lang="en-US" sz="2400" dirty="0"/>
              <a:t>Figure 6.10 </a:t>
            </a:r>
            <a:r>
              <a:rPr lang="en-US" sz="2400" dirty="0" smtClean="0"/>
              <a:t> Sequence </a:t>
            </a:r>
            <a:r>
              <a:rPr lang="en-US" sz="2400" dirty="0"/>
              <a:t>of activities </a:t>
            </a:r>
            <a:r>
              <a:rPr lang="en-US" sz="2400" dirty="0" smtClean="0"/>
              <a:t>in </a:t>
            </a:r>
            <a:r>
              <a:rPr lang="en-US" sz="2400" dirty="0"/>
              <a:t>e-credit card </a:t>
            </a:r>
            <a:r>
              <a:rPr lang="en-US" sz="2400" dirty="0" smtClean="0"/>
              <a:t>processing</a:t>
            </a:r>
            <a:endParaRPr lang="en-US" sz="2400" dirty="0">
              <a:solidFill>
                <a:schemeClr val="hlink"/>
              </a:solidFill>
            </a:endParaRPr>
          </a:p>
          <a:p>
            <a:pPr>
              <a:spcBef>
                <a:spcPct val="50000"/>
              </a:spcBef>
            </a:pPr>
            <a:endParaRPr lang="en-US" sz="1400" dirty="0">
              <a:solidFill>
                <a:schemeClr val="hlink"/>
              </a:solidFill>
            </a:endParaRPr>
          </a:p>
        </p:txBody>
      </p:sp>
      <p:pic>
        <p:nvPicPr>
          <p:cNvPr id="11267" name="Picture 4" descr="nt0005-y"/>
          <p:cNvPicPr>
            <a:picLocks noChangeAspect="1" noChangeArrowheads="1"/>
          </p:cNvPicPr>
          <p:nvPr/>
        </p:nvPicPr>
        <p:blipFill>
          <a:blip r:embed="rId3" cstate="print"/>
          <a:srcRect/>
          <a:stretch>
            <a:fillRect/>
          </a:stretch>
        </p:blipFill>
        <p:spPr bwMode="auto">
          <a:xfrm>
            <a:off x="609599" y="457200"/>
            <a:ext cx="8069911" cy="4876800"/>
          </a:xfrm>
          <a:prstGeom prst="rect">
            <a:avLst/>
          </a:prstGeom>
          <a:noFill/>
          <a:ln w="9525">
            <a:noFill/>
            <a:miter lim="800000"/>
            <a:headEnd/>
            <a:tailEnd/>
          </a:ln>
          <a:effectLst>
            <a:outerShdw blurRad="571500" dist="88900" dir="5400000" algn="t" rotWithShape="0">
              <a:prstClr val="black">
                <a:alpha val="78000"/>
              </a:prstClr>
            </a:outerShdw>
          </a:effectLst>
        </p:spPr>
      </p:pic>
      <p:sp>
        <p:nvSpPr>
          <p:cNvPr id="11268" name="Slide Number Placeholder 5"/>
          <p:cNvSpPr>
            <a:spLocks noGrp="1"/>
          </p:cNvSpPr>
          <p:nvPr>
            <p:ph type="sldNum" sz="quarter" idx="12"/>
          </p:nvPr>
        </p:nvSpPr>
        <p:spPr>
          <a:noFill/>
        </p:spPr>
        <p:txBody>
          <a:bodyPr/>
          <a:lstStyle/>
          <a:p>
            <a:r>
              <a:rPr lang="en-US" sz="1600" dirty="0" smtClean="0">
                <a:solidFill>
                  <a:schemeClr val="tx1"/>
                </a:solidFill>
              </a:rPr>
              <a:t>6-</a:t>
            </a:r>
            <a:fld id="{E9F94F68-5D93-440F-BB71-4B20D2213075}" type="slidenum">
              <a:rPr lang="en-US" sz="1600" smtClean="0">
                <a:solidFill>
                  <a:schemeClr val="tx1"/>
                </a:solidFill>
              </a:rPr>
              <a:pPr/>
              <a:t>23</a:t>
            </a:fld>
            <a:endParaRPr lang="en-US" sz="1600" dirty="0">
              <a:solidFill>
                <a:schemeClr val="tx1"/>
              </a:solidFill>
            </a:endParaRPr>
          </a:p>
        </p:txBody>
      </p:sp>
    </p:spTree>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700" dirty="0" smtClean="0">
                <a:solidFill>
                  <a:schemeClr val="tx1"/>
                </a:solidFill>
              </a:rPr>
              <a:t>IT at Work 6.6</a:t>
            </a:r>
            <a:r>
              <a:rPr lang="en-US" dirty="0" smtClean="0"/>
              <a:t/>
            </a:r>
            <a:br>
              <a:rPr lang="en-US" dirty="0" smtClean="0"/>
            </a:br>
            <a:r>
              <a:rPr lang="en-US" i="1" dirty="0" smtClean="0"/>
              <a:t>E-Money: The Future Currency</a:t>
            </a:r>
            <a:endParaRPr lang="en-US" dirty="0"/>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solidFill>
                  <a:schemeClr val="tx1"/>
                </a:solidFill>
              </a:rPr>
              <a:t>6-</a:t>
            </a:r>
            <a:fld id="{4C0BDC54-7FBA-410E-843C-F866E66B0366}" type="slidenum">
              <a:rPr lang="en-US" smtClean="0">
                <a:solidFill>
                  <a:schemeClr val="tx1"/>
                </a:solidFill>
              </a:rPr>
              <a:pPr/>
              <a:t>24</a:t>
            </a:fld>
            <a:endParaRPr lang="en-US" dirty="0">
              <a:solidFill>
                <a:schemeClr val="tx1"/>
              </a:solidFill>
            </a:endParaRPr>
          </a:p>
        </p:txBody>
      </p:sp>
      <p:pic>
        <p:nvPicPr>
          <p:cNvPr id="6" name="Picture 8" descr="np0007-y"/>
          <p:cNvPicPr>
            <a:picLocks noGrp="1" noChangeAspect="1" noChangeArrowheads="1"/>
          </p:cNvPicPr>
          <p:nvPr>
            <p:ph idx="1"/>
          </p:nvPr>
        </p:nvPicPr>
        <p:blipFill>
          <a:blip r:embed="rId3" cstate="print"/>
          <a:srcRect/>
          <a:stretch>
            <a:fillRect/>
          </a:stretch>
        </p:blipFill>
        <p:spPr bwMode="auto">
          <a:xfrm>
            <a:off x="5410200" y="1388721"/>
            <a:ext cx="3124200" cy="2345079"/>
          </a:xfrm>
          <a:prstGeom prst="rect">
            <a:avLst/>
          </a:prstGeom>
          <a:noFill/>
          <a:ln w="9525">
            <a:noFill/>
            <a:miter lim="800000"/>
            <a:headEnd/>
            <a:tailEnd/>
          </a:ln>
          <a:effectLst>
            <a:outerShdw blurRad="266700" dist="139700" dir="3600000" algn="l" rotWithShape="0">
              <a:prstClr val="black">
                <a:alpha val="41000"/>
              </a:prstClr>
            </a:outerShdw>
          </a:effectLst>
        </p:spPr>
      </p:pic>
      <p:sp>
        <p:nvSpPr>
          <p:cNvPr id="7" name="Rectangle 6"/>
          <p:cNvSpPr>
            <a:spLocks noChangeArrowheads="1"/>
          </p:cNvSpPr>
          <p:nvPr/>
        </p:nvSpPr>
        <p:spPr bwMode="auto">
          <a:xfrm>
            <a:off x="5715000" y="3784937"/>
            <a:ext cx="2819400" cy="1015663"/>
          </a:xfrm>
          <a:prstGeom prst="rect">
            <a:avLst/>
          </a:prstGeom>
          <a:noFill/>
          <a:ln w="9525">
            <a:noFill/>
            <a:miter lim="800000"/>
            <a:headEnd/>
            <a:tailEnd/>
          </a:ln>
        </p:spPr>
        <p:txBody>
          <a:bodyPr wrap="square" lIns="0" rIns="0" anchor="ctr">
            <a:spAutoFit/>
          </a:bodyPr>
          <a:lstStyle/>
          <a:p>
            <a:r>
              <a:rPr lang="en-US" sz="2000" dirty="0"/>
              <a:t>Figure 6.11 Contactless Mobile Suica on </a:t>
            </a:r>
            <a:r>
              <a:rPr lang="en-US" sz="2000" dirty="0" smtClean="0"/>
              <a:t>mobile phone; based on RFID </a:t>
            </a:r>
            <a:endParaRPr lang="en-US" sz="2000" dirty="0"/>
          </a:p>
        </p:txBody>
      </p:sp>
      <p:sp>
        <p:nvSpPr>
          <p:cNvPr id="8" name="Rectangle 7"/>
          <p:cNvSpPr/>
          <p:nvPr/>
        </p:nvSpPr>
        <p:spPr>
          <a:xfrm>
            <a:off x="609600" y="1676400"/>
            <a:ext cx="4572000" cy="4062651"/>
          </a:xfrm>
          <a:prstGeom prst="rect">
            <a:avLst/>
          </a:prstGeom>
        </p:spPr>
        <p:txBody>
          <a:bodyPr>
            <a:spAutoFit/>
          </a:bodyPr>
          <a:lstStyle/>
          <a:p>
            <a:r>
              <a:rPr lang="en-US" sz="2400" dirty="0" smtClean="0"/>
              <a:t>The growing e-money lifestyle in Japan is making life more convenient for consumers by allowing transactions via mobiles.</a:t>
            </a:r>
          </a:p>
          <a:p>
            <a:endParaRPr lang="en-US" sz="2400" dirty="0" smtClean="0"/>
          </a:p>
          <a:p>
            <a:r>
              <a:rPr lang="en-US" sz="2400" dirty="0" smtClean="0"/>
              <a:t> The Mobile Suica system was debuted by NTT DoCoMo in 2006.</a:t>
            </a:r>
          </a:p>
          <a:p>
            <a:endParaRPr lang="en-US" sz="2400" dirty="0" smtClean="0"/>
          </a:p>
          <a:p>
            <a:r>
              <a:rPr lang="en-US" sz="2200" dirty="0" smtClean="0"/>
              <a:t>Mobile Suica is a phone-based smartcard that can be used for buying rail tickets or accessing buildings. </a:t>
            </a:r>
            <a:endParaRPr lang="en-US" sz="2200" dirty="0"/>
          </a:p>
        </p:txBody>
      </p:sp>
    </p:spTree>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p>
            <a:r>
              <a:rPr lang="en-US" b="0" i="1" dirty="0" smtClean="0">
                <a:solidFill>
                  <a:schemeClr val="tx1"/>
                </a:solidFill>
              </a:rPr>
              <a:t>Order fulfillment activities</a:t>
            </a:r>
            <a:endParaRPr lang="en-US" b="0" i="1" dirty="0">
              <a:solidFill>
                <a:schemeClr val="tx1"/>
              </a:solidFill>
            </a:endParaRPr>
          </a:p>
        </p:txBody>
      </p:sp>
      <p:sp>
        <p:nvSpPr>
          <p:cNvPr id="3" name="Content Placeholder 2"/>
          <p:cNvSpPr>
            <a:spLocks noGrp="1"/>
          </p:cNvSpPr>
          <p:nvPr>
            <p:ph idx="1"/>
          </p:nvPr>
        </p:nvSpPr>
        <p:spPr>
          <a:xfrm>
            <a:off x="457200" y="1219200"/>
            <a:ext cx="8229600" cy="4525963"/>
          </a:xfrm>
        </p:spPr>
        <p:txBody>
          <a:bodyPr>
            <a:normAutofit/>
          </a:bodyPr>
          <a:lstStyle/>
          <a:p>
            <a:pPr>
              <a:buNone/>
            </a:pPr>
            <a:r>
              <a:rPr lang="en-US" sz="2400" dirty="0" smtClean="0">
                <a:solidFill>
                  <a:schemeClr val="tx1"/>
                </a:solidFill>
              </a:rPr>
              <a:t>	</a:t>
            </a:r>
          </a:p>
          <a:p>
            <a:endParaRPr lang="en-US" sz="2400" dirty="0" smtClean="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solidFill>
                  <a:schemeClr val="tx1"/>
                </a:solidFill>
              </a:rPr>
              <a:t>6-</a:t>
            </a:r>
            <a:fld id="{4C0BDC54-7FBA-410E-843C-F866E66B0366}" type="slidenum">
              <a:rPr lang="en-US" smtClean="0">
                <a:solidFill>
                  <a:schemeClr val="tx1"/>
                </a:solidFill>
              </a:rPr>
              <a:pPr/>
              <a:t>25</a:t>
            </a:fld>
            <a:endParaRPr lang="en-US" dirty="0">
              <a:solidFill>
                <a:schemeClr val="tx1"/>
              </a:solidFill>
            </a:endParaRPr>
          </a:p>
        </p:txBody>
      </p:sp>
      <p:pic>
        <p:nvPicPr>
          <p:cNvPr id="6" name="Picture 10" descr="nt0008-y"/>
          <p:cNvPicPr>
            <a:picLocks noChangeAspect="1" noChangeArrowheads="1"/>
          </p:cNvPicPr>
          <p:nvPr/>
        </p:nvPicPr>
        <p:blipFill>
          <a:blip r:embed="rId3" cstate="print"/>
          <a:srcRect/>
          <a:stretch>
            <a:fillRect/>
          </a:stretch>
        </p:blipFill>
        <p:spPr bwMode="auto">
          <a:xfrm>
            <a:off x="990600" y="990600"/>
            <a:ext cx="7086600" cy="4914767"/>
          </a:xfrm>
          <a:prstGeom prst="rect">
            <a:avLst/>
          </a:prstGeom>
          <a:noFill/>
          <a:ln w="9525">
            <a:noFill/>
            <a:miter lim="800000"/>
            <a:headEnd/>
            <a:tailEnd/>
          </a:ln>
          <a:effectLst>
            <a:outerShdw blurRad="444500" sx="102000" sy="102000" algn="ctr" rotWithShape="0">
              <a:prstClr val="black">
                <a:alpha val="40000"/>
              </a:prstClr>
            </a:outerShdw>
          </a:effectLst>
        </p:spPr>
      </p:pic>
      <p:sp>
        <p:nvSpPr>
          <p:cNvPr id="7" name="Text Box 7"/>
          <p:cNvSpPr txBox="1">
            <a:spLocks noChangeArrowheads="1"/>
          </p:cNvSpPr>
          <p:nvPr/>
        </p:nvSpPr>
        <p:spPr bwMode="auto">
          <a:xfrm>
            <a:off x="914400" y="5955268"/>
            <a:ext cx="7239000" cy="400110"/>
          </a:xfrm>
          <a:prstGeom prst="rect">
            <a:avLst/>
          </a:prstGeom>
          <a:noFill/>
          <a:ln w="9525">
            <a:noFill/>
            <a:miter lim="800000"/>
            <a:headEnd/>
            <a:tailEnd/>
          </a:ln>
        </p:spPr>
        <p:txBody>
          <a:bodyPr wrap="square">
            <a:spAutoFit/>
          </a:bodyPr>
          <a:lstStyle/>
          <a:p>
            <a:pPr algn="ctr">
              <a:spcBef>
                <a:spcPct val="50000"/>
              </a:spcBef>
            </a:pPr>
            <a:r>
              <a:rPr lang="en-US" sz="2000" b="1" dirty="0"/>
              <a:t>Figure 6.12 Order fulfillment and logistics </a:t>
            </a:r>
            <a:r>
              <a:rPr lang="en-US" sz="2000" b="1" dirty="0" smtClean="0"/>
              <a:t>system </a:t>
            </a:r>
            <a:endParaRPr lang="en-US" sz="2000" b="1" dirty="0"/>
          </a:p>
        </p:txBody>
      </p:sp>
    </p:spTree>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6.6 E-Business Ethics and Legal Issues</a:t>
            </a:r>
            <a:endParaRPr lang="en-US" dirty="0">
              <a:solidFill>
                <a:schemeClr val="tx1"/>
              </a:solidFill>
            </a:endParaRPr>
          </a:p>
        </p:txBody>
      </p:sp>
      <p:sp>
        <p:nvSpPr>
          <p:cNvPr id="3" name="Content Placeholder 2"/>
          <p:cNvSpPr>
            <a:spLocks noGrp="1"/>
          </p:cNvSpPr>
          <p:nvPr>
            <p:ph idx="1"/>
          </p:nvPr>
        </p:nvSpPr>
        <p:spPr/>
        <p:txBody>
          <a:bodyPr>
            <a:normAutofit/>
          </a:bodyPr>
          <a:lstStyle/>
          <a:p>
            <a:pPr>
              <a:spcBef>
                <a:spcPts val="1200"/>
              </a:spcBef>
              <a:spcAft>
                <a:spcPts val="600"/>
              </a:spcAft>
            </a:pPr>
            <a:r>
              <a:rPr lang="en-US" sz="2400" b="1" i="1" dirty="0" smtClean="0">
                <a:solidFill>
                  <a:schemeClr val="tx1"/>
                </a:solidFill>
              </a:rPr>
              <a:t>Privacy:  </a:t>
            </a:r>
            <a:r>
              <a:rPr lang="en-US" sz="2400" dirty="0" smtClean="0">
                <a:solidFill>
                  <a:schemeClr val="tx1"/>
                </a:solidFill>
              </a:rPr>
              <a:t>Most e-payment systems know who the buyers are; therefore, it’s necessary to protect the buyers’ identities.</a:t>
            </a:r>
          </a:p>
          <a:p>
            <a:pPr>
              <a:spcBef>
                <a:spcPts val="1200"/>
              </a:spcBef>
              <a:spcAft>
                <a:spcPts val="600"/>
              </a:spcAft>
            </a:pPr>
            <a:r>
              <a:rPr lang="en-US" sz="2400" b="1" i="1" dirty="0" smtClean="0">
                <a:solidFill>
                  <a:schemeClr val="tx1"/>
                </a:solidFill>
              </a:rPr>
              <a:t>Web tracking: </a:t>
            </a:r>
            <a:r>
              <a:rPr lang="en-US" sz="2400" dirty="0" smtClean="0">
                <a:solidFill>
                  <a:schemeClr val="tx1"/>
                </a:solidFill>
              </a:rPr>
              <a:t>By using tracking software and log files, companies can track individuals’ movements on the Internet. </a:t>
            </a:r>
          </a:p>
          <a:p>
            <a:pPr>
              <a:spcBef>
                <a:spcPts val="1200"/>
              </a:spcBef>
              <a:spcAft>
                <a:spcPts val="600"/>
              </a:spcAft>
            </a:pPr>
            <a:r>
              <a:rPr lang="en-US" sz="2400" b="1" i="1" dirty="0" smtClean="0">
                <a:solidFill>
                  <a:schemeClr val="tx1"/>
                </a:solidFill>
              </a:rPr>
              <a:t>Job loss: </a:t>
            </a:r>
            <a:r>
              <a:rPr lang="en-US" sz="2400" dirty="0" smtClean="0">
                <a:solidFill>
                  <a:schemeClr val="tx1"/>
                </a:solidFill>
              </a:rPr>
              <a:t> EC may eliminate jobs. </a:t>
            </a:r>
          </a:p>
          <a:p>
            <a:pPr>
              <a:spcBef>
                <a:spcPts val="1200"/>
              </a:spcBef>
              <a:spcAft>
                <a:spcPts val="600"/>
              </a:spcAft>
            </a:pPr>
            <a:r>
              <a:rPr lang="en-US" sz="2400" b="1" i="1" dirty="0" smtClean="0">
                <a:solidFill>
                  <a:schemeClr val="tx1"/>
                </a:solidFill>
              </a:rPr>
              <a:t>Disintermediation: </a:t>
            </a:r>
            <a:r>
              <a:rPr lang="en-US" sz="2400" dirty="0" smtClean="0">
                <a:solidFill>
                  <a:schemeClr val="tx1"/>
                </a:solidFill>
              </a:rPr>
              <a:t>Technology eliminates the need for intermediaries, such as travel and insurance agents. </a:t>
            </a: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solidFill>
                  <a:schemeClr val="tx1"/>
                </a:solidFill>
              </a:rPr>
              <a:t>6-</a:t>
            </a:r>
            <a:fld id="{4C0BDC54-7FBA-410E-843C-F866E66B0366}" type="slidenum">
              <a:rPr lang="en-US" smtClean="0">
                <a:solidFill>
                  <a:schemeClr val="tx1"/>
                </a:solidFill>
              </a:rPr>
              <a:pPr/>
              <a:t>26</a:t>
            </a:fld>
            <a:endParaRPr lang="en-US" dirty="0">
              <a:solidFill>
                <a:schemeClr val="tx1"/>
              </a:solidFill>
            </a:endParaRPr>
          </a:p>
        </p:txBody>
      </p:sp>
      <p:pic>
        <p:nvPicPr>
          <p:cNvPr id="6" name="Picture 5" descr="Got-ethics(2).jpg"/>
          <p:cNvPicPr>
            <a:picLocks noChangeAspect="1"/>
          </p:cNvPicPr>
          <p:nvPr/>
        </p:nvPicPr>
        <p:blipFill>
          <a:blip r:embed="rId3" cstate="print"/>
          <a:stretch>
            <a:fillRect/>
          </a:stretch>
        </p:blipFill>
        <p:spPr>
          <a:xfrm rot="1146023">
            <a:off x="7112177" y="440508"/>
            <a:ext cx="1458489" cy="970608"/>
          </a:xfrm>
          <a:prstGeom prst="rect">
            <a:avLst/>
          </a:prstGeom>
        </p:spPr>
      </p:pic>
    </p:spTree>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066800"/>
            <a:ext cx="8458200" cy="4525963"/>
          </a:xfrm>
        </p:spPr>
        <p:txBody>
          <a:bodyPr>
            <a:normAutofit fontScale="62500" lnSpcReduction="20000"/>
          </a:bodyPr>
          <a:lstStyle/>
          <a:p>
            <a:pPr>
              <a:spcBef>
                <a:spcPts val="1200"/>
              </a:spcBef>
            </a:pPr>
            <a:r>
              <a:rPr lang="en-US" dirty="0" smtClean="0">
                <a:solidFill>
                  <a:schemeClr val="tx1"/>
                </a:solidFill>
              </a:rPr>
              <a:t>Amazon.com’s 1st Web site, 1995  </a:t>
            </a:r>
            <a:r>
              <a:rPr lang="en-US" i="1" u="sng" dirty="0" smtClean="0">
                <a:solidFill>
                  <a:schemeClr val="tx1"/>
                </a:solidFill>
                <a:hlinkClick r:id="rId3"/>
              </a:rPr>
              <a:t>digitalenterprise.org/images/amazon.gif</a:t>
            </a:r>
            <a:endParaRPr lang="en-US" dirty="0" smtClean="0">
              <a:solidFill>
                <a:schemeClr val="tx1"/>
              </a:solidFill>
            </a:endParaRPr>
          </a:p>
          <a:p>
            <a:pPr>
              <a:spcBef>
                <a:spcPts val="1200"/>
              </a:spcBef>
            </a:pPr>
            <a:r>
              <a:rPr lang="en-US" dirty="0" smtClean="0">
                <a:solidFill>
                  <a:schemeClr val="tx1"/>
                </a:solidFill>
              </a:rPr>
              <a:t>e-Business forum  </a:t>
            </a:r>
            <a:r>
              <a:rPr lang="en-US" i="1" dirty="0" smtClean="0">
                <a:solidFill>
                  <a:schemeClr val="tx1"/>
                </a:solidFill>
                <a:hlinkClick r:id="rId4"/>
              </a:rPr>
              <a:t>ebusinessforum.com</a:t>
            </a:r>
            <a:endParaRPr lang="en-US" dirty="0" smtClean="0">
              <a:solidFill>
                <a:schemeClr val="tx1"/>
              </a:solidFill>
            </a:endParaRPr>
          </a:p>
          <a:p>
            <a:pPr>
              <a:spcBef>
                <a:spcPts val="1200"/>
              </a:spcBef>
            </a:pPr>
            <a:r>
              <a:rPr lang="en-US" dirty="0" smtClean="0">
                <a:solidFill>
                  <a:schemeClr val="tx1"/>
                </a:solidFill>
              </a:rPr>
              <a:t>Google Merchant Center  </a:t>
            </a:r>
            <a:r>
              <a:rPr lang="en-US" i="1" dirty="0" smtClean="0">
                <a:solidFill>
                  <a:schemeClr val="tx1"/>
                </a:solidFill>
                <a:hlinkClick r:id="rId5"/>
              </a:rPr>
              <a:t>google.com/merchants</a:t>
            </a:r>
            <a:endParaRPr lang="en-US" dirty="0" smtClean="0">
              <a:solidFill>
                <a:schemeClr val="tx1"/>
              </a:solidFill>
            </a:endParaRPr>
          </a:p>
          <a:p>
            <a:pPr>
              <a:spcBef>
                <a:spcPts val="1200"/>
              </a:spcBef>
            </a:pPr>
            <a:r>
              <a:rPr lang="en-US" dirty="0" smtClean="0">
                <a:solidFill>
                  <a:schemeClr val="tx1"/>
                </a:solidFill>
              </a:rPr>
              <a:t>Google Product Search  </a:t>
            </a:r>
            <a:r>
              <a:rPr lang="en-US" i="1" dirty="0" smtClean="0">
                <a:solidFill>
                  <a:schemeClr val="tx1"/>
                </a:solidFill>
                <a:hlinkClick r:id="rId6"/>
              </a:rPr>
              <a:t>google.com/products</a:t>
            </a:r>
            <a:endParaRPr lang="en-US" dirty="0" smtClean="0">
              <a:solidFill>
                <a:schemeClr val="tx1"/>
              </a:solidFill>
            </a:endParaRPr>
          </a:p>
          <a:p>
            <a:pPr>
              <a:spcBef>
                <a:spcPts val="1200"/>
              </a:spcBef>
            </a:pPr>
            <a:r>
              <a:rPr lang="en-US" dirty="0" smtClean="0">
                <a:solidFill>
                  <a:schemeClr val="tx1"/>
                </a:solidFill>
              </a:rPr>
              <a:t>Shopzilla  </a:t>
            </a:r>
            <a:r>
              <a:rPr lang="en-US" i="1" dirty="0" smtClean="0">
                <a:solidFill>
                  <a:schemeClr val="tx1"/>
                </a:solidFill>
                <a:hlinkClick r:id="rId7"/>
              </a:rPr>
              <a:t>shopzilla.com</a:t>
            </a:r>
            <a:endParaRPr lang="en-US" dirty="0" smtClean="0">
              <a:solidFill>
                <a:schemeClr val="tx1"/>
              </a:solidFill>
            </a:endParaRPr>
          </a:p>
          <a:p>
            <a:pPr>
              <a:spcBef>
                <a:spcPts val="1200"/>
              </a:spcBef>
            </a:pPr>
            <a:r>
              <a:rPr lang="en-US" dirty="0" smtClean="0">
                <a:solidFill>
                  <a:schemeClr val="tx1"/>
                </a:solidFill>
              </a:rPr>
              <a:t>U.S. Federal Trade Commission </a:t>
            </a:r>
            <a:r>
              <a:rPr lang="en-US" i="1" dirty="0" smtClean="0">
                <a:solidFill>
                  <a:schemeClr val="tx1"/>
                </a:solidFill>
                <a:hlinkClick r:id="rId8"/>
              </a:rPr>
              <a:t>ftc.gov</a:t>
            </a:r>
            <a:endParaRPr lang="en-US" dirty="0" smtClean="0">
              <a:solidFill>
                <a:schemeClr val="tx1"/>
              </a:solidFill>
            </a:endParaRPr>
          </a:p>
          <a:p>
            <a:pPr>
              <a:spcBef>
                <a:spcPts val="1200"/>
              </a:spcBef>
            </a:pPr>
            <a:r>
              <a:rPr lang="en-US" dirty="0" smtClean="0">
                <a:solidFill>
                  <a:schemeClr val="tx1"/>
                </a:solidFill>
              </a:rPr>
              <a:t>PCI Security Standards Council  </a:t>
            </a:r>
            <a:r>
              <a:rPr lang="en-US" i="1" u="sng" dirty="0" smtClean="0">
                <a:solidFill>
                  <a:schemeClr val="tx1"/>
                </a:solidFill>
                <a:hlinkClick r:id="rId9"/>
              </a:rPr>
              <a:t>pcisecuritystandards.org/index.shtml</a:t>
            </a:r>
            <a:endParaRPr lang="en-US" dirty="0" smtClean="0">
              <a:solidFill>
                <a:schemeClr val="tx1"/>
              </a:solidFill>
            </a:endParaRPr>
          </a:p>
          <a:p>
            <a:pPr>
              <a:spcBef>
                <a:spcPts val="1200"/>
              </a:spcBef>
            </a:pPr>
            <a:r>
              <a:rPr lang="en-US" dirty="0" smtClean="0">
                <a:solidFill>
                  <a:schemeClr val="tx1"/>
                </a:solidFill>
              </a:rPr>
              <a:t>Internet statistics  </a:t>
            </a:r>
            <a:r>
              <a:rPr lang="en-US" i="1" dirty="0" smtClean="0">
                <a:solidFill>
                  <a:schemeClr val="tx1"/>
                </a:solidFill>
                <a:hlinkClick r:id="rId10"/>
              </a:rPr>
              <a:t>internetworldstats.com</a:t>
            </a:r>
            <a:endParaRPr lang="en-US" dirty="0" smtClean="0">
              <a:solidFill>
                <a:schemeClr val="tx1"/>
              </a:solidFill>
            </a:endParaRPr>
          </a:p>
          <a:p>
            <a:pPr>
              <a:spcBef>
                <a:spcPts val="1200"/>
              </a:spcBef>
            </a:pPr>
            <a:r>
              <a:rPr lang="en-US" dirty="0" smtClean="0">
                <a:solidFill>
                  <a:schemeClr val="tx1"/>
                </a:solidFill>
              </a:rPr>
              <a:t>Many Eyes (beta) data sets and visualization tools  </a:t>
            </a:r>
            <a:r>
              <a:rPr lang="en-US" i="1" dirty="0" smtClean="0">
                <a:solidFill>
                  <a:schemeClr val="tx1"/>
                </a:solidFill>
                <a:hlinkClick r:id="rId11"/>
              </a:rPr>
              <a:t>manyeyes.alphaworks.ibm.com/manyeyes/</a:t>
            </a:r>
            <a:endParaRPr lang="en-US" dirty="0" smtClean="0">
              <a:solidFill>
                <a:schemeClr val="tx1"/>
              </a:solidFill>
            </a:endParaRPr>
          </a:p>
          <a:p>
            <a:pPr>
              <a:spcBef>
                <a:spcPts val="1200"/>
              </a:spcBef>
            </a:pPr>
            <a:r>
              <a:rPr lang="en-US" dirty="0" smtClean="0">
                <a:solidFill>
                  <a:schemeClr val="tx1"/>
                </a:solidFill>
              </a:rPr>
              <a:t>Washington, DC Data Catalog  </a:t>
            </a:r>
            <a:r>
              <a:rPr lang="en-US" i="1" u="sng" dirty="0" smtClean="0">
                <a:solidFill>
                  <a:schemeClr val="tx1"/>
                </a:solidFill>
                <a:hlinkClick r:id="rId12"/>
              </a:rPr>
              <a:t>data.octo.dc.gov/</a:t>
            </a:r>
            <a:endParaRPr lang="en-US" dirty="0" smtClean="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solidFill>
                  <a:schemeClr val="tx1"/>
                </a:solidFill>
              </a:rPr>
              <a:t>6-</a:t>
            </a:r>
            <a:fld id="{4C0BDC54-7FBA-410E-843C-F866E66B0366}" type="slidenum">
              <a:rPr lang="en-US" smtClean="0">
                <a:solidFill>
                  <a:schemeClr val="tx1"/>
                </a:solidFill>
              </a:rPr>
              <a:pPr/>
              <a:t>27</a:t>
            </a:fld>
            <a:endParaRPr lang="en-US" dirty="0">
              <a:solidFill>
                <a:schemeClr val="tx1"/>
              </a:solidFill>
            </a:endParaRPr>
          </a:p>
        </p:txBody>
      </p:sp>
      <p:sp>
        <p:nvSpPr>
          <p:cNvPr id="6" name="Title 1"/>
          <p:cNvSpPr>
            <a:spLocks noGrp="1"/>
          </p:cNvSpPr>
          <p:nvPr>
            <p:ph type="title"/>
          </p:nvPr>
        </p:nvSpPr>
        <p:spPr>
          <a:xfrm>
            <a:off x="457200" y="274638"/>
            <a:ext cx="8229600" cy="868362"/>
          </a:xfrm>
        </p:spPr>
        <p:txBody>
          <a:bodyPr>
            <a:normAutofit/>
          </a:bodyPr>
          <a:lstStyle/>
          <a:p>
            <a:r>
              <a:rPr lang="en-US" sz="2400" i="1" dirty="0" smtClean="0">
                <a:solidFill>
                  <a:schemeClr val="tx1"/>
                </a:solidFill>
              </a:rPr>
              <a:t>Chapter 6 Link Library</a:t>
            </a:r>
            <a:endParaRPr lang="en-US" sz="2400" dirty="0">
              <a:solidFill>
                <a:schemeClr val="tx1"/>
              </a:solidFill>
            </a:endParaRPr>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a:bodyPr>
          <a:lstStyle/>
          <a:p>
            <a:r>
              <a:rPr lang="en-US" i="1" spc="300" dirty="0" smtClean="0">
                <a:solidFill>
                  <a:schemeClr val="tx1"/>
                </a:solidFill>
                <a:effectLst>
                  <a:outerShdw blurRad="38100" dist="38100" dir="2700000" algn="tl">
                    <a:srgbClr val="000000">
                      <a:alpha val="43137"/>
                    </a:srgbClr>
                  </a:outerShdw>
                </a:effectLst>
              </a:rPr>
              <a:t>Chapter 6 Learning Objectives</a:t>
            </a:r>
            <a:endParaRPr lang="en-US" b="1" dirty="0">
              <a:solidFill>
                <a:srgbClr val="6B633D"/>
              </a:solidFill>
            </a:endParaRPr>
          </a:p>
        </p:txBody>
      </p:sp>
      <p:sp>
        <p:nvSpPr>
          <p:cNvPr id="3" name="Content Placeholder 2"/>
          <p:cNvSpPr>
            <a:spLocks noGrp="1"/>
          </p:cNvSpPr>
          <p:nvPr>
            <p:ph idx="1"/>
          </p:nvPr>
        </p:nvSpPr>
        <p:spPr>
          <a:xfrm>
            <a:off x="457200" y="1066800"/>
            <a:ext cx="8229600" cy="5059363"/>
          </a:xfrm>
        </p:spPr>
        <p:txBody>
          <a:bodyPr>
            <a:normAutofit/>
          </a:bodyPr>
          <a:lstStyle/>
          <a:p>
            <a:pPr lvl="0">
              <a:lnSpc>
                <a:spcPct val="200000"/>
              </a:lnSpc>
            </a:pPr>
            <a:r>
              <a:rPr lang="en-US" sz="2000" b="1" dirty="0" smtClean="0">
                <a:solidFill>
                  <a:schemeClr val="tx1"/>
                </a:solidFill>
              </a:rPr>
              <a:t>Describe e-business strategies and e-commerce operations.</a:t>
            </a:r>
          </a:p>
          <a:p>
            <a:pPr lvl="0">
              <a:lnSpc>
                <a:spcPct val="200000"/>
              </a:lnSpc>
            </a:pPr>
            <a:r>
              <a:rPr lang="en-US" sz="2000" b="1" dirty="0" smtClean="0">
                <a:solidFill>
                  <a:schemeClr val="tx1"/>
                </a:solidFill>
              </a:rPr>
              <a:t>Understand effective business-to-consumer e-commerce applications.</a:t>
            </a:r>
          </a:p>
          <a:p>
            <a:pPr lvl="0">
              <a:spcBef>
                <a:spcPts val="1200"/>
              </a:spcBef>
            </a:pPr>
            <a:r>
              <a:rPr lang="en-US" sz="2000" b="1" dirty="0" smtClean="0">
                <a:solidFill>
                  <a:schemeClr val="tx1"/>
                </a:solidFill>
              </a:rPr>
              <a:t>Understand business-to-business applications, logistics, procurement, order fulfillment, and payment systems.</a:t>
            </a:r>
          </a:p>
          <a:p>
            <a:pPr lvl="0">
              <a:lnSpc>
                <a:spcPct val="200000"/>
              </a:lnSpc>
            </a:pPr>
            <a:r>
              <a:rPr lang="en-US" sz="2000" b="1" dirty="0" smtClean="0">
                <a:solidFill>
                  <a:schemeClr val="tx1"/>
                </a:solidFill>
              </a:rPr>
              <a:t>Describe e-government activities and public sector e-commerce.</a:t>
            </a:r>
          </a:p>
          <a:p>
            <a:pPr lvl="0">
              <a:lnSpc>
                <a:spcPct val="200000"/>
              </a:lnSpc>
            </a:pPr>
            <a:r>
              <a:rPr lang="en-US" sz="2000" b="1" dirty="0" smtClean="0">
                <a:solidFill>
                  <a:schemeClr val="tx1"/>
                </a:solidFill>
              </a:rPr>
              <a:t>Understand e-commerce support services.</a:t>
            </a:r>
          </a:p>
          <a:p>
            <a:pPr>
              <a:lnSpc>
                <a:spcPct val="200000"/>
              </a:lnSpc>
            </a:pPr>
            <a:r>
              <a:rPr lang="en-US" sz="2000" b="1" dirty="0" smtClean="0">
                <a:solidFill>
                  <a:schemeClr val="tx1"/>
                </a:solidFill>
              </a:rPr>
              <a:t>Identify and describe ethics and legal issues of e-business.</a:t>
            </a:r>
            <a:endParaRPr lang="en-US" sz="2000" b="1" dirty="0">
              <a:solidFill>
                <a:schemeClr val="tx1"/>
              </a:solidFill>
            </a:endParaRPr>
          </a:p>
        </p:txBody>
      </p:sp>
      <p:sp>
        <p:nvSpPr>
          <p:cNvPr id="4" name="Footer Placeholder 3"/>
          <p:cNvSpPr>
            <a:spLocks noGrp="1"/>
          </p:cNvSpPr>
          <p:nvPr>
            <p:ph type="ftr" sz="quarter" idx="11"/>
          </p:nvPr>
        </p:nvSpPr>
        <p:spPr>
          <a:xfrm>
            <a:off x="457200" y="6248400"/>
            <a:ext cx="2895600" cy="365125"/>
          </a:xfrm>
        </p:spPr>
        <p:txBody>
          <a:bodyPr/>
          <a:lstStyle/>
          <a:p>
            <a:r>
              <a:rPr lang="en-US" dirty="0" smtClean="0">
                <a:solidFill>
                  <a:schemeClr val="tx1"/>
                </a:solidFill>
              </a:rPr>
              <a:t>Copyright 2012 John Wiley &amp; Sons, Inc.</a:t>
            </a:r>
            <a:endParaRPr lang="en-US" dirty="0">
              <a:solidFill>
                <a:schemeClr val="tx1"/>
              </a:solidFill>
            </a:endParaRPr>
          </a:p>
        </p:txBody>
      </p:sp>
      <p:sp>
        <p:nvSpPr>
          <p:cNvPr id="5" name="Slide Number Placeholder 4"/>
          <p:cNvSpPr>
            <a:spLocks noGrp="1"/>
          </p:cNvSpPr>
          <p:nvPr>
            <p:ph type="sldNum" sz="quarter" idx="12"/>
          </p:nvPr>
        </p:nvSpPr>
        <p:spPr/>
        <p:txBody>
          <a:bodyPr/>
          <a:lstStyle/>
          <a:p>
            <a:r>
              <a:rPr lang="en-US" sz="1600" dirty="0" smtClean="0">
                <a:solidFill>
                  <a:schemeClr val="tx1"/>
                </a:solidFill>
              </a:rPr>
              <a:t>6-</a:t>
            </a:r>
            <a:fld id="{4C0BDC54-7FBA-410E-843C-F866E66B0366}" type="slidenum">
              <a:rPr lang="en-US" sz="1600" smtClean="0">
                <a:solidFill>
                  <a:schemeClr val="tx1"/>
                </a:solidFill>
              </a:rPr>
              <a:pPr/>
              <a:t>3</a:t>
            </a:fld>
            <a:endParaRPr lang="en-US" sz="1600" dirty="0">
              <a:solidFill>
                <a:schemeClr val="tx1"/>
              </a:solidFill>
            </a:endParaRPr>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143000"/>
          </a:xfrm>
        </p:spPr>
        <p:txBody>
          <a:bodyPr>
            <a:normAutofit fontScale="90000"/>
          </a:bodyPr>
          <a:lstStyle/>
          <a:p>
            <a:r>
              <a:rPr lang="en-US" spc="600" dirty="0" smtClean="0"/>
              <a:t>For Class Discussion &amp; Debate</a:t>
            </a:r>
            <a:br>
              <a:rPr lang="en-US" spc="600" dirty="0" smtClean="0"/>
            </a:br>
            <a:r>
              <a:rPr lang="en-US" dirty="0" smtClean="0"/>
              <a:t> </a:t>
            </a:r>
            <a:r>
              <a:rPr lang="en-US" sz="2700" i="1" dirty="0" smtClean="0">
                <a:solidFill>
                  <a:schemeClr val="tx1"/>
                </a:solidFill>
              </a:rPr>
              <a:t>Rail Europe Overhauls its E-Business Model and Web Site</a:t>
            </a:r>
            <a:r>
              <a:rPr lang="en-US" dirty="0" smtClean="0"/>
              <a:t/>
            </a:r>
            <a:br>
              <a:rPr lang="en-US" dirty="0" smtClean="0"/>
            </a:br>
            <a:endParaRPr lang="en-US" dirty="0"/>
          </a:p>
        </p:txBody>
      </p:sp>
      <p:sp>
        <p:nvSpPr>
          <p:cNvPr id="3" name="Content Placeholder 2"/>
          <p:cNvSpPr>
            <a:spLocks noGrp="1"/>
          </p:cNvSpPr>
          <p:nvPr>
            <p:ph idx="1"/>
          </p:nvPr>
        </p:nvSpPr>
        <p:spPr>
          <a:xfrm>
            <a:off x="381000" y="1600200"/>
            <a:ext cx="8305800" cy="4800600"/>
          </a:xfrm>
        </p:spPr>
        <p:txBody>
          <a:bodyPr>
            <a:normAutofit fontScale="70000" lnSpcReduction="20000"/>
          </a:bodyPr>
          <a:lstStyle/>
          <a:p>
            <a:pPr lvl="0">
              <a:spcBef>
                <a:spcPts val="600"/>
              </a:spcBef>
              <a:spcAft>
                <a:spcPts val="600"/>
              </a:spcAft>
              <a:buNone/>
            </a:pPr>
            <a:r>
              <a:rPr lang="en-US" b="1" u="sng" dirty="0" smtClean="0">
                <a:solidFill>
                  <a:schemeClr val="tx1"/>
                </a:solidFill>
              </a:rPr>
              <a:t>Scenario for Brainstorming &amp; Discussion</a:t>
            </a:r>
            <a:r>
              <a:rPr lang="en-US" b="1" dirty="0" smtClean="0">
                <a:solidFill>
                  <a:schemeClr val="tx1"/>
                </a:solidFill>
              </a:rPr>
              <a:t> </a:t>
            </a:r>
            <a:r>
              <a:rPr lang="en-US" i="1" dirty="0" smtClean="0">
                <a:solidFill>
                  <a:schemeClr val="tx1"/>
                </a:solidFill>
              </a:rPr>
              <a:t>(see book for full text)</a:t>
            </a:r>
          </a:p>
          <a:p>
            <a:pPr marL="274320" lvl="1">
              <a:spcBef>
                <a:spcPts val="600"/>
              </a:spcBef>
              <a:spcAft>
                <a:spcPts val="1200"/>
              </a:spcAft>
            </a:pPr>
            <a:r>
              <a:rPr lang="en-US" sz="3200" dirty="0" smtClean="0">
                <a:solidFill>
                  <a:schemeClr val="tx1"/>
                </a:solidFill>
              </a:rPr>
              <a:t>Discuss how EC Web sites have changed over the past 5 years. </a:t>
            </a:r>
          </a:p>
          <a:p>
            <a:pPr marL="274320" lvl="1">
              <a:spcBef>
                <a:spcPts val="600"/>
              </a:spcBef>
              <a:spcAft>
                <a:spcPts val="1200"/>
              </a:spcAft>
            </a:pPr>
            <a:r>
              <a:rPr lang="en-US" sz="3200" dirty="0" smtClean="0">
                <a:solidFill>
                  <a:schemeClr val="tx1"/>
                </a:solidFill>
              </a:rPr>
              <a:t>Select 4 different types of companies, </a:t>
            </a:r>
            <a:r>
              <a:rPr lang="en-US" sz="2900" dirty="0" smtClean="0">
                <a:solidFill>
                  <a:schemeClr val="tx1"/>
                </a:solidFill>
              </a:rPr>
              <a:t>e.g., auto manufacturer, major software company, e-retailer, or service provider, </a:t>
            </a:r>
            <a:r>
              <a:rPr lang="en-US" sz="3200" dirty="0" smtClean="0">
                <a:solidFill>
                  <a:schemeClr val="tx1"/>
                </a:solidFill>
              </a:rPr>
              <a:t>that have been in existence since at least 2000. </a:t>
            </a:r>
          </a:p>
          <a:p>
            <a:pPr marL="822960" lvl="2" indent="-274320">
              <a:spcBef>
                <a:spcPts val="600"/>
              </a:spcBef>
              <a:spcAft>
                <a:spcPts val="1200"/>
              </a:spcAft>
              <a:buClr>
                <a:schemeClr val="tx1"/>
              </a:buClr>
              <a:buFont typeface="+mj-lt"/>
              <a:buAutoNum type="arabicPeriod"/>
            </a:pPr>
            <a:r>
              <a:rPr lang="en-US" sz="2900" dirty="0" smtClean="0">
                <a:solidFill>
                  <a:schemeClr val="tx2">
                    <a:lumMod val="50000"/>
                  </a:schemeClr>
                </a:solidFill>
              </a:rPr>
              <a:t>Visit </a:t>
            </a:r>
            <a:r>
              <a:rPr lang="en-US" sz="2900" i="1" dirty="0" smtClean="0">
                <a:solidFill>
                  <a:schemeClr val="tx2">
                    <a:lumMod val="50000"/>
                  </a:schemeClr>
                </a:solidFill>
              </a:rPr>
              <a:t>Internet archives </a:t>
            </a:r>
            <a:r>
              <a:rPr lang="en-US" sz="2900" dirty="0" smtClean="0">
                <a:solidFill>
                  <a:schemeClr val="tx2">
                    <a:lumMod val="50000"/>
                  </a:schemeClr>
                </a:solidFill>
              </a:rPr>
              <a:t>at </a:t>
            </a:r>
            <a:r>
              <a:rPr lang="en-US" sz="2900" u="sng" dirty="0" smtClean="0">
                <a:solidFill>
                  <a:schemeClr val="tx2">
                    <a:lumMod val="50000"/>
                  </a:schemeClr>
                </a:solidFill>
                <a:hlinkClick r:id="rId3"/>
              </a:rPr>
              <a:t>archive.org/web/web.php</a:t>
            </a:r>
            <a:r>
              <a:rPr lang="en-US" sz="2900" dirty="0" smtClean="0">
                <a:solidFill>
                  <a:schemeClr val="tx2">
                    <a:lumMod val="50000"/>
                  </a:schemeClr>
                </a:solidFill>
              </a:rPr>
              <a:t>  For each of the 4 companies you selected and Rail Europe, view its latest archived Web site and its Web site from 5 years prior.</a:t>
            </a:r>
          </a:p>
          <a:p>
            <a:pPr marL="822960" lvl="2" indent="-274320">
              <a:spcBef>
                <a:spcPts val="600"/>
              </a:spcBef>
              <a:spcAft>
                <a:spcPts val="1200"/>
              </a:spcAft>
              <a:buClr>
                <a:schemeClr val="tx1"/>
              </a:buClr>
              <a:buFont typeface="+mj-lt"/>
              <a:buAutoNum type="arabicPeriod"/>
            </a:pPr>
            <a:r>
              <a:rPr lang="en-US" sz="2900" dirty="0" smtClean="0">
                <a:solidFill>
                  <a:schemeClr val="tx2">
                    <a:lumMod val="50000"/>
                  </a:schemeClr>
                </a:solidFill>
              </a:rPr>
              <a:t> What important changes do you see in the companies’ EC sites?  </a:t>
            </a:r>
          </a:p>
          <a:p>
            <a:pPr marL="822960" lvl="2" indent="-274320">
              <a:spcBef>
                <a:spcPts val="600"/>
              </a:spcBef>
              <a:spcAft>
                <a:spcPts val="1200"/>
              </a:spcAft>
              <a:buClr>
                <a:schemeClr val="tx1"/>
              </a:buClr>
              <a:buFont typeface="+mj-lt"/>
              <a:buAutoNum type="arabicPeriod"/>
            </a:pPr>
            <a:r>
              <a:rPr lang="en-US" sz="2900" dirty="0" smtClean="0">
                <a:solidFill>
                  <a:schemeClr val="tx2">
                    <a:lumMod val="50000"/>
                  </a:schemeClr>
                </a:solidFill>
              </a:rPr>
              <a:t>In your opinion, which companies would have suffered the greatest customer loss if they have not updated their EC Web sites? Why?</a:t>
            </a:r>
          </a:p>
          <a:p>
            <a:pPr>
              <a:buClr>
                <a:schemeClr val="tx1"/>
              </a:buClr>
              <a:buNone/>
            </a:pPr>
            <a:endParaRPr lang="en-US" dirty="0"/>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solidFill>
                  <a:schemeClr val="tx1"/>
                </a:solidFill>
              </a:rPr>
              <a:t>6-</a:t>
            </a:r>
            <a:fld id="{4C0BDC54-7FBA-410E-843C-F866E66B0366}" type="slidenum">
              <a:rPr lang="en-US" smtClean="0">
                <a:solidFill>
                  <a:schemeClr val="tx1"/>
                </a:solidFill>
              </a:rPr>
              <a:pPr/>
              <a:t>4</a:t>
            </a:fld>
            <a:endParaRPr lang="en-US" dirty="0">
              <a:solidFill>
                <a:schemeClr val="tx1"/>
              </a:solidFill>
            </a:endParaRPr>
          </a:p>
        </p:txBody>
      </p:sp>
      <p:sp>
        <p:nvSpPr>
          <p:cNvPr id="6" name="Title 1"/>
          <p:cNvSpPr txBox="1">
            <a:spLocks/>
          </p:cNvSpPr>
          <p:nvPr/>
        </p:nvSpPr>
        <p:spPr>
          <a:xfrm>
            <a:off x="457200" y="228600"/>
            <a:ext cx="8229600" cy="1143000"/>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en-US" sz="3200" b="1" i="0" u="none" strike="noStrike" kern="1200" cap="none" spc="0" normalizeH="0" baseline="0" noProof="0" dirty="0">
              <a:ln>
                <a:noFill/>
              </a:ln>
              <a:solidFill>
                <a:srgbClr val="6B633D"/>
              </a:solidFill>
              <a:effectLst/>
              <a:uLnTx/>
              <a:uFillTx/>
              <a:latin typeface="+mj-lt"/>
              <a:ea typeface="+mj-ea"/>
              <a:cs typeface="+mj-cs"/>
            </a:endParaRPr>
          </a:p>
        </p:txBody>
      </p:sp>
      <p:pic>
        <p:nvPicPr>
          <p:cNvPr id="7" name="Picture 4" descr="ist2_4389479-train-station"/>
          <p:cNvPicPr>
            <a:picLocks noChangeAspect="1" noChangeArrowheads="1"/>
          </p:cNvPicPr>
          <p:nvPr/>
        </p:nvPicPr>
        <p:blipFill>
          <a:blip r:embed="rId4" cstate="print"/>
          <a:srcRect/>
          <a:stretch>
            <a:fillRect/>
          </a:stretch>
        </p:blipFill>
        <p:spPr bwMode="auto">
          <a:xfrm>
            <a:off x="7467600" y="228600"/>
            <a:ext cx="1244728" cy="756981"/>
          </a:xfrm>
          <a:prstGeom prst="rect">
            <a:avLst/>
          </a:prstGeom>
          <a:noFill/>
          <a:ln w="9525">
            <a:noFill/>
            <a:miter lim="800000"/>
            <a:headEnd/>
            <a:tailEnd/>
          </a:ln>
          <a:effectLst>
            <a:outerShdw blurRad="50800" dist="38100" dir="2700000" sx="104000" sy="104000" algn="tl" rotWithShape="0">
              <a:prstClr val="black">
                <a:alpha val="40000"/>
              </a:prstClr>
            </a:outerShdw>
          </a:effectLst>
        </p:spPr>
      </p:pic>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143000"/>
          </a:xfrm>
        </p:spPr>
        <p:txBody>
          <a:bodyPr>
            <a:normAutofit/>
          </a:bodyPr>
          <a:lstStyle/>
          <a:p>
            <a:r>
              <a:rPr lang="en-US" sz="3000" u="sng" dirty="0" smtClean="0">
                <a:solidFill>
                  <a:schemeClr val="tx1"/>
                </a:solidFill>
              </a:rPr>
              <a:t>Debate</a:t>
            </a:r>
            <a:r>
              <a:rPr lang="en-US" sz="2800" dirty="0" smtClean="0">
                <a:solidFill>
                  <a:schemeClr val="tx1"/>
                </a:solidFill>
              </a:rPr>
              <a:t> </a:t>
            </a:r>
            <a:r>
              <a:rPr lang="en-US" sz="2000" b="0" i="1" dirty="0" smtClean="0">
                <a:solidFill>
                  <a:schemeClr val="tx1"/>
                </a:solidFill>
              </a:rPr>
              <a:t>(see book for full text) </a:t>
            </a:r>
            <a:r>
              <a:rPr lang="en-US" dirty="0" smtClean="0"/>
              <a:t/>
            </a:r>
            <a:br>
              <a:rPr lang="en-US" dirty="0" smtClean="0"/>
            </a:br>
            <a:endParaRPr lang="en-US" dirty="0"/>
          </a:p>
        </p:txBody>
      </p:sp>
      <p:sp>
        <p:nvSpPr>
          <p:cNvPr id="3" name="Content Placeholder 2"/>
          <p:cNvSpPr>
            <a:spLocks noGrp="1"/>
          </p:cNvSpPr>
          <p:nvPr>
            <p:ph idx="1"/>
          </p:nvPr>
        </p:nvSpPr>
        <p:spPr>
          <a:xfrm>
            <a:off x="381000" y="1676400"/>
            <a:ext cx="8305800" cy="4419600"/>
          </a:xfrm>
        </p:spPr>
        <p:txBody>
          <a:bodyPr>
            <a:normAutofit/>
          </a:bodyPr>
          <a:lstStyle/>
          <a:p>
            <a:pPr marL="274320" lvl="1">
              <a:spcBef>
                <a:spcPts val="600"/>
              </a:spcBef>
              <a:spcAft>
                <a:spcPts val="1200"/>
              </a:spcAft>
              <a:buNone/>
            </a:pPr>
            <a:r>
              <a:rPr lang="en-US" sz="2200" dirty="0" smtClean="0">
                <a:solidFill>
                  <a:schemeClr val="tx1"/>
                </a:solidFill>
              </a:rPr>
              <a:t>	</a:t>
            </a:r>
            <a:r>
              <a:rPr lang="en-US" sz="2200" i="1" dirty="0" smtClean="0">
                <a:solidFill>
                  <a:schemeClr val="tx1"/>
                </a:solidFill>
              </a:rPr>
              <a:t>Assume either the role of the service provider or the role of the client</a:t>
            </a:r>
          </a:p>
          <a:p>
            <a:pPr marL="902970" lvl="2" indent="-457200">
              <a:spcBef>
                <a:spcPts val="600"/>
              </a:spcBef>
              <a:spcAft>
                <a:spcPts val="1200"/>
              </a:spcAft>
              <a:buFont typeface="+mj-lt"/>
              <a:buAutoNum type="arabicPeriod"/>
            </a:pPr>
            <a:r>
              <a:rPr lang="en-US" sz="2200" dirty="0" smtClean="0">
                <a:solidFill>
                  <a:schemeClr val="tx2">
                    <a:lumMod val="50000"/>
                  </a:schemeClr>
                </a:solidFill>
              </a:rPr>
              <a:t>Debate whether the terms of the SLA should be strict or lenient to minimize overall risk and costs to your company. </a:t>
            </a:r>
          </a:p>
          <a:p>
            <a:pPr marL="902970" lvl="2" indent="-457200">
              <a:spcBef>
                <a:spcPts val="600"/>
              </a:spcBef>
              <a:spcAft>
                <a:spcPts val="1200"/>
              </a:spcAft>
              <a:buFont typeface="+mj-lt"/>
              <a:buAutoNum type="arabicPeriod"/>
            </a:pPr>
            <a:r>
              <a:rPr lang="en-US" sz="2200" dirty="0" smtClean="0">
                <a:solidFill>
                  <a:schemeClr val="tx2">
                    <a:lumMod val="50000"/>
                  </a:schemeClr>
                </a:solidFill>
              </a:rPr>
              <a:t>Consider all costs, including but losses from downtime if the SLA is too lenient, the costs of the SLA contract if the SLA is strict, and the legal fees if the SLA’s terms are not met. </a:t>
            </a:r>
          </a:p>
          <a:p>
            <a:pPr marL="902970" lvl="2" indent="-457200">
              <a:spcBef>
                <a:spcPts val="600"/>
              </a:spcBef>
              <a:spcAft>
                <a:spcPts val="1200"/>
              </a:spcAft>
              <a:buFont typeface="+mj-lt"/>
              <a:buAutoNum type="arabicPeriod"/>
            </a:pPr>
            <a:r>
              <a:rPr lang="en-US" sz="2200" dirty="0" smtClean="0">
                <a:solidFill>
                  <a:schemeClr val="tx2">
                    <a:lumMod val="50000"/>
                  </a:schemeClr>
                </a:solidFill>
              </a:rPr>
              <a:t>Debate compromises (or tradeoffs) you’d be willing to take as you negotiate the SLA terms.</a:t>
            </a:r>
            <a:endParaRPr lang="en-US" sz="2200" dirty="0">
              <a:solidFill>
                <a:schemeClr val="tx2">
                  <a:lumMod val="50000"/>
                </a:schemeClr>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solidFill>
                  <a:schemeClr val="tx1"/>
                </a:solidFill>
              </a:rPr>
              <a:t>6-</a:t>
            </a:r>
            <a:fld id="{4C0BDC54-7FBA-410E-843C-F866E66B0366}" type="slidenum">
              <a:rPr lang="en-US" smtClean="0">
                <a:solidFill>
                  <a:schemeClr val="tx1"/>
                </a:solidFill>
              </a:rPr>
              <a:pPr/>
              <a:t>5</a:t>
            </a:fld>
            <a:endParaRPr lang="en-US" dirty="0">
              <a:solidFill>
                <a:schemeClr val="tx1"/>
              </a:solidFill>
            </a:endParaRPr>
          </a:p>
        </p:txBody>
      </p:sp>
      <p:sp>
        <p:nvSpPr>
          <p:cNvPr id="6" name="Title 1"/>
          <p:cNvSpPr txBox="1">
            <a:spLocks/>
          </p:cNvSpPr>
          <p:nvPr/>
        </p:nvSpPr>
        <p:spPr>
          <a:xfrm>
            <a:off x="457200" y="228600"/>
            <a:ext cx="8229600" cy="1143000"/>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en-US" sz="3200" b="1" i="0" u="none" strike="noStrike" kern="1200" cap="none" spc="0" normalizeH="0" baseline="0" noProof="0" dirty="0">
              <a:ln>
                <a:noFill/>
              </a:ln>
              <a:solidFill>
                <a:srgbClr val="6B633D"/>
              </a:solidFill>
              <a:effectLst/>
              <a:uLnTx/>
              <a:uFillTx/>
              <a:latin typeface="+mj-lt"/>
              <a:ea typeface="+mj-ea"/>
              <a:cs typeface="+mj-cs"/>
            </a:endParaRPr>
          </a:p>
        </p:txBody>
      </p:sp>
      <p:pic>
        <p:nvPicPr>
          <p:cNvPr id="7" name="Picture 4" descr="ist2_4389479-train-station"/>
          <p:cNvPicPr>
            <a:picLocks noChangeAspect="1" noChangeArrowheads="1"/>
          </p:cNvPicPr>
          <p:nvPr/>
        </p:nvPicPr>
        <p:blipFill>
          <a:blip r:embed="rId3" cstate="print"/>
          <a:srcRect/>
          <a:stretch>
            <a:fillRect/>
          </a:stretch>
        </p:blipFill>
        <p:spPr bwMode="auto">
          <a:xfrm>
            <a:off x="7391400" y="304800"/>
            <a:ext cx="1244728" cy="756981"/>
          </a:xfrm>
          <a:prstGeom prst="rect">
            <a:avLst/>
          </a:prstGeom>
          <a:noFill/>
          <a:ln w="9525">
            <a:noFill/>
            <a:miter lim="800000"/>
            <a:headEnd/>
            <a:tailEnd/>
          </a:ln>
          <a:effectLst>
            <a:outerShdw blurRad="50800" dist="38100" dir="2700000" sx="104000" sy="104000" algn="tl" rotWithShape="0">
              <a:prstClr val="black">
                <a:alpha val="40000"/>
              </a:prstClr>
            </a:outerShdw>
          </a:effectLst>
        </p:spPr>
      </p:pic>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914400"/>
            <a:ext cx="8229600" cy="1143000"/>
          </a:xfrm>
        </p:spPr>
        <p:txBody>
          <a:bodyPr/>
          <a:lstStyle/>
          <a:p>
            <a:r>
              <a:rPr lang="en-US" dirty="0" smtClean="0">
                <a:solidFill>
                  <a:schemeClr val="tx1"/>
                </a:solidFill>
              </a:rPr>
              <a:t>6.1  e-Business Challenges and Strategies</a:t>
            </a:r>
            <a:endParaRPr lang="en-US" dirty="0"/>
          </a:p>
        </p:txBody>
      </p:sp>
      <p:sp>
        <p:nvSpPr>
          <p:cNvPr id="3" name="Content Placeholder 2"/>
          <p:cNvSpPr>
            <a:spLocks noGrp="1"/>
          </p:cNvSpPr>
          <p:nvPr>
            <p:ph idx="1"/>
          </p:nvPr>
        </p:nvSpPr>
        <p:spPr>
          <a:xfrm>
            <a:off x="381000" y="1752600"/>
            <a:ext cx="8229600" cy="4572000"/>
          </a:xfrm>
        </p:spPr>
        <p:txBody>
          <a:bodyPr>
            <a:normAutofit/>
          </a:bodyPr>
          <a:lstStyle/>
          <a:p>
            <a:pPr>
              <a:spcBef>
                <a:spcPts val="600"/>
              </a:spcBef>
              <a:spcAft>
                <a:spcPts val="600"/>
              </a:spcAft>
            </a:pPr>
            <a:r>
              <a:rPr lang="en-US" sz="2200" dirty="0" smtClean="0">
                <a:solidFill>
                  <a:schemeClr val="tx2">
                    <a:lumMod val="50000"/>
                  </a:schemeClr>
                </a:solidFill>
              </a:rPr>
              <a:t>Mix of online channels &amp; media gives consumers strong control over where and how they interact with a business or brand.</a:t>
            </a:r>
          </a:p>
          <a:p>
            <a:pPr>
              <a:spcBef>
                <a:spcPts val="600"/>
              </a:spcBef>
              <a:spcAft>
                <a:spcPts val="600"/>
              </a:spcAft>
            </a:pPr>
            <a:r>
              <a:rPr lang="en-US" sz="2200" dirty="0" smtClean="0">
                <a:solidFill>
                  <a:schemeClr val="tx2">
                    <a:lumMod val="50000"/>
                  </a:schemeClr>
                </a:solidFill>
              </a:rPr>
              <a:t> Managers need to know </a:t>
            </a:r>
            <a:r>
              <a:rPr lang="en-US" sz="2200" i="1" dirty="0" smtClean="0">
                <a:solidFill>
                  <a:schemeClr val="tx2">
                    <a:lumMod val="50000"/>
                  </a:schemeClr>
                </a:solidFill>
              </a:rPr>
              <a:t>how to respond </a:t>
            </a:r>
            <a:r>
              <a:rPr lang="en-US" sz="2200" dirty="0" smtClean="0">
                <a:solidFill>
                  <a:schemeClr val="tx2">
                    <a:lumMod val="50000"/>
                  </a:schemeClr>
                </a:solidFill>
              </a:rPr>
              <a:t>to changing consumer behavior &amp; needs of business customers – </a:t>
            </a:r>
            <a:br>
              <a:rPr lang="en-US" sz="2200" dirty="0" smtClean="0">
                <a:solidFill>
                  <a:schemeClr val="tx2">
                    <a:lumMod val="50000"/>
                  </a:schemeClr>
                </a:solidFill>
              </a:rPr>
            </a:br>
            <a:r>
              <a:rPr lang="en-US" sz="2200" dirty="0" smtClean="0">
                <a:solidFill>
                  <a:schemeClr val="tx2">
                    <a:lumMod val="50000"/>
                  </a:schemeClr>
                </a:solidFill>
              </a:rPr>
              <a:t>    and </a:t>
            </a:r>
            <a:r>
              <a:rPr lang="en-US" sz="2200" i="1" dirty="0" smtClean="0">
                <a:solidFill>
                  <a:schemeClr val="tx2">
                    <a:lumMod val="50000"/>
                  </a:schemeClr>
                </a:solidFill>
              </a:rPr>
              <a:t>how to deal </a:t>
            </a:r>
            <a:r>
              <a:rPr lang="en-US" sz="2200" dirty="0" smtClean="0">
                <a:solidFill>
                  <a:schemeClr val="tx2">
                    <a:lumMod val="50000"/>
                  </a:schemeClr>
                </a:solidFill>
              </a:rPr>
              <a:t>with IT software vendors and consulting firms.</a:t>
            </a:r>
          </a:p>
          <a:p>
            <a:pPr>
              <a:spcBef>
                <a:spcPts val="600"/>
              </a:spcBef>
              <a:spcAft>
                <a:spcPts val="600"/>
              </a:spcAft>
            </a:pPr>
            <a:r>
              <a:rPr lang="en-US" sz="2200" dirty="0" smtClean="0">
                <a:solidFill>
                  <a:schemeClr val="tx2">
                    <a:lumMod val="50000"/>
                  </a:schemeClr>
                </a:solidFill>
              </a:rPr>
              <a:t>Companies may outsource development or hosting of e-business systems w/ software as a service (SaaS) or cloud computing </a:t>
            </a:r>
            <a:br>
              <a:rPr lang="en-US" sz="2200" dirty="0" smtClean="0">
                <a:solidFill>
                  <a:schemeClr val="tx2">
                    <a:lumMod val="50000"/>
                  </a:schemeClr>
                </a:solidFill>
              </a:rPr>
            </a:br>
            <a:r>
              <a:rPr lang="en-US" sz="2200" dirty="0" smtClean="0">
                <a:solidFill>
                  <a:schemeClr val="tx2">
                    <a:lumMod val="50000"/>
                  </a:schemeClr>
                </a:solidFill>
              </a:rPr>
              <a:t>…</a:t>
            </a:r>
            <a:r>
              <a:rPr lang="en-US" sz="2200" b="1" dirty="0" smtClean="0">
                <a:solidFill>
                  <a:schemeClr val="tx2">
                    <a:lumMod val="50000"/>
                  </a:schemeClr>
                </a:solidFill>
              </a:rPr>
              <a:t>but developing an effective e-business model and competitive strategy is done in-house.</a:t>
            </a:r>
            <a:endParaRPr lang="en-US" sz="2200" dirty="0" smtClean="0">
              <a:solidFill>
                <a:schemeClr val="tx2">
                  <a:lumMod val="50000"/>
                </a:schemeClr>
              </a:solidFill>
            </a:endParaRPr>
          </a:p>
          <a:p>
            <a:pPr lvl="1">
              <a:spcBef>
                <a:spcPts val="600"/>
              </a:spcBef>
              <a:spcAft>
                <a:spcPts val="600"/>
              </a:spcAft>
              <a:buFont typeface="Wingdings" pitchFamily="2" charset="2"/>
              <a:buChar char="Ø"/>
            </a:pPr>
            <a:r>
              <a:rPr lang="en-US" sz="2200" b="1" dirty="0" smtClean="0">
                <a:solidFill>
                  <a:srgbClr val="C00000"/>
                </a:solidFill>
              </a:rPr>
              <a:t>If the business model and strategy are wrong, </a:t>
            </a:r>
            <a:br>
              <a:rPr lang="en-US" sz="2200" b="1" dirty="0" smtClean="0">
                <a:solidFill>
                  <a:srgbClr val="C00000"/>
                </a:solidFill>
              </a:rPr>
            </a:br>
            <a:r>
              <a:rPr lang="en-US" sz="2200" b="1" dirty="0" smtClean="0">
                <a:solidFill>
                  <a:srgbClr val="C00000"/>
                </a:solidFill>
              </a:rPr>
              <a:t>then implementation wouldn’t matter in the long-run. </a:t>
            </a:r>
            <a:endParaRPr lang="en-US" sz="2200" b="1" dirty="0">
              <a:solidFill>
                <a:srgbClr val="C00000"/>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solidFill>
                  <a:schemeClr val="tx1"/>
                </a:solidFill>
              </a:rPr>
              <a:t>6-</a:t>
            </a:r>
            <a:fld id="{4C0BDC54-7FBA-410E-843C-F866E66B0366}" type="slidenum">
              <a:rPr lang="en-US" smtClean="0">
                <a:solidFill>
                  <a:schemeClr val="tx1"/>
                </a:solidFill>
              </a:rPr>
              <a:pPr/>
              <a:t>6</a:t>
            </a:fld>
            <a:endParaRPr lang="en-US" dirty="0">
              <a:solidFill>
                <a:schemeClr val="tx1"/>
              </a:solidFill>
            </a:endParaRPr>
          </a:p>
        </p:txBody>
      </p:sp>
      <p:pic>
        <p:nvPicPr>
          <p:cNvPr id="6" name="Picture 5" descr="bytes.gif"/>
          <p:cNvPicPr>
            <a:picLocks noChangeAspect="1"/>
          </p:cNvPicPr>
          <p:nvPr/>
        </p:nvPicPr>
        <p:blipFill>
          <a:blip r:embed="rId3" cstate="print"/>
          <a:stretch>
            <a:fillRect/>
          </a:stretch>
        </p:blipFill>
        <p:spPr>
          <a:xfrm>
            <a:off x="4728796" y="76200"/>
            <a:ext cx="4339004" cy="1066800"/>
          </a:xfrm>
          <a:prstGeom prst="rect">
            <a:avLst/>
          </a:prstGeom>
          <a:effectLst>
            <a:outerShdw blurRad="419100" dir="4080000" sx="102000" sy="102000" algn="ctr" rotWithShape="0">
              <a:prstClr val="black">
                <a:alpha val="40000"/>
              </a:prstClr>
            </a:outerShdw>
          </a:effectLst>
        </p:spPr>
      </p:pic>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1295400" y="3810000"/>
            <a:ext cx="6705600" cy="1524000"/>
          </a:xfrm>
        </p:spPr>
        <p:txBody>
          <a:bodyPr>
            <a:normAutofit/>
          </a:bodyPr>
          <a:lstStyle/>
          <a:p>
            <a:r>
              <a:rPr lang="en-US" sz="2400" b="0" cap="none" dirty="0" smtClean="0">
                <a:solidFill>
                  <a:schemeClr val="tx1"/>
                </a:solidFill>
              </a:rPr>
              <a:t>Adding the prefix “e” to “business” did not eliminate the need to focus on positive earnings and cash flow and to earn a profit.</a:t>
            </a:r>
            <a:endParaRPr lang="en-US" sz="2500" b="0" cap="none" dirty="0">
              <a:solidFill>
                <a:schemeClr val="tx1"/>
              </a:solidFill>
            </a:endParaRPr>
          </a:p>
        </p:txBody>
      </p:sp>
      <p:sp>
        <p:nvSpPr>
          <p:cNvPr id="7" name="Text Placeholder 6"/>
          <p:cNvSpPr>
            <a:spLocks noGrp="1"/>
          </p:cNvSpPr>
          <p:nvPr>
            <p:ph type="body" idx="1"/>
          </p:nvPr>
        </p:nvSpPr>
        <p:spPr>
          <a:xfrm>
            <a:off x="1295400" y="3429000"/>
            <a:ext cx="4038600" cy="814387"/>
          </a:xfrm>
        </p:spPr>
        <p:txBody>
          <a:bodyPr/>
          <a:lstStyle/>
          <a:p>
            <a:r>
              <a:rPr lang="en-US" sz="2400" dirty="0" smtClean="0"/>
              <a:t>Dot-com Era, 1995 to 2002</a:t>
            </a:r>
          </a:p>
          <a:p>
            <a:endParaRPr lang="en-US" dirty="0"/>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solidFill>
                  <a:schemeClr val="tx1"/>
                </a:solidFill>
              </a:rPr>
              <a:t>6-</a:t>
            </a:r>
            <a:fld id="{4C0BDC54-7FBA-410E-843C-F866E66B0366}" type="slidenum">
              <a:rPr lang="en-US" smtClean="0">
                <a:solidFill>
                  <a:schemeClr val="tx1"/>
                </a:solidFill>
              </a:rPr>
              <a:pPr/>
              <a:t>7</a:t>
            </a:fld>
            <a:endParaRPr lang="en-US" dirty="0">
              <a:solidFill>
                <a:schemeClr val="tx1"/>
              </a:solidFill>
            </a:endParaRPr>
          </a:p>
        </p:txBody>
      </p:sp>
      <p:pic>
        <p:nvPicPr>
          <p:cNvPr id="8" name="Picture 4" descr="nasdaq-line"/>
          <p:cNvPicPr>
            <a:picLocks noChangeAspect="1" noChangeArrowheads="1"/>
          </p:cNvPicPr>
          <p:nvPr/>
        </p:nvPicPr>
        <p:blipFill>
          <a:blip r:embed="rId3" cstate="print"/>
          <a:srcRect/>
          <a:stretch>
            <a:fillRect/>
          </a:stretch>
        </p:blipFill>
        <p:spPr bwMode="auto">
          <a:xfrm>
            <a:off x="4953000" y="687122"/>
            <a:ext cx="3581400" cy="3046678"/>
          </a:xfrm>
          <a:prstGeom prst="rect">
            <a:avLst/>
          </a:prstGeom>
          <a:noFill/>
          <a:ln w="9525">
            <a:noFill/>
            <a:miter lim="800000"/>
            <a:headEnd/>
            <a:tailEnd/>
          </a:ln>
        </p:spPr>
      </p:pic>
      <p:sp>
        <p:nvSpPr>
          <p:cNvPr id="9" name="Text Box 2"/>
          <p:cNvSpPr txBox="1">
            <a:spLocks noChangeArrowheads="1"/>
          </p:cNvSpPr>
          <p:nvPr/>
        </p:nvSpPr>
        <p:spPr bwMode="auto">
          <a:xfrm>
            <a:off x="914400" y="704671"/>
            <a:ext cx="4038600" cy="1200329"/>
          </a:xfrm>
          <a:prstGeom prst="rect">
            <a:avLst/>
          </a:prstGeom>
          <a:noFill/>
          <a:ln w="9525">
            <a:noFill/>
            <a:miter lim="800000"/>
            <a:headEnd/>
            <a:tailEnd/>
          </a:ln>
        </p:spPr>
        <p:txBody>
          <a:bodyPr wrap="square">
            <a:spAutoFit/>
          </a:bodyPr>
          <a:lstStyle/>
          <a:p>
            <a:pPr>
              <a:spcBef>
                <a:spcPct val="50000"/>
              </a:spcBef>
            </a:pPr>
            <a:r>
              <a:rPr lang="en-US" dirty="0"/>
              <a:t>Figure 6.4. Changes in the Nasdaq during the dot-com era, which burst (started to decline) on March 10, 2000 and declined until October 2002.</a:t>
            </a:r>
            <a:r>
              <a:rPr lang="en-US" b="1" dirty="0"/>
              <a:t> </a:t>
            </a:r>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8077200" cy="1143000"/>
          </a:xfrm>
        </p:spPr>
        <p:txBody>
          <a:bodyPr/>
          <a:lstStyle/>
          <a:p>
            <a:r>
              <a:rPr lang="en-US" i="1" dirty="0" smtClean="0">
                <a:solidFill>
                  <a:schemeClr val="tx1"/>
                </a:solidFill>
              </a:rPr>
              <a:t>Types of E-Business Transactions</a:t>
            </a:r>
            <a:endParaRPr lang="en-US" dirty="0">
              <a:solidFill>
                <a:schemeClr val="tx1"/>
              </a:solidFill>
            </a:endParaRPr>
          </a:p>
        </p:txBody>
      </p:sp>
      <p:sp>
        <p:nvSpPr>
          <p:cNvPr id="3" name="Content Placeholder 2"/>
          <p:cNvSpPr>
            <a:spLocks noGrp="1"/>
          </p:cNvSpPr>
          <p:nvPr>
            <p:ph idx="1"/>
          </p:nvPr>
        </p:nvSpPr>
        <p:spPr>
          <a:xfrm>
            <a:off x="457200" y="1676400"/>
            <a:ext cx="8229600" cy="4525963"/>
          </a:xfrm>
        </p:spPr>
        <p:txBody>
          <a:bodyPr>
            <a:normAutofit/>
          </a:bodyPr>
          <a:lstStyle/>
          <a:p>
            <a:pPr lvl="0">
              <a:spcBef>
                <a:spcPts val="600"/>
              </a:spcBef>
              <a:spcAft>
                <a:spcPts val="600"/>
              </a:spcAft>
            </a:pPr>
            <a:r>
              <a:rPr lang="en-US" sz="2200" b="1" dirty="0" smtClean="0">
                <a:solidFill>
                  <a:schemeClr val="tx1"/>
                </a:solidFill>
              </a:rPr>
              <a:t>Business-to-business (B2B). </a:t>
            </a:r>
            <a:r>
              <a:rPr lang="en-US" sz="2200" dirty="0" smtClean="0">
                <a:solidFill>
                  <a:schemeClr val="tx1"/>
                </a:solidFill>
              </a:rPr>
              <a:t>Over 85% of EC volume is B2B.</a:t>
            </a:r>
          </a:p>
          <a:p>
            <a:pPr lvl="0">
              <a:spcBef>
                <a:spcPts val="600"/>
              </a:spcBef>
              <a:spcAft>
                <a:spcPts val="600"/>
              </a:spcAft>
            </a:pPr>
            <a:r>
              <a:rPr lang="en-US" sz="2200" b="1" dirty="0" smtClean="0">
                <a:solidFill>
                  <a:schemeClr val="tx1"/>
                </a:solidFill>
              </a:rPr>
              <a:t>Business-to-consumers (B2C). </a:t>
            </a:r>
            <a:r>
              <a:rPr lang="en-US" sz="2200" dirty="0" smtClean="0">
                <a:solidFill>
                  <a:schemeClr val="tx1"/>
                </a:solidFill>
              </a:rPr>
              <a:t>Also called </a:t>
            </a:r>
            <a:r>
              <a:rPr lang="en-US" sz="2200" i="1" dirty="0" smtClean="0">
                <a:solidFill>
                  <a:schemeClr val="tx1"/>
                </a:solidFill>
              </a:rPr>
              <a:t>e-tailing.</a:t>
            </a:r>
            <a:endParaRPr lang="en-US" sz="2200" dirty="0" smtClean="0">
              <a:solidFill>
                <a:schemeClr val="tx1"/>
              </a:solidFill>
            </a:endParaRPr>
          </a:p>
          <a:p>
            <a:pPr lvl="0">
              <a:spcBef>
                <a:spcPts val="600"/>
              </a:spcBef>
              <a:spcAft>
                <a:spcPts val="600"/>
              </a:spcAft>
            </a:pPr>
            <a:r>
              <a:rPr lang="en-US" sz="2200" b="1" dirty="0" smtClean="0">
                <a:solidFill>
                  <a:schemeClr val="tx1"/>
                </a:solidFill>
              </a:rPr>
              <a:t>Consumers-to-business (C2B). </a:t>
            </a:r>
            <a:r>
              <a:rPr lang="en-US" sz="2200" dirty="0" smtClean="0">
                <a:solidFill>
                  <a:schemeClr val="tx1"/>
                </a:solidFill>
              </a:rPr>
              <a:t>Consumers make known a particular need for a product or service, and then suppliers compete to provide that product or service at the requested price; </a:t>
            </a:r>
            <a:br>
              <a:rPr lang="en-US" sz="2200" dirty="0" smtClean="0">
                <a:solidFill>
                  <a:schemeClr val="tx1"/>
                </a:solidFill>
              </a:rPr>
            </a:br>
            <a:r>
              <a:rPr lang="en-US" sz="2200" dirty="0" smtClean="0">
                <a:solidFill>
                  <a:schemeClr val="tx1"/>
                </a:solidFill>
              </a:rPr>
              <a:t>e.g., </a:t>
            </a:r>
            <a:r>
              <a:rPr lang="en-US" sz="2200" i="1" dirty="0" smtClean="0">
                <a:solidFill>
                  <a:schemeClr val="tx1"/>
                </a:solidFill>
              </a:rPr>
              <a:t>Priceline.com</a:t>
            </a:r>
          </a:p>
          <a:p>
            <a:pPr lvl="0">
              <a:spcBef>
                <a:spcPts val="600"/>
              </a:spcBef>
              <a:spcAft>
                <a:spcPts val="600"/>
              </a:spcAft>
            </a:pPr>
            <a:r>
              <a:rPr lang="en-US" sz="2200" b="1" dirty="0" smtClean="0">
                <a:solidFill>
                  <a:schemeClr val="tx1"/>
                </a:solidFill>
              </a:rPr>
              <a:t>Government-to-citizens (G2C) and to others. </a:t>
            </a:r>
            <a:r>
              <a:rPr lang="en-US" sz="2200" dirty="0" smtClean="0">
                <a:solidFill>
                  <a:schemeClr val="tx1"/>
                </a:solidFill>
              </a:rPr>
              <a:t>A government agency provides services to its citizens via EC technologies. </a:t>
            </a:r>
          </a:p>
          <a:p>
            <a:pPr>
              <a:spcBef>
                <a:spcPts val="600"/>
              </a:spcBef>
              <a:spcAft>
                <a:spcPts val="600"/>
              </a:spcAft>
            </a:pPr>
            <a:r>
              <a:rPr lang="en-US" sz="2200" b="1" dirty="0" smtClean="0">
                <a:solidFill>
                  <a:schemeClr val="tx1"/>
                </a:solidFill>
              </a:rPr>
              <a:t>Mobile commerce (m-commerce)</a:t>
            </a:r>
            <a:r>
              <a:rPr lang="en-US" sz="2200" dirty="0" smtClean="0">
                <a:solidFill>
                  <a:schemeClr val="tx1"/>
                </a:solidFill>
              </a:rPr>
              <a:t>. Transactions and activities are conducted via wireless networks.</a:t>
            </a:r>
            <a:endParaRPr lang="en-US" sz="2200" dirty="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solidFill>
                  <a:schemeClr val="tx1"/>
                </a:solidFill>
              </a:rPr>
              <a:t>6-</a:t>
            </a:r>
            <a:fld id="{4C0BDC54-7FBA-410E-843C-F866E66B0366}" type="slidenum">
              <a:rPr lang="en-US" smtClean="0">
                <a:solidFill>
                  <a:schemeClr val="tx1"/>
                </a:solidFill>
              </a:rPr>
              <a:pPr/>
              <a:t>8</a:t>
            </a:fld>
            <a:endParaRPr lang="en-US" dirty="0">
              <a:solidFill>
                <a:schemeClr val="tx1"/>
              </a:solidFill>
            </a:endParaRPr>
          </a:p>
        </p:txBody>
      </p:sp>
      <p:pic>
        <p:nvPicPr>
          <p:cNvPr id="6" name="Picture 4" descr="BH969R"/>
          <p:cNvPicPr>
            <a:picLocks noChangeAspect="1" noChangeArrowheads="1"/>
          </p:cNvPicPr>
          <p:nvPr/>
        </p:nvPicPr>
        <p:blipFill>
          <a:blip r:embed="rId3" cstate="print"/>
          <a:srcRect/>
          <a:stretch>
            <a:fillRect/>
          </a:stretch>
        </p:blipFill>
        <p:spPr bwMode="auto">
          <a:xfrm>
            <a:off x="6858000" y="381000"/>
            <a:ext cx="1706880" cy="1219200"/>
          </a:xfrm>
          <a:prstGeom prst="rect">
            <a:avLst/>
          </a:prstGeom>
          <a:noFill/>
          <a:ln w="9525">
            <a:noFill/>
            <a:miter lim="800000"/>
            <a:headEnd/>
            <a:tailEnd/>
          </a:ln>
          <a:effectLst>
            <a:outerShdw blurRad="279400" dist="101600" dir="18900000" algn="bl" rotWithShape="0">
              <a:prstClr val="black">
                <a:alpha val="40000"/>
              </a:prstClr>
            </a:outerShdw>
          </a:effectLst>
        </p:spPr>
      </p:pic>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4876800" cy="914400"/>
          </a:xfrm>
        </p:spPr>
        <p:txBody>
          <a:bodyPr>
            <a:normAutofit fontScale="90000"/>
          </a:bodyPr>
          <a:lstStyle/>
          <a:p>
            <a:r>
              <a:rPr lang="en-US" sz="2800" dirty="0" smtClean="0"/>
              <a:t>E-Business Web Site Requirements and Challenges</a:t>
            </a:r>
            <a:endParaRPr lang="en-US" sz="2800" dirty="0"/>
          </a:p>
        </p:txBody>
      </p:sp>
      <p:sp>
        <p:nvSpPr>
          <p:cNvPr id="3" name="Content Placeholder 2"/>
          <p:cNvSpPr>
            <a:spLocks noGrp="1"/>
          </p:cNvSpPr>
          <p:nvPr>
            <p:ph idx="1"/>
          </p:nvPr>
        </p:nvSpPr>
        <p:spPr>
          <a:xfrm>
            <a:off x="533400" y="1524000"/>
            <a:ext cx="8229600" cy="4572000"/>
          </a:xfrm>
        </p:spPr>
        <p:txBody>
          <a:bodyPr>
            <a:normAutofit lnSpcReduction="10000"/>
          </a:bodyPr>
          <a:lstStyle/>
          <a:p>
            <a:r>
              <a:rPr lang="en-US" sz="2200" b="1" dirty="0" smtClean="0">
                <a:solidFill>
                  <a:schemeClr val="tx1"/>
                </a:solidFill>
              </a:rPr>
              <a:t>Availability </a:t>
            </a:r>
            <a:r>
              <a:rPr lang="en-US" sz="2200" dirty="0" smtClean="0">
                <a:solidFill>
                  <a:schemeClr val="tx1"/>
                </a:solidFill>
              </a:rPr>
              <a:t>relates to the server-side of e-business. An always on facility is needed to maintain the business critical apps.</a:t>
            </a:r>
          </a:p>
          <a:p>
            <a:r>
              <a:rPr lang="en-US" sz="2200" b="1" dirty="0" smtClean="0">
                <a:solidFill>
                  <a:schemeClr val="tx1"/>
                </a:solidFill>
              </a:rPr>
              <a:t>Accuracy and Quick Response. </a:t>
            </a:r>
            <a:r>
              <a:rPr lang="en-US" sz="2200" dirty="0" smtClean="0">
                <a:solidFill>
                  <a:schemeClr val="tx1"/>
                </a:solidFill>
              </a:rPr>
              <a:t>Web software must be capable of searching, sorting, processing promotions and payments, verifying that the credit card number belongs to the person trying to use it, confirming the purchase in real-time, etc. In time-sensitive B2B, errors that delay delivery are intolerable.</a:t>
            </a:r>
          </a:p>
          <a:p>
            <a:r>
              <a:rPr lang="en-US" sz="2200" b="1" dirty="0" smtClean="0">
                <a:solidFill>
                  <a:schemeClr val="tx1"/>
                </a:solidFill>
              </a:rPr>
              <a:t>Security and PCI DSS Compliance. </a:t>
            </a:r>
            <a:r>
              <a:rPr lang="en-US" sz="2200" dirty="0" smtClean="0">
                <a:solidFill>
                  <a:schemeClr val="tx1"/>
                </a:solidFill>
              </a:rPr>
              <a:t>PCI DSS (</a:t>
            </a:r>
            <a:r>
              <a:rPr lang="en-US" sz="2200" i="1" dirty="0" smtClean="0">
                <a:solidFill>
                  <a:schemeClr val="tx1"/>
                </a:solidFill>
              </a:rPr>
              <a:t>Payment Card Industry Data Security Standard</a:t>
            </a:r>
            <a:r>
              <a:rPr lang="en-US" sz="2200" dirty="0" smtClean="0">
                <a:solidFill>
                  <a:schemeClr val="tx1"/>
                </a:solidFill>
              </a:rPr>
              <a:t>) is a set of infosec requirements to help prevent credit card fraud. </a:t>
            </a:r>
          </a:p>
          <a:p>
            <a:r>
              <a:rPr lang="en-US" sz="2200" b="1" dirty="0" smtClean="0">
                <a:solidFill>
                  <a:schemeClr val="tx1"/>
                </a:solidFill>
              </a:rPr>
              <a:t>Integrating EC systems with enterprise systems. </a:t>
            </a:r>
            <a:r>
              <a:rPr lang="en-US" sz="2200" dirty="0" smtClean="0">
                <a:solidFill>
                  <a:schemeClr val="tx1"/>
                </a:solidFill>
              </a:rPr>
              <a:t>Need better integration across all customer points of interactions. </a:t>
            </a:r>
          </a:p>
          <a:p>
            <a:r>
              <a:rPr lang="en-US" sz="2200" b="1" dirty="0" smtClean="0">
                <a:solidFill>
                  <a:schemeClr val="tx1"/>
                </a:solidFill>
              </a:rPr>
              <a:t>Web analytics. </a:t>
            </a:r>
            <a:r>
              <a:rPr lang="en-US" sz="2200" dirty="0" smtClean="0">
                <a:solidFill>
                  <a:schemeClr val="tx1"/>
                </a:solidFill>
              </a:rPr>
              <a:t>Learning from Web traffic and log data.</a:t>
            </a:r>
          </a:p>
          <a:p>
            <a:endParaRPr lang="en-US" sz="2400" dirty="0" smtClean="0"/>
          </a:p>
          <a:p>
            <a:endParaRPr lang="en-US" sz="2400" dirty="0" smtClean="0"/>
          </a:p>
          <a:p>
            <a:endParaRPr lang="en-US" sz="2400" dirty="0" smtClean="0"/>
          </a:p>
          <a:p>
            <a:endParaRPr lang="en-US" sz="2400" dirty="0" smtClean="0"/>
          </a:p>
          <a:p>
            <a:endParaRPr lang="en-US" sz="2200" dirty="0" smtClean="0"/>
          </a:p>
          <a:p>
            <a:endParaRPr lang="en-US" sz="2200" dirty="0" smtClean="0"/>
          </a:p>
          <a:p>
            <a:endParaRPr lang="en-US" sz="2200" dirty="0"/>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solidFill>
                  <a:schemeClr val="tx1"/>
                </a:solidFill>
              </a:rPr>
              <a:t>6-</a:t>
            </a:r>
            <a:fld id="{4C0BDC54-7FBA-410E-843C-F866E66B0366}" type="slidenum">
              <a:rPr lang="en-US" smtClean="0">
                <a:solidFill>
                  <a:schemeClr val="tx1"/>
                </a:solidFill>
              </a:rPr>
              <a:pPr/>
              <a:t>9</a:t>
            </a:fld>
            <a:endParaRPr lang="en-US" dirty="0">
              <a:solidFill>
                <a:schemeClr val="tx1"/>
              </a:solidFill>
            </a:endParaRPr>
          </a:p>
        </p:txBody>
      </p:sp>
      <p:pic>
        <p:nvPicPr>
          <p:cNvPr id="6" name="Picture 4" descr="B36T0J"/>
          <p:cNvPicPr>
            <a:picLocks noChangeAspect="1" noChangeArrowheads="1"/>
          </p:cNvPicPr>
          <p:nvPr/>
        </p:nvPicPr>
        <p:blipFill>
          <a:blip r:embed="rId3" cstate="print"/>
          <a:srcRect/>
          <a:stretch>
            <a:fillRect/>
          </a:stretch>
        </p:blipFill>
        <p:spPr bwMode="auto">
          <a:xfrm>
            <a:off x="7086600" y="304800"/>
            <a:ext cx="1524000" cy="1219200"/>
          </a:xfrm>
          <a:prstGeom prst="rect">
            <a:avLst/>
          </a:prstGeom>
          <a:noFill/>
          <a:ln w="9525">
            <a:noFill/>
            <a:miter lim="800000"/>
            <a:headEnd/>
            <a:tailEnd/>
          </a:ln>
          <a:effectLst>
            <a:outerShdw blurRad="673100" dist="215900" dir="18900000" algn="bl" rotWithShape="0">
              <a:prstClr val="black">
                <a:alpha val="40000"/>
              </a:prstClr>
            </a:outerShdw>
          </a:effectLst>
        </p:spPr>
      </p:pic>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1082</TotalTime>
  <Words>1606</Words>
  <Application>Microsoft Office PowerPoint</Application>
  <PresentationFormat>On-screen Show (4:3)</PresentationFormat>
  <Paragraphs>269</Paragraphs>
  <Slides>27</Slides>
  <Notes>27</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Office Theme</vt:lpstr>
      <vt:lpstr>E-Business and E-Commerce  </vt:lpstr>
      <vt:lpstr>Chapter 6 Outline</vt:lpstr>
      <vt:lpstr>Chapter 6 Learning Objectives</vt:lpstr>
      <vt:lpstr>For Class Discussion &amp; Debate  Rail Europe Overhauls its E-Business Model and Web Site </vt:lpstr>
      <vt:lpstr>Debate (see book for full text)  </vt:lpstr>
      <vt:lpstr>6.1  e-Business Challenges and Strategies</vt:lpstr>
      <vt:lpstr>Adding the prefix “e” to “business” did not eliminate the need to focus on positive earnings and cash flow and to earn a profit.</vt:lpstr>
      <vt:lpstr>Types of E-Business Transactions</vt:lpstr>
      <vt:lpstr>E-Business Web Site Requirements and Challenges</vt:lpstr>
      <vt:lpstr>PCI Compliance</vt:lpstr>
      <vt:lpstr>E-Business Model</vt:lpstr>
      <vt:lpstr>E-business Models </vt:lpstr>
      <vt:lpstr>6.2 B2C e-Commerce </vt:lpstr>
      <vt:lpstr>Issues in E-tailing</vt:lpstr>
      <vt:lpstr>6.3 B2B  e-Commerce &amp; e-Procurement</vt:lpstr>
      <vt:lpstr>B2B Business Models</vt:lpstr>
      <vt:lpstr>B2B</vt:lpstr>
      <vt:lpstr>6.4 E-Government  E-commerce models apply to government &amp; the public sector</vt:lpstr>
      <vt:lpstr>E-Government in the Cloud</vt:lpstr>
      <vt:lpstr>6.5 E-Commerce Support Services:                           Payment and Order Fulfillment</vt:lpstr>
      <vt:lpstr>Advertising Strategies and Revenue Models</vt:lpstr>
      <vt:lpstr>E-payment systems</vt:lpstr>
      <vt:lpstr>Slide 23</vt:lpstr>
      <vt:lpstr>IT at Work 6.6 E-Money: The Future Currency</vt:lpstr>
      <vt:lpstr>Order fulfillment activities</vt:lpstr>
      <vt:lpstr>6.6 E-Business Ethics and Legal Issues</vt:lpstr>
      <vt:lpstr>Chapter 6 Link Library</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Linda</dc:creator>
  <cp:lastModifiedBy> </cp:lastModifiedBy>
  <cp:revision>140</cp:revision>
  <dcterms:created xsi:type="dcterms:W3CDTF">2010-10-24T06:01:35Z</dcterms:created>
  <dcterms:modified xsi:type="dcterms:W3CDTF">2011-01-22T22:15:39Z</dcterms:modified>
</cp:coreProperties>
</file>