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3" r:id="rId3"/>
    <p:sldId id="264" r:id="rId4"/>
    <p:sldId id="265" r:id="rId5"/>
    <p:sldId id="266" r:id="rId6"/>
    <p:sldId id="290" r:id="rId7"/>
    <p:sldId id="285" r:id="rId8"/>
    <p:sldId id="286" r:id="rId9"/>
    <p:sldId id="287" r:id="rId10"/>
    <p:sldId id="288" r:id="rId11"/>
    <p:sldId id="289"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chemeClr val="tx1"/>
                </a:solidFill>
              </a:defRPr>
            </a:lvl1pPr>
          </a:lstStyle>
          <a:p>
            <a:r>
              <a:rPr lang="en-US" dirty="0" smtClean="0"/>
              <a:t>11-</a:t>
            </a:r>
            <a:fld id="{4C0BDC54-7FBA-410E-843C-F866E66B0366}" type="slidenum">
              <a:rPr lang="en-US" smtClean="0"/>
              <a:pPr/>
              <a:t>‹#›</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11-</a:t>
            </a:r>
            <a:fld id="{4C0BDC54-7FBA-410E-843C-F866E66B0366}" type="slidenum">
              <a:rPr lang="en-US" smtClean="0"/>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chemeClr val="tx1"/>
                </a:solidFill>
              </a:defRPr>
            </a:lvl1pPr>
          </a:lstStyle>
          <a:p>
            <a:r>
              <a:rPr lang="en-US" dirty="0" smtClean="0"/>
              <a:t>11-</a:t>
            </a:r>
            <a:fld id="{4C0BDC54-7FBA-410E-843C-F866E66B0366}" type="slidenum">
              <a:rPr lang="en-US" smtClean="0"/>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dashboard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iphonecto.com/2009/02/15/5-oracle-business-intelligence-applications-for-ipho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01.ibm.com/software/data/cognos/" TargetMode="External"/><Relationship Id="rId13" Type="http://schemas.openxmlformats.org/officeDocument/2006/relationships/hyperlink" Target="http://tableausoftware.com/" TargetMode="External"/><Relationship Id="rId3" Type="http://schemas.openxmlformats.org/officeDocument/2006/relationships/hyperlink" Target="http://businessintel.org/" TargetMode="External"/><Relationship Id="rId7" Type="http://schemas.openxmlformats.org/officeDocument/2006/relationships/hyperlink" Target="http://informationbuilders.com/products/webfocus/" TargetMode="External"/><Relationship Id="rId12" Type="http://schemas.openxmlformats.org/officeDocument/2006/relationships/hyperlink" Target="http://microsoft.com/bi/default.aspx" TargetMode="External"/><Relationship Id="rId2" Type="http://schemas.openxmlformats.org/officeDocument/2006/relationships/notesSlide" Target="../notesSlides/notesSlide28.xml"/><Relationship Id="rId16" Type="http://schemas.openxmlformats.org/officeDocument/2006/relationships/hyperlink" Target="http://cwhonors.org/" TargetMode="External"/><Relationship Id="rId1" Type="http://schemas.openxmlformats.org/officeDocument/2006/relationships/slideLayout" Target="../slideLayouts/slideLayout2.xml"/><Relationship Id="rId6" Type="http://schemas.openxmlformats.org/officeDocument/2006/relationships/hyperlink" Target="http://informationbuilders.com/" TargetMode="External"/><Relationship Id="rId11" Type="http://schemas.openxmlformats.org/officeDocument/2006/relationships/hyperlink" Target="http://sap.com/" TargetMode="External"/><Relationship Id="rId5" Type="http://schemas.openxmlformats.org/officeDocument/2006/relationships/hyperlink" Target="http://cloud9analytics.com/" TargetMode="External"/><Relationship Id="rId15" Type="http://schemas.openxmlformats.org/officeDocument/2006/relationships/hyperlink" Target="http://idashboards.com/" TargetMode="External"/><Relationship Id="rId10" Type="http://schemas.openxmlformats.org/officeDocument/2006/relationships/hyperlink" Target="http://sas.com/technologies/bi/" TargetMode="External"/><Relationship Id="rId4" Type="http://schemas.openxmlformats.org/officeDocument/2006/relationships/hyperlink" Target="http://tdwi.org/" TargetMode="External"/><Relationship Id="rId9" Type="http://schemas.openxmlformats.org/officeDocument/2006/relationships/hyperlink" Target="http://oracle.com/" TargetMode="External"/><Relationship Id="rId14" Type="http://schemas.openxmlformats.org/officeDocument/2006/relationships/hyperlink" Target="http://qlikview.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teradatamagazine.com/v10n04/Features/Stellar-Outloo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334000" cy="1089025"/>
          </a:xfrm>
        </p:spPr>
        <p:txBody>
          <a:bodyPr>
            <a:normAutofit fontScale="90000"/>
          </a:bodyPr>
          <a:lstStyle/>
          <a:p>
            <a:r>
              <a:rPr lang="en-US" dirty="0" smtClean="0"/>
              <a:t>Business Intelligence and Decision Support</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11</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11-</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369332"/>
          </a:xfrm>
          <a:prstGeom prst="rect">
            <a:avLst/>
          </a:prstGeom>
          <a:noFill/>
        </p:spPr>
        <p:txBody>
          <a:bodyPr wrap="square" rtlCol="0">
            <a:spAutoFit/>
          </a:bodyPr>
          <a:lstStyle/>
          <a:p>
            <a:r>
              <a:rPr lang="en-US" b="1" dirty="0" smtClean="0"/>
              <a:t>Part IV. Operational and Enterprise Systems and Processes</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68362"/>
            <a:ext cx="7620000" cy="808038"/>
          </a:xfrm>
        </p:spPr>
        <p:txBody>
          <a:bodyPr>
            <a:normAutofit fontScale="90000"/>
          </a:bodyPr>
          <a:lstStyle/>
          <a:p>
            <a:r>
              <a:rPr lang="en-US" sz="2700" dirty="0" smtClean="0"/>
              <a:t>Why would companies invest in another set of IT apps? </a:t>
            </a:r>
            <a:r>
              <a:rPr lang="en-US" dirty="0" smtClean="0"/>
              <a:t/>
            </a:r>
            <a:br>
              <a:rPr lang="en-US" dirty="0" smtClean="0"/>
            </a:br>
            <a:endParaRPr lang="en-US" dirty="0"/>
          </a:p>
        </p:txBody>
      </p:sp>
      <p:sp>
        <p:nvSpPr>
          <p:cNvPr id="3" name="Content Placeholder 2"/>
          <p:cNvSpPr>
            <a:spLocks noGrp="1"/>
          </p:cNvSpPr>
          <p:nvPr>
            <p:ph idx="1"/>
          </p:nvPr>
        </p:nvSpPr>
        <p:spPr>
          <a:xfrm>
            <a:off x="457200" y="1600200"/>
            <a:ext cx="7620000" cy="4525963"/>
          </a:xfrm>
        </p:spPr>
        <p:txBody>
          <a:bodyPr>
            <a:normAutofit/>
          </a:bodyPr>
          <a:lstStyle/>
          <a:p>
            <a:pPr>
              <a:buNone/>
            </a:pPr>
            <a:r>
              <a:rPr lang="en-US" sz="2400" dirty="0" smtClean="0">
                <a:solidFill>
                  <a:schemeClr val="tx1"/>
                </a:solidFill>
              </a:rPr>
              <a:t>	BI </a:t>
            </a:r>
            <a:r>
              <a:rPr lang="en-US" sz="2400" i="1" dirty="0" smtClean="0">
                <a:solidFill>
                  <a:schemeClr val="tx1"/>
                </a:solidFill>
              </a:rPr>
              <a:t>leverages </a:t>
            </a:r>
            <a:r>
              <a:rPr lang="en-US" sz="2400" dirty="0" smtClean="0">
                <a:solidFill>
                  <a:schemeClr val="tx1"/>
                </a:solidFill>
              </a:rPr>
              <a:t>existing reporting systems by delivering real-time information through dashboards, mashups, and reports to employees, managers, partners, &amp; customers. </a:t>
            </a:r>
          </a:p>
          <a:p>
            <a:pPr>
              <a:buNone/>
            </a:pPr>
            <a:endParaRPr lang="en-US" sz="2400" dirty="0" smtClean="0">
              <a:solidFill>
                <a:schemeClr val="tx1"/>
              </a:solidFill>
            </a:endParaRPr>
          </a:p>
          <a:p>
            <a:pPr>
              <a:buNone/>
            </a:pPr>
            <a:r>
              <a:rPr lang="en-US" sz="2400" dirty="0" smtClean="0">
                <a:solidFill>
                  <a:schemeClr val="tx1"/>
                </a:solidFill>
              </a:rPr>
              <a:t>	</a:t>
            </a:r>
            <a:r>
              <a:rPr lang="en-US" sz="2400" i="1" dirty="0" smtClean="0">
                <a:solidFill>
                  <a:schemeClr val="tx1"/>
                </a:solidFill>
              </a:rPr>
              <a:t>Since the latest BI tools provide a high degree of self-sufficiency reducing managers’ dependence on analysts and tech staff, you can expect to be a hands-on user of these tools during your career.</a:t>
            </a:r>
            <a:endParaRPr lang="en-US"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10</a:t>
            </a:fld>
            <a:endParaRPr lang="en-US" dirty="0"/>
          </a:p>
        </p:txBody>
      </p:sp>
      <p:pic>
        <p:nvPicPr>
          <p:cNvPr id="6" name="Picture 5" descr="p.gif"/>
          <p:cNvPicPr>
            <a:picLocks noChangeAspect="1"/>
          </p:cNvPicPr>
          <p:nvPr/>
        </p:nvPicPr>
        <p:blipFill>
          <a:blip r:embed="rId3" cstate="print"/>
          <a:stretch>
            <a:fillRect/>
          </a:stretch>
        </p:blipFill>
        <p:spPr>
          <a:xfrm rot="20314956">
            <a:off x="6267271" y="4756816"/>
            <a:ext cx="1035439" cy="1350573"/>
          </a:xfrm>
          <a:prstGeom prst="rect">
            <a:avLst/>
          </a:prstGeom>
          <a:ln>
            <a:solidFill>
              <a:schemeClr val="bg2">
                <a:lumMod val="50000"/>
              </a:schemeClr>
            </a:solidFill>
          </a:ln>
          <a:effectLst>
            <a:outerShdw blurRad="711200" sx="102000" sy="102000" algn="ctr" rotWithShape="0">
              <a:schemeClr val="bg2">
                <a:lumMod val="10000"/>
                <a:alpha val="58000"/>
              </a:schemeClr>
            </a:outerShdw>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11.1 Business Intelligence (BI) for Profits &amp; Nonprofits</a:t>
            </a:r>
            <a:endParaRPr lang="en-US" sz="2800" dirty="0">
              <a:solidFill>
                <a:schemeClr val="tx1"/>
              </a:solidFill>
            </a:endParaRPr>
          </a:p>
        </p:txBody>
      </p:sp>
      <p:sp>
        <p:nvSpPr>
          <p:cNvPr id="3" name="Content Placeholder 2"/>
          <p:cNvSpPr>
            <a:spLocks noGrp="1"/>
          </p:cNvSpPr>
          <p:nvPr>
            <p:ph idx="1"/>
          </p:nvPr>
        </p:nvSpPr>
        <p:spPr>
          <a:xfrm>
            <a:off x="533400" y="1447800"/>
            <a:ext cx="7848600" cy="4525963"/>
          </a:xfrm>
        </p:spPr>
        <p:txBody>
          <a:bodyPr>
            <a:normAutofit/>
          </a:bodyPr>
          <a:lstStyle/>
          <a:p>
            <a:pPr>
              <a:spcBef>
                <a:spcPts val="1200"/>
              </a:spcBef>
              <a:spcAft>
                <a:spcPts val="600"/>
              </a:spcAft>
              <a:buNone/>
            </a:pPr>
            <a:r>
              <a:rPr lang="en-US" sz="2000" i="1" dirty="0" smtClean="0">
                <a:solidFill>
                  <a:schemeClr val="tx1"/>
                </a:solidFill>
              </a:rPr>
              <a:t>	BI </a:t>
            </a:r>
            <a:r>
              <a:rPr lang="en-US" sz="2000" dirty="0" smtClean="0">
                <a:solidFill>
                  <a:schemeClr val="tx1"/>
                </a:solidFill>
              </a:rPr>
              <a:t>refers to a</a:t>
            </a:r>
            <a:r>
              <a:rPr lang="en-US" sz="2000" i="1" dirty="0" smtClean="0">
                <a:solidFill>
                  <a:schemeClr val="tx1"/>
                </a:solidFill>
              </a:rPr>
              <a:t> </a:t>
            </a:r>
            <a:r>
              <a:rPr lang="en-US" sz="2000" dirty="0" smtClean="0">
                <a:solidFill>
                  <a:schemeClr val="tx1"/>
                </a:solidFill>
              </a:rPr>
              <a:t>collection of ISs and technologies that support managerial decision making or operational control by providing information on internal and external operations.</a:t>
            </a:r>
          </a:p>
          <a:p>
            <a:pPr lvl="1">
              <a:spcBef>
                <a:spcPts val="1200"/>
              </a:spcBef>
              <a:spcAft>
                <a:spcPts val="600"/>
              </a:spcAft>
            </a:pPr>
            <a:r>
              <a:rPr lang="en-US" sz="2000" dirty="0" smtClean="0">
                <a:solidFill>
                  <a:schemeClr val="tx1"/>
                </a:solidFill>
              </a:rPr>
              <a:t>It’s tough to fully understand BI because BI apps are not stand-alone systems nor do they support a specific objective, as do supply chain management (SCM) or customer relationship management (CRM).</a:t>
            </a:r>
          </a:p>
          <a:p>
            <a:pPr lvl="1"/>
            <a:r>
              <a:rPr lang="en-US" sz="2000" dirty="0" smtClean="0">
                <a:solidFill>
                  <a:schemeClr val="tx1"/>
                </a:solidFill>
              </a:rPr>
              <a:t>Visualization tools including </a:t>
            </a:r>
            <a:r>
              <a:rPr lang="en-US" sz="2000" i="1" dirty="0" smtClean="0">
                <a:solidFill>
                  <a:schemeClr val="tx1"/>
                </a:solidFill>
              </a:rPr>
              <a:t>dashboards </a:t>
            </a:r>
            <a:r>
              <a:rPr lang="en-US" sz="2000" dirty="0" smtClean="0">
                <a:solidFill>
                  <a:schemeClr val="tx1"/>
                </a:solidFill>
              </a:rPr>
              <a:t>&amp; </a:t>
            </a:r>
            <a:br>
              <a:rPr lang="en-US" sz="2000" dirty="0" smtClean="0">
                <a:solidFill>
                  <a:schemeClr val="tx1"/>
                </a:solidFill>
              </a:rPr>
            </a:br>
            <a:r>
              <a:rPr lang="en-US" sz="2000" i="1" dirty="0" smtClean="0">
                <a:solidFill>
                  <a:schemeClr val="tx1"/>
                </a:solidFill>
              </a:rPr>
              <a:t>mashups </a:t>
            </a:r>
            <a:r>
              <a:rPr lang="en-US" sz="2000" dirty="0" smtClean="0">
                <a:solidFill>
                  <a:schemeClr val="tx1"/>
                </a:solidFill>
              </a:rPr>
              <a:t>are the user-interfaces that help </a:t>
            </a:r>
            <a:br>
              <a:rPr lang="en-US" sz="2000" dirty="0" smtClean="0">
                <a:solidFill>
                  <a:schemeClr val="tx1"/>
                </a:solidFill>
              </a:rPr>
            </a:br>
            <a:r>
              <a:rPr lang="en-US" sz="2000" dirty="0" smtClean="0">
                <a:solidFill>
                  <a:schemeClr val="tx1"/>
                </a:solidFill>
              </a:rPr>
              <a:t>people understand the numbers.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11</a:t>
            </a:fld>
            <a:endParaRPr lang="en-US" dirty="0"/>
          </a:p>
        </p:txBody>
      </p:sp>
      <p:sp>
        <p:nvSpPr>
          <p:cNvPr id="6" name="Rectangle 5"/>
          <p:cNvSpPr/>
          <p:nvPr/>
        </p:nvSpPr>
        <p:spPr>
          <a:xfrm>
            <a:off x="685800" y="5574268"/>
            <a:ext cx="7391400" cy="369332"/>
          </a:xfrm>
          <a:prstGeom prst="rect">
            <a:avLst/>
          </a:prstGeom>
        </p:spPr>
        <p:txBody>
          <a:bodyPr wrap="square">
            <a:spAutoFit/>
          </a:bodyPr>
          <a:lstStyle/>
          <a:p>
            <a:pPr>
              <a:buNone/>
            </a:pPr>
            <a:r>
              <a:rPr lang="en-US" dirty="0" smtClean="0"/>
              <a:t>Visit </a:t>
            </a:r>
            <a:r>
              <a:rPr lang="en-US" i="1" dirty="0" smtClean="0">
                <a:hlinkClick r:id="rId3"/>
              </a:rPr>
              <a:t>iDashboards.com</a:t>
            </a:r>
            <a:r>
              <a:rPr lang="en-US" dirty="0" smtClean="0">
                <a:hlinkClick r:id="rId3"/>
              </a:rPr>
              <a:t> </a:t>
            </a:r>
            <a:r>
              <a:rPr lang="en-US" dirty="0" smtClean="0"/>
              <a:t>to preview live dashboards by industry or function</a:t>
            </a:r>
            <a:endParaRPr lang="en-US" dirty="0"/>
          </a:p>
        </p:txBody>
      </p:sp>
      <p:pic>
        <p:nvPicPr>
          <p:cNvPr id="7" name="Picture 1" descr="nt0004-y"/>
          <p:cNvPicPr>
            <a:picLocks noChangeAspect="1" noChangeArrowheads="1"/>
          </p:cNvPicPr>
          <p:nvPr/>
        </p:nvPicPr>
        <p:blipFill>
          <a:blip r:embed="rId4" cstate="print"/>
          <a:srcRect/>
          <a:stretch>
            <a:fillRect/>
          </a:stretch>
        </p:blipFill>
        <p:spPr bwMode="auto">
          <a:xfrm>
            <a:off x="5890453" y="3581400"/>
            <a:ext cx="2567747" cy="1903825"/>
          </a:xfrm>
          <a:prstGeom prst="rect">
            <a:avLst/>
          </a:prstGeom>
          <a:noFill/>
          <a:ln w="9525">
            <a:solidFill>
              <a:schemeClr val="bg2">
                <a:lumMod val="50000"/>
              </a:schemeClr>
            </a:solidFill>
            <a:miter lim="800000"/>
            <a:headEnd/>
            <a:tailEnd/>
          </a:ln>
          <a:effectLst>
            <a:outerShdw blurRad="2032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8229600" cy="1143000"/>
          </a:xfrm>
        </p:spPr>
        <p:txBody>
          <a:bodyPr/>
          <a:lstStyle/>
          <a:p>
            <a:r>
              <a:rPr lang="en-US" b="0" i="1" dirty="0" smtClean="0">
                <a:solidFill>
                  <a:schemeClr val="tx1"/>
                </a:solidFill>
              </a:rPr>
              <a:t>BI Cases</a:t>
            </a:r>
            <a:endParaRPr lang="en-US" b="0" i="1" dirty="0">
              <a:solidFill>
                <a:schemeClr val="tx1"/>
              </a:solidFill>
            </a:endParaRPr>
          </a:p>
        </p:txBody>
      </p:sp>
      <p:sp>
        <p:nvSpPr>
          <p:cNvPr id="3" name="Content Placeholder 2"/>
          <p:cNvSpPr>
            <a:spLocks noGrp="1"/>
          </p:cNvSpPr>
          <p:nvPr>
            <p:ph idx="1"/>
          </p:nvPr>
        </p:nvSpPr>
        <p:spPr>
          <a:xfrm>
            <a:off x="457200" y="1600200"/>
            <a:ext cx="6248400" cy="4525963"/>
          </a:xfrm>
        </p:spPr>
        <p:txBody>
          <a:bodyPr/>
          <a:lstStyle/>
          <a:p>
            <a:pPr>
              <a:spcBef>
                <a:spcPts val="1200"/>
              </a:spcBef>
              <a:spcAft>
                <a:spcPts val="600"/>
              </a:spcAft>
            </a:pPr>
            <a:r>
              <a:rPr lang="en-US" sz="2000" dirty="0" smtClean="0">
                <a:solidFill>
                  <a:schemeClr val="tx1"/>
                </a:solidFill>
              </a:rPr>
              <a:t>WildTrack (</a:t>
            </a:r>
            <a:r>
              <a:rPr lang="en-US" sz="2000" i="1" dirty="0" smtClean="0">
                <a:solidFill>
                  <a:schemeClr val="tx1"/>
                </a:solidFill>
              </a:rPr>
              <a:t>wildtrack.org/), </a:t>
            </a:r>
            <a:r>
              <a:rPr lang="en-US" sz="2000" dirty="0" smtClean="0">
                <a:solidFill>
                  <a:schemeClr val="tx1"/>
                </a:solidFill>
              </a:rPr>
              <a:t>monitors and verifies endangered rhinos in Africa</a:t>
            </a:r>
          </a:p>
          <a:p>
            <a:pPr>
              <a:spcBef>
                <a:spcPts val="1200"/>
              </a:spcBef>
              <a:spcAft>
                <a:spcPts val="600"/>
              </a:spcAft>
            </a:pPr>
            <a:r>
              <a:rPr lang="en-US" sz="2000" dirty="0" smtClean="0">
                <a:solidFill>
                  <a:schemeClr val="tx1"/>
                </a:solidFill>
              </a:rPr>
              <a:t>United Way</a:t>
            </a:r>
            <a:r>
              <a:rPr lang="en-US" sz="2000" i="1" dirty="0" smtClean="0">
                <a:solidFill>
                  <a:schemeClr val="tx1"/>
                </a:solidFill>
              </a:rPr>
              <a:t> (unitedway.org/), </a:t>
            </a:r>
            <a:r>
              <a:rPr lang="en-US" sz="2000" dirty="0" smtClean="0">
                <a:solidFill>
                  <a:schemeClr val="tx1"/>
                </a:solidFill>
              </a:rPr>
              <a:t>monitors fundraising campaigns and generates reliable reports</a:t>
            </a:r>
          </a:p>
          <a:p>
            <a:pPr>
              <a:spcBef>
                <a:spcPts val="1200"/>
              </a:spcBef>
              <a:spcAft>
                <a:spcPts val="600"/>
              </a:spcAft>
            </a:pPr>
            <a:r>
              <a:rPr lang="en-US" sz="2000" dirty="0" smtClean="0">
                <a:solidFill>
                  <a:schemeClr val="tx1"/>
                </a:solidFill>
              </a:rPr>
              <a:t>Jamba Juice, (</a:t>
            </a:r>
            <a:r>
              <a:rPr lang="en-US" sz="2000" i="1" dirty="0" smtClean="0">
                <a:solidFill>
                  <a:schemeClr val="tx1"/>
                </a:solidFill>
              </a:rPr>
              <a:t>jambajuice.com/)</a:t>
            </a:r>
            <a:r>
              <a:rPr lang="en-US" sz="2000" dirty="0" smtClean="0">
                <a:solidFill>
                  <a:schemeClr val="tx1"/>
                </a:solidFill>
              </a:rPr>
              <a:t>, monitors customers’ preferences and captures data for fast, reliable P&amp;L and financial reporting</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12</a:t>
            </a:fld>
            <a:endParaRPr lang="en-US" dirty="0"/>
          </a:p>
        </p:txBody>
      </p:sp>
      <p:pic>
        <p:nvPicPr>
          <p:cNvPr id="6" name="Picture 5" descr="r.gif"/>
          <p:cNvPicPr>
            <a:picLocks noChangeAspect="1"/>
          </p:cNvPicPr>
          <p:nvPr/>
        </p:nvPicPr>
        <p:blipFill>
          <a:blip r:embed="rId3" cstate="print"/>
          <a:stretch>
            <a:fillRect/>
          </a:stretch>
        </p:blipFill>
        <p:spPr>
          <a:xfrm>
            <a:off x="6781800" y="914400"/>
            <a:ext cx="1466850" cy="1123688"/>
          </a:xfrm>
          <a:prstGeom prst="rect">
            <a:avLst/>
          </a:prstGeom>
          <a:ln>
            <a:solidFill>
              <a:schemeClr val="bg2">
                <a:lumMod val="25000"/>
              </a:schemeClr>
            </a:solidFill>
          </a:ln>
          <a:effectLst>
            <a:outerShdw blurRad="444500" sx="102000" sy="102000" algn="ctr" rotWithShape="0">
              <a:prstClr val="black">
                <a:alpha val="54000"/>
              </a:prstClr>
            </a:outerShdw>
          </a:effectLst>
        </p:spPr>
      </p:pic>
      <p:sp>
        <p:nvSpPr>
          <p:cNvPr id="7" name="Rectangle 3"/>
          <p:cNvSpPr>
            <a:spLocks noChangeArrowheads="1"/>
          </p:cNvSpPr>
          <p:nvPr/>
        </p:nvSpPr>
        <p:spPr bwMode="auto">
          <a:xfrm>
            <a:off x="6629400" y="2133600"/>
            <a:ext cx="2209800" cy="1015663"/>
          </a:xfrm>
          <a:prstGeom prst="rect">
            <a:avLst/>
          </a:prstGeom>
          <a:noFill/>
          <a:ln w="9525">
            <a:noFill/>
            <a:miter lim="800000"/>
            <a:headEnd/>
            <a:tailEnd/>
          </a:ln>
        </p:spPr>
        <p:txBody>
          <a:bodyPr wrap="square" lIns="0" tIns="0" rIns="0" bIns="0" anchor="ctr">
            <a:spAutoFit/>
          </a:bodyPr>
          <a:lstStyle/>
          <a:p>
            <a:r>
              <a:rPr lang="en-US" sz="1600" b="1" dirty="0">
                <a:latin typeface="Times New Roman" pitchFamily="18" charset="0"/>
                <a:cs typeface="Times New Roman" pitchFamily="18" charset="0"/>
              </a:rPr>
              <a:t>Figure 11.3 Endangered black rhinoceroses are tracked using </a:t>
            </a:r>
            <a:r>
              <a:rPr lang="en-US" sz="1600" b="1" dirty="0" smtClean="0">
                <a:latin typeface="Times New Roman" pitchFamily="18" charset="0"/>
                <a:cs typeface="Times New Roman" pitchFamily="18" charset="0"/>
              </a:rPr>
              <a:t>BI </a:t>
            </a:r>
            <a:endParaRPr lang="en-US" sz="1600" b="1" dirty="0">
              <a:latin typeface="Times New Roman" pitchFamily="18" charset="0"/>
              <a:cs typeface="Times New Roman" pitchFamily="18" charset="0"/>
            </a:endParaRPr>
          </a:p>
          <a:p>
            <a:pPr eaLnBrk="0" hangingPunct="0"/>
            <a:endParaRPr lang="en-US" dirty="0"/>
          </a:p>
        </p:txBody>
      </p:sp>
      <p:sp>
        <p:nvSpPr>
          <p:cNvPr id="8" name="Rectangle 3"/>
          <p:cNvSpPr>
            <a:spLocks noChangeArrowheads="1"/>
          </p:cNvSpPr>
          <p:nvPr/>
        </p:nvSpPr>
        <p:spPr bwMode="auto">
          <a:xfrm>
            <a:off x="990600" y="5076110"/>
            <a:ext cx="3581400" cy="738664"/>
          </a:xfrm>
          <a:prstGeom prst="rect">
            <a:avLst/>
          </a:prstGeom>
          <a:noFill/>
          <a:ln w="9525">
            <a:noFill/>
            <a:miter lim="800000"/>
            <a:headEnd/>
            <a:tailEnd/>
          </a:ln>
        </p:spPr>
        <p:txBody>
          <a:bodyPr wrap="square" lIns="0" tIns="0" rIns="0" bIns="0" anchor="ctr">
            <a:spAutoFit/>
          </a:bodyPr>
          <a:lstStyle/>
          <a:p>
            <a:pPr algn="r"/>
            <a:r>
              <a:rPr lang="en-US" sz="1600" b="1" dirty="0">
                <a:latin typeface="Times New Roman" pitchFamily="18" charset="0"/>
                <a:cs typeface="Times New Roman" pitchFamily="18" charset="0"/>
              </a:rPr>
              <a:t>Figure 11.4 Jamba Juice store managers rely on BI </a:t>
            </a:r>
            <a:r>
              <a:rPr lang="en-US" sz="1600" b="1" dirty="0" smtClean="0">
                <a:latin typeface="Times New Roman" pitchFamily="18" charset="0"/>
                <a:cs typeface="Times New Roman" pitchFamily="18" charset="0"/>
              </a:rPr>
              <a:t>for marketing </a:t>
            </a:r>
            <a:r>
              <a:rPr lang="en-US" sz="1600" b="1" dirty="0">
                <a:latin typeface="Times New Roman" pitchFamily="18" charset="0"/>
                <a:cs typeface="Times New Roman" pitchFamily="18" charset="0"/>
              </a:rPr>
              <a:t>and </a:t>
            </a:r>
            <a:r>
              <a:rPr lang="en-US" sz="1600" b="1" dirty="0" smtClean="0">
                <a:latin typeface="Times New Roman" pitchFamily="18" charset="0"/>
                <a:cs typeface="Times New Roman" pitchFamily="18" charset="0"/>
              </a:rPr>
              <a:t>accounting  </a:t>
            </a:r>
            <a:endParaRPr lang="en-US" sz="1600" b="1" dirty="0">
              <a:latin typeface="Times New Roman" pitchFamily="18" charset="0"/>
              <a:cs typeface="Times New Roman" pitchFamily="18" charset="0"/>
            </a:endParaRPr>
          </a:p>
          <a:p>
            <a:endParaRPr lang="en-US" sz="1600" b="1" dirty="0">
              <a:latin typeface="Times New Roman" pitchFamily="18" charset="0"/>
              <a:cs typeface="Times New Roman" pitchFamily="18" charset="0"/>
            </a:endParaRPr>
          </a:p>
        </p:txBody>
      </p:sp>
      <p:pic>
        <p:nvPicPr>
          <p:cNvPr id="9" name="Picture 8" descr="j.gif"/>
          <p:cNvPicPr>
            <a:picLocks noChangeAspect="1"/>
          </p:cNvPicPr>
          <p:nvPr/>
        </p:nvPicPr>
        <p:blipFill>
          <a:blip r:embed="rId4" cstate="print"/>
          <a:stretch>
            <a:fillRect/>
          </a:stretch>
        </p:blipFill>
        <p:spPr>
          <a:xfrm>
            <a:off x="4719638" y="4648200"/>
            <a:ext cx="2519362" cy="1533524"/>
          </a:xfrm>
          <a:prstGeom prst="rect">
            <a:avLst/>
          </a:prstGeom>
          <a:ln>
            <a:solidFill>
              <a:schemeClr val="bg2">
                <a:lumMod val="25000"/>
              </a:schemeClr>
            </a:solidFill>
          </a:ln>
          <a:effectLst>
            <a:outerShdw blurRad="393700" sx="102000" sy="102000" algn="ctr" rotWithShape="0">
              <a:prstClr val="black">
                <a:alpha val="88000"/>
              </a:prstClr>
            </a:outerShdw>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7239000" cy="1143000"/>
          </a:xfrm>
        </p:spPr>
        <p:txBody>
          <a:bodyPr/>
          <a:lstStyle/>
          <a:p>
            <a:r>
              <a:rPr lang="en-US" b="0" i="1" dirty="0" smtClean="0">
                <a:solidFill>
                  <a:schemeClr val="tx1"/>
                </a:solidFill>
              </a:rPr>
              <a:t>3 Types of BI</a:t>
            </a:r>
            <a:endParaRPr lang="en-US" b="0" i="1" dirty="0">
              <a:solidFill>
                <a:schemeClr val="tx1"/>
              </a:solidFill>
            </a:endParaRPr>
          </a:p>
        </p:txBody>
      </p:sp>
      <p:sp>
        <p:nvSpPr>
          <p:cNvPr id="3" name="Content Placeholder 2"/>
          <p:cNvSpPr>
            <a:spLocks noGrp="1"/>
          </p:cNvSpPr>
          <p:nvPr>
            <p:ph idx="1"/>
          </p:nvPr>
        </p:nvSpPr>
        <p:spPr>
          <a:xfrm>
            <a:off x="1447800" y="1600200"/>
            <a:ext cx="7239000" cy="4525963"/>
          </a:xfrm>
        </p:spPr>
        <p:txBody>
          <a:bodyPr>
            <a:normAutofit/>
          </a:bodyPr>
          <a:lstStyle/>
          <a:p>
            <a:pPr>
              <a:lnSpc>
                <a:spcPct val="200000"/>
              </a:lnSpc>
            </a:pPr>
            <a:r>
              <a:rPr lang="en-US" sz="2400" dirty="0" smtClean="0">
                <a:solidFill>
                  <a:schemeClr val="tx1"/>
                </a:solidFill>
              </a:rPr>
              <a:t>Strategic</a:t>
            </a:r>
          </a:p>
          <a:p>
            <a:pPr>
              <a:lnSpc>
                <a:spcPct val="200000"/>
              </a:lnSpc>
            </a:pPr>
            <a:r>
              <a:rPr lang="en-US" sz="2400" dirty="0" smtClean="0">
                <a:solidFill>
                  <a:schemeClr val="tx1"/>
                </a:solidFill>
              </a:rPr>
              <a:t>Tactical</a:t>
            </a:r>
          </a:p>
          <a:p>
            <a:pPr>
              <a:lnSpc>
                <a:spcPct val="200000"/>
              </a:lnSpc>
            </a:pPr>
            <a:r>
              <a:rPr lang="en-US" sz="2400" dirty="0" smtClean="0">
                <a:solidFill>
                  <a:schemeClr val="tx1"/>
                </a:solidFill>
              </a:rPr>
              <a:t>Operational </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13</a:t>
            </a:fld>
            <a:endParaRPr lang="en-US" dirty="0"/>
          </a:p>
        </p:txBody>
      </p:sp>
      <p:sp>
        <p:nvSpPr>
          <p:cNvPr id="6" name="Right Brace 5"/>
          <p:cNvSpPr/>
          <p:nvPr/>
        </p:nvSpPr>
        <p:spPr>
          <a:xfrm>
            <a:off x="3048000" y="1676400"/>
            <a:ext cx="304800" cy="1600200"/>
          </a:xfrm>
          <a:prstGeom prst="rightBrac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7" name="TextBox 6"/>
          <p:cNvSpPr txBox="1"/>
          <p:nvPr/>
        </p:nvSpPr>
        <p:spPr>
          <a:xfrm>
            <a:off x="3352800" y="2286000"/>
            <a:ext cx="3352800" cy="461665"/>
          </a:xfrm>
          <a:prstGeom prst="rect">
            <a:avLst/>
          </a:prstGeom>
          <a:noFill/>
        </p:spPr>
        <p:txBody>
          <a:bodyPr wrap="square" rtlCol="0">
            <a:spAutoFit/>
          </a:bodyPr>
          <a:lstStyle/>
          <a:p>
            <a:r>
              <a:rPr lang="en-US" sz="2400" i="1" dirty="0" smtClean="0">
                <a:solidFill>
                  <a:schemeClr val="accent2">
                    <a:lumMod val="75000"/>
                  </a:schemeClr>
                </a:solidFill>
              </a:rPr>
              <a:t>Traditional BI</a:t>
            </a:r>
            <a:endParaRPr lang="en-US" sz="2400" i="1" dirty="0">
              <a:solidFill>
                <a:schemeClr val="accent2">
                  <a:lumMod val="75000"/>
                </a:schemeClr>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7848600" cy="1143000"/>
          </a:xfrm>
        </p:spPr>
        <p:txBody>
          <a:bodyPr>
            <a:normAutofit/>
          </a:bodyPr>
          <a:lstStyle/>
          <a:p>
            <a:r>
              <a:rPr lang="en-US" sz="2800" b="0" i="1" dirty="0" smtClean="0">
                <a:solidFill>
                  <a:schemeClr val="tx1"/>
                </a:solidFill>
              </a:rPr>
              <a:t>How to Recognize the Need for BI</a:t>
            </a:r>
            <a:endParaRPr lang="en-US" sz="2800" b="0" i="1" dirty="0">
              <a:solidFill>
                <a:schemeClr val="tx1"/>
              </a:solidFill>
            </a:endParaRPr>
          </a:p>
        </p:txBody>
      </p:sp>
      <p:sp>
        <p:nvSpPr>
          <p:cNvPr id="3" name="Content Placeholder 2"/>
          <p:cNvSpPr>
            <a:spLocks noGrp="1"/>
          </p:cNvSpPr>
          <p:nvPr>
            <p:ph idx="1"/>
          </p:nvPr>
        </p:nvSpPr>
        <p:spPr>
          <a:xfrm>
            <a:off x="838200" y="1600200"/>
            <a:ext cx="7620000" cy="4525963"/>
          </a:xfrm>
        </p:spPr>
        <p:txBody>
          <a:bodyPr>
            <a:normAutofit/>
          </a:bodyPr>
          <a:lstStyle/>
          <a:p>
            <a:r>
              <a:rPr lang="en-US" sz="2400" dirty="0" smtClean="0">
                <a:solidFill>
                  <a:schemeClr val="tx1"/>
                </a:solidFill>
              </a:rPr>
              <a:t>Competing and conflicting versions of what’s happening</a:t>
            </a:r>
          </a:p>
          <a:p>
            <a:pPr lvl="0"/>
            <a:r>
              <a:rPr lang="en-US" sz="2400" dirty="0" smtClean="0">
                <a:solidFill>
                  <a:schemeClr val="tx1"/>
                </a:solidFill>
              </a:rPr>
              <a:t>Can’t trust reports </a:t>
            </a:r>
          </a:p>
          <a:p>
            <a:pPr lvl="0"/>
            <a:r>
              <a:rPr lang="en-US" sz="2400" dirty="0" smtClean="0">
                <a:solidFill>
                  <a:schemeClr val="tx1"/>
                </a:solidFill>
              </a:rPr>
              <a:t>Can’t perform in-depth analysis</a:t>
            </a:r>
          </a:p>
          <a:p>
            <a:r>
              <a:rPr lang="en-US" sz="2400" dirty="0" smtClean="0">
                <a:solidFill>
                  <a:schemeClr val="tx1"/>
                </a:solidFill>
              </a:rPr>
              <a:t>Can’t find crucial data</a:t>
            </a:r>
          </a:p>
          <a:p>
            <a:pPr lvl="0"/>
            <a:r>
              <a:rPr lang="en-US" sz="2400" dirty="0" smtClean="0">
                <a:solidFill>
                  <a:schemeClr val="tx1"/>
                </a:solidFill>
              </a:rPr>
              <a:t>Need simple-to-use production reporting technology</a:t>
            </a:r>
          </a:p>
          <a:p>
            <a:pPr lvl="0"/>
            <a:r>
              <a:rPr lang="en-US" sz="2400" dirty="0" smtClean="0">
                <a:solidFill>
                  <a:schemeClr val="tx1"/>
                </a:solidFill>
              </a:rPr>
              <a:t>Delay and difficulty consolidating data</a:t>
            </a:r>
          </a:p>
          <a:p>
            <a:r>
              <a:rPr lang="en-US" sz="2400" dirty="0" smtClean="0">
                <a:solidFill>
                  <a:schemeClr val="tx1"/>
                </a:solidFill>
              </a:rPr>
              <a:t>Can’t comply with government and regulatory reporting mandates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14</a:t>
            </a:fld>
            <a:endParaRPr lang="en-US" dirty="0"/>
          </a:p>
        </p:txBody>
      </p:sp>
      <p:sp>
        <p:nvSpPr>
          <p:cNvPr id="6" name="Rectangle 5"/>
          <p:cNvSpPr/>
          <p:nvPr/>
        </p:nvSpPr>
        <p:spPr>
          <a:xfrm>
            <a:off x="3886200" y="4953000"/>
            <a:ext cx="4648200" cy="1015663"/>
          </a:xfrm>
          <a:prstGeom prst="rect">
            <a:avLst/>
          </a:prstGeom>
        </p:spPr>
        <p:txBody>
          <a:bodyPr wrap="square">
            <a:spAutoFit/>
          </a:bodyPr>
          <a:lstStyle/>
          <a:p>
            <a:r>
              <a:rPr lang="en-US" sz="2000" dirty="0" smtClean="0"/>
              <a:t>When data are not integrated into a unified reporting system, there’s no trusted real-time view. </a:t>
            </a:r>
            <a:endParaRPr lang="en-US" sz="20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848600" cy="1143000"/>
          </a:xfrm>
        </p:spPr>
        <p:txBody>
          <a:bodyPr>
            <a:normAutofit/>
          </a:bodyPr>
          <a:lstStyle/>
          <a:p>
            <a:r>
              <a:rPr lang="en-US" sz="2800" i="1" dirty="0" smtClean="0"/>
              <a:t>Predictive Analytics</a:t>
            </a:r>
            <a:endParaRPr lang="en-US" sz="2800" i="1" dirty="0"/>
          </a:p>
        </p:txBody>
      </p:sp>
      <p:sp>
        <p:nvSpPr>
          <p:cNvPr id="3" name="Content Placeholder 2"/>
          <p:cNvSpPr>
            <a:spLocks noGrp="1"/>
          </p:cNvSpPr>
          <p:nvPr>
            <p:ph idx="1"/>
          </p:nvPr>
        </p:nvSpPr>
        <p:spPr>
          <a:xfrm>
            <a:off x="838200" y="1219200"/>
            <a:ext cx="7543800" cy="5181600"/>
          </a:xfrm>
        </p:spPr>
        <p:txBody>
          <a:bodyPr>
            <a:normAutofit/>
          </a:bodyPr>
          <a:lstStyle/>
          <a:p>
            <a:pPr marL="0" lvl="0" indent="0">
              <a:buNone/>
            </a:pPr>
            <a:r>
              <a:rPr lang="en-US" sz="2000" dirty="0" smtClean="0">
                <a:solidFill>
                  <a:schemeClr val="tx1"/>
                </a:solidFill>
              </a:rPr>
              <a:t>Branch of data mining that focuses on forecasting trends (e.g., regression analysis) and estimating probabilities of future events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15</a:t>
            </a:fld>
            <a:endParaRPr lang="en-US" dirty="0"/>
          </a:p>
        </p:txBody>
      </p:sp>
      <p:pic>
        <p:nvPicPr>
          <p:cNvPr id="6" name="Picture 1" descr="nt0002-y"/>
          <p:cNvPicPr>
            <a:picLocks noChangeAspect="1" noChangeArrowheads="1"/>
          </p:cNvPicPr>
          <p:nvPr/>
        </p:nvPicPr>
        <p:blipFill>
          <a:blip r:embed="rId3" cstate="print"/>
          <a:srcRect/>
          <a:stretch>
            <a:fillRect/>
          </a:stretch>
        </p:blipFill>
        <p:spPr bwMode="auto">
          <a:xfrm>
            <a:off x="990600" y="2041899"/>
            <a:ext cx="4495800" cy="3977901"/>
          </a:xfrm>
          <a:prstGeom prst="rect">
            <a:avLst/>
          </a:prstGeom>
          <a:noFill/>
          <a:ln w="9525">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miter lim="800000"/>
            <a:headEnd/>
            <a:tailEnd/>
          </a:ln>
          <a:effectLst>
            <a:outerShdw blurRad="355600" sx="102000" sy="102000" algn="ctr" rotWithShape="0">
              <a:prstClr val="black">
                <a:alpha val="40000"/>
              </a:prstClr>
            </a:outerShdw>
          </a:effectLst>
        </p:spPr>
      </p:pic>
      <p:sp>
        <p:nvSpPr>
          <p:cNvPr id="7" name="Rectangle 3"/>
          <p:cNvSpPr>
            <a:spLocks noChangeArrowheads="1"/>
          </p:cNvSpPr>
          <p:nvPr/>
        </p:nvSpPr>
        <p:spPr bwMode="auto">
          <a:xfrm>
            <a:off x="5638800" y="4777144"/>
            <a:ext cx="3048000" cy="1200329"/>
          </a:xfrm>
          <a:prstGeom prst="rect">
            <a:avLst/>
          </a:prstGeom>
          <a:noFill/>
          <a:ln w="9525">
            <a:noFill/>
            <a:miter lim="800000"/>
            <a:headEnd/>
            <a:tailEnd/>
          </a:ln>
        </p:spPr>
        <p:txBody>
          <a:bodyPr wrap="square" anchor="ctr">
            <a:spAutoFit/>
          </a:bodyPr>
          <a:lstStyle/>
          <a:p>
            <a:r>
              <a:rPr lang="en-US" dirty="0">
                <a:cs typeface="Times New Roman" pitchFamily="18" charset="0"/>
              </a:rPr>
              <a:t>Figure 11.5 Top </a:t>
            </a:r>
            <a:r>
              <a:rPr lang="en-US" dirty="0" smtClean="0">
                <a:cs typeface="Times New Roman" pitchFamily="18" charset="0"/>
              </a:rPr>
              <a:t>5 </a:t>
            </a:r>
            <a:r>
              <a:rPr lang="en-US" dirty="0">
                <a:cs typeface="Times New Roman" pitchFamily="18" charset="0"/>
              </a:rPr>
              <a:t>business pressure driving the adoption of predictive analytics. (Data from Aberdeen </a:t>
            </a:r>
            <a:r>
              <a:rPr lang="en-US" dirty="0" smtClean="0">
                <a:cs typeface="Times New Roman" pitchFamily="18" charset="0"/>
              </a:rPr>
              <a:t>Group)   </a:t>
            </a:r>
            <a:endParaRPr lang="en-US" dirty="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086600" cy="1143000"/>
          </a:xfrm>
        </p:spPr>
        <p:txBody>
          <a:bodyPr>
            <a:normAutofit/>
          </a:bodyPr>
          <a:lstStyle/>
          <a:p>
            <a:r>
              <a:rPr lang="en-US" sz="2800" i="1" dirty="0" smtClean="0"/>
              <a:t>Event-Driven Alerts</a:t>
            </a:r>
            <a:endParaRPr lang="en-US" sz="2800" dirty="0"/>
          </a:p>
        </p:txBody>
      </p:sp>
      <p:sp>
        <p:nvSpPr>
          <p:cNvPr id="3" name="Content Placeholder 2"/>
          <p:cNvSpPr>
            <a:spLocks noGrp="1"/>
          </p:cNvSpPr>
          <p:nvPr>
            <p:ph idx="1"/>
          </p:nvPr>
        </p:nvSpPr>
        <p:spPr>
          <a:xfrm>
            <a:off x="685800" y="1371600"/>
            <a:ext cx="7010400" cy="4373563"/>
          </a:xfrm>
        </p:spPr>
        <p:txBody>
          <a:bodyPr>
            <a:normAutofit/>
          </a:bodyPr>
          <a:lstStyle/>
          <a:p>
            <a:pPr>
              <a:spcBef>
                <a:spcPts val="1800"/>
              </a:spcBef>
              <a:buNone/>
            </a:pPr>
            <a:r>
              <a:rPr lang="en-US" sz="2000" b="1" dirty="0" smtClean="0">
                <a:solidFill>
                  <a:schemeClr val="tx1"/>
                </a:solidFill>
              </a:rPr>
              <a:t>	Event-driven alerts</a:t>
            </a:r>
            <a:r>
              <a:rPr lang="en-US" sz="2000" dirty="0" smtClean="0">
                <a:solidFill>
                  <a:schemeClr val="tx1"/>
                </a:solidFill>
              </a:rPr>
              <a:t> are real-time alerts or warnings that are broadcast when a predefined event occurs.  </a:t>
            </a:r>
          </a:p>
          <a:p>
            <a:pPr lvl="1">
              <a:spcBef>
                <a:spcPts val="600"/>
              </a:spcBef>
              <a:buNone/>
            </a:pPr>
            <a:r>
              <a:rPr lang="en-US" sz="1600" dirty="0" smtClean="0">
                <a:solidFill>
                  <a:schemeClr val="tx1"/>
                </a:solidFill>
              </a:rPr>
              <a:t>	</a:t>
            </a:r>
            <a:r>
              <a:rPr lang="en-US" sz="2000" dirty="0" smtClean="0">
                <a:solidFill>
                  <a:schemeClr val="tx1"/>
                </a:solidFill>
              </a:rPr>
              <a:t>Figure 11.6 (in textbook) shows the processing that takes place when an unusually large deposit occurs</a:t>
            </a:r>
            <a:endParaRPr lang="en-US" sz="1600" dirty="0" smtClean="0">
              <a:solidFill>
                <a:schemeClr val="tx1"/>
              </a:solidFill>
            </a:endParaRPr>
          </a:p>
          <a:p>
            <a:pPr>
              <a:spcBef>
                <a:spcPts val="2400"/>
              </a:spcBef>
              <a:buNone/>
            </a:pPr>
            <a:r>
              <a:rPr lang="en-US" sz="2000" dirty="0" smtClean="0">
                <a:solidFill>
                  <a:schemeClr val="tx1"/>
                </a:solidFill>
              </a:rPr>
              <a:t>	For a credit card company, a customer's </a:t>
            </a:r>
            <a:r>
              <a:rPr lang="en-US" sz="2000" i="1" dirty="0" smtClean="0">
                <a:solidFill>
                  <a:schemeClr val="tx1"/>
                </a:solidFill>
              </a:rPr>
              <a:t>sudden payoff of the entire balance </a:t>
            </a:r>
            <a:r>
              <a:rPr lang="en-US" sz="2000" dirty="0" smtClean="0">
                <a:solidFill>
                  <a:schemeClr val="tx1"/>
                </a:solidFill>
              </a:rPr>
              <a:t>might trigger a business rule that creates an alert because the payoff could be a signal that the customer is planning to cancel the card. </a:t>
            </a:r>
          </a:p>
          <a:p>
            <a:pPr lvl="1">
              <a:spcBef>
                <a:spcPts val="1800"/>
              </a:spcBef>
            </a:pPr>
            <a:r>
              <a:rPr lang="en-US" sz="2000" dirty="0" smtClean="0">
                <a:solidFill>
                  <a:schemeClr val="tx1"/>
                </a:solidFill>
              </a:rPr>
              <a:t>E.g., There could be an intervention, such as a low interest rate offer, to reduce losing the customer.</a:t>
            </a:r>
          </a:p>
          <a:p>
            <a:pPr lvl="1">
              <a:spcBef>
                <a:spcPts val="1800"/>
              </a:spcBef>
            </a:pPr>
            <a:endParaRPr lang="en-US" sz="1600" dirty="0" smtClean="0">
              <a:solidFill>
                <a:schemeClr val="tx1"/>
              </a:solidFill>
            </a:endParaRPr>
          </a:p>
          <a:p>
            <a:pPr>
              <a:spcBef>
                <a:spcPts val="1800"/>
              </a:spcBef>
              <a:buNone/>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16</a:t>
            </a:fld>
            <a:endParaRPr lang="en-US"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11.2 BI Architecture, Analytics, Reporting, and Data Visualization</a:t>
            </a:r>
            <a:endParaRPr lang="en-US" sz="2800" dirty="0"/>
          </a:p>
        </p:txBody>
      </p:sp>
      <p:sp>
        <p:nvSpPr>
          <p:cNvPr id="3" name="Content Placeholder 2"/>
          <p:cNvSpPr>
            <a:spLocks noGrp="1"/>
          </p:cNvSpPr>
          <p:nvPr>
            <p:ph idx="1"/>
          </p:nvPr>
        </p:nvSpPr>
        <p:spPr>
          <a:xfrm>
            <a:off x="533400" y="1295400"/>
            <a:ext cx="8153400" cy="4525963"/>
          </a:xfrm>
        </p:spPr>
        <p:txBody>
          <a:bodyPr>
            <a:normAutofit/>
          </a:bodyPr>
          <a:lstStyle/>
          <a:p>
            <a:pPr>
              <a:spcAft>
                <a:spcPts val="1200"/>
              </a:spcAft>
              <a:buNone/>
            </a:pPr>
            <a:r>
              <a:rPr lang="en-US" sz="2000" dirty="0" smtClean="0">
                <a:solidFill>
                  <a:schemeClr val="tx1"/>
                </a:solidFill>
              </a:rPr>
              <a:t>	Purpose of BI is </a:t>
            </a:r>
            <a:r>
              <a:rPr lang="en-US" sz="2000" i="1" dirty="0" smtClean="0">
                <a:solidFill>
                  <a:schemeClr val="tx1"/>
                </a:solidFill>
              </a:rPr>
              <a:t>to gain insight from data for the purpose of taking action</a:t>
            </a:r>
            <a:endParaRPr lang="en-US" sz="2000" dirty="0" smtClean="0">
              <a:solidFill>
                <a:schemeClr val="tx1"/>
              </a:solidFill>
            </a:endParaRPr>
          </a:p>
          <a:p>
            <a:pPr>
              <a:spcBef>
                <a:spcPts val="0"/>
              </a:spcBef>
              <a:buNone/>
            </a:pPr>
            <a:r>
              <a:rPr lang="en-US" sz="2000" b="1" i="1" dirty="0" smtClean="0">
                <a:solidFill>
                  <a:schemeClr val="tx1"/>
                </a:solidFill>
              </a:rPr>
              <a:t>IT at Work 11.2</a:t>
            </a:r>
          </a:p>
          <a:p>
            <a:pPr>
              <a:buNone/>
            </a:pPr>
            <a:r>
              <a:rPr lang="en-US" sz="2000" b="1" i="1" dirty="0" smtClean="0">
                <a:solidFill>
                  <a:schemeClr val="tx1"/>
                </a:solidFill>
              </a:rPr>
              <a:t>	BI Saves Lives of Wounded Soldiers from Battlefield to Treatment</a:t>
            </a:r>
          </a:p>
          <a:p>
            <a:pPr lvl="1">
              <a:buNone/>
            </a:pPr>
            <a:r>
              <a:rPr lang="en-US" sz="1600" dirty="0" smtClean="0">
                <a:solidFill>
                  <a:schemeClr val="tx1"/>
                </a:solidFill>
              </a:rPr>
              <a:t>	</a:t>
            </a:r>
            <a:r>
              <a:rPr lang="en-US" sz="2000" dirty="0" smtClean="0">
                <a:solidFill>
                  <a:schemeClr val="tx1"/>
                </a:solidFill>
              </a:rPr>
              <a:t>When soldiers are wounded in battle, the military needs to be able to quickly diagnose their condition and provide medical transport. TRAC2ES tracks &amp; coordinates patient information throughout the U.S. military’s worldwide network of healthcare facilities.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17</a:t>
            </a:fld>
            <a:endParaRPr lang="en-US" dirty="0"/>
          </a:p>
        </p:txBody>
      </p:sp>
      <p:pic>
        <p:nvPicPr>
          <p:cNvPr id="6" name="Picture 1"/>
          <p:cNvPicPr>
            <a:picLocks noChangeAspect="1" noChangeArrowheads="1"/>
          </p:cNvPicPr>
          <p:nvPr/>
        </p:nvPicPr>
        <p:blipFill>
          <a:blip r:embed="rId3" cstate="print"/>
          <a:srcRect/>
          <a:stretch>
            <a:fillRect/>
          </a:stretch>
        </p:blipFill>
        <p:spPr bwMode="auto">
          <a:xfrm>
            <a:off x="4218113" y="4038600"/>
            <a:ext cx="3832100" cy="2362200"/>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571500" sx="102000" sy="102000" algn="ctr" rotWithShape="0">
              <a:prstClr val="black">
                <a:alpha val="40000"/>
              </a:prstClr>
            </a:outerShdw>
          </a:effectLst>
        </p:spPr>
      </p:pic>
      <p:sp>
        <p:nvSpPr>
          <p:cNvPr id="7" name="Rectangle 6"/>
          <p:cNvSpPr/>
          <p:nvPr/>
        </p:nvSpPr>
        <p:spPr>
          <a:xfrm>
            <a:off x="914400" y="4495800"/>
            <a:ext cx="3200400" cy="1477328"/>
          </a:xfrm>
          <a:prstGeom prst="rect">
            <a:avLst/>
          </a:prstGeom>
        </p:spPr>
        <p:txBody>
          <a:bodyPr wrap="square">
            <a:spAutoFit/>
          </a:bodyPr>
          <a:lstStyle/>
          <a:p>
            <a:pPr algn="r"/>
            <a:r>
              <a:rPr lang="en-US" dirty="0" smtClean="0"/>
              <a:t>Figure 11.9. Overview of the BI architecture of TRAC2ES to calculate the best transport method &amp; the most appropriate medical center for treatment </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Business Performance Management (BPM) </a:t>
            </a:r>
            <a:endParaRPr lang="en-US" sz="2800" i="1" dirty="0">
              <a:solidFill>
                <a:schemeClr val="tx1"/>
              </a:solidFill>
            </a:endParaRPr>
          </a:p>
        </p:txBody>
      </p:sp>
      <p:sp>
        <p:nvSpPr>
          <p:cNvPr id="3" name="Content Placeholder 2"/>
          <p:cNvSpPr>
            <a:spLocks noGrp="1"/>
          </p:cNvSpPr>
          <p:nvPr>
            <p:ph idx="1"/>
          </p:nvPr>
        </p:nvSpPr>
        <p:spPr/>
        <p:txBody>
          <a:bodyPr>
            <a:normAutofit/>
          </a:bodyPr>
          <a:lstStyle/>
          <a:p>
            <a:r>
              <a:rPr lang="en-US" sz="2000" b="1" dirty="0" smtClean="0">
                <a:solidFill>
                  <a:schemeClr val="tx1"/>
                </a:solidFill>
              </a:rPr>
              <a:t>BPM </a:t>
            </a:r>
            <a:r>
              <a:rPr lang="en-US" sz="2000" dirty="0" smtClean="0">
                <a:solidFill>
                  <a:schemeClr val="tx1"/>
                </a:solidFill>
              </a:rPr>
              <a:t>requires that managers have methods to quickly and easily determine how well the organization is achieving its goals and objectives, and whether or not the organization is aligned with the strategic direction.</a:t>
            </a:r>
          </a:p>
          <a:p>
            <a:r>
              <a:rPr lang="en-US" sz="2000" dirty="0" smtClean="0">
                <a:solidFill>
                  <a:schemeClr val="tx1"/>
                </a:solidFill>
              </a:rPr>
              <a:t>BPM relies on BI analysis reporting, queries, dashboards, and scorecards.</a:t>
            </a: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18</a:t>
            </a:fld>
            <a:endParaRPr lang="en-US" dirty="0"/>
          </a:p>
        </p:txBody>
      </p:sp>
      <p:pic>
        <p:nvPicPr>
          <p:cNvPr id="6" name="Picture 1" descr="nt0008-y"/>
          <p:cNvPicPr>
            <a:picLocks noChangeAspect="1" noChangeArrowheads="1"/>
          </p:cNvPicPr>
          <p:nvPr/>
        </p:nvPicPr>
        <p:blipFill>
          <a:blip r:embed="rId3" cstate="print"/>
          <a:srcRect/>
          <a:stretch>
            <a:fillRect/>
          </a:stretch>
        </p:blipFill>
        <p:spPr bwMode="auto">
          <a:xfrm>
            <a:off x="2723100" y="3276600"/>
            <a:ext cx="5987400" cy="2590800"/>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723900" sx="102000" sy="102000" algn="ctr" rotWithShape="0">
              <a:prstClr val="black">
                <a:alpha val="40000"/>
              </a:prstClr>
            </a:outerShdw>
          </a:effectLst>
        </p:spPr>
      </p:pic>
      <p:sp>
        <p:nvSpPr>
          <p:cNvPr id="7" name="Rectangle 3"/>
          <p:cNvSpPr>
            <a:spLocks noChangeArrowheads="1"/>
          </p:cNvSpPr>
          <p:nvPr/>
        </p:nvSpPr>
        <p:spPr bwMode="auto">
          <a:xfrm>
            <a:off x="381000" y="4343400"/>
            <a:ext cx="2209800" cy="830997"/>
          </a:xfrm>
          <a:prstGeom prst="rect">
            <a:avLst/>
          </a:prstGeom>
          <a:noFill/>
          <a:ln w="9525">
            <a:noFill/>
            <a:miter lim="800000"/>
            <a:headEnd/>
            <a:tailEnd/>
          </a:ln>
        </p:spPr>
        <p:txBody>
          <a:bodyPr wrap="square">
            <a:spAutoFit/>
          </a:bodyPr>
          <a:lstStyle/>
          <a:p>
            <a:pPr algn="r"/>
            <a:r>
              <a:rPr lang="en-US" sz="1600" b="1" dirty="0"/>
              <a:t>Figure 11.11. BPM for monitoring and assessing </a:t>
            </a:r>
            <a:r>
              <a:rPr lang="en-US" sz="1600" b="1" dirty="0" smtClean="0"/>
              <a:t>performance  </a:t>
            </a:r>
            <a:endParaRPr lang="en-US" sz="1600" b="1"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11.3 Data, Text, and Web Mining</a:t>
            </a:r>
            <a:endParaRPr lang="en-US" dirty="0">
              <a:solidFill>
                <a:schemeClr val="tx1"/>
              </a:solidFill>
            </a:endParaRPr>
          </a:p>
        </p:txBody>
      </p:sp>
      <p:sp>
        <p:nvSpPr>
          <p:cNvPr id="3" name="Content Placeholder 2"/>
          <p:cNvSpPr>
            <a:spLocks noGrp="1"/>
          </p:cNvSpPr>
          <p:nvPr>
            <p:ph idx="1"/>
          </p:nvPr>
        </p:nvSpPr>
        <p:spPr>
          <a:xfrm>
            <a:off x="457200" y="1600200"/>
            <a:ext cx="7924800" cy="4525963"/>
          </a:xfrm>
        </p:spPr>
        <p:txBody>
          <a:bodyPr>
            <a:normAutofit/>
          </a:bodyPr>
          <a:lstStyle/>
          <a:p>
            <a:pPr>
              <a:spcBef>
                <a:spcPts val="1800"/>
              </a:spcBef>
            </a:pPr>
            <a:r>
              <a:rPr lang="en-US" sz="2000" b="1" dirty="0" smtClean="0">
                <a:solidFill>
                  <a:schemeClr val="tx1"/>
                </a:solidFill>
              </a:rPr>
              <a:t>Data mining</a:t>
            </a:r>
            <a:r>
              <a:rPr lang="en-US" sz="2000" dirty="0" smtClean="0">
                <a:solidFill>
                  <a:schemeClr val="tx1"/>
                </a:solidFill>
              </a:rPr>
              <a:t> is a process that uses statistical, mathematical, artificial intelligence, and machine-learning techniques to extract and identify useful information from large databases</a:t>
            </a:r>
            <a:endParaRPr lang="en-US" sz="2000" i="1" dirty="0" smtClean="0">
              <a:solidFill>
                <a:schemeClr val="tx1"/>
              </a:solidFill>
            </a:endParaRPr>
          </a:p>
          <a:p>
            <a:pPr>
              <a:spcBef>
                <a:spcPts val="1800"/>
              </a:spcBef>
            </a:pPr>
            <a:r>
              <a:rPr lang="en-US" sz="2000" b="1" dirty="0" smtClean="0">
                <a:solidFill>
                  <a:schemeClr val="tx1"/>
                </a:solidFill>
              </a:rPr>
              <a:t>Text</a:t>
            </a:r>
            <a:r>
              <a:rPr lang="en-US" sz="2000" i="1" dirty="0" smtClean="0">
                <a:solidFill>
                  <a:schemeClr val="tx1"/>
                </a:solidFill>
              </a:rPr>
              <a:t> </a:t>
            </a:r>
            <a:r>
              <a:rPr lang="en-US" sz="2000" dirty="0" smtClean="0">
                <a:solidFill>
                  <a:schemeClr val="tx1"/>
                </a:solidFill>
              </a:rPr>
              <a:t>from documents, e-communications, and e-commerce activities can be mined. Text needs to be codified, typically with XML (eXtensible Markup Language), and extracted so that predictive data mining tools can be used to generate real value</a:t>
            </a:r>
          </a:p>
          <a:p>
            <a:pPr>
              <a:spcBef>
                <a:spcPts val="1800"/>
              </a:spcBef>
            </a:pPr>
            <a:r>
              <a:rPr lang="en-US" sz="2000" b="1" dirty="0" smtClean="0">
                <a:solidFill>
                  <a:schemeClr val="tx1"/>
                </a:solidFill>
              </a:rPr>
              <a:t>Web mining,</a:t>
            </a:r>
            <a:r>
              <a:rPr lang="en-US" sz="2000" dirty="0" smtClean="0">
                <a:solidFill>
                  <a:schemeClr val="tx1"/>
                </a:solidFill>
              </a:rPr>
              <a:t> or </a:t>
            </a:r>
            <a:r>
              <a:rPr lang="en-US" sz="2000" i="1" dirty="0" smtClean="0">
                <a:solidFill>
                  <a:schemeClr val="tx1"/>
                </a:solidFill>
              </a:rPr>
              <a:t>Web-content mining</a:t>
            </a:r>
            <a:r>
              <a:rPr lang="en-US" sz="2000" dirty="0" smtClean="0">
                <a:solidFill>
                  <a:schemeClr val="tx1"/>
                </a:solidFill>
              </a:rPr>
              <a:t>, is used to understand customer behavior, evaluate a Web site's effectiveness, and quantify the success of a marketing campaign</a:t>
            </a:r>
          </a:p>
          <a:p>
            <a:endParaRPr lang="en-US" sz="2000" dirty="0" smtClean="0">
              <a:solidFill>
                <a:schemeClr val="tx1"/>
              </a:solidFill>
            </a:endParaRPr>
          </a:p>
          <a:p>
            <a:endParaRPr lang="en-US" sz="20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19</a:t>
            </a:fld>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11 Outline</a:t>
            </a:r>
            <a:endParaRPr lang="en-US" b="1" dirty="0">
              <a:solidFill>
                <a:srgbClr val="6B633D"/>
              </a:solidFill>
            </a:endParaRPr>
          </a:p>
        </p:txBody>
      </p:sp>
      <p:sp>
        <p:nvSpPr>
          <p:cNvPr id="3" name="Content Placeholder 2"/>
          <p:cNvSpPr>
            <a:spLocks noGrp="1"/>
          </p:cNvSpPr>
          <p:nvPr>
            <p:ph idx="1"/>
          </p:nvPr>
        </p:nvSpPr>
        <p:spPr>
          <a:xfrm>
            <a:off x="381000" y="1447800"/>
            <a:ext cx="8077200" cy="4267200"/>
          </a:xfrm>
        </p:spPr>
        <p:txBody>
          <a:bodyPr>
            <a:normAutofit/>
          </a:bodyPr>
          <a:lstStyle/>
          <a:p>
            <a:pPr>
              <a:spcBef>
                <a:spcPts val="1200"/>
              </a:spcBef>
              <a:buNone/>
            </a:pPr>
            <a:r>
              <a:rPr lang="en-US" sz="2200" b="1" dirty="0" smtClean="0">
                <a:solidFill>
                  <a:schemeClr val="tx1"/>
                </a:solidFill>
              </a:rPr>
              <a:t>11.1  Business Intelligence (BI) for Profits </a:t>
            </a:r>
            <a:br>
              <a:rPr lang="en-US" sz="2200" b="1" dirty="0" smtClean="0">
                <a:solidFill>
                  <a:schemeClr val="tx1"/>
                </a:solidFill>
              </a:rPr>
            </a:br>
            <a:r>
              <a:rPr lang="en-US" sz="2200" b="1" dirty="0" smtClean="0">
                <a:solidFill>
                  <a:schemeClr val="tx1"/>
                </a:solidFill>
              </a:rPr>
              <a:t>     and Nonprofits</a:t>
            </a:r>
          </a:p>
          <a:p>
            <a:pPr>
              <a:spcBef>
                <a:spcPts val="1200"/>
              </a:spcBef>
              <a:buNone/>
            </a:pPr>
            <a:r>
              <a:rPr lang="en-US" sz="2200" b="1" dirty="0" smtClean="0">
                <a:solidFill>
                  <a:schemeClr val="tx1"/>
                </a:solidFill>
              </a:rPr>
              <a:t>11.2  BI Architecture, Analytics, Reporting, </a:t>
            </a:r>
            <a:br>
              <a:rPr lang="en-US" sz="2200" b="1" dirty="0" smtClean="0">
                <a:solidFill>
                  <a:schemeClr val="tx1"/>
                </a:solidFill>
              </a:rPr>
            </a:br>
            <a:r>
              <a:rPr lang="en-US" sz="2200" b="1" dirty="0" smtClean="0">
                <a:solidFill>
                  <a:schemeClr val="tx1"/>
                </a:solidFill>
              </a:rPr>
              <a:t>    &amp; Data Visualization</a:t>
            </a:r>
          </a:p>
          <a:p>
            <a:pPr>
              <a:spcBef>
                <a:spcPts val="1200"/>
              </a:spcBef>
              <a:buNone/>
            </a:pPr>
            <a:r>
              <a:rPr lang="en-US" sz="2200" b="1" dirty="0" smtClean="0">
                <a:solidFill>
                  <a:schemeClr val="tx1"/>
                </a:solidFill>
              </a:rPr>
              <a:t>11.3  Data, Text, and Web Mining</a:t>
            </a:r>
          </a:p>
          <a:p>
            <a:pPr>
              <a:spcBef>
                <a:spcPts val="1200"/>
              </a:spcBef>
              <a:buNone/>
            </a:pPr>
            <a:r>
              <a:rPr lang="en-US" sz="2200" b="1" dirty="0" smtClean="0">
                <a:solidFill>
                  <a:schemeClr val="tx1"/>
                </a:solidFill>
              </a:rPr>
              <a:t>11.4  Decision Making Processes</a:t>
            </a:r>
          </a:p>
          <a:p>
            <a:pPr>
              <a:spcBef>
                <a:spcPts val="1200"/>
              </a:spcBef>
              <a:buNone/>
            </a:pPr>
            <a:r>
              <a:rPr lang="en-US" sz="2200" b="1" dirty="0" smtClean="0">
                <a:solidFill>
                  <a:schemeClr val="tx1"/>
                </a:solidFill>
              </a:rPr>
              <a:t>11.5  Decision Support Systems (DSS)</a:t>
            </a:r>
          </a:p>
          <a:p>
            <a:pPr>
              <a:spcBef>
                <a:spcPts val="1200"/>
              </a:spcBef>
              <a:buNone/>
            </a:pPr>
            <a:r>
              <a:rPr lang="en-US" sz="2200" b="1" dirty="0" smtClean="0">
                <a:solidFill>
                  <a:schemeClr val="tx1"/>
                </a:solidFill>
              </a:rPr>
              <a:t>11.6  Mobile Intelligence: Convergence of Mobile Computing &amp; BI</a:t>
            </a:r>
            <a:endParaRPr lang="en-US" sz="22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11-</a:t>
            </a:r>
            <a:fld id="{4C0BDC54-7FBA-410E-843C-F866E66B0366}" type="slidenum">
              <a:rPr lang="en-US" sz="1600" smtClean="0">
                <a:solidFill>
                  <a:schemeClr val="tx1"/>
                </a:solidFill>
              </a:rPr>
              <a:pPr/>
              <a:t>2</a:t>
            </a:fld>
            <a:endParaRPr lang="en-US" sz="1600" dirty="0">
              <a:solidFill>
                <a:schemeClr val="tx1"/>
              </a:solidFill>
            </a:endParaRPr>
          </a:p>
        </p:txBody>
      </p:sp>
      <p:pic>
        <p:nvPicPr>
          <p:cNvPr id="7" name="Picture 6" descr="oracle2.jpeg">
            <a:hlinkClick r:id="rId3"/>
          </p:cNvPr>
          <p:cNvPicPr>
            <a:picLocks noChangeAspect="1"/>
          </p:cNvPicPr>
          <p:nvPr/>
        </p:nvPicPr>
        <p:blipFill>
          <a:blip r:embed="rId4" cstate="print"/>
          <a:stretch>
            <a:fillRect/>
          </a:stretch>
        </p:blipFill>
        <p:spPr>
          <a:xfrm>
            <a:off x="6781800" y="228600"/>
            <a:ext cx="2185987" cy="3077244"/>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228600" sx="102000" sy="102000" algn="ctr" rotWithShape="0">
              <a:prstClr val="black">
                <a:alpha val="40000"/>
              </a:prstClr>
            </a:outerShdw>
          </a:effectLst>
        </p:spPr>
      </p:pic>
      <p:sp>
        <p:nvSpPr>
          <p:cNvPr id="8" name="Rectangle 7"/>
          <p:cNvSpPr/>
          <p:nvPr/>
        </p:nvSpPr>
        <p:spPr>
          <a:xfrm>
            <a:off x="6477000" y="3352800"/>
            <a:ext cx="2590800" cy="338554"/>
          </a:xfrm>
          <a:prstGeom prst="rect">
            <a:avLst/>
          </a:prstGeom>
        </p:spPr>
        <p:txBody>
          <a:bodyPr wrap="square">
            <a:spAutoFit/>
          </a:bodyPr>
          <a:lstStyle/>
          <a:p>
            <a:pPr algn="r"/>
            <a:r>
              <a:rPr lang="en-US" sz="1600" u="sng" dirty="0" smtClean="0">
                <a:hlinkClick r:id="rId3" tooltip="5 Oracle Business Intelligence Apps for iPhone"/>
              </a:rPr>
              <a:t>5 Oracle BI Apps for iPhone</a:t>
            </a:r>
            <a:endParaRPr lang="en-US" sz="16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Data Mining Apps </a:t>
            </a:r>
            <a:endParaRPr lang="en-US" sz="2400" i="1" dirty="0">
              <a:solidFill>
                <a:schemeClr val="tx1"/>
              </a:solidFill>
            </a:endParaRPr>
          </a:p>
        </p:txBody>
      </p:sp>
      <p:sp>
        <p:nvSpPr>
          <p:cNvPr id="3" name="Content Placeholder 2"/>
          <p:cNvSpPr>
            <a:spLocks noGrp="1"/>
          </p:cNvSpPr>
          <p:nvPr>
            <p:ph idx="1"/>
          </p:nvPr>
        </p:nvSpPr>
        <p:spPr>
          <a:xfrm>
            <a:off x="457200" y="1295400"/>
            <a:ext cx="8229600" cy="4525963"/>
          </a:xfrm>
        </p:spPr>
        <p:txBody>
          <a:bodyPr>
            <a:normAutofit fontScale="62500" lnSpcReduction="20000"/>
          </a:bodyPr>
          <a:lstStyle/>
          <a:p>
            <a:pPr>
              <a:spcBef>
                <a:spcPts val="1800"/>
              </a:spcBef>
            </a:pPr>
            <a:r>
              <a:rPr lang="en-US" b="1" dirty="0" smtClean="0">
                <a:solidFill>
                  <a:schemeClr val="tx1"/>
                </a:solidFill>
              </a:rPr>
              <a:t>Retailing and sales. </a:t>
            </a:r>
            <a:r>
              <a:rPr lang="en-US" dirty="0" smtClean="0">
                <a:solidFill>
                  <a:schemeClr val="tx1"/>
                </a:solidFill>
              </a:rPr>
              <a:t>Predicting sales, determining correct inventory levels and distribution schedules among outlets, and loss prevention.</a:t>
            </a:r>
          </a:p>
          <a:p>
            <a:pPr>
              <a:spcBef>
                <a:spcPts val="1800"/>
              </a:spcBef>
            </a:pPr>
            <a:r>
              <a:rPr lang="en-US" b="1" dirty="0" smtClean="0">
                <a:solidFill>
                  <a:schemeClr val="tx1"/>
                </a:solidFill>
              </a:rPr>
              <a:t>Banking. </a:t>
            </a:r>
            <a:r>
              <a:rPr lang="en-US" dirty="0" smtClean="0">
                <a:solidFill>
                  <a:schemeClr val="tx1"/>
                </a:solidFill>
              </a:rPr>
              <a:t>Forecasting levels of bad loans and fraudulent credit card use and which kinds of customers will best respond to new loan offers.</a:t>
            </a:r>
          </a:p>
          <a:p>
            <a:pPr>
              <a:spcBef>
                <a:spcPts val="1800"/>
              </a:spcBef>
            </a:pPr>
            <a:r>
              <a:rPr lang="en-US" b="1" dirty="0" smtClean="0">
                <a:solidFill>
                  <a:schemeClr val="tx1"/>
                </a:solidFill>
              </a:rPr>
              <a:t>Manufacturing and production. </a:t>
            </a:r>
            <a:r>
              <a:rPr lang="en-US" dirty="0" smtClean="0">
                <a:solidFill>
                  <a:schemeClr val="tx1"/>
                </a:solidFill>
              </a:rPr>
              <a:t>Predicting machinery failures; finding key factors that control optimization of manufacturing capacity.</a:t>
            </a:r>
          </a:p>
          <a:p>
            <a:pPr>
              <a:spcBef>
                <a:spcPts val="1800"/>
              </a:spcBef>
            </a:pPr>
            <a:r>
              <a:rPr lang="en-US" b="1" dirty="0" smtClean="0">
                <a:solidFill>
                  <a:schemeClr val="tx1"/>
                </a:solidFill>
              </a:rPr>
              <a:t>Healthcare. </a:t>
            </a:r>
            <a:r>
              <a:rPr lang="en-US" dirty="0" smtClean="0">
                <a:solidFill>
                  <a:schemeClr val="tx1"/>
                </a:solidFill>
              </a:rPr>
              <a:t>Developing better insights on symptoms and their causes and how to provide proper treatments.</a:t>
            </a:r>
          </a:p>
          <a:p>
            <a:pPr>
              <a:spcBef>
                <a:spcPts val="1800"/>
              </a:spcBef>
            </a:pPr>
            <a:r>
              <a:rPr lang="en-US" b="1" dirty="0" smtClean="0">
                <a:solidFill>
                  <a:schemeClr val="tx1"/>
                </a:solidFill>
              </a:rPr>
              <a:t>Broadcasting. </a:t>
            </a:r>
            <a:r>
              <a:rPr lang="en-US" dirty="0" smtClean="0">
                <a:solidFill>
                  <a:schemeClr val="tx1"/>
                </a:solidFill>
              </a:rPr>
              <a:t>Predicting which programs are best to air during prime time</a:t>
            </a:r>
          </a:p>
          <a:p>
            <a:pPr>
              <a:spcBef>
                <a:spcPts val="1800"/>
              </a:spcBef>
            </a:pPr>
            <a:r>
              <a:rPr lang="en-US" b="1" dirty="0" smtClean="0">
                <a:solidFill>
                  <a:schemeClr val="tx1"/>
                </a:solidFill>
              </a:rPr>
              <a:t>Marketing. </a:t>
            </a:r>
            <a:r>
              <a:rPr lang="en-US" dirty="0" smtClean="0">
                <a:solidFill>
                  <a:schemeClr val="tx1"/>
                </a:solidFill>
              </a:rPr>
              <a:t>Classifying customer demographics that can be used to predict which customers will respond to a mailing or Internet banners or buy a particular product</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20</a:t>
            </a:fld>
            <a:endParaRPr lang="en-US"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11.4 Decision Making Processes</a:t>
            </a: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21</a:t>
            </a:fld>
            <a:endParaRPr lang="en-US" dirty="0"/>
          </a:p>
        </p:txBody>
      </p:sp>
      <p:pic>
        <p:nvPicPr>
          <p:cNvPr id="6" name="Picture 1" descr="nt0012-y"/>
          <p:cNvPicPr>
            <a:picLocks noGrp="1" noChangeAspect="1" noChangeArrowheads="1"/>
          </p:cNvPicPr>
          <p:nvPr>
            <p:ph idx="1"/>
          </p:nvPr>
        </p:nvPicPr>
        <p:blipFill>
          <a:blip r:embed="rId3" cstate="print"/>
          <a:srcRect/>
          <a:stretch>
            <a:fillRect/>
          </a:stretch>
        </p:blipFill>
        <p:spPr bwMode="auto">
          <a:xfrm>
            <a:off x="3276600" y="1295400"/>
            <a:ext cx="5029200" cy="4844179"/>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419100" sx="102000" sy="102000" algn="ctr" rotWithShape="0">
              <a:schemeClr val="accent1">
                <a:lumMod val="75000"/>
                <a:alpha val="40000"/>
              </a:schemeClr>
            </a:outerShdw>
          </a:effectLst>
        </p:spPr>
      </p:pic>
      <p:sp>
        <p:nvSpPr>
          <p:cNvPr id="7" name="Rectangle 3"/>
          <p:cNvSpPr>
            <a:spLocks noChangeArrowheads="1"/>
          </p:cNvSpPr>
          <p:nvPr/>
        </p:nvSpPr>
        <p:spPr bwMode="auto">
          <a:xfrm>
            <a:off x="152400" y="3124200"/>
            <a:ext cx="3124200" cy="923330"/>
          </a:xfrm>
          <a:prstGeom prst="rect">
            <a:avLst/>
          </a:prstGeom>
          <a:noFill/>
          <a:ln w="9525">
            <a:noFill/>
            <a:miter lim="800000"/>
            <a:headEnd/>
            <a:tailEnd/>
          </a:ln>
        </p:spPr>
        <p:txBody>
          <a:bodyPr wrap="square">
            <a:spAutoFit/>
          </a:bodyPr>
          <a:lstStyle/>
          <a:p>
            <a:pPr algn="r"/>
            <a:r>
              <a:rPr lang="en-US" b="1" dirty="0"/>
              <a:t>Figure 11.14  Phases in the decision-making </a:t>
            </a:r>
            <a:r>
              <a:rPr lang="en-US" b="1" dirty="0" smtClean="0"/>
              <a:t>process   </a:t>
            </a:r>
            <a:endParaRPr lang="en-US" b="1" dirty="0"/>
          </a:p>
          <a:p>
            <a:endParaRPr lang="en-US" b="1"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0"/>
            <a:ext cx="7239000" cy="1143000"/>
          </a:xfrm>
        </p:spPr>
        <p:txBody>
          <a:bodyPr>
            <a:normAutofit/>
          </a:bodyPr>
          <a:lstStyle/>
          <a:p>
            <a:r>
              <a:rPr lang="en-US" sz="2400" i="1" dirty="0" smtClean="0"/>
              <a:t>Types of decisions</a:t>
            </a:r>
            <a:endParaRPr lang="en-US" sz="2400" i="1" dirty="0"/>
          </a:p>
        </p:txBody>
      </p:sp>
      <p:sp>
        <p:nvSpPr>
          <p:cNvPr id="3" name="Content Placeholder 2"/>
          <p:cNvSpPr>
            <a:spLocks noGrp="1"/>
          </p:cNvSpPr>
          <p:nvPr>
            <p:ph idx="1"/>
          </p:nvPr>
        </p:nvSpPr>
        <p:spPr>
          <a:xfrm>
            <a:off x="1447800" y="1676400"/>
            <a:ext cx="6781800" cy="3048000"/>
          </a:xfrm>
        </p:spPr>
        <p:txBody>
          <a:bodyPr>
            <a:normAutofit/>
          </a:bodyPr>
          <a:lstStyle/>
          <a:p>
            <a:pPr>
              <a:spcBef>
                <a:spcPts val="1800"/>
              </a:spcBef>
              <a:buNone/>
            </a:pPr>
            <a:r>
              <a:rPr lang="en-US" sz="2000" b="1" dirty="0" smtClean="0">
                <a:solidFill>
                  <a:schemeClr val="tx1"/>
                </a:solidFill>
              </a:rPr>
              <a:t>Structured decisions</a:t>
            </a:r>
            <a:r>
              <a:rPr lang="en-US" sz="2000" dirty="0" smtClean="0">
                <a:solidFill>
                  <a:schemeClr val="tx1"/>
                </a:solidFill>
              </a:rPr>
              <a:t> are routine and repetitive problems for which standard solutions exist. </a:t>
            </a:r>
          </a:p>
          <a:p>
            <a:pPr>
              <a:spcBef>
                <a:spcPts val="1800"/>
              </a:spcBef>
              <a:buNone/>
            </a:pPr>
            <a:r>
              <a:rPr lang="en-US" sz="2000" b="1" dirty="0" smtClean="0">
                <a:solidFill>
                  <a:schemeClr val="tx1"/>
                </a:solidFill>
              </a:rPr>
              <a:t>Unstructured decisions</a:t>
            </a:r>
            <a:r>
              <a:rPr lang="en-US" sz="2000" dirty="0" smtClean="0">
                <a:solidFill>
                  <a:schemeClr val="tx1"/>
                </a:solidFill>
              </a:rPr>
              <a:t> involve a lot of uncertainty for which there are no definitive or clear-cut solutions. </a:t>
            </a:r>
          </a:p>
          <a:p>
            <a:pPr>
              <a:spcBef>
                <a:spcPts val="1800"/>
              </a:spcBef>
              <a:buNone/>
            </a:pPr>
            <a:r>
              <a:rPr lang="en-US" sz="2000" b="1" dirty="0" smtClean="0">
                <a:solidFill>
                  <a:schemeClr val="tx1"/>
                </a:solidFill>
              </a:rPr>
              <a:t>Semistructured decisions</a:t>
            </a:r>
            <a:r>
              <a:rPr lang="en-US" sz="2000" dirty="0" smtClean="0">
                <a:solidFill>
                  <a:schemeClr val="tx1"/>
                </a:solidFill>
              </a:rPr>
              <a:t> fall between the polar positions.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22</a:t>
            </a:fld>
            <a:endParaRPr lang="en-US"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11.5 Decision Support Systems (DSS)</a:t>
            </a:r>
            <a:endParaRPr lang="en-US" dirty="0"/>
          </a:p>
        </p:txBody>
      </p:sp>
      <p:sp>
        <p:nvSpPr>
          <p:cNvPr id="3" name="Content Placeholder 2"/>
          <p:cNvSpPr>
            <a:spLocks noGrp="1"/>
          </p:cNvSpPr>
          <p:nvPr>
            <p:ph idx="1"/>
          </p:nvPr>
        </p:nvSpPr>
        <p:spPr>
          <a:xfrm>
            <a:off x="990600" y="1447800"/>
            <a:ext cx="6705600" cy="4525963"/>
          </a:xfrm>
        </p:spPr>
        <p:txBody>
          <a:bodyPr>
            <a:normAutofit/>
          </a:bodyPr>
          <a:lstStyle/>
          <a:p>
            <a:pPr>
              <a:spcBef>
                <a:spcPts val="2400"/>
              </a:spcBef>
            </a:pPr>
            <a:r>
              <a:rPr lang="en-US" sz="2000" dirty="0" smtClean="0">
                <a:solidFill>
                  <a:schemeClr val="tx1"/>
                </a:solidFill>
              </a:rPr>
              <a:t>DSS are a class of ISs that combine models and data to solve semistructured and unstructured problems with intensive user involvement. </a:t>
            </a:r>
          </a:p>
          <a:p>
            <a:pPr>
              <a:spcBef>
                <a:spcPts val="2400"/>
              </a:spcBef>
            </a:pPr>
            <a:r>
              <a:rPr lang="en-US" sz="2000" dirty="0" smtClean="0">
                <a:solidFill>
                  <a:schemeClr val="tx1"/>
                </a:solidFill>
              </a:rPr>
              <a:t> DSS is interactive, flexible, and adaptable—and support the solution of unstructured or semistructured problems.  </a:t>
            </a:r>
          </a:p>
          <a:p>
            <a:pPr>
              <a:spcBef>
                <a:spcPts val="2400"/>
              </a:spcBef>
            </a:pPr>
            <a:r>
              <a:rPr lang="en-US" sz="2000" dirty="0" smtClean="0">
                <a:solidFill>
                  <a:schemeClr val="tx1"/>
                </a:solidFill>
              </a:rPr>
              <a:t>DSSs have easy-to-use interfaces, and allow for the decision maker’ own insights.</a:t>
            </a:r>
          </a:p>
          <a:p>
            <a:pPr>
              <a:spcBef>
                <a:spcPts val="2400"/>
              </a:spcBef>
            </a:pPr>
            <a:r>
              <a:rPr lang="en-US" sz="2000" dirty="0" smtClean="0">
                <a:solidFill>
                  <a:schemeClr val="tx1"/>
                </a:solidFill>
              </a:rPr>
              <a:t>Models used in DSSs enable </a:t>
            </a:r>
            <a:r>
              <a:rPr lang="en-US" sz="2000" i="1" dirty="0" smtClean="0">
                <a:solidFill>
                  <a:schemeClr val="tx1"/>
                </a:solidFill>
              </a:rPr>
              <a:t>sensitivity analysis</a:t>
            </a:r>
            <a:r>
              <a:rPr lang="en-US" sz="2000" dirty="0" smtClean="0">
                <a:solidFill>
                  <a:schemeClr val="tx1"/>
                </a:solidFill>
              </a:rPr>
              <a:t>—study of the impact that changes in one or more parts of a model have on other parts or the outcome.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23</a:t>
            </a:fld>
            <a:endParaRPr lang="en-US"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24</a:t>
            </a:fld>
            <a:endParaRPr lang="en-US" dirty="0"/>
          </a:p>
        </p:txBody>
      </p:sp>
      <p:sp>
        <p:nvSpPr>
          <p:cNvPr id="6" name="Rectangle 3"/>
          <p:cNvSpPr>
            <a:spLocks noChangeArrowheads="1"/>
          </p:cNvSpPr>
          <p:nvPr/>
        </p:nvSpPr>
        <p:spPr bwMode="auto">
          <a:xfrm>
            <a:off x="381000" y="2286000"/>
            <a:ext cx="1981200" cy="1200329"/>
          </a:xfrm>
          <a:prstGeom prst="rect">
            <a:avLst/>
          </a:prstGeom>
          <a:noFill/>
          <a:ln w="9525">
            <a:noFill/>
            <a:miter lim="800000"/>
            <a:headEnd/>
            <a:tailEnd/>
          </a:ln>
        </p:spPr>
        <p:txBody>
          <a:bodyPr wrap="square">
            <a:spAutoFit/>
          </a:bodyPr>
          <a:lstStyle/>
          <a:p>
            <a:pPr algn="r"/>
            <a:r>
              <a:rPr lang="en-US" b="1" dirty="0"/>
              <a:t>Figure 11.15 Conceptual model of DSS and its </a:t>
            </a:r>
            <a:r>
              <a:rPr lang="en-US" b="1" dirty="0" smtClean="0"/>
              <a:t>components</a:t>
            </a:r>
            <a:endParaRPr lang="en-US" b="1" dirty="0"/>
          </a:p>
        </p:txBody>
      </p:sp>
      <p:pic>
        <p:nvPicPr>
          <p:cNvPr id="7" name="Picture 1" descr="nt0013-y"/>
          <p:cNvPicPr>
            <a:picLocks noChangeAspect="1" noChangeArrowheads="1"/>
          </p:cNvPicPr>
          <p:nvPr/>
        </p:nvPicPr>
        <p:blipFill>
          <a:blip r:embed="rId3" cstate="print"/>
          <a:srcRect/>
          <a:stretch>
            <a:fillRect/>
          </a:stretch>
        </p:blipFill>
        <p:spPr bwMode="auto">
          <a:xfrm>
            <a:off x="2514600" y="1295400"/>
            <a:ext cx="5955817" cy="3733800"/>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431800" sx="102000" sy="102000" algn="ctr" rotWithShape="0">
              <a:prstClr val="black">
                <a:alpha val="40000"/>
              </a:prstClr>
            </a:outerShdw>
          </a:effec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r>
              <a:rPr lang="en-US" dirty="0" smtClean="0"/>
              <a:t>11.6 Mobile Intelligence: </a:t>
            </a:r>
            <a:br>
              <a:rPr lang="en-US" dirty="0" smtClean="0"/>
            </a:br>
            <a:r>
              <a:rPr lang="en-US" dirty="0" smtClean="0"/>
              <a:t>        </a:t>
            </a:r>
            <a:r>
              <a:rPr lang="en-US" i="1" dirty="0" smtClean="0"/>
              <a:t>Convergence of Mobile Computing and BI</a:t>
            </a:r>
            <a:endParaRPr lang="en-US" i="1"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25</a:t>
            </a:fld>
            <a:endParaRPr lang="en-US" dirty="0"/>
          </a:p>
        </p:txBody>
      </p:sp>
      <p:sp>
        <p:nvSpPr>
          <p:cNvPr id="6" name="Content Placeholder 5"/>
          <p:cNvSpPr>
            <a:spLocks noGrp="1"/>
          </p:cNvSpPr>
          <p:nvPr>
            <p:ph idx="1"/>
          </p:nvPr>
        </p:nvSpPr>
        <p:spPr>
          <a:xfrm>
            <a:off x="838200" y="3505200"/>
            <a:ext cx="7315200" cy="1754326"/>
          </a:xfrm>
          <a:prstGeom prst="rect">
            <a:avLst/>
          </a:prstGeom>
        </p:spPr>
        <p:txBody>
          <a:bodyPr wrap="square">
            <a:spAutoFit/>
          </a:bodyPr>
          <a:lstStyle/>
          <a:p>
            <a:pPr algn="ctr">
              <a:buNone/>
            </a:pPr>
            <a:r>
              <a:rPr lang="en-US" sz="2000" dirty="0" smtClean="0">
                <a:solidFill>
                  <a:schemeClr val="tx1"/>
                </a:solidFill>
              </a:rPr>
              <a:t>Figure 11.16  Five generations of computing from 1960s to 2010s</a:t>
            </a:r>
          </a:p>
          <a:p>
            <a:pPr algn="r">
              <a:buNone/>
            </a:pPr>
            <a:endParaRPr lang="en-US" sz="2000" dirty="0" smtClean="0">
              <a:solidFill>
                <a:schemeClr val="tx1"/>
              </a:solidFill>
            </a:endParaRPr>
          </a:p>
          <a:p>
            <a:pPr>
              <a:buNone/>
            </a:pPr>
            <a:r>
              <a:rPr lang="en-US" sz="2000" dirty="0" smtClean="0">
                <a:solidFill>
                  <a:schemeClr val="tx1"/>
                </a:solidFill>
              </a:rPr>
              <a:t>	According to Morgan Stanley’s </a:t>
            </a:r>
            <a:r>
              <a:rPr lang="en-US" sz="2000" i="1" dirty="0" smtClean="0">
                <a:solidFill>
                  <a:schemeClr val="tx1"/>
                </a:solidFill>
              </a:rPr>
              <a:t>Global Mobile Internet Report</a:t>
            </a:r>
            <a:r>
              <a:rPr lang="en-US" sz="2000" dirty="0" smtClean="0">
                <a:solidFill>
                  <a:schemeClr val="tx1"/>
                </a:solidFill>
              </a:rPr>
              <a:t>, mobile computing may be the fastest growing and most disruptive technology launch we have ever seen.</a:t>
            </a:r>
            <a:endParaRPr lang="en-US" sz="2000" dirty="0">
              <a:solidFill>
                <a:schemeClr val="tx1"/>
              </a:solidFill>
            </a:endParaRPr>
          </a:p>
        </p:txBody>
      </p:sp>
      <p:pic>
        <p:nvPicPr>
          <p:cNvPr id="7" name="Picture 6" descr="1.gif"/>
          <p:cNvPicPr>
            <a:picLocks noChangeAspect="1"/>
          </p:cNvPicPr>
          <p:nvPr/>
        </p:nvPicPr>
        <p:blipFill>
          <a:blip r:embed="rId3" cstate="print"/>
          <a:stretch>
            <a:fillRect/>
          </a:stretch>
        </p:blipFill>
        <p:spPr>
          <a:xfrm>
            <a:off x="402279" y="2286000"/>
            <a:ext cx="8513121" cy="1133475"/>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444500" sx="102000" sy="102000" algn="ctr" rotWithShape="0">
              <a:schemeClr val="accent1">
                <a:lumMod val="75000"/>
              </a:schemeClr>
            </a:outerShdw>
          </a:effec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t>Unifying Communications in the Cloud</a:t>
            </a:r>
            <a:endParaRPr lang="en-US" sz="2400" dirty="0"/>
          </a:p>
        </p:txBody>
      </p:sp>
      <p:sp>
        <p:nvSpPr>
          <p:cNvPr id="3" name="Content Placeholder 2"/>
          <p:cNvSpPr>
            <a:spLocks noGrp="1"/>
          </p:cNvSpPr>
          <p:nvPr>
            <p:ph idx="1"/>
          </p:nvPr>
        </p:nvSpPr>
        <p:spPr>
          <a:xfrm>
            <a:off x="457200" y="1447800"/>
            <a:ext cx="7162800" cy="4525963"/>
          </a:xfrm>
        </p:spPr>
        <p:txBody>
          <a:bodyPr>
            <a:normAutofit/>
          </a:bodyPr>
          <a:lstStyle/>
          <a:p>
            <a:pPr>
              <a:spcBef>
                <a:spcPts val="2400"/>
              </a:spcBef>
            </a:pPr>
            <a:r>
              <a:rPr lang="en-US" sz="2000" dirty="0" smtClean="0">
                <a:solidFill>
                  <a:schemeClr val="tx1"/>
                </a:solidFill>
              </a:rPr>
              <a:t>Powerful mobile devices using IP-based infrastructure, such as 4G networks, combined with easy-to-use software are unifying communications</a:t>
            </a:r>
          </a:p>
          <a:p>
            <a:pPr>
              <a:spcBef>
                <a:spcPts val="2400"/>
              </a:spcBef>
            </a:pPr>
            <a:r>
              <a:rPr lang="en-US" sz="2000" dirty="0" smtClean="0">
                <a:solidFill>
                  <a:schemeClr val="tx1"/>
                </a:solidFill>
              </a:rPr>
              <a:t>Smartphones and other Internet-enabled mobile devices change how people stay informed, communicate, and in general manage their professional and personal lives</a:t>
            </a:r>
          </a:p>
          <a:p>
            <a:pPr>
              <a:spcBef>
                <a:spcPts val="2400"/>
              </a:spcBef>
            </a:pPr>
            <a:r>
              <a:rPr lang="en-US" sz="2000" dirty="0" smtClean="0">
                <a:solidFill>
                  <a:schemeClr val="tx1"/>
                </a:solidFill>
              </a:rPr>
              <a:t>Accessing information at any time, in any location, on a handheld device on a regular basis has changed the way that managers and other workers expect to make decisions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26</a:t>
            </a:fld>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t>Mobile Intelligence (MI)</a:t>
            </a:r>
            <a:endParaRPr lang="en-US" sz="2400" i="1" dirty="0"/>
          </a:p>
        </p:txBody>
      </p:sp>
      <p:sp>
        <p:nvSpPr>
          <p:cNvPr id="3" name="Content Placeholder 2"/>
          <p:cNvSpPr>
            <a:spLocks noGrp="1"/>
          </p:cNvSpPr>
          <p:nvPr>
            <p:ph idx="1"/>
          </p:nvPr>
        </p:nvSpPr>
        <p:spPr>
          <a:xfrm>
            <a:off x="457200" y="1371600"/>
            <a:ext cx="7696200" cy="4525963"/>
          </a:xfrm>
        </p:spPr>
        <p:txBody>
          <a:bodyPr>
            <a:normAutofit/>
          </a:bodyPr>
          <a:lstStyle/>
          <a:p>
            <a:pPr>
              <a:spcBef>
                <a:spcPts val="3000"/>
              </a:spcBef>
            </a:pPr>
            <a:r>
              <a:rPr lang="en-US" sz="2000" dirty="0" smtClean="0">
                <a:solidFill>
                  <a:schemeClr val="tx1"/>
                </a:solidFill>
              </a:rPr>
              <a:t>MI is positioned to change how organizations deliver, consume, and act on information</a:t>
            </a:r>
          </a:p>
          <a:p>
            <a:pPr>
              <a:spcBef>
                <a:spcPts val="3000"/>
              </a:spcBef>
            </a:pPr>
            <a:r>
              <a:rPr lang="en-US" sz="2000" dirty="0" smtClean="0">
                <a:solidFill>
                  <a:schemeClr val="tx1"/>
                </a:solidFill>
              </a:rPr>
              <a:t>Without 24x7 convenient access to business information, decisions and actions get postponed causing bottlenecks and delays</a:t>
            </a:r>
          </a:p>
          <a:p>
            <a:pPr>
              <a:spcBef>
                <a:spcPts val="3000"/>
              </a:spcBef>
            </a:pPr>
            <a:r>
              <a:rPr lang="en-US" sz="2000" dirty="0" smtClean="0">
                <a:solidFill>
                  <a:schemeClr val="tx1"/>
                </a:solidFill>
              </a:rPr>
              <a:t>These restrictions and delays are blown away with MI, which allows analysis and decision-making wherever a decision is required</a:t>
            </a:r>
          </a:p>
          <a:p>
            <a:pPr>
              <a:spcBef>
                <a:spcPts val="3000"/>
              </a:spcBef>
            </a:pPr>
            <a:r>
              <a:rPr lang="en-US" sz="2000" dirty="0" smtClean="0">
                <a:solidFill>
                  <a:schemeClr val="tx1"/>
                </a:solidFill>
              </a:rPr>
              <a:t>In the Mobile Intelligence era, businesses that don’t yet exist may evolve into industry leaders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27</a:t>
            </a:fld>
            <a:endParaRPr lang="en-US"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Chapter 11 Link Library</a:t>
            </a:r>
            <a:endParaRPr lang="en-US" sz="2800" dirty="0"/>
          </a:p>
        </p:txBody>
      </p:sp>
      <p:sp>
        <p:nvSpPr>
          <p:cNvPr id="3" name="Content Placeholder 2"/>
          <p:cNvSpPr>
            <a:spLocks noGrp="1"/>
          </p:cNvSpPr>
          <p:nvPr>
            <p:ph idx="1"/>
          </p:nvPr>
        </p:nvSpPr>
        <p:spPr>
          <a:xfrm>
            <a:off x="457200" y="1219200"/>
            <a:ext cx="8229600" cy="4906963"/>
          </a:xfrm>
        </p:spPr>
        <p:txBody>
          <a:bodyPr>
            <a:normAutofit fontScale="62500" lnSpcReduction="20000"/>
          </a:bodyPr>
          <a:lstStyle/>
          <a:p>
            <a:r>
              <a:rPr lang="en-US" dirty="0" smtClean="0">
                <a:solidFill>
                  <a:schemeClr val="tx1"/>
                </a:solidFill>
              </a:rPr>
              <a:t>Business Intelligence Journal </a:t>
            </a:r>
            <a:r>
              <a:rPr lang="en-US" i="1" u="sng" dirty="0" smtClean="0">
                <a:solidFill>
                  <a:schemeClr val="tx1"/>
                </a:solidFill>
                <a:hlinkClick r:id="rId3"/>
              </a:rPr>
              <a:t>businessintel.org/</a:t>
            </a:r>
            <a:r>
              <a:rPr lang="en-US" i="1" dirty="0" smtClean="0">
                <a:solidFill>
                  <a:schemeClr val="tx1"/>
                </a:solidFill>
              </a:rPr>
              <a:t> </a:t>
            </a:r>
            <a:endParaRPr lang="en-US" dirty="0" smtClean="0">
              <a:solidFill>
                <a:schemeClr val="tx1"/>
              </a:solidFill>
            </a:endParaRPr>
          </a:p>
          <a:p>
            <a:r>
              <a:rPr lang="en-US" dirty="0" smtClean="0">
                <a:solidFill>
                  <a:schemeClr val="tx1"/>
                </a:solidFill>
              </a:rPr>
              <a:t>The Data Warehousing Institute (TDWI) </a:t>
            </a:r>
            <a:r>
              <a:rPr lang="en-US" i="1" u="sng" dirty="0" smtClean="0">
                <a:solidFill>
                  <a:schemeClr val="tx1"/>
                </a:solidFill>
                <a:hlinkClick r:id="rId4"/>
              </a:rPr>
              <a:t>tdwi.org/</a:t>
            </a:r>
            <a:r>
              <a:rPr lang="en-US" i="1" dirty="0" smtClean="0">
                <a:solidFill>
                  <a:schemeClr val="tx1"/>
                </a:solidFill>
              </a:rPr>
              <a:t> </a:t>
            </a:r>
            <a:endParaRPr lang="en-US" dirty="0" smtClean="0">
              <a:solidFill>
                <a:schemeClr val="tx1"/>
              </a:solidFill>
            </a:endParaRPr>
          </a:p>
          <a:p>
            <a:r>
              <a:rPr lang="en-US" dirty="0" smtClean="0">
                <a:solidFill>
                  <a:schemeClr val="tx1"/>
                </a:solidFill>
              </a:rPr>
              <a:t>Cloud9 Analytics, on-demand (SaaS) </a:t>
            </a:r>
            <a:r>
              <a:rPr lang="en-US" i="1" u="sng" dirty="0" smtClean="0">
                <a:solidFill>
                  <a:schemeClr val="tx1"/>
                </a:solidFill>
                <a:hlinkClick r:id="rId5"/>
              </a:rPr>
              <a:t>cloud9analytics.com/</a:t>
            </a:r>
            <a:r>
              <a:rPr lang="en-US" i="1" dirty="0" smtClean="0">
                <a:solidFill>
                  <a:schemeClr val="tx1"/>
                </a:solidFill>
              </a:rPr>
              <a:t>  </a:t>
            </a:r>
            <a:endParaRPr lang="en-US" dirty="0" smtClean="0">
              <a:solidFill>
                <a:schemeClr val="tx1"/>
              </a:solidFill>
            </a:endParaRPr>
          </a:p>
          <a:p>
            <a:r>
              <a:rPr lang="en-US" dirty="0" smtClean="0">
                <a:solidFill>
                  <a:schemeClr val="tx1"/>
                </a:solidFill>
              </a:rPr>
              <a:t>Information Builders </a:t>
            </a:r>
            <a:r>
              <a:rPr lang="en-US" i="1" u="sng" dirty="0" smtClean="0">
                <a:solidFill>
                  <a:schemeClr val="tx1"/>
                </a:solidFill>
                <a:hlinkClick r:id="rId6"/>
              </a:rPr>
              <a:t>informationbuilders.com/</a:t>
            </a:r>
            <a:r>
              <a:rPr lang="en-US" i="1" dirty="0" smtClean="0">
                <a:solidFill>
                  <a:schemeClr val="tx1"/>
                </a:solidFill>
              </a:rPr>
              <a:t> </a:t>
            </a:r>
            <a:endParaRPr lang="en-US" dirty="0" smtClean="0">
              <a:solidFill>
                <a:schemeClr val="tx1"/>
              </a:solidFill>
            </a:endParaRPr>
          </a:p>
          <a:p>
            <a:r>
              <a:rPr lang="en-US" dirty="0" smtClean="0">
                <a:solidFill>
                  <a:schemeClr val="tx1"/>
                </a:solidFill>
              </a:rPr>
              <a:t>WebFOCUS BI platform </a:t>
            </a:r>
            <a:r>
              <a:rPr lang="en-US" i="1" u="sng" dirty="0" smtClean="0">
                <a:solidFill>
                  <a:schemeClr val="tx1"/>
                </a:solidFill>
                <a:hlinkClick r:id="rId7"/>
              </a:rPr>
              <a:t>informationbuilders.com/products/webfocus/</a:t>
            </a:r>
            <a:r>
              <a:rPr lang="en-US" i="1" dirty="0" smtClean="0">
                <a:solidFill>
                  <a:schemeClr val="tx1"/>
                </a:solidFill>
              </a:rPr>
              <a:t> </a:t>
            </a:r>
            <a:endParaRPr lang="en-US" dirty="0" smtClean="0">
              <a:solidFill>
                <a:schemeClr val="tx1"/>
              </a:solidFill>
            </a:endParaRPr>
          </a:p>
          <a:p>
            <a:r>
              <a:rPr lang="en-US" dirty="0" smtClean="0">
                <a:solidFill>
                  <a:schemeClr val="tx1"/>
                </a:solidFill>
              </a:rPr>
              <a:t>IBM Cognos 8 BI </a:t>
            </a:r>
            <a:r>
              <a:rPr lang="en-US" i="1" u="sng" dirty="0" smtClean="0">
                <a:solidFill>
                  <a:schemeClr val="tx1"/>
                </a:solidFill>
                <a:hlinkClick r:id="rId8"/>
              </a:rPr>
              <a:t>www-01.ibm.com/software/data/cognos/</a:t>
            </a:r>
            <a:r>
              <a:rPr lang="en-US" i="1" dirty="0" smtClean="0">
                <a:solidFill>
                  <a:schemeClr val="tx1"/>
                </a:solidFill>
              </a:rPr>
              <a:t> </a:t>
            </a:r>
            <a:endParaRPr lang="en-US" dirty="0" smtClean="0">
              <a:solidFill>
                <a:schemeClr val="tx1"/>
              </a:solidFill>
            </a:endParaRPr>
          </a:p>
          <a:p>
            <a:r>
              <a:rPr lang="en-US" dirty="0" smtClean="0">
                <a:solidFill>
                  <a:schemeClr val="tx1"/>
                </a:solidFill>
              </a:rPr>
              <a:t>Oracle </a:t>
            </a:r>
            <a:r>
              <a:rPr lang="en-US" i="1" u="sng" dirty="0" smtClean="0">
                <a:solidFill>
                  <a:schemeClr val="tx1"/>
                </a:solidFill>
                <a:hlinkClick r:id="rId9"/>
              </a:rPr>
              <a:t>Oracle.com</a:t>
            </a:r>
            <a:r>
              <a:rPr lang="en-US" i="1" dirty="0" smtClean="0">
                <a:solidFill>
                  <a:schemeClr val="tx1"/>
                </a:solidFill>
              </a:rPr>
              <a:t> </a:t>
            </a:r>
            <a:endParaRPr lang="en-US" dirty="0" smtClean="0">
              <a:solidFill>
                <a:schemeClr val="tx1"/>
              </a:solidFill>
            </a:endParaRPr>
          </a:p>
          <a:p>
            <a:r>
              <a:rPr lang="en-US" dirty="0" smtClean="0">
                <a:solidFill>
                  <a:schemeClr val="tx1"/>
                </a:solidFill>
              </a:rPr>
              <a:t>SAS BI </a:t>
            </a:r>
            <a:r>
              <a:rPr lang="en-US" i="1" u="sng" dirty="0" smtClean="0">
                <a:solidFill>
                  <a:schemeClr val="tx1"/>
                </a:solidFill>
                <a:hlinkClick r:id="rId10"/>
              </a:rPr>
              <a:t>sas.com/technologies/bi/</a:t>
            </a:r>
            <a:r>
              <a:rPr lang="en-US" i="1" dirty="0" smtClean="0">
                <a:solidFill>
                  <a:schemeClr val="tx1"/>
                </a:solidFill>
              </a:rPr>
              <a:t> </a:t>
            </a:r>
            <a:endParaRPr lang="en-US" dirty="0" smtClean="0">
              <a:solidFill>
                <a:schemeClr val="tx1"/>
              </a:solidFill>
            </a:endParaRPr>
          </a:p>
          <a:p>
            <a:r>
              <a:rPr lang="en-US" dirty="0" smtClean="0">
                <a:solidFill>
                  <a:schemeClr val="tx1"/>
                </a:solidFill>
              </a:rPr>
              <a:t>SAP AG </a:t>
            </a:r>
            <a:r>
              <a:rPr lang="en-US" i="1" u="sng" dirty="0" smtClean="0">
                <a:solidFill>
                  <a:schemeClr val="tx1"/>
                </a:solidFill>
                <a:hlinkClick r:id="rId11"/>
              </a:rPr>
              <a:t>Sap.com</a:t>
            </a:r>
            <a:r>
              <a:rPr lang="en-US" i="1" dirty="0" smtClean="0">
                <a:solidFill>
                  <a:schemeClr val="tx1"/>
                </a:solidFill>
              </a:rPr>
              <a:t> </a:t>
            </a:r>
            <a:endParaRPr lang="en-US" dirty="0" smtClean="0">
              <a:solidFill>
                <a:schemeClr val="tx1"/>
              </a:solidFill>
            </a:endParaRPr>
          </a:p>
          <a:p>
            <a:r>
              <a:rPr lang="en-US" dirty="0" smtClean="0">
                <a:solidFill>
                  <a:schemeClr val="tx1"/>
                </a:solidFill>
              </a:rPr>
              <a:t>Microsoft BI </a:t>
            </a:r>
            <a:r>
              <a:rPr lang="en-US" i="1" u="sng" dirty="0" smtClean="0">
                <a:solidFill>
                  <a:schemeClr val="tx1"/>
                </a:solidFill>
                <a:hlinkClick r:id="rId12"/>
              </a:rPr>
              <a:t>microsoft.com/bi/default.aspx</a:t>
            </a:r>
            <a:r>
              <a:rPr lang="en-US" i="1" dirty="0" smtClean="0">
                <a:solidFill>
                  <a:schemeClr val="tx1"/>
                </a:solidFill>
              </a:rPr>
              <a:t> </a:t>
            </a:r>
            <a:endParaRPr lang="en-US" dirty="0" smtClean="0">
              <a:solidFill>
                <a:schemeClr val="tx1"/>
              </a:solidFill>
            </a:endParaRPr>
          </a:p>
          <a:p>
            <a:r>
              <a:rPr lang="en-US" dirty="0" smtClean="0">
                <a:solidFill>
                  <a:schemeClr val="tx1"/>
                </a:solidFill>
              </a:rPr>
              <a:t>Tableau Software </a:t>
            </a:r>
            <a:r>
              <a:rPr lang="en-US" i="1" u="sng" dirty="0" smtClean="0">
                <a:solidFill>
                  <a:schemeClr val="tx1"/>
                </a:solidFill>
                <a:hlinkClick r:id="rId13"/>
              </a:rPr>
              <a:t>tableausoftware.com/</a:t>
            </a:r>
            <a:r>
              <a:rPr lang="en-US" i="1" dirty="0" smtClean="0">
                <a:solidFill>
                  <a:schemeClr val="tx1"/>
                </a:solidFill>
              </a:rPr>
              <a:t> </a:t>
            </a:r>
            <a:endParaRPr lang="en-US" dirty="0" smtClean="0">
              <a:solidFill>
                <a:schemeClr val="tx1"/>
              </a:solidFill>
            </a:endParaRPr>
          </a:p>
          <a:p>
            <a:r>
              <a:rPr lang="en-US" dirty="0" smtClean="0">
                <a:solidFill>
                  <a:schemeClr val="tx1"/>
                </a:solidFill>
              </a:rPr>
              <a:t>QlikTech </a:t>
            </a:r>
            <a:r>
              <a:rPr lang="en-US" i="1" u="sng" dirty="0" smtClean="0">
                <a:solidFill>
                  <a:schemeClr val="tx1"/>
                </a:solidFill>
                <a:hlinkClick r:id="rId14"/>
              </a:rPr>
              <a:t>qlikview.com</a:t>
            </a:r>
            <a:r>
              <a:rPr lang="en-US" i="1" dirty="0" smtClean="0">
                <a:solidFill>
                  <a:schemeClr val="tx1"/>
                </a:solidFill>
              </a:rPr>
              <a:t> </a:t>
            </a:r>
            <a:endParaRPr lang="en-US" dirty="0" smtClean="0">
              <a:solidFill>
                <a:schemeClr val="tx1"/>
              </a:solidFill>
            </a:endParaRPr>
          </a:p>
          <a:p>
            <a:r>
              <a:rPr lang="en-US" dirty="0" smtClean="0">
                <a:solidFill>
                  <a:schemeClr val="tx1"/>
                </a:solidFill>
              </a:rPr>
              <a:t>iDashboards </a:t>
            </a:r>
            <a:r>
              <a:rPr lang="en-US" i="1" u="sng" dirty="0" smtClean="0">
                <a:solidFill>
                  <a:schemeClr val="tx1"/>
                </a:solidFill>
                <a:hlinkClick r:id="rId15"/>
              </a:rPr>
              <a:t>idashboards.com</a:t>
            </a:r>
            <a:r>
              <a:rPr lang="en-US" i="1" dirty="0" smtClean="0">
                <a:solidFill>
                  <a:schemeClr val="tx1"/>
                </a:solidFill>
              </a:rPr>
              <a:t> </a:t>
            </a:r>
            <a:endParaRPr lang="en-US" dirty="0" smtClean="0">
              <a:solidFill>
                <a:schemeClr val="tx1"/>
              </a:solidFill>
            </a:endParaRPr>
          </a:p>
          <a:p>
            <a:r>
              <a:rPr lang="en-US" dirty="0" smtClean="0">
                <a:solidFill>
                  <a:schemeClr val="tx1"/>
                </a:solidFill>
              </a:rPr>
              <a:t>Honoring Those Who Use IT to Benefit Society </a:t>
            </a:r>
            <a:r>
              <a:rPr lang="en-US" i="1" u="sng" dirty="0" smtClean="0">
                <a:solidFill>
                  <a:schemeClr val="tx1"/>
                </a:solidFill>
                <a:hlinkClick r:id="rId16"/>
              </a:rPr>
              <a:t>cwhonors.org/</a:t>
            </a:r>
            <a:r>
              <a:rPr lang="en-US" i="1" dirty="0" smtClean="0">
                <a:solidFill>
                  <a:schemeClr val="tx1"/>
                </a:solidFill>
              </a:rPr>
              <a:t> </a:t>
            </a:r>
            <a:endParaRPr lang="en-US"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28</a:t>
            </a:fld>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11 Learning Objectives</a:t>
            </a:r>
            <a:endParaRPr lang="en-US" b="1" dirty="0">
              <a:solidFill>
                <a:srgbClr val="6B633D"/>
              </a:solidFill>
            </a:endParaRPr>
          </a:p>
        </p:txBody>
      </p:sp>
      <p:sp>
        <p:nvSpPr>
          <p:cNvPr id="3" name="Content Placeholder 2"/>
          <p:cNvSpPr>
            <a:spLocks noGrp="1"/>
          </p:cNvSpPr>
          <p:nvPr>
            <p:ph idx="1"/>
          </p:nvPr>
        </p:nvSpPr>
        <p:spPr>
          <a:xfrm>
            <a:off x="457200" y="1295400"/>
            <a:ext cx="7772400" cy="4830763"/>
          </a:xfrm>
        </p:spPr>
        <p:txBody>
          <a:bodyPr>
            <a:normAutofit/>
          </a:bodyPr>
          <a:lstStyle/>
          <a:p>
            <a:pPr>
              <a:spcBef>
                <a:spcPts val="1800"/>
              </a:spcBef>
            </a:pPr>
            <a:r>
              <a:rPr lang="en-US" sz="2000" b="1" dirty="0" smtClean="0">
                <a:solidFill>
                  <a:schemeClr val="tx1"/>
                </a:solidFill>
              </a:rPr>
              <a:t>Understand organizations’ need for BI, BI technologies, and how to make a business case for BI investments</a:t>
            </a:r>
          </a:p>
          <a:p>
            <a:pPr>
              <a:spcBef>
                <a:spcPts val="1800"/>
              </a:spcBef>
            </a:pPr>
            <a:r>
              <a:rPr lang="en-US" sz="2000" b="1" dirty="0" smtClean="0">
                <a:solidFill>
                  <a:schemeClr val="tx1"/>
                </a:solidFill>
              </a:rPr>
              <a:t>Describe BI architecture, data mining, predictive analytics, dashboards, scorecards, and other reporting and visualization tools</a:t>
            </a:r>
          </a:p>
          <a:p>
            <a:pPr>
              <a:spcBef>
                <a:spcPts val="1800"/>
              </a:spcBef>
            </a:pPr>
            <a:r>
              <a:rPr lang="en-US" sz="2000" b="1" dirty="0" smtClean="0">
                <a:solidFill>
                  <a:schemeClr val="tx1"/>
                </a:solidFill>
              </a:rPr>
              <a:t>Understand the value of data, text, and Web mining.</a:t>
            </a:r>
          </a:p>
          <a:p>
            <a:pPr>
              <a:spcBef>
                <a:spcPts val="1800"/>
              </a:spcBef>
            </a:pPr>
            <a:r>
              <a:rPr lang="en-US" sz="2000" b="1" dirty="0" smtClean="0">
                <a:solidFill>
                  <a:schemeClr val="tx1"/>
                </a:solidFill>
              </a:rPr>
              <a:t>Understand managerial decision making processes and decision processes</a:t>
            </a:r>
          </a:p>
          <a:p>
            <a:pPr>
              <a:spcBef>
                <a:spcPts val="1800"/>
              </a:spcBef>
            </a:pPr>
            <a:r>
              <a:rPr lang="en-US" sz="2000" b="1" dirty="0" smtClean="0">
                <a:solidFill>
                  <a:schemeClr val="tx1"/>
                </a:solidFill>
              </a:rPr>
              <a:t>Describe DSSs, benefits, and structure</a:t>
            </a:r>
          </a:p>
          <a:p>
            <a:pPr>
              <a:spcBef>
                <a:spcPts val="1800"/>
              </a:spcBef>
            </a:pPr>
            <a:r>
              <a:rPr lang="en-US" sz="2000" b="1" dirty="0" smtClean="0">
                <a:solidFill>
                  <a:schemeClr val="tx1"/>
                </a:solidFill>
              </a:rPr>
              <a:t>Take a forward-look at the future of BI in the form of mobile intelligence (MI)</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11-</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2400" spc="600" dirty="0" smtClean="0"/>
              <a:t>For Class Discussion &amp; Debate</a:t>
            </a:r>
            <a:r>
              <a:rPr lang="en-US" spc="600" dirty="0" smtClean="0"/>
              <a:t/>
            </a:r>
            <a:br>
              <a:rPr lang="en-US" spc="600" dirty="0" smtClean="0"/>
            </a:br>
            <a:r>
              <a:rPr lang="en-US" sz="2400" i="1" dirty="0" smtClean="0">
                <a:solidFill>
                  <a:schemeClr val="tx1"/>
                </a:solidFill>
              </a:rPr>
              <a:t>DIRECTV Gets Rave Reviews with Operational BI </a:t>
            </a:r>
            <a:endParaRPr lang="en-US" i="1" dirty="0">
              <a:solidFill>
                <a:schemeClr val="tx1"/>
              </a:solidFill>
            </a:endParaRPr>
          </a:p>
        </p:txBody>
      </p:sp>
      <p:sp>
        <p:nvSpPr>
          <p:cNvPr id="3" name="Content Placeholder 2"/>
          <p:cNvSpPr>
            <a:spLocks noGrp="1"/>
          </p:cNvSpPr>
          <p:nvPr>
            <p:ph idx="1"/>
          </p:nvPr>
        </p:nvSpPr>
        <p:spPr>
          <a:xfrm>
            <a:off x="381000" y="1905000"/>
            <a:ext cx="7696200" cy="4648200"/>
          </a:xfrm>
        </p:spPr>
        <p:txBody>
          <a:bodyPr>
            <a:normAutofit/>
          </a:bodyPr>
          <a:lstStyle/>
          <a:p>
            <a:pPr lvl="0">
              <a:spcBef>
                <a:spcPts val="600"/>
              </a:spcBef>
              <a:spcAft>
                <a:spcPts val="600"/>
              </a:spcAft>
              <a:buNone/>
            </a:pPr>
            <a:r>
              <a:rPr lang="en-US" sz="2000" b="1" u="sng" dirty="0" smtClean="0">
                <a:solidFill>
                  <a:schemeClr val="tx1"/>
                </a:solidFill>
              </a:rPr>
              <a:t>Scenario for Brainstorming &amp; Discussion</a:t>
            </a:r>
            <a:r>
              <a:rPr lang="en-US" sz="2000" b="1" dirty="0" smtClean="0">
                <a:solidFill>
                  <a:schemeClr val="tx1"/>
                </a:solidFill>
              </a:rPr>
              <a:t> </a:t>
            </a:r>
            <a:r>
              <a:rPr lang="en-US" sz="2000" i="1" dirty="0" smtClean="0">
                <a:solidFill>
                  <a:schemeClr val="tx1"/>
                </a:solidFill>
              </a:rPr>
              <a:t>(see book for full text)</a:t>
            </a:r>
            <a:endParaRPr lang="en-US" sz="2400" i="1" dirty="0" smtClean="0">
              <a:solidFill>
                <a:schemeClr val="tx1"/>
              </a:solidFill>
            </a:endParaRPr>
          </a:p>
          <a:p>
            <a:pPr lvl="0">
              <a:buNone/>
            </a:pPr>
            <a:r>
              <a:rPr lang="en-US" sz="2400" dirty="0" smtClean="0">
                <a:solidFill>
                  <a:schemeClr val="tx1"/>
                </a:solidFill>
              </a:rPr>
              <a:t>	</a:t>
            </a:r>
            <a:r>
              <a:rPr lang="en-US" sz="2200" dirty="0" smtClean="0">
                <a:solidFill>
                  <a:schemeClr val="tx1"/>
                </a:solidFill>
              </a:rPr>
              <a:t>Highly accurate and trusted reports are often the strongest argument in the business case for investing in operational BI. </a:t>
            </a:r>
          </a:p>
          <a:p>
            <a:pPr marL="914400" lvl="1" indent="-457200">
              <a:buFont typeface="+mj-lt"/>
              <a:buAutoNum type="alphaLcParenR"/>
            </a:pPr>
            <a:r>
              <a:rPr lang="en-US" sz="2200" dirty="0" smtClean="0">
                <a:solidFill>
                  <a:schemeClr val="tx1"/>
                </a:solidFill>
              </a:rPr>
              <a:t>What does </a:t>
            </a:r>
            <a:r>
              <a:rPr lang="en-US" sz="2200" i="1" dirty="0" smtClean="0">
                <a:solidFill>
                  <a:schemeClr val="tx1"/>
                </a:solidFill>
              </a:rPr>
              <a:t>information accuracy</a:t>
            </a:r>
            <a:r>
              <a:rPr lang="en-US" sz="2200" dirty="0" smtClean="0">
                <a:solidFill>
                  <a:schemeClr val="tx1"/>
                </a:solidFill>
              </a:rPr>
              <a:t> mean? </a:t>
            </a:r>
          </a:p>
          <a:p>
            <a:pPr marL="914400" lvl="1" indent="-457200">
              <a:buFont typeface="+mj-lt"/>
              <a:buAutoNum type="alphaLcParenR"/>
            </a:pPr>
            <a:r>
              <a:rPr lang="en-US" sz="2200" dirty="0" smtClean="0">
                <a:solidFill>
                  <a:schemeClr val="tx1"/>
                </a:solidFill>
              </a:rPr>
              <a:t>Does information accuracy differ depending upon the level in the organization—strategic,  managerial, and operational or the type of organization? </a:t>
            </a:r>
            <a:br>
              <a:rPr lang="en-US" sz="2200" dirty="0" smtClean="0">
                <a:solidFill>
                  <a:schemeClr val="tx1"/>
                </a:solidFill>
              </a:rPr>
            </a:br>
            <a:r>
              <a:rPr lang="en-US" sz="2200" dirty="0" smtClean="0">
                <a:solidFill>
                  <a:schemeClr val="tx1"/>
                </a:solidFill>
              </a:rPr>
              <a:t>For example, in order for data to be considered “accurate,” must it be refreshed every day or be real-time or some other timeframe?  In your discussion, compare credit card companies &amp; supply chain operations.</a:t>
            </a:r>
            <a:endParaRPr lang="en-US" sz="2200" i="1" dirty="0" smtClean="0">
              <a:solidFill>
                <a:schemeClr val="tx1"/>
              </a:solidFill>
            </a:endParaRP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11-</a:t>
            </a:r>
            <a:fld id="{4C0BDC54-7FBA-410E-843C-F866E66B0366}" type="slidenum">
              <a:rPr lang="en-US" smtClean="0">
                <a:solidFill>
                  <a:schemeClr val="tx1"/>
                </a:solidFill>
              </a:rPr>
              <a:pPr/>
              <a:t>4</a:t>
            </a:fld>
            <a:endParaRPr lang="en-US" dirty="0">
              <a:solidFill>
                <a:schemeClr val="tx1"/>
              </a:solidFill>
            </a:endParaRPr>
          </a:p>
        </p:txBody>
      </p:sp>
      <p:pic>
        <p:nvPicPr>
          <p:cNvPr id="8" name="Picture 7" descr="d.gif"/>
          <p:cNvPicPr>
            <a:picLocks noChangeAspect="1"/>
          </p:cNvPicPr>
          <p:nvPr/>
        </p:nvPicPr>
        <p:blipFill>
          <a:blip r:embed="rId3" cstate="print"/>
          <a:stretch>
            <a:fillRect/>
          </a:stretch>
        </p:blipFill>
        <p:spPr>
          <a:xfrm>
            <a:off x="6895381" y="304800"/>
            <a:ext cx="1943819" cy="1287780"/>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715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609600" y="1600200"/>
            <a:ext cx="7620000" cy="4419600"/>
          </a:xfrm>
        </p:spPr>
        <p:txBody>
          <a:bodyPr>
            <a:noAutofit/>
          </a:bodyPr>
          <a:lstStyle/>
          <a:p>
            <a:pPr lvl="0" algn="ctr">
              <a:spcBef>
                <a:spcPts val="1200"/>
              </a:spcBef>
              <a:spcAft>
                <a:spcPts val="2400"/>
              </a:spcAft>
              <a:buNone/>
            </a:pPr>
            <a:r>
              <a:rPr lang="en-US" sz="2400" b="1" i="1" dirty="0" smtClean="0">
                <a:solidFill>
                  <a:schemeClr val="tx1"/>
                </a:solidFill>
              </a:rPr>
              <a:t>Proactive vs. reactive approaches to resource allocation</a:t>
            </a:r>
          </a:p>
          <a:p>
            <a:pPr>
              <a:buNone/>
            </a:pPr>
            <a:r>
              <a:rPr lang="en-US" sz="2400" dirty="0" smtClean="0">
                <a:solidFill>
                  <a:schemeClr val="tx1"/>
                </a:solidFill>
              </a:rPr>
              <a:t>Perhaps you’ve been in some of the following situations. </a:t>
            </a:r>
          </a:p>
          <a:p>
            <a:pPr lvl="0"/>
            <a:r>
              <a:rPr lang="en-US" sz="2000" dirty="0" smtClean="0">
                <a:solidFill>
                  <a:schemeClr val="tx1"/>
                </a:solidFill>
              </a:rPr>
              <a:t>Waiting in a very long checkout line (queue) at the store and noticing there were five other registers not being used. </a:t>
            </a:r>
          </a:p>
          <a:p>
            <a:pPr lvl="0"/>
            <a:r>
              <a:rPr lang="en-US" sz="2000" dirty="0" smtClean="0">
                <a:solidFill>
                  <a:schemeClr val="tx1"/>
                </a:solidFill>
              </a:rPr>
              <a:t>Waiting to check-in luggage at the airport counter being covered by only one attendant, while three other attendants talk on the phone or do other things unrelated to passengers trying to check-in. </a:t>
            </a:r>
          </a:p>
          <a:p>
            <a:r>
              <a:rPr lang="en-US" sz="2000" dirty="0" smtClean="0">
                <a:solidFill>
                  <a:schemeClr val="tx1"/>
                </a:solidFill>
              </a:rPr>
              <a:t>Deciding to go to a restaurant because they’ve been promoting a specialty meal only to find the kitchen had run out of it. </a:t>
            </a:r>
          </a:p>
          <a:p>
            <a:pPr>
              <a:buNone/>
            </a:pPr>
            <a:r>
              <a:rPr lang="en-US" sz="2000" i="1" dirty="0" smtClean="0">
                <a:solidFill>
                  <a:schemeClr val="tx1"/>
                </a:solidFill>
              </a:rPr>
              <a:t>(continued on next slide)</a:t>
            </a:r>
            <a:endParaRPr lang="en-US" sz="36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11-</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7" descr="d.gif"/>
          <p:cNvPicPr>
            <a:picLocks noChangeAspect="1"/>
          </p:cNvPicPr>
          <p:nvPr/>
        </p:nvPicPr>
        <p:blipFill>
          <a:blip r:embed="rId3" cstate="print"/>
          <a:stretch>
            <a:fillRect/>
          </a:stretch>
        </p:blipFill>
        <p:spPr>
          <a:xfrm>
            <a:off x="6934200" y="304800"/>
            <a:ext cx="1600200" cy="106013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715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762000" y="1524000"/>
            <a:ext cx="6858000" cy="4419600"/>
          </a:xfrm>
        </p:spPr>
        <p:txBody>
          <a:bodyPr>
            <a:noAutofit/>
          </a:bodyPr>
          <a:lstStyle/>
          <a:p>
            <a:pPr>
              <a:buNone/>
            </a:pPr>
            <a:r>
              <a:rPr lang="en-US" sz="2400" dirty="0" smtClean="0">
                <a:solidFill>
                  <a:schemeClr val="tx1"/>
                </a:solidFill>
              </a:rPr>
              <a:t>	</a:t>
            </a:r>
            <a:r>
              <a:rPr lang="en-US" sz="2000" dirty="0" smtClean="0">
                <a:solidFill>
                  <a:schemeClr val="tx1"/>
                </a:solidFill>
              </a:rPr>
              <a:t>Select and represent either the </a:t>
            </a:r>
            <a:r>
              <a:rPr lang="en-US" sz="2000" i="1" dirty="0" smtClean="0">
                <a:solidFill>
                  <a:schemeClr val="tx1"/>
                </a:solidFill>
              </a:rPr>
              <a:t>proactive</a:t>
            </a:r>
            <a:r>
              <a:rPr lang="en-US" sz="2000" dirty="0" smtClean="0">
                <a:solidFill>
                  <a:schemeClr val="tx1"/>
                </a:solidFill>
              </a:rPr>
              <a:t> or </a:t>
            </a:r>
            <a:r>
              <a:rPr lang="en-US" sz="2000" i="1" dirty="0" smtClean="0">
                <a:solidFill>
                  <a:schemeClr val="tx1"/>
                </a:solidFill>
              </a:rPr>
              <a:t>reactive </a:t>
            </a:r>
            <a:r>
              <a:rPr lang="en-US" sz="2000" dirty="0" smtClean="0">
                <a:solidFill>
                  <a:schemeClr val="tx1"/>
                </a:solidFill>
              </a:rPr>
              <a:t>approach to resource allocation</a:t>
            </a:r>
            <a:endParaRPr lang="en-US" sz="2400" dirty="0" smtClean="0">
              <a:solidFill>
                <a:schemeClr val="tx1"/>
              </a:solidFill>
            </a:endParaRPr>
          </a:p>
          <a:p>
            <a:pPr lvl="1"/>
            <a:r>
              <a:rPr lang="en-US" sz="2000" i="1" dirty="0" smtClean="0">
                <a:solidFill>
                  <a:schemeClr val="tx1"/>
                </a:solidFill>
              </a:rPr>
              <a:t>In the debate, </a:t>
            </a:r>
            <a:r>
              <a:rPr lang="en-US" sz="2000" dirty="0" smtClean="0">
                <a:solidFill>
                  <a:schemeClr val="tx1"/>
                </a:solidFill>
              </a:rPr>
              <a:t>present arguments explaining why your approach is better than the other approach.  Make reasonable assumptions, as needed. Include a consideration of all relevant costs of labor and holding inventory, the state of the economy with tight credit and high interest rates on borrowing, and the benefits of customer satisfaction and loyalty in the debate.   </a:t>
            </a:r>
          </a:p>
          <a:p>
            <a:pPr lvl="1">
              <a:buNone/>
            </a:pPr>
            <a:endParaRPr lang="en-US" sz="2000" dirty="0" smtClean="0">
              <a:solidFill>
                <a:schemeClr val="tx1"/>
              </a:solidFill>
            </a:endParaRPr>
          </a:p>
          <a:p>
            <a:pPr indent="0">
              <a:buNone/>
            </a:pPr>
            <a:r>
              <a:rPr lang="en-US" sz="2000" dirty="0" smtClean="0">
                <a:solidFill>
                  <a:schemeClr val="tx1"/>
                </a:solidFill>
              </a:rPr>
              <a:t>Notice that each approach has high costs associated with it. Improper resource allocations that cause these costs can be minimized by implementing BI. </a:t>
            </a:r>
            <a:endParaRPr lang="en-US" sz="36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11-</a:t>
            </a:r>
            <a:fld id="{4C0BDC54-7FBA-410E-843C-F866E66B0366}" type="slidenum">
              <a:rPr lang="en-US" smtClean="0">
                <a:solidFill>
                  <a:schemeClr val="tx1"/>
                </a:solidFill>
              </a:rPr>
              <a:pPr/>
              <a:t>6</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7" name="Picture 6" descr="d.gif"/>
          <p:cNvPicPr>
            <a:picLocks noChangeAspect="1"/>
          </p:cNvPicPr>
          <p:nvPr/>
        </p:nvPicPr>
        <p:blipFill>
          <a:blip r:embed="rId3" cstate="print"/>
          <a:stretch>
            <a:fillRect/>
          </a:stretch>
        </p:blipFill>
        <p:spPr>
          <a:xfrm>
            <a:off x="6934200" y="304800"/>
            <a:ext cx="1600200" cy="106013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715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3763963"/>
          </a:xfrm>
        </p:spPr>
        <p:txBody>
          <a:bodyPr/>
          <a:lstStyle/>
          <a:p>
            <a:pPr>
              <a:buNone/>
            </a:pPr>
            <a:r>
              <a:rPr lang="en-US" sz="2400" dirty="0" smtClean="0">
                <a:solidFill>
                  <a:schemeClr val="tx1"/>
                </a:solidFill>
              </a:rPr>
              <a:t>	</a:t>
            </a:r>
            <a:r>
              <a:rPr lang="en-US" sz="2000" dirty="0" smtClean="0">
                <a:solidFill>
                  <a:schemeClr val="tx1"/>
                </a:solidFill>
              </a:rPr>
              <a:t>A century ago, John Wanamaker, </a:t>
            </a:r>
            <a:r>
              <a:rPr lang="en-US" sz="2000" cap="small" dirty="0" smtClean="0">
                <a:solidFill>
                  <a:schemeClr val="tx1"/>
                </a:solidFill>
              </a:rPr>
              <a:t>father of modern advertising, </a:t>
            </a:r>
            <a:r>
              <a:rPr lang="en-US" sz="2000" dirty="0" smtClean="0">
                <a:solidFill>
                  <a:schemeClr val="tx1"/>
                </a:solidFill>
              </a:rPr>
              <a:t>said</a:t>
            </a:r>
            <a:endParaRPr lang="en-US" sz="2400" dirty="0" smtClean="0">
              <a:solidFill>
                <a:schemeClr val="tx1"/>
              </a:solidFill>
            </a:endParaRPr>
          </a:p>
          <a:p>
            <a:pPr lvl="1">
              <a:spcBef>
                <a:spcPts val="2400"/>
              </a:spcBef>
              <a:buNone/>
            </a:pPr>
            <a:r>
              <a:rPr lang="en-US" sz="1600" dirty="0" smtClean="0">
                <a:solidFill>
                  <a:schemeClr val="tx1"/>
                </a:solidFill>
              </a:rPr>
              <a:t> </a:t>
            </a:r>
            <a:r>
              <a:rPr lang="en-US" sz="1600" i="1" dirty="0" smtClean="0">
                <a:solidFill>
                  <a:schemeClr val="tx1"/>
                </a:solidFill>
              </a:rPr>
              <a:t>	</a:t>
            </a:r>
            <a:r>
              <a:rPr lang="en-US" sz="2400" i="1" dirty="0" smtClean="0">
                <a:solidFill>
                  <a:schemeClr val="tx1"/>
                </a:solidFill>
              </a:rPr>
              <a:t>Half the money I spend on advertising is wasted;</a:t>
            </a:r>
            <a:br>
              <a:rPr lang="en-US" sz="2400" i="1" dirty="0" smtClean="0">
                <a:solidFill>
                  <a:schemeClr val="tx1"/>
                </a:solidFill>
              </a:rPr>
            </a:br>
            <a:r>
              <a:rPr lang="en-US" sz="2400" i="1" dirty="0" smtClean="0">
                <a:solidFill>
                  <a:schemeClr val="tx1"/>
                </a:solidFill>
              </a:rPr>
              <a:t>the trouble is I don't know which half.</a:t>
            </a:r>
            <a:endParaRPr lang="en-US" sz="24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7</a:t>
            </a:fld>
            <a:endParaRPr lang="en-US" dirty="0"/>
          </a:p>
        </p:txBody>
      </p:sp>
      <p:pic>
        <p:nvPicPr>
          <p:cNvPr id="6" name="Picture 5" descr="c.jpg"/>
          <p:cNvPicPr>
            <a:picLocks noChangeAspect="1"/>
          </p:cNvPicPr>
          <p:nvPr/>
        </p:nvPicPr>
        <p:blipFill>
          <a:blip r:embed="rId3" cstate="print">
            <a:duotone>
              <a:schemeClr val="accent3">
                <a:shade val="45000"/>
                <a:satMod val="135000"/>
              </a:schemeClr>
              <a:prstClr val="white"/>
            </a:duotone>
          </a:blip>
          <a:stretch>
            <a:fillRect/>
          </a:stretch>
        </p:blipFill>
        <p:spPr>
          <a:xfrm rot="20717817">
            <a:off x="928391" y="1377800"/>
            <a:ext cx="1364155" cy="886701"/>
          </a:xfrm>
          <a:prstGeom prst="rect">
            <a:avLst/>
          </a:prstGeom>
          <a:noFill/>
          <a:ln>
            <a:noFill/>
          </a:ln>
          <a:effectLst>
            <a:outerShdw blurRad="381000" sx="102000" sy="102000" algn="ctr" rotWithShape="0">
              <a:srgbClr val="00B050">
                <a:alpha val="40000"/>
              </a:srgbClr>
            </a:out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143000"/>
            <a:ext cx="7162800" cy="4525963"/>
          </a:xfrm>
        </p:spPr>
        <p:txBody>
          <a:bodyPr>
            <a:normAutofit/>
          </a:bodyPr>
          <a:lstStyle/>
          <a:p>
            <a:pPr marL="514350" indent="-514350" algn="just">
              <a:buNone/>
            </a:pPr>
            <a:r>
              <a:rPr lang="en-US" dirty="0" smtClean="0">
                <a:solidFill>
                  <a:schemeClr val="tx1"/>
                </a:solidFill>
              </a:rPr>
              <a:t>	</a:t>
            </a:r>
            <a:r>
              <a:rPr lang="en-US" sz="2400" dirty="0" smtClean="0">
                <a:solidFill>
                  <a:schemeClr val="tx1"/>
                </a:solidFill>
              </a:rPr>
              <a:t>BI, data mining, and DSSs are used to minimize </a:t>
            </a:r>
            <a:r>
              <a:rPr lang="en-US" sz="2400" i="1" dirty="0" smtClean="0">
                <a:solidFill>
                  <a:schemeClr val="tx1"/>
                </a:solidFill>
              </a:rPr>
              <a:t>uncertainty</a:t>
            </a:r>
            <a:r>
              <a:rPr lang="en-US" sz="2400" dirty="0" smtClean="0">
                <a:solidFill>
                  <a:schemeClr val="tx1"/>
                </a:solidFill>
              </a:rPr>
              <a:t> </a:t>
            </a:r>
            <a:r>
              <a:rPr lang="en-US" sz="2000" dirty="0" smtClean="0">
                <a:solidFill>
                  <a:schemeClr val="tx1"/>
                </a:solidFill>
              </a:rPr>
              <a:t>(the reverse of </a:t>
            </a:r>
            <a:r>
              <a:rPr lang="en-US" sz="2000" i="1" dirty="0" smtClean="0">
                <a:solidFill>
                  <a:schemeClr val="tx1"/>
                </a:solidFill>
              </a:rPr>
              <a:t>intelligence</a:t>
            </a:r>
            <a:r>
              <a:rPr lang="en-US" sz="2000" dirty="0" smtClean="0">
                <a:solidFill>
                  <a:schemeClr val="tx1"/>
                </a:solidFill>
              </a:rPr>
              <a:t>) </a:t>
            </a:r>
            <a:r>
              <a:rPr lang="en-US" sz="2400" dirty="0" smtClean="0">
                <a:solidFill>
                  <a:schemeClr val="tx1"/>
                </a:solidFill>
              </a:rPr>
              <a:t>and to be able to make faster, smarter decisions—often in real-time.</a:t>
            </a:r>
            <a:endParaRPr lang="en-US" sz="2800" dirty="0" smtClean="0">
              <a:solidFill>
                <a:schemeClr val="tx1"/>
              </a:solidFill>
            </a:endParaRPr>
          </a:p>
          <a:p>
            <a:pPr marL="514350" indent="-514350" algn="just">
              <a:buNone/>
            </a:pPr>
            <a:endParaRPr lang="en-US" sz="2800" dirty="0" smtClean="0">
              <a:solidFill>
                <a:schemeClr val="tx1"/>
              </a:solidFill>
            </a:endParaRPr>
          </a:p>
          <a:p>
            <a:pPr marL="914400" indent="-914400" algn="just">
              <a:buNone/>
            </a:pPr>
            <a:r>
              <a:rPr lang="en-US" sz="2000" dirty="0" smtClean="0">
                <a:solidFill>
                  <a:schemeClr val="tx1"/>
                </a:solidFill>
              </a:rPr>
              <a:t>	When managers and workers have the intelligence they need to respond correctly and quickly to opportunities, threats, &amp; mistakes, they and their companies significantly outperform those that don’t.</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8</a:t>
            </a:fld>
            <a:endParaRPr lang="en-US" dirty="0"/>
          </a:p>
        </p:txBody>
      </p:sp>
      <p:pic>
        <p:nvPicPr>
          <p:cNvPr id="6" name="Picture 5" descr="Theme.jpg">
            <a:hlinkClick r:id="rId3"/>
          </p:cNvPr>
          <p:cNvPicPr>
            <a:picLocks noChangeAspect="1"/>
          </p:cNvPicPr>
          <p:nvPr/>
        </p:nvPicPr>
        <p:blipFill>
          <a:blip r:embed="rId4" cstate="print"/>
          <a:stretch>
            <a:fillRect/>
          </a:stretch>
        </p:blipFill>
        <p:spPr>
          <a:xfrm>
            <a:off x="6096000" y="4191001"/>
            <a:ext cx="1828800" cy="1489166"/>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20700" dist="12700" sx="102000" sy="102000" algn="ctr" rotWithShape="0">
              <a:prstClr val="black">
                <a:alpha val="77000"/>
              </a:prstClr>
            </a:outerShdw>
          </a:effectLst>
        </p:spPr>
      </p:pic>
      <p:sp>
        <p:nvSpPr>
          <p:cNvPr id="7" name="Rectangle 6"/>
          <p:cNvSpPr/>
          <p:nvPr/>
        </p:nvSpPr>
        <p:spPr>
          <a:xfrm>
            <a:off x="3962400" y="5791200"/>
            <a:ext cx="4572000" cy="261610"/>
          </a:xfrm>
          <a:prstGeom prst="rect">
            <a:avLst/>
          </a:prstGeom>
        </p:spPr>
        <p:txBody>
          <a:bodyPr>
            <a:spAutoFit/>
          </a:bodyPr>
          <a:lstStyle/>
          <a:p>
            <a:r>
              <a:rPr lang="en-US" sz="1100" dirty="0" smtClean="0">
                <a:hlinkClick r:id="rId3"/>
              </a:rPr>
              <a:t>http://www.teradatamagazine.com/v10n04/Features/Stellar-Outlook/</a:t>
            </a:r>
            <a:endParaRPr lang="en-US" sz="11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b="0" i="1" dirty="0" smtClean="0">
                <a:solidFill>
                  <a:schemeClr val="tx1"/>
                </a:solidFill>
              </a:rPr>
              <a:t>Resource allocation </a:t>
            </a:r>
            <a:endParaRPr lang="en-US" b="0" i="1" dirty="0">
              <a:solidFill>
                <a:schemeClr val="tx1"/>
              </a:solidFill>
            </a:endParaRPr>
          </a:p>
        </p:txBody>
      </p:sp>
      <p:sp>
        <p:nvSpPr>
          <p:cNvPr id="3" name="Content Placeholder 2"/>
          <p:cNvSpPr>
            <a:spLocks noGrp="1"/>
          </p:cNvSpPr>
          <p:nvPr>
            <p:ph idx="1"/>
          </p:nvPr>
        </p:nvSpPr>
        <p:spPr>
          <a:xfrm>
            <a:off x="685800" y="1295401"/>
            <a:ext cx="7391400" cy="4038600"/>
          </a:xfrm>
        </p:spPr>
        <p:txBody>
          <a:bodyPr>
            <a:normAutofit/>
          </a:bodyPr>
          <a:lstStyle/>
          <a:p>
            <a:r>
              <a:rPr lang="en-US" sz="2400" b="1" dirty="0" smtClean="0">
                <a:solidFill>
                  <a:schemeClr val="tx1"/>
                </a:solidFill>
              </a:rPr>
              <a:t>Proper resource allocation: </a:t>
            </a:r>
            <a:r>
              <a:rPr lang="en-US" sz="2400" dirty="0" smtClean="0">
                <a:solidFill>
                  <a:schemeClr val="tx1"/>
                </a:solidFill>
              </a:rPr>
              <a:t>optimal distribution of resources to a specific place at a specific time to achieve a specific purpose. </a:t>
            </a:r>
          </a:p>
          <a:p>
            <a:r>
              <a:rPr lang="en-US" sz="2400" b="1" dirty="0" smtClean="0">
                <a:solidFill>
                  <a:schemeClr val="tx1"/>
                </a:solidFill>
              </a:rPr>
              <a:t>Ineffective resource allocation</a:t>
            </a:r>
            <a:r>
              <a:rPr lang="en-US" sz="2400" dirty="0" smtClean="0">
                <a:solidFill>
                  <a:schemeClr val="tx1"/>
                </a:solidFill>
              </a:rPr>
              <a:t>—symptoms of which are long wait times—can prevent delivery of products or service when needed. This in turn, frustrates customers and hurts revenues. </a:t>
            </a:r>
          </a:p>
          <a:p>
            <a:pPr lvl="1"/>
            <a:r>
              <a:rPr lang="en-US" sz="2000" dirty="0" smtClean="0">
                <a:solidFill>
                  <a:schemeClr val="tx1"/>
                </a:solidFill>
              </a:rPr>
              <a:t>BI can improve a company’s allocation of resources and profitability—and show a clear ROI.</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4C0BDC54-7FBA-410E-843C-F866E66B0366}"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744</TotalTime>
  <Words>1566</Words>
  <Application>Microsoft Office PowerPoint</Application>
  <PresentationFormat>On-screen Show (4:3)</PresentationFormat>
  <Paragraphs>228</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Business Intelligence and Decision Support </vt:lpstr>
      <vt:lpstr>Chapter 11 Outline</vt:lpstr>
      <vt:lpstr>Chapter 11 Learning Objectives</vt:lpstr>
      <vt:lpstr>For Class Discussion &amp; Debate DIRECTV Gets Rave Reviews with Operational BI </vt:lpstr>
      <vt:lpstr>Debate (see book for full text)  </vt:lpstr>
      <vt:lpstr>Debate (see book for full text)  </vt:lpstr>
      <vt:lpstr>Slide 7</vt:lpstr>
      <vt:lpstr>Slide 8</vt:lpstr>
      <vt:lpstr>Resource allocation </vt:lpstr>
      <vt:lpstr>Why would companies invest in another set of IT apps?  </vt:lpstr>
      <vt:lpstr>11.1 Business Intelligence (BI) for Profits &amp; Nonprofits</vt:lpstr>
      <vt:lpstr>BI Cases</vt:lpstr>
      <vt:lpstr>3 Types of BI</vt:lpstr>
      <vt:lpstr>How to Recognize the Need for BI</vt:lpstr>
      <vt:lpstr>Predictive Analytics</vt:lpstr>
      <vt:lpstr>Event-Driven Alerts</vt:lpstr>
      <vt:lpstr>11.2 BI Architecture, Analytics, Reporting, and Data Visualization</vt:lpstr>
      <vt:lpstr>Business Performance Management (BPM) </vt:lpstr>
      <vt:lpstr>11.3 Data, Text, and Web Mining</vt:lpstr>
      <vt:lpstr>Data Mining Apps </vt:lpstr>
      <vt:lpstr>11.4 Decision Making Processes</vt:lpstr>
      <vt:lpstr>Types of decisions</vt:lpstr>
      <vt:lpstr>11.5 Decision Support Systems (DSS)</vt:lpstr>
      <vt:lpstr>Slide 24</vt:lpstr>
      <vt:lpstr>11.6 Mobile Intelligence:          Convergence of Mobile Computing and BI</vt:lpstr>
      <vt:lpstr>Unifying Communications in the Cloud</vt:lpstr>
      <vt:lpstr>Mobile Intelligence (MI)</vt:lpstr>
      <vt:lpstr>Chapter 11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125</cp:revision>
  <dcterms:created xsi:type="dcterms:W3CDTF">2010-10-24T06:01:35Z</dcterms:created>
  <dcterms:modified xsi:type="dcterms:W3CDTF">2011-01-22T22:21:35Z</dcterms:modified>
</cp:coreProperties>
</file>