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7" r:id="rId4"/>
    <p:sldId id="263" r:id="rId5"/>
    <p:sldId id="276" r:id="rId6"/>
    <p:sldId id="287" r:id="rId7"/>
    <p:sldId id="286" r:id="rId8"/>
    <p:sldId id="280" r:id="rId9"/>
    <p:sldId id="281" r:id="rId10"/>
    <p:sldId id="282" r:id="rId11"/>
    <p:sldId id="277" r:id="rId12"/>
    <p:sldId id="294" r:id="rId13"/>
    <p:sldId id="278" r:id="rId14"/>
    <p:sldId id="279" r:id="rId15"/>
    <p:sldId id="283" r:id="rId16"/>
    <p:sldId id="259" r:id="rId17"/>
    <p:sldId id="260" r:id="rId18"/>
    <p:sldId id="288" r:id="rId19"/>
    <p:sldId id="284" r:id="rId20"/>
    <p:sldId id="289" r:id="rId21"/>
    <p:sldId id="285" r:id="rId22"/>
    <p:sldId id="291" r:id="rId23"/>
    <p:sldId id="292" r:id="rId24"/>
    <p:sldId id="293" r:id="rId25"/>
    <p:sldId id="26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33D"/>
    <a:srgbClr val="454027"/>
    <a:srgbClr val="222014"/>
    <a:srgbClr val="504A2E"/>
    <a:srgbClr val="534D2F"/>
    <a:srgbClr val="94C3D8"/>
    <a:srgbClr val="825700"/>
    <a:srgbClr val="C89800"/>
    <a:srgbClr val="FFD85D"/>
    <a:srgbClr val="F9B0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EC91B-595E-4082-B1E6-D4F740D10EB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21A7A-A841-4976-BBD4-1A7C895EC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21A7A-A841-4976-BBD4-1A7C895EC3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/>
          </a:bodyPr>
          <a:lstStyle>
            <a:lvl1pPr algn="l">
              <a:defRPr sz="3600" b="1" spc="150" baseline="0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B633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00800"/>
            <a:ext cx="2895600" cy="365125"/>
          </a:xfrm>
        </p:spPr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0">
                <a:solidFill>
                  <a:srgbClr val="6B633D"/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AAA8-E96E-4162-BFAD-51C068318A5A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71C0-55C2-4599-868B-1465939CE4BF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6B633D"/>
              </a:buClr>
              <a:buSzPct val="80000"/>
              <a:buFont typeface="Wingdings" pitchFamily="2" charset="2"/>
              <a:buChar char="§"/>
              <a:defRPr baseline="0">
                <a:solidFill>
                  <a:srgbClr val="6B633D"/>
                </a:solidFill>
              </a:defRPr>
            </a:lvl1pPr>
            <a:lvl2pPr>
              <a:buClr>
                <a:srgbClr val="002060"/>
              </a:buClr>
              <a:buFont typeface="Arial" pitchFamily="34" charset="0"/>
              <a:buChar char="•"/>
              <a:defRPr>
                <a:solidFill>
                  <a:srgbClr val="002060"/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buSzPct val="90000"/>
              <a:buFont typeface="Wingdings" pitchFamily="2" charset="2"/>
              <a:buChar char="ü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>
            <a:lvl1pPr marL="0" algn="l" defTabSz="914400" rtl="0" eaLnBrk="1" latinLnBrk="0" hangingPunct="1"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6B633D"/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>
                <a:solidFill>
                  <a:srgbClr val="6B63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852613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248400"/>
            <a:ext cx="2895600" cy="365125"/>
          </a:xfrm>
        </p:spPr>
        <p:txBody>
          <a:bodyPr/>
          <a:lstStyle>
            <a:lvl1pPr marL="0" algn="l" defTabSz="914400" rtl="0" eaLnBrk="1" latinLnBrk="0" hangingPunct="1"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aseline="0">
                <a:solidFill>
                  <a:srgbClr val="6B633D"/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359A4-4A44-468D-A9F6-6460529C8D93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64A0-4F6F-4659-BC30-B0817D88772B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3592-17FE-4394-B74F-2F20B410AD1D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33A5-122B-405B-9AD9-ACA536114888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9171-FF1F-43C9-8C53-EB50C8DE8669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2FCB-C11A-4802-BD41-706E7FB0CA27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bg1">
                <a:lumMod val="85000"/>
              </a:schemeClr>
            </a:gs>
            <a:gs pos="100000">
              <a:srgbClr val="C89800">
                <a:alpha val="54000"/>
              </a:srgbClr>
            </a:gs>
            <a:gs pos="0">
              <a:srgbClr val="94C3D8"/>
            </a:gs>
            <a:gs pos="2000">
              <a:srgbClr val="94C3D8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4CCE7-FB20-49BD-8561-3AAF5A5DDC49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 John Wiley &amp; Sons,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BDC54-7FBA-410E-843C-F866E66B0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supplychainstandard.com/" TargetMode="External"/><Relationship Id="rId3" Type="http://schemas.openxmlformats.org/officeDocument/2006/relationships/hyperlink" Target="http://infoworld.com/blogs/david-linthicum" TargetMode="External"/><Relationship Id="rId7" Type="http://schemas.openxmlformats.org/officeDocument/2006/relationships/hyperlink" Target="http://disa.mil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alesforce.com/" TargetMode="External"/><Relationship Id="rId5" Type="http://schemas.openxmlformats.org/officeDocument/2006/relationships/hyperlink" Target="http://scl.gatech.edu/" TargetMode="External"/><Relationship Id="rId4" Type="http://schemas.openxmlformats.org/officeDocument/2006/relationships/hyperlink" Target="http://plannerslab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035175"/>
            <a:ext cx="5638800" cy="1089025"/>
          </a:xfrm>
        </p:spPr>
        <p:txBody>
          <a:bodyPr>
            <a:normAutofit fontScale="90000"/>
          </a:bodyPr>
          <a:lstStyle/>
          <a:p>
            <a:r>
              <a:rPr lang="en-US" spc="0" dirty="0" smtClean="0"/>
              <a:t>IT Infrastructure and </a:t>
            </a:r>
            <a:br>
              <a:rPr lang="en-US" spc="0" dirty="0" smtClean="0"/>
            </a:br>
            <a:r>
              <a:rPr lang="en-US" spc="0" dirty="0" smtClean="0"/>
              <a:t>Support Systems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1371600"/>
            <a:ext cx="2819400" cy="685800"/>
          </a:xfrm>
        </p:spPr>
        <p:txBody>
          <a:bodyPr>
            <a:normAutofit/>
          </a:bodyPr>
          <a:lstStyle/>
          <a:p>
            <a:pPr algn="l"/>
            <a:r>
              <a:rPr lang="en-US" sz="28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hapter </a:t>
            </a:r>
            <a:r>
              <a:rPr lang="en-US" sz="2800" spc="200" dirty="0" smtClean="0"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endParaRPr lang="en-US" sz="2800" spc="200" dirty="0">
              <a:solidFill>
                <a:srgbClr val="6B63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z="1600" smtClean="0">
                <a:solidFill>
                  <a:schemeClr val="tx1"/>
                </a:solidFill>
              </a:rPr>
              <a:pPr/>
              <a:t>1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534D2F"/>
                </a:solidFill>
              </a:rPr>
              <a:t>Copyright 2012 John Wiley &amp; Sons, Inc.</a:t>
            </a:r>
            <a:endParaRPr lang="en-US" dirty="0">
              <a:solidFill>
                <a:srgbClr val="534D2F"/>
              </a:solidFill>
            </a:endParaRPr>
          </a:p>
        </p:txBody>
      </p:sp>
      <p:pic>
        <p:nvPicPr>
          <p:cNvPr id="7" name="Picture 6" descr="cover-it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19400" cy="38184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3810000"/>
            <a:ext cx="9144000" cy="0"/>
          </a:xfrm>
          <a:prstGeom prst="line">
            <a:avLst/>
          </a:prstGeom>
          <a:ln w="152400">
            <a:gradFill>
              <a:gsLst>
                <a:gs pos="0">
                  <a:srgbClr val="825700"/>
                </a:gs>
                <a:gs pos="0">
                  <a:srgbClr val="8257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flat" dir="t">
              <a:rot lat="0" lon="0" rev="7200000"/>
            </a:lightRig>
          </a:scene3d>
          <a:sp3d extrusionH="107950">
            <a:extrusionClr>
              <a:srgbClr val="94C3D8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/>
          <p:cNvSpPr txBox="1">
            <a:spLocks/>
          </p:cNvSpPr>
          <p:nvPr/>
        </p:nvSpPr>
        <p:spPr>
          <a:xfrm>
            <a:off x="1447800" y="4163402"/>
            <a:ext cx="6172200" cy="1034129"/>
          </a:xfrm>
          <a:prstGeom prst="rect">
            <a:avLst/>
          </a:prstGeom>
          <a:ln w="12700">
            <a:gradFill>
              <a:gsLst>
                <a:gs pos="60000">
                  <a:schemeClr val="tx1">
                    <a:lumMod val="50000"/>
                    <a:lumOff val="50000"/>
                  </a:schemeClr>
                </a:gs>
                <a:gs pos="94000">
                  <a:schemeClr val="tx1">
                    <a:lumMod val="50000"/>
                    <a:lumOff val="5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" dir="11880000" rotWithShape="0">
              <a:prstClr val="black">
                <a:alpha val="83000"/>
              </a:prstClr>
            </a:outerShdw>
          </a:effectLst>
        </p:spPr>
        <p:txBody>
          <a:bodyPr vert="horz" lIns="91440" tIns="45720" rIns="91440" bIns="4572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1" u="none" strike="noStrike" kern="1200" cap="none" spc="200" normalizeH="0" baseline="0" noProof="0" dirty="0" smtClean="0">
                <a:ln>
                  <a:noFill/>
                </a:ln>
                <a:solidFill>
                  <a:srgbClr val="6B63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u="none" strike="noStrike" kern="1200" cap="none" spc="200" normalizeH="0" baseline="0" noProof="0" dirty="0" smtClean="0">
                <a:ln>
                  <a:noFill/>
                </a:ln>
                <a:solidFill>
                  <a:srgbClr val="6B633D"/>
                </a:solidFill>
                <a:uLnTx/>
                <a:uFillTx/>
                <a:latin typeface="+mn-lt"/>
                <a:ea typeface="+mn-ea"/>
                <a:cs typeface="+mn-cs"/>
              </a:rPr>
              <a:t>Course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pc="200" dirty="0" smtClean="0">
              <a:solidFill>
                <a:srgbClr val="6B633D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u="none" strike="noStrike" kern="1200" cap="none" spc="200" normalizeH="0" baseline="0" noProof="0" dirty="0" smtClean="0">
              <a:ln>
                <a:noFill/>
              </a:ln>
              <a:solidFill>
                <a:srgbClr val="6B633D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2286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Part I. Understanding Information Systems that Support Organizational Performance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34D2F"/>
                </a:solidFill>
              </a:rPr>
              <a:t>2.2 Types of Information Systems and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	ISs classified into 2 categories based on type of support: management or operations</a:t>
            </a: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9" descr="Figure-2-3-types-of-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0"/>
            <a:ext cx="848294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254000" dir="1500000">
              <a:srgbClr val="002060">
                <a:alpha val="86000"/>
              </a:srgbClr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i="1" dirty="0" smtClean="0">
                <a:solidFill>
                  <a:schemeClr val="tx1"/>
                </a:solidFill>
              </a:rPr>
              <a:t>Operations support system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Transaction Processing Systems (TPS)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3058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en-US" sz="2600" dirty="0" smtClean="0"/>
              <a:t>	</a:t>
            </a:r>
            <a:r>
              <a:rPr lang="en-US" sz="2400" dirty="0" smtClean="0">
                <a:solidFill>
                  <a:srgbClr val="534D2F"/>
                </a:solidFill>
              </a:rPr>
              <a:t>Data is processed by a TPS—e.g., sales orders, payroll, accounting, financial, marketing, purchasing, inventory control</a:t>
            </a:r>
            <a:endParaRPr lang="en-US" sz="2600" dirty="0" smtClean="0">
              <a:solidFill>
                <a:srgbClr val="534D2F"/>
              </a:solidFill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534D2F"/>
                </a:solidFill>
              </a:rPr>
              <a:t>	Transactions are either:</a:t>
            </a:r>
          </a:p>
          <a:p>
            <a:pPr lvl="1">
              <a:spcAft>
                <a:spcPts val="600"/>
              </a:spcAft>
            </a:pPr>
            <a:r>
              <a:rPr lang="en-US" sz="2400" b="1" dirty="0" smtClean="0">
                <a:solidFill>
                  <a:srgbClr val="002060"/>
                </a:solidFill>
              </a:rPr>
              <a:t>Internal transactions:</a:t>
            </a:r>
            <a:r>
              <a:rPr lang="en-US" sz="2400" dirty="0" smtClean="0">
                <a:solidFill>
                  <a:srgbClr val="002060"/>
                </a:solidFill>
              </a:rPr>
              <a:t>  occur or originate from within the organization; </a:t>
            </a:r>
            <a:r>
              <a:rPr lang="en-US" sz="2000" dirty="0" smtClean="0"/>
              <a:t>e.g., </a:t>
            </a:r>
            <a:r>
              <a:rPr lang="en-US" sz="2000" dirty="0" smtClean="0">
                <a:solidFill>
                  <a:srgbClr val="002060"/>
                </a:solidFill>
              </a:rPr>
              <a:t>payroll, purchases, budget transfers, &amp; payments.</a:t>
            </a:r>
            <a:endParaRPr lang="en-US" sz="2400" dirty="0" smtClean="0">
              <a:solidFill>
                <a:srgbClr val="00206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002060"/>
                </a:solidFill>
              </a:rPr>
              <a:t>External transactions: </a:t>
            </a:r>
            <a:r>
              <a:rPr lang="en-US" sz="2400" dirty="0" smtClean="0">
                <a:solidFill>
                  <a:srgbClr val="002060"/>
                </a:solidFill>
              </a:rPr>
              <a:t>originate from outside the organization; </a:t>
            </a:r>
            <a:r>
              <a:rPr lang="en-US" sz="2000" dirty="0" smtClean="0">
                <a:solidFill>
                  <a:srgbClr val="002060"/>
                </a:solidFill>
              </a:rPr>
              <a:t>e.g., from customers, suppliers, regulators, distributors, and financing institutions.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32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TABLE 2.1 Business Transactions in a Manufacturing Company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Payroll and personnel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Employee time cards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Employee pay and deductions</a:t>
            </a:r>
          </a:p>
          <a:p>
            <a:pPr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Finance and accounting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Financial statements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Accounts receivable / Accounts payable</a:t>
            </a:r>
          </a:p>
          <a:p>
            <a:pPr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Sales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Invoices and billings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Sales returns</a:t>
            </a:r>
          </a:p>
          <a:p>
            <a:pPr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Production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Production reports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Quality control reports</a:t>
            </a:r>
          </a:p>
          <a:p>
            <a:pPr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Inventory management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Material usage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Inventory levels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i="1" dirty="0" smtClean="0">
                <a:solidFill>
                  <a:schemeClr val="tx1"/>
                </a:solidFill>
              </a:rPr>
              <a:t>Operations support system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Batch </a:t>
            </a:r>
            <a:r>
              <a:rPr lang="en-US" i="1" dirty="0" smtClean="0"/>
              <a:t>vs. </a:t>
            </a:r>
            <a:r>
              <a:rPr lang="en-US" dirty="0" smtClean="0"/>
              <a:t>Online Real-Time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43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400" dirty="0" smtClean="0">
                <a:solidFill>
                  <a:srgbClr val="534D2F"/>
                </a:solidFill>
              </a:rPr>
              <a:t>Processing of transactions is done in one of two modes:</a:t>
            </a:r>
          </a:p>
          <a:p>
            <a:pPr marL="514350" lvl="0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534D2F"/>
                </a:solidFill>
              </a:rPr>
              <a:t>Batch processing: </a:t>
            </a:r>
            <a:r>
              <a:rPr lang="en-US" sz="2400" dirty="0" smtClean="0">
                <a:solidFill>
                  <a:srgbClr val="534D2F"/>
                </a:solidFill>
              </a:rPr>
              <a:t>The</a:t>
            </a:r>
            <a:r>
              <a:rPr lang="en-US" sz="2400" b="1" dirty="0" smtClean="0">
                <a:solidFill>
                  <a:srgbClr val="534D2F"/>
                </a:solidFill>
              </a:rPr>
              <a:t> </a:t>
            </a:r>
            <a:r>
              <a:rPr lang="en-US" sz="2400" dirty="0" smtClean="0">
                <a:solidFill>
                  <a:srgbClr val="534D2F"/>
                </a:solidFill>
              </a:rPr>
              <a:t>TPS collects all transactions for a day or other time period; and later processes the “batch” of transactions at once. </a:t>
            </a:r>
          </a:p>
          <a:p>
            <a:pPr marL="514350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534D2F"/>
                </a:solidFill>
              </a:rPr>
              <a:t>Online transaction processing (OLTP) or real-time processing:</a:t>
            </a:r>
            <a:r>
              <a:rPr lang="en-US" sz="2400" dirty="0" smtClean="0">
                <a:solidFill>
                  <a:srgbClr val="534D2F"/>
                </a:solidFill>
              </a:rPr>
              <a:t> The TPS processes each transaction as it occurs, which is </a:t>
            </a:r>
            <a:r>
              <a:rPr lang="en-US" sz="2400" i="1" dirty="0" smtClean="0">
                <a:solidFill>
                  <a:srgbClr val="534D2F"/>
                </a:solidFill>
              </a:rPr>
              <a:t>real-time processing</a:t>
            </a:r>
            <a:r>
              <a:rPr lang="en-US" sz="2400" dirty="0" smtClean="0">
                <a:solidFill>
                  <a:srgbClr val="534D2F"/>
                </a:solidFill>
              </a:rPr>
              <a:t>. </a:t>
            </a:r>
          </a:p>
          <a:p>
            <a:pPr marL="914400" lvl="1" indent="-514350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</a:rPr>
              <a:t>OLTP  requires that a network link the input device or Web site to the TPS.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i="1" dirty="0" smtClean="0">
                <a:solidFill>
                  <a:schemeClr val="tx1"/>
                </a:solidFill>
              </a:rPr>
              <a:t>Management support system </a:t>
            </a:r>
            <a:r>
              <a:rPr lang="en-US" dirty="0" smtClean="0">
                <a:solidFill>
                  <a:srgbClr val="534D2F"/>
                </a:solidFill>
              </a:rPr>
              <a:t/>
            </a:r>
            <a:br>
              <a:rPr lang="en-US" dirty="0" smtClean="0">
                <a:solidFill>
                  <a:srgbClr val="534D2F"/>
                </a:solidFill>
              </a:rPr>
            </a:br>
            <a:r>
              <a:rPr lang="en-US" dirty="0" smtClean="0">
                <a:solidFill>
                  <a:srgbClr val="534D2F"/>
                </a:solidFill>
              </a:rPr>
              <a:t>Management Information Systems (MIS)</a:t>
            </a:r>
            <a:endParaRPr lang="en-US" dirty="0">
              <a:solidFill>
                <a:srgbClr val="534D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82000" cy="4449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300" dirty="0" smtClean="0"/>
              <a:t>	</a:t>
            </a:r>
            <a:r>
              <a:rPr lang="en-US" sz="2400" dirty="0" smtClean="0"/>
              <a:t>General purpose </a:t>
            </a:r>
            <a:r>
              <a:rPr lang="en-US" sz="2400" b="1" dirty="0" smtClean="0"/>
              <a:t>reporting systems </a:t>
            </a:r>
            <a:r>
              <a:rPr lang="en-US" sz="2400" dirty="0" smtClean="0"/>
              <a:t>are referred</a:t>
            </a:r>
            <a:br>
              <a:rPr lang="en-US" sz="2400" dirty="0" smtClean="0"/>
            </a:br>
            <a:r>
              <a:rPr lang="en-US" sz="2400" dirty="0" smtClean="0"/>
              <a:t>to as management information systems (MIS).</a:t>
            </a:r>
            <a:endParaRPr lang="en-US" sz="30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3 types of reports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b="1" dirty="0" smtClean="0">
                <a:solidFill>
                  <a:schemeClr val="tx1"/>
                </a:solidFill>
              </a:rPr>
              <a:t>Periodic: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created or run according to a pre-set schedule.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b="1" dirty="0" smtClean="0">
                <a:solidFill>
                  <a:schemeClr val="tx1"/>
                </a:solidFill>
              </a:rPr>
              <a:t>Exception: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generated only when something is outside the norm.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chemeClr val="tx1"/>
                </a:solidFill>
              </a:rPr>
              <a:t>Ad hoc: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rgbClr val="534D2F"/>
                </a:solidFill>
              </a:rPr>
              <a:t>generated on an </a:t>
            </a:r>
            <a:r>
              <a:rPr lang="en-US" sz="2400" i="1" dirty="0" smtClean="0">
                <a:solidFill>
                  <a:srgbClr val="534D2F"/>
                </a:solidFill>
              </a:rPr>
              <a:t>as needed</a:t>
            </a:r>
            <a:r>
              <a:rPr lang="en-US" sz="2400" dirty="0" smtClean="0">
                <a:solidFill>
                  <a:srgbClr val="534D2F"/>
                </a:solidFill>
              </a:rPr>
              <a:t> basis.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534D2F"/>
                </a:solidFill>
              </a:rPr>
              <a:t>2-</a:t>
            </a:r>
            <a:fld id="{4C0BDC54-7FBA-410E-843C-F866E66B0366}" type="slidenum">
              <a:rPr lang="en-US" b="1" smtClean="0">
                <a:solidFill>
                  <a:srgbClr val="534D2F"/>
                </a:solidFill>
              </a:rPr>
              <a:pPr/>
              <a:t>14</a:t>
            </a:fld>
            <a:endParaRPr lang="en-US" b="1" dirty="0">
              <a:solidFill>
                <a:srgbClr val="534D2F"/>
              </a:solidFill>
            </a:endParaRPr>
          </a:p>
        </p:txBody>
      </p:sp>
      <p:pic>
        <p:nvPicPr>
          <p:cNvPr id="6" name="Picture 7" descr="ist2_4878226-graphs-and-charts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931489" y="1447800"/>
            <a:ext cx="2060111" cy="1371600"/>
          </a:xfrm>
          <a:prstGeom prst="rect">
            <a:avLst/>
          </a:prstGeom>
          <a:noFill/>
          <a:ln>
            <a:noFill/>
          </a:ln>
          <a:effectLst>
            <a:innerShdw blurRad="203200" dir="1680000">
              <a:srgbClr val="0070C0">
                <a:alpha val="83000"/>
              </a:srgbClr>
            </a:inn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534D2F"/>
                </a:solidFill>
              </a:rPr>
              <a:t>	</a:t>
            </a:r>
            <a:r>
              <a:rPr lang="en-US" sz="2400" dirty="0" smtClean="0">
                <a:solidFill>
                  <a:srgbClr val="534D2F"/>
                </a:solidFill>
              </a:rPr>
              <a:t>Support unstructured and semi-structured decisions, such as whether to make or buy </a:t>
            </a:r>
            <a:r>
              <a:rPr lang="en-US" sz="2400" dirty="0" smtClean="0">
                <a:solidFill>
                  <a:srgbClr val="534D2F"/>
                </a:solidFill>
              </a:rPr>
              <a:t>products </a:t>
            </a:r>
            <a:r>
              <a:rPr lang="en-US" sz="2400" dirty="0" smtClean="0">
                <a:solidFill>
                  <a:srgbClr val="534D2F"/>
                </a:solidFill>
              </a:rPr>
              <a:t>or what new products to develop &amp; introduce into existing markets.</a:t>
            </a:r>
          </a:p>
          <a:p>
            <a:pPr>
              <a:buNone/>
            </a:pPr>
            <a:endParaRPr lang="en-US" sz="2400" dirty="0" smtClean="0">
              <a:solidFill>
                <a:srgbClr val="534D2F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3 characteristics of DSSs: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easy-to-use interactive interface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models that enable sensitivity analysis, </a:t>
            </a:r>
            <a:r>
              <a:rPr lang="en-US" sz="2400" i="1" dirty="0" smtClean="0">
                <a:solidFill>
                  <a:srgbClr val="002060"/>
                </a:solidFill>
              </a:rPr>
              <a:t>what if </a:t>
            </a:r>
            <a:r>
              <a:rPr lang="en-US" sz="2400" dirty="0" smtClean="0">
                <a:solidFill>
                  <a:srgbClr val="002060"/>
                </a:solidFill>
              </a:rPr>
              <a:t>analysis, goal seeking, and risk analysis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data from internal databases, external sources, and added by the decision maker who may have insights relevant to the decision </a:t>
            </a:r>
            <a:r>
              <a:rPr lang="en-US" sz="2400" dirty="0" smtClean="0">
                <a:solidFill>
                  <a:srgbClr val="002060"/>
                </a:solidFill>
              </a:rPr>
              <a:t>situation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b="1" smtClean="0">
                <a:solidFill>
                  <a:schemeClr val="tx1"/>
                </a:solidFill>
              </a:rPr>
              <a:pPr/>
              <a:t>15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i="1" dirty="0" smtClean="0"/>
              <a:t>Management support system </a:t>
            </a:r>
            <a:r>
              <a:rPr lang="en-US" dirty="0" smtClean="0">
                <a:solidFill>
                  <a:srgbClr val="534D2F"/>
                </a:solidFill>
              </a:rPr>
              <a:t/>
            </a:r>
            <a:br>
              <a:rPr lang="en-US" dirty="0" smtClean="0">
                <a:solidFill>
                  <a:srgbClr val="534D2F"/>
                </a:solidFill>
              </a:rPr>
            </a:br>
            <a:r>
              <a:rPr lang="en-US" dirty="0" smtClean="0">
                <a:solidFill>
                  <a:srgbClr val="534D2F"/>
                </a:solidFill>
              </a:rPr>
              <a:t>Decision Support Systems (DSS)</a:t>
            </a:r>
            <a:endParaRPr lang="en-US" dirty="0">
              <a:solidFill>
                <a:srgbClr val="534D2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34D2F"/>
                </a:solidFill>
              </a:rPr>
              <a:t>2.3 Supply Chain and Logistics Support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3" descr="Figure-2-supplyChai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8060790" cy="310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355600">
              <a:srgbClr val="0070C0"/>
            </a:innerShdw>
          </a:effec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14400" y="4495800"/>
            <a:ext cx="73914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Figure 2.8 Backstream and upstream components of a supply chain</a:t>
            </a:r>
            <a:r>
              <a:rPr lang="en-US" sz="1600" b="1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A company’s competitive advantage—</a:t>
            </a:r>
            <a:r>
              <a:rPr lang="en-US" sz="2400" i="1" dirty="0" smtClean="0"/>
              <a:t>low cost, reliability, quality, or speed to market—</a:t>
            </a:r>
            <a:r>
              <a:rPr lang="en-US" sz="2400" dirty="0" smtClean="0"/>
              <a:t>depends on how well the supply chain is managed.</a:t>
            </a:r>
            <a:endParaRPr lang="en-US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810000" cy="1143000"/>
          </a:xfrm>
        </p:spPr>
        <p:txBody>
          <a:bodyPr/>
          <a:lstStyle/>
          <a:p>
            <a:r>
              <a:rPr lang="en-US" dirty="0" smtClean="0"/>
              <a:t>Logistics &amp; RFID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51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Managing material and information flows to optimize supply chain operations.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Logistics has been described as </a:t>
            </a:r>
            <a:r>
              <a:rPr lang="en-US" sz="2800" i="1" dirty="0" smtClean="0">
                <a:solidFill>
                  <a:srgbClr val="002060"/>
                </a:solidFill>
              </a:rPr>
              <a:t>having the right thing, at the right place, at the right time.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RFID </a:t>
            </a:r>
            <a:r>
              <a:rPr lang="en-US" sz="2000" dirty="0" smtClean="0">
                <a:solidFill>
                  <a:srgbClr val="002060"/>
                </a:solidFill>
              </a:rPr>
              <a:t>(radio frequency identification) </a:t>
            </a:r>
            <a:r>
              <a:rPr lang="en-US" sz="2800" dirty="0" smtClean="0">
                <a:solidFill>
                  <a:srgbClr val="002060"/>
                </a:solidFill>
              </a:rPr>
              <a:t>tags can be attached to or embedded in packages or physical objects.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RFID readers scan and input identifying information from the tags via radio waves.</a:t>
            </a:r>
            <a:endParaRPr lang="en-US" sz="2800" i="1" dirty="0" smtClean="0">
              <a:solidFill>
                <a:srgbClr val="002060"/>
              </a:solidFill>
            </a:endParaRPr>
          </a:p>
          <a:p>
            <a:endParaRPr lang="en-US" sz="28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2-</a:t>
            </a:r>
            <a:fld id="{4C0BDC54-7FBA-410E-843C-F866E66B0366}" type="slidenum">
              <a:rPr lang="en-US" b="1" smtClean="0">
                <a:solidFill>
                  <a:srgbClr val="002060"/>
                </a:solidFill>
              </a:rPr>
              <a:pPr/>
              <a:t>17</a:t>
            </a:fld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Figure-2-ARG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28600"/>
            <a:ext cx="190500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88900" dir="1200000" sx="102000" sy="102000" algn="ctr" rotWithShape="0">
              <a:prstClr val="black">
                <a:alpha val="64000"/>
              </a:prst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532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solidFill>
                  <a:srgbClr val="504A2E"/>
                </a:solidFill>
              </a:rPr>
              <a:t>Wal-Mart’s Global Sourcing Strategy for its Backstream Supply Chain</a:t>
            </a:r>
            <a:endParaRPr lang="en-US" sz="2800" i="1" dirty="0">
              <a:solidFill>
                <a:srgbClr val="504A2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222014"/>
                </a:solidFill>
              </a:rPr>
              <a:t>Because Wal-Mart has thousands of suppliers and constantly looks for new ones worldwide, they invested in a new </a:t>
            </a:r>
            <a:r>
              <a:rPr lang="en-US" sz="2400" i="1" dirty="0" smtClean="0">
                <a:solidFill>
                  <a:srgbClr val="222014"/>
                </a:solidFill>
              </a:rPr>
              <a:t>global sourcing strategy. </a:t>
            </a:r>
          </a:p>
          <a:p>
            <a:r>
              <a:rPr lang="en-US" sz="2400" dirty="0" smtClean="0">
                <a:solidFill>
                  <a:srgbClr val="222014"/>
                </a:solidFill>
              </a:rPr>
              <a:t>Benefits:</a:t>
            </a:r>
          </a:p>
          <a:p>
            <a:pPr lvl="1"/>
            <a:r>
              <a:rPr lang="en-US" sz="2400" dirty="0" smtClean="0">
                <a:solidFill>
                  <a:srgbClr val="222014"/>
                </a:solidFill>
              </a:rPr>
              <a:t>reduced </a:t>
            </a:r>
            <a:r>
              <a:rPr lang="en-US" sz="2400" dirty="0" smtClean="0">
                <a:solidFill>
                  <a:srgbClr val="222014"/>
                </a:solidFill>
              </a:rPr>
              <a:t>cost of goods to keep prices down</a:t>
            </a:r>
          </a:p>
          <a:p>
            <a:pPr lvl="1"/>
            <a:r>
              <a:rPr lang="en-US" sz="2400" dirty="0" smtClean="0">
                <a:solidFill>
                  <a:srgbClr val="222014"/>
                </a:solidFill>
              </a:rPr>
              <a:t>increased speed to market</a:t>
            </a:r>
          </a:p>
          <a:p>
            <a:pPr lvl="1"/>
            <a:r>
              <a:rPr lang="en-US" sz="2400" dirty="0" smtClean="0">
                <a:solidFill>
                  <a:srgbClr val="222014"/>
                </a:solidFill>
              </a:rPr>
              <a:t>improved product quality</a:t>
            </a:r>
          </a:p>
          <a:p>
            <a:pPr lvl="1">
              <a:buNone/>
            </a:pPr>
            <a:endParaRPr lang="en-US" sz="2000" b="1" dirty="0" smtClean="0"/>
          </a:p>
          <a:p>
            <a:pPr lvl="1">
              <a:buNone/>
            </a:pPr>
            <a:r>
              <a:rPr lang="en-US" sz="2000" b="1" i="1" dirty="0" smtClean="0"/>
              <a:t>Sourcing: </a:t>
            </a:r>
            <a:r>
              <a:rPr lang="en-US" sz="2000" dirty="0" smtClean="0"/>
              <a:t>identifying sellers (sources) that can provide Wal-Mart with products or services to sell in stores and online. </a:t>
            </a:r>
          </a:p>
          <a:p>
            <a:pPr lvl="1">
              <a:buNone/>
            </a:pPr>
            <a:r>
              <a:rPr lang="en-US" sz="2000" b="1" i="1" dirty="0" smtClean="0"/>
              <a:t>Global sourcing: </a:t>
            </a:r>
            <a:r>
              <a:rPr lang="en-US" sz="2000" dirty="0" smtClean="0"/>
              <a:t>purchase of goods or services from sellers located anywhere in the world.</a:t>
            </a:r>
          </a:p>
          <a:p>
            <a:pPr lvl="1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walmart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2819400"/>
            <a:ext cx="1428750" cy="1384300"/>
          </a:xfrm>
          <a:prstGeom prst="rect">
            <a:avLst/>
          </a:prstGeom>
          <a:effectLst>
            <a:outerShdw blurRad="254000" dist="165100" dir="2400000" sx="106000" sy="106000" algn="ctr" rotWithShape="0">
              <a:srgbClr val="FFC000">
                <a:alpha val="79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534D2F"/>
                </a:solidFill>
              </a:rPr>
              <a:t>2.4 IT Infrastructures, Cloud Computing, &amp; Services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A company’s </a:t>
            </a:r>
            <a:r>
              <a:rPr lang="en-US" sz="2400" dirty="0" smtClean="0">
                <a:solidFill>
                  <a:srgbClr val="002060"/>
                </a:solidFill>
              </a:rPr>
              <a:t>IT infrastructure </a:t>
            </a:r>
            <a:r>
              <a:rPr lang="en-US" sz="2400" dirty="0" smtClean="0"/>
              <a:t>determines the workload that its ISs, apps, and mobile computing devices can handle and their speed.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b="1" dirty="0" smtClean="0"/>
              <a:t>IT infrastructure</a:t>
            </a:r>
            <a:r>
              <a:rPr lang="en-US" sz="2400" dirty="0" smtClean="0"/>
              <a:t>: collection of hardware, software, processes, networks, and users.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IT infrastructure allows (</a:t>
            </a:r>
            <a:r>
              <a:rPr lang="en-US" sz="2400" i="1" dirty="0" smtClean="0"/>
              <a:t>and limits</a:t>
            </a:r>
            <a:r>
              <a:rPr lang="en-US" sz="2400" dirty="0" smtClean="0"/>
              <a:t>) the ability to store, protect, and manage data so that it can be made accessible, searchable, shareable, and actionable.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rgbClr val="002060"/>
                </a:solidFill>
              </a:rPr>
              <a:pPr/>
              <a:t>19</a:t>
            </a:fld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2.1 Data and Software Application Concepts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2.2 Types of Information Systems and Support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2.3 Supply Chain and Logistics Support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534D2F"/>
                </a:solidFill>
              </a:rPr>
              <a:t>2.4 IT Infrastructures, Cloud Computing, and Services </a:t>
            </a:r>
            <a:endParaRPr lang="en-US" sz="2800" b="1" dirty="0">
              <a:solidFill>
                <a:srgbClr val="534D2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To improve performance at lower up-front costs, companies are turning to </a:t>
            </a:r>
            <a:r>
              <a:rPr lang="en-US" sz="2400" b="1" dirty="0" smtClean="0"/>
              <a:t>cloud computing.  </a:t>
            </a:r>
          </a:p>
          <a:p>
            <a:pPr lvl="1"/>
            <a:r>
              <a:rPr lang="en-US" sz="2400" b="1" dirty="0" smtClean="0"/>
              <a:t>Cloud: </a:t>
            </a:r>
            <a:r>
              <a:rPr lang="en-US" sz="2400" dirty="0" smtClean="0"/>
              <a:t>term used to refer to the Internet.</a:t>
            </a:r>
          </a:p>
          <a:p>
            <a:r>
              <a:rPr lang="en-US" sz="2400" dirty="0" smtClean="0"/>
              <a:t>Cloud computing has greatly expanded the options for enterprise IT infrastructures.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14400" y="5410200"/>
            <a:ext cx="7086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/>
              <a:t>Figure 2.10 Evolution to Cloud </a:t>
            </a:r>
            <a:r>
              <a:rPr lang="en-US" b="1" dirty="0" smtClean="0"/>
              <a:t>Computing</a:t>
            </a:r>
            <a:endParaRPr lang="en-US" b="1" dirty="0"/>
          </a:p>
        </p:txBody>
      </p:sp>
      <p:pic>
        <p:nvPicPr>
          <p:cNvPr id="7" name="Picture 4" descr="figure-2-10-evol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62400"/>
            <a:ext cx="751944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2000" sy="102000" algn="ctr" rotWithShape="0">
              <a:schemeClr val="bg1">
                <a:lumMod val="50000"/>
              </a:scheme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IT at Work 2.4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	U.S. government spent about $68.1 billion in 2008 on IT, with 1/3 spent on IT infrastructure.  Using cloud computing can significantly reduce costs and energy consumption. </a:t>
            </a:r>
          </a:p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400" b="1" dirty="0" smtClean="0"/>
              <a:t>U.S. Department of Defense (DoD):</a:t>
            </a:r>
          </a:p>
          <a:p>
            <a:r>
              <a:rPr lang="en-US" sz="2400" dirty="0" smtClean="0"/>
              <a:t>implemented a </a:t>
            </a:r>
            <a:r>
              <a:rPr lang="en-US" sz="2400" b="1" dirty="0" smtClean="0"/>
              <a:t>private cloud </a:t>
            </a:r>
            <a:r>
              <a:rPr lang="en-US" sz="2400" dirty="0" smtClean="0"/>
              <a:t>to service many military agencies at reduced </a:t>
            </a:r>
            <a:r>
              <a:rPr lang="en-US" sz="2400" dirty="0" smtClean="0"/>
              <a:t>cost.</a:t>
            </a:r>
            <a:endParaRPr lang="en-US" sz="2400" dirty="0" smtClean="0"/>
          </a:p>
          <a:p>
            <a:r>
              <a:rPr lang="en-US" sz="2400" dirty="0" smtClean="0"/>
              <a:t>did not adopt (public) </a:t>
            </a:r>
            <a:r>
              <a:rPr lang="en-US" sz="2400" b="1" dirty="0" smtClean="0"/>
              <a:t>cloud computing </a:t>
            </a:r>
            <a:r>
              <a:rPr lang="en-US" sz="2400" dirty="0" smtClean="0"/>
              <a:t>because of the sensitive nature of their data.</a:t>
            </a:r>
          </a:p>
          <a:p>
            <a:r>
              <a:rPr lang="en-US" sz="2400" dirty="0" smtClean="0"/>
              <a:t>U.S. Navy has drafted guidelines for ordering cloud services, but standards and policies for cloud computing have not yet been established.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rgbClr val="002060"/>
                </a:solidFill>
              </a:rPr>
              <a:pPr/>
              <a:t>21</a:t>
            </a:fld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62000" y="2590800"/>
            <a:ext cx="7543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do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76200"/>
            <a:ext cx="4889981" cy="1019175"/>
          </a:xfrm>
          <a:prstGeom prst="rect">
            <a:avLst/>
          </a:prstGeom>
          <a:effectLst>
            <a:outerShdw blurRad="177800" dist="114300" dir="3360000" sx="97000" sy="97000" algn="ctr" rotWithShape="0">
              <a:prstClr val="black">
                <a:alpha val="52000"/>
              </a:prst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i="1" dirty="0" smtClean="0"/>
              <a:t> Services </a:t>
            </a:r>
            <a:r>
              <a:rPr lang="en-US" dirty="0" smtClean="0"/>
              <a:t>are Available in the Cloud?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Software-as-a-Service (SaaS): </a:t>
            </a:r>
            <a:r>
              <a:rPr lang="en-US" sz="2400" dirty="0" smtClean="0"/>
              <a:t>popular IT model in which software is available to users </a:t>
            </a:r>
            <a:r>
              <a:rPr lang="en-US" sz="2400" i="1" dirty="0" smtClean="0"/>
              <a:t>as needed</a:t>
            </a:r>
            <a:r>
              <a:rPr lang="en-US" sz="2400" dirty="0" smtClean="0"/>
              <a:t>.  </a:t>
            </a:r>
          </a:p>
          <a:p>
            <a:r>
              <a:rPr lang="en-US" sz="2400" dirty="0" smtClean="0"/>
              <a:t>Other terms for SaaS: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on-demand computing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utility computing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hosted services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454027"/>
                </a:solidFill>
              </a:rPr>
              <a:t>Basic idea: instead of buying and installing expensive packaged enterprise applications, users access software apps over a network</a:t>
            </a:r>
            <a:endParaRPr lang="en-US" sz="2400" dirty="0">
              <a:solidFill>
                <a:srgbClr val="45402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3" descr="Figure2-10--ist2_11455462-cloud-compu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286000"/>
            <a:ext cx="20574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39700" dist="190500" dir="23400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Autofit/>
          </a:bodyPr>
          <a:lstStyle/>
          <a:p>
            <a:r>
              <a:rPr lang="en-US" dirty="0" smtClean="0"/>
              <a:t>Moving to the Cloud raises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454027"/>
                </a:solidFill>
              </a:rPr>
              <a:t>Which workloads should be exported to the cloud?</a:t>
            </a:r>
          </a:p>
          <a:p>
            <a:r>
              <a:rPr lang="en-US" sz="2800" dirty="0" smtClean="0">
                <a:solidFill>
                  <a:srgbClr val="454027"/>
                </a:solidFill>
              </a:rPr>
              <a:t>Which set of standards to follow for cloud computing?</a:t>
            </a:r>
          </a:p>
          <a:p>
            <a:r>
              <a:rPr lang="en-US" sz="2800" dirty="0" smtClean="0">
                <a:solidFill>
                  <a:srgbClr val="454027"/>
                </a:solidFill>
              </a:rPr>
              <a:t>How to resolve issues of privacy and security as things move out to the cloud?</a:t>
            </a:r>
          </a:p>
          <a:p>
            <a:r>
              <a:rPr lang="en-US" sz="2800" dirty="0" smtClean="0">
                <a:solidFill>
                  <a:srgbClr val="454027"/>
                </a:solidFill>
              </a:rPr>
              <a:t>How will departments or business units get new IT resources? </a:t>
            </a:r>
            <a:r>
              <a:rPr lang="en-US" sz="2400" i="1" dirty="0" smtClean="0">
                <a:solidFill>
                  <a:srgbClr val="454027"/>
                </a:solidFill>
              </a:rPr>
              <a:t>Should they help themselves, or should IT remain a gatekeeper?</a:t>
            </a:r>
            <a:endParaRPr lang="en-US" sz="2800" i="1" dirty="0" smtClean="0">
              <a:solidFill>
                <a:srgbClr val="45402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 limitations &amp; trade-offs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/>
              <a:t>Cloud computing runs on a </a:t>
            </a:r>
            <a:r>
              <a:rPr lang="en-US" sz="2400" i="1" dirty="0" smtClean="0"/>
              <a:t>shared infrastructure </a:t>
            </a:r>
            <a:r>
              <a:rPr lang="en-US" sz="2400" dirty="0" smtClean="0"/>
              <a:t>so the arrangement is less customized to a specific company’s requirements. 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It’s more difficult to get to the root of performance problems, like the unplanned outages that occurred with Google's Gmail &amp; Workday's human resources apps. 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The tradeoff is cost </a:t>
            </a:r>
            <a:r>
              <a:rPr lang="en-US" sz="2400" i="1" dirty="0" smtClean="0"/>
              <a:t>vs. </a:t>
            </a:r>
            <a:r>
              <a:rPr lang="en-US" sz="2400" dirty="0" smtClean="0"/>
              <a:t>control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534D2F"/>
                </a:solidFill>
              </a:rPr>
              <a:t>Chapter 2 Link Library</a:t>
            </a:r>
            <a:endParaRPr lang="en-US" i="1" dirty="0">
              <a:solidFill>
                <a:srgbClr val="534D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Blog on cloud computing </a:t>
            </a:r>
            <a:r>
              <a:rPr lang="en-US" sz="2000" i="1" u="sng" dirty="0" smtClean="0">
                <a:solidFill>
                  <a:schemeClr val="tx1"/>
                </a:solidFill>
                <a:hlinkClick r:id="rId3"/>
              </a:rPr>
              <a:t>http://infoworld.com/blogs/david-linthicum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Planners Lab, for building a DSS </a:t>
            </a:r>
            <a:r>
              <a:rPr lang="en-US" sz="2000" i="1" u="sng" dirty="0" smtClean="0">
                <a:solidFill>
                  <a:schemeClr val="tx1"/>
                </a:solidFill>
                <a:hlinkClick r:id="rId4"/>
              </a:rPr>
              <a:t>http://plannerslab.com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Supply Chain and Logistics Institute </a:t>
            </a:r>
            <a:r>
              <a:rPr lang="en-US" sz="2000" i="1" u="sng" dirty="0" smtClean="0">
                <a:solidFill>
                  <a:schemeClr val="tx1"/>
                </a:solidFill>
                <a:hlinkClick r:id="rId5"/>
              </a:rPr>
              <a:t>http://SCL.gatech.edu/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Salesforce.com cloud demos </a:t>
            </a:r>
            <a:r>
              <a:rPr lang="en-US" sz="2000" i="1" u="sng" dirty="0" smtClean="0">
                <a:solidFill>
                  <a:schemeClr val="tx1"/>
                </a:solidFill>
                <a:hlinkClick r:id="rId6"/>
              </a:rPr>
              <a:t>http://salesforce.com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U.S. Defense Information Systems Agency </a:t>
            </a:r>
            <a:r>
              <a:rPr lang="en-US" sz="2000" i="1" u="sng" dirty="0" smtClean="0">
                <a:solidFill>
                  <a:schemeClr val="tx1"/>
                </a:solidFill>
                <a:hlinkClick r:id="rId7"/>
              </a:rPr>
              <a:t>http://disa.mil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Supply Chain, Europe’s strategic supply chain management resource. </a:t>
            </a:r>
            <a:r>
              <a:rPr lang="en-US" sz="2000" i="1" u="sng" dirty="0" smtClean="0">
                <a:solidFill>
                  <a:schemeClr val="tx1"/>
                </a:solidFill>
                <a:hlinkClick r:id="rId8"/>
              </a:rPr>
              <a:t>http://supplychainstandard.com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i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 Learning Objectives</a:t>
            </a:r>
            <a:endParaRPr lang="en-US" sz="3600" b="1" dirty="0">
              <a:solidFill>
                <a:srgbClr val="6B633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b="1" dirty="0" smtClean="0">
                <a:solidFill>
                  <a:srgbClr val="534D2F"/>
                </a:solidFill>
              </a:rPr>
              <a:t>Understand the types of information systems and how they process data.</a:t>
            </a:r>
          </a:p>
          <a:p>
            <a:r>
              <a:rPr lang="en-US" sz="2800" b="1" dirty="0" smtClean="0">
                <a:solidFill>
                  <a:srgbClr val="534D2F"/>
                </a:solidFill>
              </a:rPr>
              <a:t>Understand the types of information systems used to support business operations and decision makers.</a:t>
            </a:r>
          </a:p>
          <a:p>
            <a:r>
              <a:rPr lang="en-US" sz="2800" b="1" dirty="0" smtClean="0">
                <a:solidFill>
                  <a:srgbClr val="534D2F"/>
                </a:solidFill>
              </a:rPr>
              <a:t>Describe how IT supports supply chains and business processes.  </a:t>
            </a:r>
          </a:p>
          <a:p>
            <a:r>
              <a:rPr lang="en-US" sz="2800" b="1" dirty="0" smtClean="0">
                <a:solidFill>
                  <a:srgbClr val="534D2F"/>
                </a:solidFill>
              </a:rPr>
              <a:t>Understand the attributes, benefits, and risks of service-based and cloud computing infrastructures.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Copyright 2012 John Wiley &amp; Sons, Inc.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z="1600" smtClean="0">
                <a:solidFill>
                  <a:schemeClr val="tx1"/>
                </a:solidFill>
              </a:rPr>
              <a:pPr/>
              <a:t>3</a:t>
            </a:fld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Scenario for Brainstorming &amp; Discussion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(see book for full text) </a:t>
            </a:r>
            <a:endParaRPr lang="en-US" sz="28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600" dirty="0" smtClean="0">
                <a:solidFill>
                  <a:schemeClr val="tx1"/>
                </a:solidFill>
              </a:rPr>
              <a:t>Imagine that 2 large banks had merged, and that they were unable to integrate their customer ISs.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How might the lack of IS integration negatively impact the newly merged bank’s performance?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Would the merged bank know how many customers it had and which accounts each customer had?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How might not knowing which customers were the most profitable and which were the least profitable make it difficult for managers to improve performance?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61391"/>
            <a:ext cx="822960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spc="600" dirty="0" smtClean="0">
                <a:solidFill>
                  <a:srgbClr val="6B633D"/>
                </a:solidFill>
              </a:rPr>
              <a:t>For Class Discussion &amp; Debate</a:t>
            </a:r>
          </a:p>
          <a:p>
            <a:pPr algn="ctr"/>
            <a:r>
              <a:rPr lang="en-US" sz="2800" i="1" dirty="0" smtClean="0">
                <a:solidFill>
                  <a:schemeClr val="tx1"/>
                </a:solidFill>
              </a:rPr>
              <a:t>Sprint Nextel’s Subscriber Data Management System</a:t>
            </a:r>
            <a:endParaRPr lang="en-US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1036638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Debate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(see book for full text) </a:t>
            </a:r>
            <a:endParaRPr lang="en-US" sz="1800" b="0" i="1" u="sng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8768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400" dirty="0" smtClean="0">
                <a:solidFill>
                  <a:srgbClr val="002060"/>
                </a:solidFill>
              </a:rPr>
              <a:t>Data that’s inaccurate or incomplete is called </a:t>
            </a:r>
            <a:r>
              <a:rPr lang="en-US" sz="2400" i="1" dirty="0" smtClean="0">
                <a:solidFill>
                  <a:srgbClr val="002060"/>
                </a:solidFill>
              </a:rPr>
              <a:t>dirty data. </a:t>
            </a:r>
            <a:r>
              <a:rPr lang="en-US" sz="2400" dirty="0" smtClean="0">
                <a:solidFill>
                  <a:srgbClr val="002060"/>
                </a:solidFill>
              </a:rPr>
              <a:t>Dirty data cannot be trusted, but maintaining data quality is expensive.</a:t>
            </a:r>
          </a:p>
          <a:p>
            <a:pPr marL="0" lvl="0">
              <a:spcBef>
                <a:spcPts val="600"/>
              </a:spcBef>
              <a:buNone/>
            </a:pPr>
            <a:endParaRPr lang="en-US" sz="800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tx1"/>
                </a:solidFill>
              </a:rPr>
              <a:t>Take the position of the marketing manager, the IT manager, or the chief financial officer (CFO) who decides the budgets for each department.  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If you’re the marketing or IT manager, present valid and convincing arguments to the CFO for an increased budget to improve data quality. 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If you’re the CFO, challenge any unsupported arguments, ask questions, and then decide what to do about the IT budget.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534D2F"/>
                </a:solidFill>
              </a:rPr>
              <a:t>2-</a:t>
            </a:r>
            <a:fld id="{4C0BDC54-7FBA-410E-843C-F866E66B0366}" type="slidenum">
              <a:rPr lang="en-US" b="1" smtClean="0"/>
              <a:pPr/>
              <a:t>5</a:t>
            </a:fld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34D2F"/>
                </a:solidFill>
              </a:rPr>
              <a:t>2.1 Data and Software Application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800600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  <a:buNone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	Organizations have different types of information systems that collect and process data, distribute reports, and support decision making and business processes. 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Starting with transactions that take place at an interface (e.g., withdrawing  cash from an ATM), a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transaction processing system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(TPS) processes the data as follows:</a:t>
            </a:r>
          </a:p>
          <a:p>
            <a:pPr lvl="1"/>
            <a:r>
              <a:rPr lang="en-US" sz="2400" dirty="0" smtClean="0"/>
              <a:t>verifies available funds</a:t>
            </a:r>
          </a:p>
          <a:p>
            <a:pPr lvl="1"/>
            <a:r>
              <a:rPr lang="en-US" sz="2400" dirty="0" smtClean="0"/>
              <a:t>subtracts withdrawn amount updating the data in the database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Data are extracted from the database and organized into reports using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 management information systems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(MIS). 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Decision making is supported by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decision support systems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(DSS). 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Figure 2.1 Diagram showing the relationships among information systems.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2060"/>
                </a:solidFill>
              </a:rPr>
              <a:t>Various types of ISs and applications support managers, workers, work flows, business processes, and transactions with supply chain partners. 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rgbClr val="002060"/>
                </a:solidFill>
              </a:rPr>
              <a:pPr/>
              <a:t>7</a:t>
            </a:fld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6" descr="Figure-2-1-T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1" y="453263"/>
            <a:ext cx="6473788" cy="465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65100">
              <a:srgbClr val="7030A0">
                <a:alpha val="94000"/>
              </a:srgbClr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Data, Information, and Knowledge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rgbClr val="002060"/>
                </a:solidFill>
              </a:rPr>
              <a:t>Data: </a:t>
            </a:r>
            <a:r>
              <a:rPr lang="en-US" sz="2400" dirty="0" smtClean="0">
                <a:solidFill>
                  <a:srgbClr val="002060"/>
                </a:solidFill>
              </a:rPr>
              <a:t>raw data</a:t>
            </a:r>
          </a:p>
          <a:p>
            <a:pPr lvl="1">
              <a:spcAft>
                <a:spcPts val="600"/>
              </a:spcAft>
            </a:pPr>
            <a:r>
              <a:rPr lang="en-US" sz="2400" i="1" dirty="0" smtClean="0">
                <a:solidFill>
                  <a:schemeClr val="bg2">
                    <a:lumMod val="25000"/>
                  </a:schemeClr>
                </a:solidFill>
              </a:rPr>
              <a:t>Database: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stores data in such a way that it can be accessed, searched, retrieved, and/or updated </a:t>
            </a:r>
          </a:p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rgbClr val="002060"/>
                </a:solidFill>
              </a:rPr>
              <a:t>Information: </a:t>
            </a:r>
            <a:r>
              <a:rPr lang="en-US" sz="2400" dirty="0" smtClean="0">
                <a:solidFill>
                  <a:srgbClr val="002060"/>
                </a:solidFill>
              </a:rPr>
              <a:t>data that’s been processed, organized, or put into </a:t>
            </a:r>
            <a:r>
              <a:rPr lang="en-US" sz="2400" dirty="0" smtClean="0">
                <a:solidFill>
                  <a:srgbClr val="002060"/>
                </a:solidFill>
              </a:rPr>
              <a:t>context.</a:t>
            </a:r>
            <a:endParaRPr lang="en-US" sz="2400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rgbClr val="002060"/>
                </a:solidFill>
              </a:rPr>
              <a:t>Knowledge</a:t>
            </a:r>
            <a:r>
              <a:rPr lang="en-US" sz="2400" dirty="0" smtClean="0">
                <a:solidFill>
                  <a:srgbClr val="002060"/>
                </a:solidFill>
              </a:rPr>
              <a:t>: data or information that have been processed to convey understanding, experience, accumulated learning, and expertise as they apply to a current problem or activity.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rgbClr val="002060"/>
                </a:solidFill>
              </a:rPr>
              <a:pPr/>
              <a:t>8</a:t>
            </a:fld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13" descr="ist2_8648439-business-and-business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048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90500" dist="152400">
              <a:srgbClr val="002060">
                <a:alpha val="91000"/>
              </a:srgbClr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John Wiley &amp; Sons,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2-</a:t>
            </a:r>
            <a:fld id="{4C0BDC54-7FBA-410E-843C-F866E66B0366}" type="slidenum">
              <a:rPr lang="en-US" smtClean="0">
                <a:solidFill>
                  <a:srgbClr val="002060"/>
                </a:solidFill>
              </a:rPr>
              <a:pPr/>
              <a:t>9</a:t>
            </a:fld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15" descr="Figure-2-3-data-info-know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08540"/>
            <a:ext cx="4876800" cy="551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6400" y="5802868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Figure 2.2. Example of data, information, and knowledge.   </a:t>
            </a:r>
            <a:endParaRPr lang="en-US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</TotalTime>
  <Words>1215</Words>
  <Application>Microsoft Office PowerPoint</Application>
  <PresentationFormat>On-screen Show (4:3)</PresentationFormat>
  <Paragraphs>225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IT Infrastructure and  Support Systems </vt:lpstr>
      <vt:lpstr>Chapter 2 Outline</vt:lpstr>
      <vt:lpstr>Chapter 2 Learning Objectives</vt:lpstr>
      <vt:lpstr>For Class Discussion &amp; Debate Sprint Nextel’s Subscriber Data Management System</vt:lpstr>
      <vt:lpstr>Debate (see book for full text) </vt:lpstr>
      <vt:lpstr>2.1 Data and Software Application Concepts</vt:lpstr>
      <vt:lpstr>Slide 7</vt:lpstr>
      <vt:lpstr>Data, Information, and Knowledge</vt:lpstr>
      <vt:lpstr>Slide 9</vt:lpstr>
      <vt:lpstr>2.2 Types of Information Systems and Support</vt:lpstr>
      <vt:lpstr>Operations support system Transaction Processing Systems (TPS)</vt:lpstr>
      <vt:lpstr>TABLE 2.1 Business Transactions in a Manufacturing Company </vt:lpstr>
      <vt:lpstr>Operations support system  Batch vs. Online Real-Time Processing</vt:lpstr>
      <vt:lpstr>Management support system  Management Information Systems (MIS)</vt:lpstr>
      <vt:lpstr>Management support system  Decision Support Systems (DSS)</vt:lpstr>
      <vt:lpstr>2.3 Supply Chain and Logistics Support</vt:lpstr>
      <vt:lpstr>Logistics &amp; RFID</vt:lpstr>
      <vt:lpstr>Wal-Mart’s Global Sourcing Strategy for its Backstream Supply Chain</vt:lpstr>
      <vt:lpstr>2.4 IT Infrastructures, Cloud Computing, &amp; Services </vt:lpstr>
      <vt:lpstr>Cloud Computing </vt:lpstr>
      <vt:lpstr>IT at Work 2.4</vt:lpstr>
      <vt:lpstr>What Services are Available in the Cloud?</vt:lpstr>
      <vt:lpstr>Moving to the Cloud raises questions </vt:lpstr>
      <vt:lpstr>Cloud computing limitations &amp; trade-offs</vt:lpstr>
      <vt:lpstr>Chapter 2 Link Library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</dc:creator>
  <cp:lastModifiedBy> </cp:lastModifiedBy>
  <cp:revision>97</cp:revision>
  <dcterms:created xsi:type="dcterms:W3CDTF">2010-10-24T06:01:35Z</dcterms:created>
  <dcterms:modified xsi:type="dcterms:W3CDTF">2010-12-21T21:21:25Z</dcterms:modified>
</cp:coreProperties>
</file>