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63" r:id="rId3"/>
    <p:sldId id="257" r:id="rId4"/>
    <p:sldId id="258" r:id="rId5"/>
    <p:sldId id="259" r:id="rId6"/>
    <p:sldId id="260" r:id="rId7"/>
    <p:sldId id="286" r:id="rId8"/>
    <p:sldId id="291" r:id="rId9"/>
    <p:sldId id="292" r:id="rId10"/>
    <p:sldId id="288" r:id="rId11"/>
    <p:sldId id="289" r:id="rId12"/>
    <p:sldId id="287" r:id="rId13"/>
    <p:sldId id="293" r:id="rId14"/>
    <p:sldId id="280" r:id="rId15"/>
    <p:sldId id="279" r:id="rId16"/>
    <p:sldId id="271" r:id="rId17"/>
    <p:sldId id="273" r:id="rId18"/>
    <p:sldId id="278" r:id="rId19"/>
    <p:sldId id="272" r:id="rId20"/>
    <p:sldId id="281" r:id="rId21"/>
    <p:sldId id="282" r:id="rId22"/>
    <p:sldId id="283" r:id="rId23"/>
    <p:sldId id="261" r:id="rId24"/>
    <p:sldId id="295" r:id="rId25"/>
    <p:sldId id="294" r:id="rId26"/>
    <p:sldId id="284" r:id="rId27"/>
    <p:sldId id="285" r:id="rId28"/>
    <p:sldId id="298" r:id="rId29"/>
    <p:sldId id="296" r:id="rId30"/>
    <p:sldId id="299" r:id="rId31"/>
    <p:sldId id="29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633D"/>
    <a:srgbClr val="534D2F"/>
    <a:srgbClr val="94C3D8"/>
    <a:srgbClr val="825700"/>
    <a:srgbClr val="C89800"/>
    <a:srgbClr val="FFD85D"/>
    <a:srgbClr val="F9B07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8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1EC91B-595E-4082-B1E6-D4F740D10EB8}" type="datetimeFigureOut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21A7A-A841-4976-BBD4-1A7C895EC3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D1C92F-254F-4220-8A91-B765A80366D4}" type="slidenum">
              <a:rPr lang="en-US" smtClean="0"/>
              <a:pPr/>
              <a:t>16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F07E56-A343-4C1A-A2F3-885AADB87446}" type="slidenum">
              <a:rPr lang="en-US" smtClean="0"/>
              <a:pPr/>
              <a:t>17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8D36B45-BA5D-471F-A246-677B66973E89}" type="slidenum">
              <a:rPr lang="en-US" smtClean="0"/>
              <a:pPr/>
              <a:t>19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>
            <a:normAutofit/>
          </a:bodyPr>
          <a:lstStyle>
            <a:lvl1pPr algn="l">
              <a:defRPr sz="3600" b="1" spc="150" baseline="0">
                <a:solidFill>
                  <a:srgbClr val="6B633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9718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6B633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00800"/>
            <a:ext cx="2895600" cy="365125"/>
          </a:xfrm>
        </p:spPr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 b="0">
                <a:solidFill>
                  <a:srgbClr val="6B633D"/>
                </a:solidFill>
              </a:defRPr>
            </a:lvl1pPr>
          </a:lstStyle>
          <a:p>
            <a:r>
              <a:rPr lang="en-US" dirty="0" smtClean="0"/>
              <a:t>3</a:t>
            </a:r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AAA8-E96E-4162-BFAD-51C068318A5A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71C0-55C2-4599-868B-1465939CE4BF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 b="1">
                <a:solidFill>
                  <a:srgbClr val="6B633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6B633D"/>
              </a:buClr>
              <a:buSzPct val="80000"/>
              <a:buFont typeface="Wingdings" pitchFamily="2" charset="2"/>
              <a:buChar char="§"/>
              <a:defRPr baseline="0">
                <a:solidFill>
                  <a:srgbClr val="6B633D"/>
                </a:solidFill>
              </a:defRPr>
            </a:lvl1pPr>
            <a:lvl2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buClr>
                <a:schemeClr val="tx1">
                  <a:lumMod val="65000"/>
                  <a:lumOff val="35000"/>
                </a:schemeClr>
              </a:buClr>
              <a:buSzPct val="90000"/>
              <a:buFont typeface="Wingdings" pitchFamily="2" charset="2"/>
              <a:buChar char="ü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None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2895600" cy="365125"/>
          </a:xfrm>
        </p:spPr>
        <p:txBody>
          <a:bodyPr/>
          <a:lstStyle>
            <a:lvl1pPr marL="0" algn="l" defTabSz="914400" rtl="0" eaLnBrk="1" latinLnBrk="0" hangingPunct="1">
              <a:def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rgbClr val="6B633D"/>
                </a:solidFill>
              </a:defRPr>
            </a:lvl1pPr>
          </a:lstStyle>
          <a:p>
            <a:r>
              <a:rPr lang="en-US" dirty="0" smtClean="0"/>
              <a:t>3-</a:t>
            </a:r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429000"/>
            <a:ext cx="7772400" cy="1362075"/>
          </a:xfrm>
        </p:spPr>
        <p:txBody>
          <a:bodyPr anchor="t">
            <a:normAutofit/>
          </a:bodyPr>
          <a:lstStyle>
            <a:lvl1pPr algn="l">
              <a:defRPr sz="2800" b="1" cap="all">
                <a:solidFill>
                  <a:srgbClr val="6B633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852613"/>
            <a:ext cx="7772400" cy="1500187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248400"/>
            <a:ext cx="2895600" cy="365125"/>
          </a:xfrm>
        </p:spPr>
        <p:txBody>
          <a:bodyPr/>
          <a:lstStyle>
            <a:lvl1pPr marL="0" algn="l" defTabSz="914400" rtl="0" eaLnBrk="1" latinLnBrk="0" hangingPunct="1">
              <a:def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 baseline="0">
                <a:solidFill>
                  <a:srgbClr val="6B633D"/>
                </a:solidFill>
              </a:defRPr>
            </a:lvl1pPr>
          </a:lstStyle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359A4-4A44-468D-A9F6-6460529C8D93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A64A0-4F6F-4659-BC30-B0817D88772B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3592-17FE-4394-B74F-2F20B410AD1D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333A5-122B-405B-9AD9-ACA536114888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79171-FF1F-43C9-8C53-EB50C8DE8669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B2FCB-C11A-4802-BD41-706E7FB0CA27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chemeClr val="bg1">
                <a:lumMod val="85000"/>
              </a:schemeClr>
            </a:gs>
            <a:gs pos="100000">
              <a:srgbClr val="C89800">
                <a:alpha val="54000"/>
              </a:srgbClr>
            </a:gs>
            <a:gs pos="0">
              <a:srgbClr val="94C3D8"/>
            </a:gs>
            <a:gs pos="2000">
              <a:srgbClr val="94C3D8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4CCE7-FB20-49BD-8561-3AAF5A5DDC49}" type="datetime1">
              <a:rPr lang="en-US" smtClean="0"/>
              <a:pPr/>
              <a:t>12/21/2010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emc.com/" TargetMode="External"/><Relationship Id="rId3" Type="http://schemas.openxmlformats.org/officeDocument/2006/relationships/hyperlink" Target="http://advizorsolutions.com/" TargetMode="External"/><Relationship Id="rId7" Type="http://schemas.openxmlformats.org/officeDocument/2006/relationships/hyperlink" Target="http://tableausoftware.com/data-visualization-software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as.com/" TargetMode="External"/><Relationship Id="rId5" Type="http://schemas.openxmlformats.org/officeDocument/2006/relationships/hyperlink" Target="http://www.sas.com/" TargetMode="External"/><Relationship Id="rId4" Type="http://schemas.openxmlformats.org/officeDocument/2006/relationships/hyperlink" Target="http://clarabridge.com/" TargetMode="External"/><Relationship Id="rId9" Type="http://schemas.openxmlformats.org/officeDocument/2006/relationships/hyperlink" Target="http://oracle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1905000"/>
            <a:ext cx="5334000" cy="1089025"/>
          </a:xfrm>
        </p:spPr>
        <p:txBody>
          <a:bodyPr>
            <a:normAutofit fontScale="90000"/>
          </a:bodyPr>
          <a:lstStyle/>
          <a:p>
            <a:r>
              <a:rPr lang="en-US" spc="0" dirty="0" smtClean="0"/>
              <a:t>Data, Text, and </a:t>
            </a:r>
            <a:br>
              <a:rPr lang="en-US" spc="0" dirty="0" smtClean="0"/>
            </a:br>
            <a:r>
              <a:rPr lang="en-US" spc="0" dirty="0" smtClean="0"/>
              <a:t>Document Management 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1066800"/>
            <a:ext cx="2819400" cy="685800"/>
          </a:xfrm>
        </p:spPr>
        <p:txBody>
          <a:bodyPr>
            <a:normAutofit/>
          </a:bodyPr>
          <a:lstStyle/>
          <a:p>
            <a:pPr algn="l"/>
            <a:r>
              <a:rPr lang="en-US" sz="2800" spc="200" dirty="0" smtClean="0">
                <a:solidFill>
                  <a:srgbClr val="6B63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400" spc="200" dirty="0" smtClean="0">
                <a:solidFill>
                  <a:srgbClr val="6B63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hapter </a:t>
            </a:r>
            <a:r>
              <a:rPr lang="en-US" sz="2800" spc="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800" spc="200" dirty="0" smtClean="0">
                <a:solidFill>
                  <a:srgbClr val="6B63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800" spc="200" dirty="0">
              <a:solidFill>
                <a:srgbClr val="6B63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z="1600" smtClean="0">
                <a:solidFill>
                  <a:schemeClr val="tx1"/>
                </a:solidFill>
              </a:rPr>
              <a:pPr/>
              <a:t>1</a:t>
            </a:fld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" y="624840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Copyright 2012 John Wiley &amp; Sons, Inc.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 descr="cover-it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819400" cy="38184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0" y="3810000"/>
            <a:ext cx="9144000" cy="0"/>
          </a:xfrm>
          <a:prstGeom prst="line">
            <a:avLst/>
          </a:prstGeom>
          <a:ln w="152400">
            <a:gradFill>
              <a:gsLst>
                <a:gs pos="0">
                  <a:srgbClr val="825700"/>
                </a:gs>
                <a:gs pos="0">
                  <a:srgbClr val="82570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flat" dir="t">
              <a:rot lat="0" lon="0" rev="7200000"/>
            </a:lightRig>
          </a:scene3d>
          <a:sp3d extrusionH="107950">
            <a:extrusionClr>
              <a:srgbClr val="94C3D8"/>
            </a:extrusion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/>
          <p:cNvSpPr txBox="1">
            <a:spLocks/>
          </p:cNvSpPr>
          <p:nvPr/>
        </p:nvSpPr>
        <p:spPr>
          <a:xfrm>
            <a:off x="1447800" y="4495800"/>
            <a:ext cx="6172200" cy="369332"/>
          </a:xfrm>
          <a:prstGeom prst="rect">
            <a:avLst/>
          </a:prstGeom>
          <a:ln w="12700">
            <a:gradFill>
              <a:gsLst>
                <a:gs pos="60000">
                  <a:schemeClr val="tx1">
                    <a:lumMod val="50000"/>
                    <a:lumOff val="50000"/>
                  </a:schemeClr>
                </a:gs>
                <a:gs pos="94000">
                  <a:schemeClr val="tx1">
                    <a:lumMod val="50000"/>
                    <a:lumOff val="5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12700" dir="11880000" rotWithShape="0">
              <a:prstClr val="black">
                <a:alpha val="83000"/>
              </a:prstClr>
            </a:outerShdw>
          </a:effectLst>
        </p:spPr>
        <p:txBody>
          <a:bodyPr vert="horz" lIns="91440" tIns="45720" rIns="91440" bIns="4572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b="0" i="1" u="none" strike="noStrike" kern="1200" cap="none" spc="200" normalizeH="0" baseline="0" noProof="0" dirty="0" smtClean="0">
                <a:ln>
                  <a:noFill/>
                </a:ln>
                <a:solidFill>
                  <a:srgbClr val="6B63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u="none" strike="noStrike" kern="1200" cap="none" spc="200" normalizeH="0" baseline="0" noProof="0" dirty="0" smtClean="0">
                <a:ln>
                  <a:noFill/>
                </a:ln>
                <a:solidFill>
                  <a:srgbClr val="6B633D"/>
                </a:solidFill>
                <a:uLnTx/>
                <a:uFillTx/>
                <a:latin typeface="+mn-lt"/>
                <a:ea typeface="+mn-ea"/>
                <a:cs typeface="+mn-cs"/>
              </a:rPr>
              <a:t>Course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24200" y="2286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Part II. Data and Network Infrastructure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chemeClr val="tx1"/>
                </a:solidFill>
              </a:rPr>
              <a:t>IT at Work 3.1 – Healthcare Sector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Data Errors Cost Billions of Dollars and Put Lives at 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Every day, healthcare administrators and others throughout the healthcare supply chain waste 24% --30% of their time correcting data errors.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Each incorrect transaction costs $60 to $80 to correct.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About 60% of all invoices among supply chain partners have errors, and each invoice error costs $40 to $400 to reconcile.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Each year, billions of dollars are wasted in the healthcare supply chain because of supply chain data disconnects.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chemeClr val="tx1"/>
                </a:solidFill>
              </a:rPr>
              <a:t>IT at Work 3.1 </a:t>
            </a:r>
            <a:r>
              <a:rPr lang="en-US" sz="2200" b="0" i="1" dirty="0" smtClean="0">
                <a:solidFill>
                  <a:schemeClr val="bg1">
                    <a:lumMod val="50000"/>
                  </a:schemeClr>
                </a:solidFill>
              </a:rPr>
              <a:t>(continued)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Data Errors Cost Billions of Dollars and Put Lives at 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indent="0"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Benefits from data synchronization in the healthcare sector and supply chair: 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600" dirty="0" smtClean="0">
                <a:solidFill>
                  <a:schemeClr val="tx1"/>
                </a:solidFill>
              </a:rPr>
              <a:t>Easier and faster product sourcing  because of accurate and consistent item information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600" dirty="0" smtClean="0">
                <a:solidFill>
                  <a:schemeClr val="tx1"/>
                </a:solidFill>
              </a:rPr>
              <a:t>Significantly reduces the amount of fraud or unauthorized purchasing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600" dirty="0" smtClean="0">
                <a:solidFill>
                  <a:schemeClr val="tx1"/>
                </a:solidFill>
              </a:rPr>
              <a:t>Reduces unnecessary inventories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600" dirty="0" smtClean="0">
                <a:solidFill>
                  <a:schemeClr val="tx1"/>
                </a:solidFill>
              </a:rPr>
              <a:t>Lowers prices because purchase volumes became apparent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600" dirty="0" smtClean="0">
                <a:solidFill>
                  <a:schemeClr val="tx1"/>
                </a:solidFill>
              </a:rPr>
              <a:t>Improves patient safety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0" y="5405735"/>
            <a:ext cx="4495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Figure 3.2 </a:t>
            </a:r>
            <a:r>
              <a:rPr lang="en-US" sz="2000" b="1" i="1" dirty="0" smtClean="0"/>
              <a:t>Data life cycle </a:t>
            </a:r>
            <a:endParaRPr lang="en-US" sz="2000" b="1" i="1" dirty="0"/>
          </a:p>
        </p:txBody>
      </p:sp>
      <p:pic>
        <p:nvPicPr>
          <p:cNvPr id="9" name="Content Placeholder 8" descr="3-1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2155986"/>
            <a:ext cx="8512296" cy="3254214"/>
          </a:xfrm>
          <a:effectLst>
            <a:outerShdw blurRad="4191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685800" y="476071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 management </a:t>
            </a:r>
            <a:r>
              <a:rPr lang="en-US" sz="2400" dirty="0" smtClean="0"/>
              <a:t>is a structured approach for capturing, storing, processing, integrating, distributing, securing, and archiving data effectively throughout their </a:t>
            </a:r>
            <a:r>
              <a:rPr lang="en-US" sz="2400" i="1" dirty="0" smtClean="0"/>
              <a:t>life cycle.</a:t>
            </a:r>
            <a:endParaRPr lang="en-US" sz="2400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13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4" descr="Syncsort-Data-Warehouse-figure-chap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37559"/>
            <a:ext cx="8534400" cy="4753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46100" dist="88900" sx="102000" sy="102000" algn="ctr" rotWithShape="0">
              <a:prstClr val="black">
                <a:alpha val="52000"/>
              </a:prst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295400" y="5848290"/>
            <a:ext cx="5943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/>
              <a:t>Figure 3.4. Model of an Enterprise Data Warehouse</a:t>
            </a:r>
            <a:endParaRPr lang="en-US" sz="2000" b="1" dirty="0">
              <a:solidFill>
                <a:schemeClr val="hlin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58914"/>
            <a:ext cx="853440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Data from various sources are extracted, transformed, &amp; loaded (ETL) into a data warehouse; then used to support functions and apps throughout the enterprise.</a:t>
            </a:r>
            <a:endParaRPr 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34D2F"/>
                </a:solidFill>
              </a:rPr>
              <a:t>3.2 File Management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	Computer systems </a:t>
            </a:r>
            <a:r>
              <a:rPr lang="en-US" sz="2400" i="1" dirty="0" smtClean="0">
                <a:solidFill>
                  <a:schemeClr val="tx2">
                    <a:lumMod val="50000"/>
                  </a:schemeClr>
                </a:solidFill>
              </a:rPr>
              <a:t>organize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 data into a hierarchy: </a:t>
            </a:r>
            <a:b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		bits, bytes, fields, records, files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and databases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3" descr="Figure-3-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5850" y="2374900"/>
            <a:ext cx="6762750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066800" y="5715000"/>
            <a:ext cx="678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Figure 3.6 Hierarchy of data for a computer-based file.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  <a:t>Limitations of the File Environment 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534400" cy="45259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When organizations began using computers, they started with one application at a time, usually accounting, billing, and payroll. Each app was designed to be a </a:t>
            </a:r>
            <a:r>
              <a:rPr lang="en-US" sz="2400" i="1" dirty="0" smtClean="0">
                <a:solidFill>
                  <a:schemeClr val="bg2">
                    <a:lumMod val="10000"/>
                  </a:schemeClr>
                </a:solidFill>
              </a:rPr>
              <a:t>stand-alone system,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which led to data problems.</a:t>
            </a:r>
          </a:p>
          <a:p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Data problems with a </a:t>
            </a:r>
            <a:r>
              <a:rPr lang="en-US" sz="2400" i="1" dirty="0" smtClean="0">
                <a:solidFill>
                  <a:schemeClr val="bg2">
                    <a:lumMod val="10000"/>
                  </a:schemeClr>
                </a:solidFill>
              </a:rPr>
              <a:t>file environment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lvl="1"/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data redundancy</a:t>
            </a:r>
          </a:p>
          <a:p>
            <a:pPr lvl="1"/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data inconsistency</a:t>
            </a:r>
          </a:p>
          <a:p>
            <a:pPr lvl="1"/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data isolation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data security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838200" y="4495800"/>
            <a:ext cx="7239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400" dirty="0" smtClean="0"/>
              <a:t> Stand-alone systems result in data redundancy, inconsistency, and isolation. 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400" i="1" dirty="0" smtClean="0">
                <a:solidFill>
                  <a:schemeClr val="bg2">
                    <a:lumMod val="10000"/>
                  </a:schemeClr>
                </a:solidFill>
              </a:rPr>
              <a:t>Database management systems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helped solve the data problems of file-based systems.</a:t>
            </a:r>
          </a:p>
        </p:txBody>
      </p:sp>
      <p:pic>
        <p:nvPicPr>
          <p:cNvPr id="9219" name="Picture 3" descr="Figure-3-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50276"/>
            <a:ext cx="7315200" cy="3893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82600" dist="76200" dir="4200000" sx="103000" sy="103000" algn="ctr" rotWithShape="0">
              <a:schemeClr val="accent1">
                <a:lumMod val="50000"/>
                <a:alpha val="65000"/>
              </a:schemeClr>
            </a:outerShdw>
          </a:effectLst>
        </p:spPr>
      </p:pic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3-</a:t>
            </a:r>
            <a:fld id="{81DB2BDE-AF53-4D23-86DE-C817B242CE96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/>
              <a:t>16</a:t>
            </a:fld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0" y="6400800"/>
            <a:ext cx="2895600" cy="365125"/>
          </a:xfrm>
        </p:spPr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685800" y="5105400"/>
            <a:ext cx="7772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/>
              <a:t>Figure 3.10 Database management system provides access to all data in the database.            </a:t>
            </a:r>
            <a:r>
              <a:rPr lang="en-US" sz="2000" b="1" dirty="0">
                <a:solidFill>
                  <a:schemeClr val="hlink"/>
                </a:solidFill>
              </a:rPr>
              <a:t>  </a:t>
            </a:r>
          </a:p>
        </p:txBody>
      </p:sp>
      <p:pic>
        <p:nvPicPr>
          <p:cNvPr id="11267" name="Picture 3" descr="Figure-3-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762000"/>
            <a:ext cx="8477277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68300" dist="177800" dir="2880000" sx="102000" sy="102000" algn="ctr" rotWithShape="0">
              <a:schemeClr val="accent1">
                <a:lumMod val="50000"/>
                <a:alpha val="40000"/>
              </a:schemeClr>
            </a:outerShdw>
          </a:effectLst>
        </p:spPr>
      </p:pic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FE2C63AA-4232-4D77-8E03-5069BE3D0EDC}" type="slidenum">
              <a:rPr lang="en-US" smtClean="0">
                <a:solidFill>
                  <a:schemeClr val="tx1"/>
                </a:solidFill>
              </a:rPr>
              <a:pPr/>
              <a:t>17</a:t>
            </a:fld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0" y="6400800"/>
            <a:ext cx="2895600" cy="365125"/>
          </a:xfrm>
        </p:spPr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3.3 Database Management Systems (DMBS)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Numerous data sources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clickstream data from Web and e-commerce applications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detailed data from POS terminals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filtered data from CRM, supply chain, and enterprise resource planning applications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DBMS permits an organization to centralize data, manage them efficiently, and give application programs access to the stored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data.</a:t>
            </a:r>
            <a:endParaRPr lang="en-US" sz="2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28600" y="2362200"/>
            <a:ext cx="3505200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n-US" sz="2000" b="1" dirty="0" smtClean="0"/>
              <a:t>Centralized </a:t>
            </a:r>
            <a:r>
              <a:rPr lang="en-US" sz="2000" b="1" dirty="0" smtClean="0"/>
              <a:t>database</a:t>
            </a:r>
            <a:endParaRPr lang="en-US" sz="2000" b="1" dirty="0" smtClean="0"/>
          </a:p>
          <a:p>
            <a:pPr marL="457200" indent="-457200">
              <a:buFont typeface="+mj-lt"/>
              <a:buAutoNum type="alphaLcParenR"/>
            </a:pPr>
            <a:r>
              <a:rPr lang="en-US" sz="2000" b="1" dirty="0" smtClean="0"/>
              <a:t>Distributed </a:t>
            </a:r>
            <a:r>
              <a:rPr lang="en-US" sz="2000" b="1" dirty="0"/>
              <a:t>database with complete or partial copies of the central database in more than one </a:t>
            </a:r>
            <a:r>
              <a:rPr lang="en-US" sz="2000" b="1" dirty="0" smtClean="0"/>
              <a:t>location                </a:t>
            </a:r>
            <a:r>
              <a:rPr lang="en-US" sz="2000" b="1" dirty="0" smtClean="0">
                <a:solidFill>
                  <a:schemeClr val="hlink"/>
                </a:solidFill>
              </a:rPr>
              <a:t>   </a:t>
            </a:r>
            <a:endParaRPr lang="en-US" sz="2000" dirty="0">
              <a:solidFill>
                <a:schemeClr val="hlink"/>
              </a:solidFill>
            </a:endParaRPr>
          </a:p>
        </p:txBody>
      </p:sp>
      <p:pic>
        <p:nvPicPr>
          <p:cNvPr id="10243" name="Picture 3" descr="Figure-3-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68111"/>
            <a:ext cx="4572000" cy="5804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33400" dir="8280000" sx="105000" sy="105000" algn="ctr" rotWithShape="0">
              <a:schemeClr val="accent1">
                <a:lumMod val="50000"/>
                <a:alpha val="61000"/>
              </a:schemeClr>
            </a:outerShdw>
          </a:effectLst>
        </p:spPr>
      </p:pic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3-</a:t>
            </a:r>
            <a:fld id="{3ED3B7A1-ECC5-4086-8750-945D2B575EC8}" type="slidenum">
              <a:rPr lang="en-US" smtClean="0">
                <a:solidFill>
                  <a:schemeClr val="tx2">
                    <a:lumMod val="50000"/>
                  </a:schemeClr>
                </a:solidFill>
              </a:rPr>
              <a:pPr/>
              <a:t>19</a:t>
            </a:fld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905000"/>
            <a:ext cx="3124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</a:rPr>
              <a:t>2 types of databases: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2895600" cy="365125"/>
          </a:xfrm>
        </p:spPr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pc="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3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534D2F"/>
                </a:solidFill>
              </a:rPr>
              <a:t>3.1 Data, Text, and Document Management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534D2F"/>
                </a:solidFill>
              </a:rPr>
              <a:t>3.2 File Management Systems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534D2F"/>
                </a:solidFill>
              </a:rPr>
              <a:t>3.3 Database Management Systems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534D2F"/>
                </a:solidFill>
              </a:rPr>
              <a:t>3.4 Data Warehouses, Data Marts, and Data Centers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534D2F"/>
                </a:solidFill>
              </a:rPr>
              <a:t>3.5 Enterprise Content Management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Functions of a Database Management System (DBMS) 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Data filtering and profiling: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Inspecting the data for errors, inconsistencies, redundancies, and incomplete information.</a:t>
            </a:r>
          </a:p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 Data quality: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Correcting, standardizing, and verifying the integrity of the data.</a:t>
            </a:r>
          </a:p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Data synchronization: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Integrating, matching, or linking data from disparate sources.</a:t>
            </a:r>
          </a:p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Data enrichment: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Enhancing data using information from internal and external data sources.</a:t>
            </a:r>
          </a:p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Data maintenance: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Checking and controlling data integrity over time.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20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3.4 Data Warehouses, Data Marts, and</a:t>
            </a:r>
            <a:br>
              <a:rPr lang="en-US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Data Centers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ts val="1200"/>
              </a:spcBef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Data warehouse: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a repository in which data are organized so that they can be readily analyzed using methods such as data mining, decision support, querying, and other applications. 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enable managers and knowledge workers to leverage enterprise data to make the smartest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decisions</a:t>
            </a:r>
            <a:endParaRPr lang="en-U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enable OLAP (online analytic processing)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Data marts: 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designed for a strategic business unit (SBU) or a single department.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Data centers: 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facilities containing mission-critical ISs </a:t>
            </a:r>
            <a:b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and components that deliver data and IT services to the enterprise. </a:t>
            </a:r>
          </a:p>
          <a:p>
            <a:endParaRPr lang="en-US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21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2">
                    <a:lumMod val="50000"/>
                  </a:schemeClr>
                </a:solidFill>
              </a:rPr>
              <a:pPr/>
              <a:t>22</a:t>
            </a:fld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Picture 3" descr="Figure-3-1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81000"/>
            <a:ext cx="5486400" cy="50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69900" dist="431800" dir="2220000" sx="102000" sy="102000" algn="ctr" rotWithShape="0">
              <a:prstClr val="black">
                <a:alpha val="11000"/>
              </a:prstClr>
            </a:outerShdw>
          </a:effec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762000" y="5543490"/>
            <a:ext cx="6858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/>
              <a:t>Figure 3.11 Data warehouse framework and views.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Building an Enterprise Data Warehouse (EDW)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A company that is considering building a DW first needs to address a series of basic questions to avoid a failure: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Does top management support the DW? 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Do users want access to a broad range of data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Do users want data access and analysis tools?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Do users understand how to use the DW to solve business problems?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Does the unit have one or more power users who can understand DW technologies?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23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3" descr="Figure-3-1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81000"/>
            <a:ext cx="7924800" cy="525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8600" sx="106000" sy="106000" algn="ctr" rotWithShape="0">
              <a:schemeClr val="tx2">
                <a:lumMod val="50000"/>
                <a:alpha val="40000"/>
              </a:schemeClr>
            </a:outerShdw>
          </a:effec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38200" y="5829925"/>
            <a:ext cx="701040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/>
              <a:t>Figure 3.12 Teradata Corp.’s </a:t>
            </a:r>
            <a:r>
              <a:rPr lang="en-US" sz="2000" b="1" dirty="0" smtClean="0"/>
              <a:t>EDW</a:t>
            </a:r>
            <a:endParaRPr lang="en-US" sz="2000" b="1" dirty="0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endParaRPr lang="en-US" sz="14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</a:rPr>
              <a:t>Suitability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Data warehousing is most appropriate for organizations that have some of the following characteristics: </a:t>
            </a:r>
            <a:endParaRPr lang="en-US" sz="3000" dirty="0" smtClean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End users need to access large amounts of data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Operational data are stored in different systems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The organization serves a large, diverse customer base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The same data are represented differently in different systems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Extensive end-user computing is performed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25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3.5 Enterprise Content Management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ECM includes: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 electronic document management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Web content management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digital asset management, and 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electronic records management (ERM)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26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27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4" descr="Figure-3-5b-doc-mant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0872" y="225100"/>
            <a:ext cx="5618128" cy="526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50900" dist="584200" algn="ctr" rotWithShape="0">
              <a:schemeClr val="accent1">
                <a:lumMod val="50000"/>
                <a:alpha val="35000"/>
              </a:schemeClr>
            </a:outerShdw>
          </a:effec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295400" y="5464314"/>
            <a:ext cx="6477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/>
              <a:t>Figure 3.13 Electronic records management from </a:t>
            </a:r>
            <a:r>
              <a:rPr lang="en-US" sz="2000" b="1" dirty="0" smtClean="0"/>
              <a:t>creation</a:t>
            </a:r>
            <a:br>
              <a:rPr lang="en-US" sz="2000" b="1" dirty="0" smtClean="0"/>
            </a:br>
            <a:r>
              <a:rPr lang="en-US" sz="2000" b="1" dirty="0" smtClean="0"/>
              <a:t>to </a:t>
            </a:r>
            <a:r>
              <a:rPr lang="en-US" sz="2000" b="1" dirty="0"/>
              <a:t>retention or destruction     </a:t>
            </a:r>
            <a:endParaRPr lang="en-US" sz="20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Unstructured business records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Businesses generate volumes of documents, messages, and memos that, by their nature, contain </a:t>
            </a:r>
            <a:r>
              <a:rPr lang="en-US" sz="2400" i="1" dirty="0" smtClean="0">
                <a:solidFill>
                  <a:schemeClr val="tx2">
                    <a:lumMod val="50000"/>
                  </a:schemeClr>
                </a:solidFill>
              </a:rPr>
              <a:t>unstructured content </a:t>
            </a:r>
            <a:r>
              <a:rPr lang="en-US" sz="2400" dirty="0" smtClean="0">
                <a:solidFill>
                  <a:schemeClr val="tx1"/>
                </a:solidFill>
              </a:rPr>
              <a:t>that cannot be put into a database. 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Many of these materials are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business records </a:t>
            </a:r>
            <a:r>
              <a:rPr lang="en-US" sz="2400" dirty="0" smtClean="0">
                <a:solidFill>
                  <a:schemeClr val="tx1"/>
                </a:solidFill>
              </a:rPr>
              <a:t>that must be retained and made available when requested by auditors, investigators, the SEC, the IRS, or other authorities. 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To be retrievable, business records must be organized and </a:t>
            </a:r>
            <a:r>
              <a:rPr lang="en-US" sz="2400" dirty="0" smtClean="0">
                <a:solidFill>
                  <a:schemeClr val="tx1"/>
                </a:solidFill>
              </a:rPr>
              <a:t>indexed.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Records are not needed for current operations or decisions, are archived—moved into longer-term storage.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28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Business Value of E-Records Management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Companies need to be prepared to respond to an audit, federal investigation, lawsuit, or other legal action against it.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000" i="1" dirty="0" smtClean="0">
                <a:solidFill>
                  <a:schemeClr val="tx1"/>
                </a:solidFill>
              </a:rPr>
              <a:t>Examples of lawsuits: </a:t>
            </a:r>
            <a:r>
              <a:rPr lang="en-US" sz="2000" dirty="0" smtClean="0">
                <a:solidFill>
                  <a:schemeClr val="tx1"/>
                </a:solidFill>
              </a:rPr>
              <a:t>patent violations, fraud, product safety negligence, theft of intellectual property, breach of contract, wrongful termination, harassment, and discrimination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tx1"/>
                </a:solidFill>
              </a:rPr>
              <a:t>E-discovery</a:t>
            </a:r>
            <a:r>
              <a:rPr lang="en-US" sz="2400" dirty="0" smtClean="0">
                <a:solidFill>
                  <a:schemeClr val="tx1"/>
                </a:solidFill>
              </a:rPr>
              <a:t> is the process of gathering electronically </a:t>
            </a:r>
            <a:r>
              <a:rPr lang="en-US" sz="2400" dirty="0" smtClean="0">
                <a:solidFill>
                  <a:schemeClr val="tx1"/>
                </a:solidFill>
              </a:rPr>
              <a:t>stored </a:t>
            </a:r>
            <a:r>
              <a:rPr lang="en-US" sz="2400" dirty="0" smtClean="0">
                <a:solidFill>
                  <a:schemeClr val="tx1"/>
                </a:solidFill>
              </a:rPr>
              <a:t>information in preparation for trial, legal or regulatory investigation, or administrative action as required by law. 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</a:rPr>
              <a:t>When a company receives an </a:t>
            </a:r>
            <a:r>
              <a:rPr lang="en-US" sz="2000" b="1" dirty="0" smtClean="0">
                <a:solidFill>
                  <a:schemeClr val="tx1"/>
                </a:solidFill>
              </a:rPr>
              <a:t>e-discovery request, </a:t>
            </a:r>
            <a:r>
              <a:rPr lang="en-US" sz="2000" dirty="0" smtClean="0">
                <a:solidFill>
                  <a:schemeClr val="tx1"/>
                </a:solidFill>
              </a:rPr>
              <a:t>the company must produce what is requested—or face charges of obstructing justice or being in contempt of court.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29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i="1" spc="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3 Learning Objectives</a:t>
            </a:r>
            <a:endParaRPr lang="en-US" sz="3600" b="1" dirty="0">
              <a:solidFill>
                <a:srgbClr val="6B633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lvl="0">
              <a:spcAft>
                <a:spcPts val="1200"/>
              </a:spcAft>
            </a:pPr>
            <a:r>
              <a:rPr lang="en-US" sz="2800" b="1" dirty="0" smtClean="0">
                <a:solidFill>
                  <a:srgbClr val="534D2F"/>
                </a:solidFill>
              </a:rPr>
              <a:t>Describe data, text, and document management, and their impacts on performance.</a:t>
            </a:r>
          </a:p>
          <a:p>
            <a:pPr lvl="0">
              <a:spcAft>
                <a:spcPts val="1200"/>
              </a:spcAft>
            </a:pPr>
            <a:r>
              <a:rPr lang="en-US" sz="2800" b="1" dirty="0" smtClean="0">
                <a:solidFill>
                  <a:srgbClr val="534D2F"/>
                </a:solidFill>
              </a:rPr>
              <a:t>Understand file management systems.</a:t>
            </a:r>
          </a:p>
          <a:p>
            <a:pPr lvl="0">
              <a:spcAft>
                <a:spcPts val="1200"/>
              </a:spcAft>
            </a:pPr>
            <a:r>
              <a:rPr lang="en-US" sz="2800" b="1" dirty="0" smtClean="0">
                <a:solidFill>
                  <a:srgbClr val="534D2F"/>
                </a:solidFill>
              </a:rPr>
              <a:t>Understand the functions of databases and database management systems.</a:t>
            </a:r>
          </a:p>
          <a:p>
            <a:pPr lvl="0">
              <a:spcAft>
                <a:spcPts val="1200"/>
              </a:spcAft>
            </a:pPr>
            <a:r>
              <a:rPr lang="en-US" sz="2800" b="1" dirty="0" smtClean="0">
                <a:solidFill>
                  <a:srgbClr val="534D2F"/>
                </a:solidFill>
              </a:rPr>
              <a:t>Describe the tactical and strategic benefits of data warehouses, data marts, and data centers.</a:t>
            </a:r>
          </a:p>
          <a:p>
            <a:pPr>
              <a:lnSpc>
                <a:spcPct val="150000"/>
              </a:lnSpc>
              <a:buNone/>
            </a:pPr>
            <a:endParaRPr lang="en-US" sz="2800" b="1" dirty="0" smtClean="0">
              <a:solidFill>
                <a:srgbClr val="534D2F"/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en-US" sz="2800" b="1" dirty="0" smtClean="0">
              <a:solidFill>
                <a:srgbClr val="534D2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Copyright 2012 John Wiley &amp; Sons, Inc.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z="1600" smtClean="0">
                <a:solidFill>
                  <a:schemeClr val="tx1"/>
                </a:solidFill>
              </a:rPr>
              <a:pPr/>
              <a:t>3</a:t>
            </a:fld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Companies have incurred huge costs for not responding to e-discovery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Failure to save e-mails resulted in a $2.75 million fine for Phillip Morris.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Failure to respond to e-discovery requests cost Bank of America $10 million in fines.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Failure to produce backup tapes and deleted e-mails resulted in a $29.3 million jury verdict against UBS Warburg in the landmark case, </a:t>
            </a:r>
            <a:r>
              <a:rPr lang="en-US" sz="2400" i="1" dirty="0" smtClean="0">
                <a:solidFill>
                  <a:schemeClr val="tx1"/>
                </a:solidFill>
              </a:rPr>
              <a:t>Zubulake v. UBS Warburg.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30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bg2">
                    <a:lumMod val="25000"/>
                  </a:schemeClr>
                </a:solidFill>
              </a:rPr>
              <a:t>Chapter 3 Link Library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</a:rPr>
              <a:t>Advizor Solutions, data analytics and visualization </a:t>
            </a:r>
            <a:r>
              <a:rPr lang="en-US" sz="2000" i="1" dirty="0" smtClean="0">
                <a:solidFill>
                  <a:schemeClr val="bg2">
                    <a:lumMod val="10000"/>
                  </a:schemeClr>
                </a:solidFill>
                <a:hlinkClick r:id="rId3"/>
              </a:rPr>
              <a:t>http://advizorsolutions.com/   </a:t>
            </a:r>
            <a:endParaRPr lang="en-US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</a:rPr>
              <a:t>Clarabridge: How Text Mining Works </a:t>
            </a:r>
            <a:r>
              <a:rPr lang="en-US" sz="2000" i="1" dirty="0" smtClean="0">
                <a:solidFill>
                  <a:schemeClr val="bg2">
                    <a:lumMod val="10000"/>
                  </a:schemeClr>
                </a:solidFill>
                <a:hlinkClick r:id="rId4"/>
              </a:rPr>
              <a:t>http://clarabridge.com/ </a:t>
            </a:r>
            <a:endParaRPr lang="en-US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</a:rPr>
              <a:t>SAS Text Miner </a:t>
            </a:r>
            <a:r>
              <a:rPr lang="en-US" sz="2000" i="1" dirty="0" smtClean="0">
                <a:solidFill>
                  <a:schemeClr val="bg2">
                    <a:lumMod val="10000"/>
                  </a:schemeClr>
                </a:solidFill>
              </a:rPr>
              <a:t>http://</a:t>
            </a:r>
            <a:r>
              <a:rPr lang="en-US" sz="2000" i="1" dirty="0" smtClean="0">
                <a:solidFill>
                  <a:schemeClr val="bg2">
                    <a:lumMod val="10000"/>
                  </a:schemeClr>
                </a:solidFill>
                <a:hlinkClick r:id="rId5"/>
              </a:rPr>
              <a:t>sas.com/</a:t>
            </a:r>
            <a:endParaRPr lang="en-US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</a:rPr>
              <a:t>Tableau data visualization 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hlinkClick r:id="rId6"/>
              </a:rPr>
              <a:t>software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2000" i="1" dirty="0" smtClean="0">
                <a:solidFill>
                  <a:schemeClr val="bg2">
                    <a:lumMod val="10000"/>
                  </a:schemeClr>
                </a:solidFill>
                <a:hlinkClick r:id="rId7"/>
              </a:rPr>
              <a:t>http://tableausoftware.com/data-visualization-software/ </a:t>
            </a:r>
            <a:endParaRPr lang="en-US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</a:rPr>
              <a:t>EMC Corp., enterprise content management  </a:t>
            </a:r>
            <a:r>
              <a:rPr lang="en-US" sz="2000" i="1" dirty="0" smtClean="0">
                <a:solidFill>
                  <a:schemeClr val="bg2">
                    <a:lumMod val="10000"/>
                  </a:schemeClr>
                </a:solidFill>
                <a:hlinkClick r:id="rId8"/>
              </a:rPr>
              <a:t>http://emc.com</a:t>
            </a:r>
            <a:r>
              <a:rPr lang="en-US" sz="2000" i="1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endParaRPr lang="en-US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</a:rPr>
              <a:t>Oracle DBMS </a:t>
            </a:r>
            <a:r>
              <a:rPr lang="en-US" sz="2000" i="1" dirty="0" smtClean="0">
                <a:solidFill>
                  <a:schemeClr val="bg2">
                    <a:lumMod val="10000"/>
                  </a:schemeClr>
                </a:solidFill>
                <a:hlinkClick r:id="rId9"/>
              </a:rPr>
              <a:t>http://oracle.com/</a:t>
            </a:r>
            <a:r>
              <a:rPr lang="en-US" sz="2000" i="1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endParaRPr lang="en-US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31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600"/>
              </a:spcAft>
            </a:pPr>
            <a:r>
              <a:rPr lang="en-US" sz="2800" spc="600" dirty="0" smtClean="0"/>
              <a:t>For Class Discussion &amp; Debate</a:t>
            </a:r>
            <a:br>
              <a:rPr lang="en-US" sz="2800" spc="600" dirty="0" smtClean="0"/>
            </a:br>
            <a:r>
              <a:rPr lang="en-US" sz="2800" spc="600" dirty="0" smtClean="0"/>
              <a:t>	  </a:t>
            </a:r>
            <a:r>
              <a:rPr lang="en-US" sz="2700" i="1" dirty="0" smtClean="0">
                <a:solidFill>
                  <a:schemeClr val="tx1"/>
                </a:solidFill>
              </a:rPr>
              <a:t>Wendy's International Relies on Text Mining for </a:t>
            </a:r>
            <a:br>
              <a:rPr lang="en-US" sz="2700" i="1" dirty="0" smtClean="0">
                <a:solidFill>
                  <a:schemeClr val="tx1"/>
                </a:solidFill>
              </a:rPr>
            </a:br>
            <a:r>
              <a:rPr lang="en-US" sz="2700" i="1" dirty="0" smtClean="0">
                <a:solidFill>
                  <a:schemeClr val="tx1"/>
                </a:solidFill>
              </a:rPr>
              <a:t>	    Customer Experience Management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51037"/>
            <a:ext cx="8458200" cy="39925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2800" b="1" u="sng" dirty="0" smtClean="0">
                <a:solidFill>
                  <a:schemeClr val="tx1"/>
                </a:solidFill>
              </a:rPr>
              <a:t>Scenario for Brainstorming &amp; Discussion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(see book for full text)</a:t>
            </a:r>
            <a:r>
              <a:rPr lang="en-US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914400" lvl="1" indent="-51435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Select an industry, company, or public sector.</a:t>
            </a:r>
          </a:p>
          <a:p>
            <a:pPr marL="914400" lvl="1" indent="-51435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Identify costs due to ignorance about customers’ or constituents’ experiences. </a:t>
            </a:r>
          </a:p>
          <a:p>
            <a:pPr marL="914400" lvl="1" indent="-51435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Explain how your selection could benefit from </a:t>
            </a:r>
            <a:r>
              <a:rPr lang="en-US" sz="2400" i="1" dirty="0" smtClean="0">
                <a:solidFill>
                  <a:schemeClr val="tx1"/>
                </a:solidFill>
              </a:rPr>
              <a:t>text analytics that provided feedback within 24 hours. </a:t>
            </a:r>
          </a:p>
          <a:p>
            <a:pPr marL="914400" lvl="1" indent="-51435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Compare and assess your answers with others in class.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2" descr="A99CGM.jpg"/>
          <p:cNvPicPr>
            <a:picLocks noChangeAspect="1"/>
          </p:cNvPicPr>
          <p:nvPr/>
        </p:nvPicPr>
        <p:blipFill>
          <a:blip r:embed="rId3" cstate="print"/>
          <a:srcRect b="15385"/>
          <a:stretch>
            <a:fillRect/>
          </a:stretch>
        </p:blipFill>
        <p:spPr bwMode="auto">
          <a:xfrm>
            <a:off x="152400" y="762000"/>
            <a:ext cx="151291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tx1"/>
                </a:solidFill>
              </a:rPr>
              <a:t>Debate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sz="2000" b="0" i="1" dirty="0" smtClean="0">
                <a:solidFill>
                  <a:schemeClr val="tx1"/>
                </a:solidFill>
              </a:rPr>
              <a:t>(see book for full text) 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>
                <a:solidFill>
                  <a:schemeClr val="tx1"/>
                </a:solidFill>
              </a:rPr>
              <a:t>Select one side of the argument, as described in the textbook.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Debate whether investments in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 text message collection and mining </a:t>
            </a:r>
            <a:r>
              <a:rPr lang="en-US" dirty="0" smtClean="0">
                <a:solidFill>
                  <a:schemeClr val="tx1"/>
                </a:solidFill>
              </a:rPr>
              <a:t>should be made even if no ROI can be determined in advance. 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Provide convincing arguments either in favor of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or against the investment in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 text message collection and mining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2" descr="A99CGM.jpg"/>
          <p:cNvPicPr>
            <a:picLocks noChangeAspect="1"/>
          </p:cNvPicPr>
          <p:nvPr/>
        </p:nvPicPr>
        <p:blipFill>
          <a:blip r:embed="rId3" cstate="print"/>
          <a:srcRect b="15385"/>
          <a:stretch>
            <a:fillRect/>
          </a:stretch>
        </p:blipFill>
        <p:spPr bwMode="auto">
          <a:xfrm>
            <a:off x="7086600" y="304800"/>
            <a:ext cx="151291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3.1 Data, Text, and Document Management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1000" cy="4525963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None/>
            </a:pPr>
            <a:r>
              <a:rPr lang="en-US" sz="2600" dirty="0" smtClean="0"/>
              <a:t>	</a:t>
            </a:r>
            <a:r>
              <a:rPr lang="en-US" sz="2600" dirty="0" smtClean="0">
                <a:solidFill>
                  <a:schemeClr val="tx1"/>
                </a:solidFill>
              </a:rPr>
              <a:t>Data, text, and documents are strategic assets.  Vast quantities are:</a:t>
            </a:r>
          </a:p>
          <a:p>
            <a:pPr lvl="1">
              <a:spcBef>
                <a:spcPts val="0"/>
              </a:spcBef>
            </a:pPr>
            <a:r>
              <a:rPr lang="en-US" sz="2600" dirty="0" smtClean="0">
                <a:solidFill>
                  <a:schemeClr val="tx1"/>
                </a:solidFill>
              </a:rPr>
              <a:t>created and collected</a:t>
            </a:r>
          </a:p>
          <a:p>
            <a:pPr lvl="1">
              <a:spcBef>
                <a:spcPts val="0"/>
              </a:spcBef>
            </a:pPr>
            <a:r>
              <a:rPr lang="en-US" sz="2600" dirty="0" smtClean="0">
                <a:solidFill>
                  <a:schemeClr val="tx1"/>
                </a:solidFill>
              </a:rPr>
              <a:t>then stored – often in 5 or more locations</a:t>
            </a:r>
          </a:p>
          <a:p>
            <a:pPr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	</a:t>
            </a:r>
            <a:r>
              <a:rPr lang="en-US" sz="2600" b="1" dirty="0" smtClean="0">
                <a:solidFill>
                  <a:schemeClr val="tx1"/>
                </a:solidFill>
              </a:rPr>
              <a:t>Data, text, and document management </a:t>
            </a:r>
            <a:r>
              <a:rPr lang="en-US" sz="2600" dirty="0" smtClean="0">
                <a:solidFill>
                  <a:schemeClr val="tx1"/>
                </a:solidFill>
              </a:rPr>
              <a:t>helps companies improve productivity by insuring that people can find what they need without having to conduct a long and difficult search.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Data Management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2800" i="1" dirty="0" smtClean="0">
                <a:solidFill>
                  <a:schemeClr val="tx2">
                    <a:lumMod val="50000"/>
                  </a:schemeClr>
                </a:solidFill>
              </a:rPr>
              <a:t>Why does data management matter? </a:t>
            </a:r>
          </a:p>
          <a:p>
            <a:pPr lvl="1">
              <a:spcAft>
                <a:spcPts val="12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No enterprise can be effective without high quality data that is accessible when needed. </a:t>
            </a:r>
          </a:p>
          <a:p>
            <a:pPr lvl="1">
              <a:spcAft>
                <a:spcPts val="12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Data that’s incomplete or out of context cannot be trusted.</a:t>
            </a:r>
          </a:p>
          <a:p>
            <a:pPr lvl="1">
              <a:spcAft>
                <a:spcPts val="18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Organizations with at least 1,000 knowledge workers lose ~ $5.7 million annually in time wasted by employees reformatting data as they move among applications.</a:t>
            </a:r>
          </a:p>
          <a:p>
            <a:pPr>
              <a:buNone/>
            </a:pPr>
            <a:r>
              <a:rPr lang="en-US" sz="2800" i="1" dirty="0" smtClean="0">
                <a:solidFill>
                  <a:schemeClr val="tx2">
                    <a:lumMod val="50000"/>
                  </a:schemeClr>
                </a:solidFill>
              </a:rPr>
              <a:t>What is the goal of data management?</a:t>
            </a:r>
          </a:p>
          <a:p>
            <a:pPr lvl="1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To provide the infrastructure and tools to transform raw data into usable information of the highest quality.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Data Management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400" i="1" dirty="0" smtClean="0">
                <a:solidFill>
                  <a:schemeClr val="tx1"/>
                </a:solidFill>
              </a:rPr>
              <a:t>Why is data management difficult and expensive? </a:t>
            </a:r>
            <a:endParaRPr lang="en-US" sz="2400" dirty="0" smtClean="0">
              <a:solidFill>
                <a:schemeClr val="tx1"/>
              </a:solidFill>
            </a:endParaRP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Volume of data is increasing exponentially. 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Data is scattered throughout  the organization.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Data is created and used offline without going through quality control checks.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Data may be redundant and out-of-date, creating a huge maintenance problem.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7162800" cy="3840163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b="1" i="1" dirty="0" smtClean="0">
                <a:solidFill>
                  <a:schemeClr val="tx1"/>
                </a:solidFill>
              </a:rPr>
              <a:t>Current key issues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tx1"/>
                </a:solidFill>
              </a:rPr>
              <a:t>Master data management (MDM):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Processes to integrate data from various sources and enterprise apps in order to create a unified view of the data.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Document management system (DMS):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Hardware and software to manage, archive, and purge files and other electronic documents (e-documents).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Green computing: 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Efforts to conserve natural resources and reduce effects of computer usage on the environment.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Data Management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1296</TotalTime>
  <Words>1855</Words>
  <Application>Microsoft Office PowerPoint</Application>
  <PresentationFormat>On-screen Show (4:3)</PresentationFormat>
  <Paragraphs>235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Data, Text, and  Document Management  </vt:lpstr>
      <vt:lpstr>Chapter 3 Outline</vt:lpstr>
      <vt:lpstr>Chapter 3 Learning Objectives</vt:lpstr>
      <vt:lpstr>For Class Discussion &amp; Debate    Wendy's International Relies on Text Mining for       Customer Experience Management</vt:lpstr>
      <vt:lpstr>Debate (see book for full text) </vt:lpstr>
      <vt:lpstr>3.1 Data, Text, and Document Management</vt:lpstr>
      <vt:lpstr>Data Management </vt:lpstr>
      <vt:lpstr>Data Management</vt:lpstr>
      <vt:lpstr>Data Management</vt:lpstr>
      <vt:lpstr>IT at Work 3.1 – Healthcare Sector Data Errors Cost Billions of Dollars and Put Lives at Risk</vt:lpstr>
      <vt:lpstr>IT at Work 3.1 (continued)  Data Errors Cost Billions of Dollars and Put Lives at Risk</vt:lpstr>
      <vt:lpstr>Slide 12</vt:lpstr>
      <vt:lpstr>Slide 13</vt:lpstr>
      <vt:lpstr>3.2 File Management Systems</vt:lpstr>
      <vt:lpstr>Limitations of the File Environment </vt:lpstr>
      <vt:lpstr>Slide 16</vt:lpstr>
      <vt:lpstr>Slide 17</vt:lpstr>
      <vt:lpstr>3.3 Database Management Systems (DMBS)</vt:lpstr>
      <vt:lpstr>Slide 19</vt:lpstr>
      <vt:lpstr>Functions of a Database Management System (DBMS) </vt:lpstr>
      <vt:lpstr>3.4 Data Warehouses, Data Marts, and Data Centers</vt:lpstr>
      <vt:lpstr>Slide 22</vt:lpstr>
      <vt:lpstr>Building an Enterprise Data Warehouse (EDW)</vt:lpstr>
      <vt:lpstr>Slide 24</vt:lpstr>
      <vt:lpstr>Suitability </vt:lpstr>
      <vt:lpstr>3.5 Enterprise Content Management</vt:lpstr>
      <vt:lpstr>Slide 27</vt:lpstr>
      <vt:lpstr>Unstructured business records</vt:lpstr>
      <vt:lpstr>Business Value of E-Records Management</vt:lpstr>
      <vt:lpstr>Companies have incurred huge costs for not responding to e-discovery</vt:lpstr>
      <vt:lpstr>Chapter 3 Link Library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Linda</dc:creator>
  <cp:lastModifiedBy> </cp:lastModifiedBy>
  <cp:revision>131</cp:revision>
  <dcterms:created xsi:type="dcterms:W3CDTF">2010-10-24T06:01:35Z</dcterms:created>
  <dcterms:modified xsi:type="dcterms:W3CDTF">2010-12-21T21:26:18Z</dcterms:modified>
</cp:coreProperties>
</file>