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56" r:id="rId2"/>
    <p:sldId id="263" r:id="rId3"/>
    <p:sldId id="264" r:id="rId4"/>
    <p:sldId id="265" r:id="rId5"/>
    <p:sldId id="266" r:id="rId6"/>
    <p:sldId id="279" r:id="rId7"/>
    <p:sldId id="280" r:id="rId8"/>
    <p:sldId id="281" r:id="rId9"/>
    <p:sldId id="282" r:id="rId10"/>
    <p:sldId id="258" r:id="rId11"/>
    <p:sldId id="283" r:id="rId12"/>
    <p:sldId id="284" r:id="rId13"/>
    <p:sldId id="286" r:id="rId14"/>
    <p:sldId id="285" r:id="rId15"/>
    <p:sldId id="287" r:id="rId16"/>
    <p:sldId id="288" r:id="rId17"/>
    <p:sldId id="289" r:id="rId18"/>
    <p:sldId id="292" r:id="rId19"/>
    <p:sldId id="291" r:id="rId20"/>
    <p:sldId id="290" r:id="rId21"/>
    <p:sldId id="293" r:id="rId22"/>
    <p:sldId id="294" r:id="rId23"/>
    <p:sldId id="295" r:id="rId24"/>
    <p:sldId id="296" r:id="rId25"/>
    <p:sldId id="297" r:id="rId26"/>
    <p:sldId id="298" r:id="rId27"/>
    <p:sldId id="299" r:id="rId28"/>
    <p:sldId id="278"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B633D"/>
    <a:srgbClr val="534D2F"/>
    <a:srgbClr val="94C3D8"/>
    <a:srgbClr val="825700"/>
    <a:srgbClr val="C89800"/>
    <a:srgbClr val="FFD85D"/>
    <a:srgbClr val="F9B07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7" d="100"/>
          <a:sy n="107" d="100"/>
        </p:scale>
        <p:origin x="-390"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1EC91B-595E-4082-B1E6-D4F740D10EB8}" type="datetimeFigureOut">
              <a:rPr lang="en-US" smtClean="0"/>
              <a:pPr/>
              <a:t>1/22/2011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5E21A7A-A841-4976-BBD4-1A7C895EC389}"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23</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24</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25</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26</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27</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28</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772400" cy="1470025"/>
          </a:xfrm>
        </p:spPr>
        <p:txBody>
          <a:bodyPr>
            <a:normAutofit/>
          </a:bodyPr>
          <a:lstStyle>
            <a:lvl1pPr algn="l">
              <a:defRPr sz="3600" b="1" spc="150" baseline="0">
                <a:solidFill>
                  <a:srgbClr val="6B633D"/>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2971800"/>
            <a:ext cx="6400800" cy="1752600"/>
          </a:xfrm>
        </p:spPr>
        <p:txBody>
          <a:bodyPr/>
          <a:lstStyle>
            <a:lvl1pPr marL="0" indent="0" algn="l">
              <a:buNone/>
              <a:defRPr>
                <a:solidFill>
                  <a:srgbClr val="6B633D"/>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5" name="Footer Placeholder 4"/>
          <p:cNvSpPr>
            <a:spLocks noGrp="1"/>
          </p:cNvSpPr>
          <p:nvPr>
            <p:ph type="ftr" sz="quarter" idx="11"/>
          </p:nvPr>
        </p:nvSpPr>
        <p:spPr>
          <a:xfrm>
            <a:off x="228600" y="6400800"/>
            <a:ext cx="2895600" cy="365125"/>
          </a:xfrm>
        </p:spPr>
        <p:txBody>
          <a:bodyPr/>
          <a:lstStyle/>
          <a:p>
            <a:r>
              <a:rPr lang="en-US" dirty="0" smtClean="0"/>
              <a:t>Copyright 2012 John Wiley &amp; Sons, Inc.</a:t>
            </a:r>
            <a:endParaRPr lang="en-US" dirty="0"/>
          </a:p>
        </p:txBody>
      </p:sp>
      <p:sp>
        <p:nvSpPr>
          <p:cNvPr id="6" name="Slide Number Placeholder 5"/>
          <p:cNvSpPr>
            <a:spLocks noGrp="1"/>
          </p:cNvSpPr>
          <p:nvPr>
            <p:ph type="sldNum" sz="quarter" idx="12"/>
          </p:nvPr>
        </p:nvSpPr>
        <p:spPr/>
        <p:txBody>
          <a:bodyPr/>
          <a:lstStyle>
            <a:lvl1pPr>
              <a:defRPr sz="1600" b="0">
                <a:solidFill>
                  <a:srgbClr val="6B633D"/>
                </a:solidFill>
              </a:defRPr>
            </a:lvl1pPr>
          </a:lstStyle>
          <a:p>
            <a:fld id="{4C0BDC54-7FBA-410E-843C-F866E66B0366}" type="slidenum">
              <a:rPr lang="en-US" smtClean="0"/>
              <a:pPr/>
              <a:t>‹#›</a:t>
            </a:fld>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FF3AAA8-E96E-4162-BFAD-51C068318A5A}" type="datetime1">
              <a:rPr lang="en-US" smtClean="0"/>
              <a:pPr/>
              <a:t>1/22/2011</a:t>
            </a:fld>
            <a:endParaRPr lang="en-US" dirty="0"/>
          </a:p>
        </p:txBody>
      </p:sp>
      <p:sp>
        <p:nvSpPr>
          <p:cNvPr id="5" name="Footer Placeholder 4"/>
          <p:cNvSpPr>
            <a:spLocks noGrp="1"/>
          </p:cNvSpPr>
          <p:nvPr>
            <p:ph type="ftr" sz="quarter" idx="11"/>
          </p:nvPr>
        </p:nvSpPr>
        <p:spPr/>
        <p:txBody>
          <a:bodyPr/>
          <a:lstStyle/>
          <a:p>
            <a:r>
              <a:rPr lang="en-US" dirty="0" smtClean="0"/>
              <a:t>Copyright 2012 John Wiley &amp; Sons, Inc.</a:t>
            </a:r>
            <a:endParaRPr lang="en-US" dirty="0"/>
          </a:p>
        </p:txBody>
      </p:sp>
      <p:sp>
        <p:nvSpPr>
          <p:cNvPr id="6" name="Slide Number Placeholder 5"/>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6B771C0-55C2-4599-868B-1465939CE4BF}" type="datetime1">
              <a:rPr lang="en-US" smtClean="0"/>
              <a:pPr/>
              <a:t>1/22/2011</a:t>
            </a:fld>
            <a:endParaRPr lang="en-US" dirty="0"/>
          </a:p>
        </p:txBody>
      </p:sp>
      <p:sp>
        <p:nvSpPr>
          <p:cNvPr id="5" name="Footer Placeholder 4"/>
          <p:cNvSpPr>
            <a:spLocks noGrp="1"/>
          </p:cNvSpPr>
          <p:nvPr>
            <p:ph type="ftr" sz="quarter" idx="11"/>
          </p:nvPr>
        </p:nvSpPr>
        <p:spPr/>
        <p:txBody>
          <a:bodyPr/>
          <a:lstStyle/>
          <a:p>
            <a:r>
              <a:rPr lang="en-US" dirty="0" smtClean="0"/>
              <a:t>Copyright 2012 John Wiley &amp; Sons, Inc.</a:t>
            </a:r>
            <a:endParaRPr lang="en-US" dirty="0"/>
          </a:p>
        </p:txBody>
      </p:sp>
      <p:sp>
        <p:nvSpPr>
          <p:cNvPr id="6" name="Slide Number Placeholder 5"/>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200" b="1">
                <a:solidFill>
                  <a:srgbClr val="6B633D"/>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buClr>
                <a:srgbClr val="6B633D"/>
              </a:buClr>
              <a:buSzPct val="80000"/>
              <a:buFont typeface="Wingdings" pitchFamily="2" charset="2"/>
              <a:buChar char="§"/>
              <a:defRPr baseline="0">
                <a:solidFill>
                  <a:srgbClr val="6B633D"/>
                </a:solidFill>
              </a:defRPr>
            </a:lvl1pPr>
            <a:lvl2pPr>
              <a:buClr>
                <a:schemeClr val="accent1">
                  <a:lumMod val="75000"/>
                </a:schemeClr>
              </a:buClr>
              <a:buFont typeface="Arial" pitchFamily="34" charset="0"/>
              <a:buChar char="•"/>
              <a:defRPr>
                <a:solidFill>
                  <a:schemeClr val="accent1">
                    <a:lumMod val="75000"/>
                  </a:schemeClr>
                </a:solidFill>
              </a:defRPr>
            </a:lvl2pPr>
            <a:lvl3pPr>
              <a:buClr>
                <a:schemeClr val="tx1">
                  <a:lumMod val="65000"/>
                  <a:lumOff val="35000"/>
                </a:schemeClr>
              </a:buClr>
              <a:buSzPct val="90000"/>
              <a:buFont typeface="Wingdings" pitchFamily="2" charset="2"/>
              <a:buChar char="ü"/>
              <a:defRPr>
                <a:solidFill>
                  <a:schemeClr val="tx1">
                    <a:lumMod val="65000"/>
                    <a:lumOff val="35000"/>
                  </a:schemeClr>
                </a:solidFill>
              </a:defRPr>
            </a:lvl3pPr>
            <a:lvl4pPr>
              <a:buNone/>
              <a:defRPr/>
            </a:lvl4pPr>
          </a:lstStyle>
          <a:p>
            <a:pPr lvl="0"/>
            <a:r>
              <a:rPr lang="en-US" dirty="0" smtClean="0"/>
              <a:t>Click to edit Master text styles</a:t>
            </a:r>
          </a:p>
          <a:p>
            <a:pPr lvl="1"/>
            <a:r>
              <a:rPr lang="en-US" dirty="0" smtClean="0"/>
              <a:t>Second level</a:t>
            </a:r>
          </a:p>
          <a:p>
            <a:pPr lvl="2"/>
            <a:r>
              <a:rPr lang="en-US" dirty="0" smtClean="0"/>
              <a:t>Third level</a:t>
            </a:r>
          </a:p>
          <a:p>
            <a:pPr lvl="3"/>
            <a:endParaRPr lang="en-US" dirty="0" smtClean="0"/>
          </a:p>
        </p:txBody>
      </p:sp>
      <p:sp>
        <p:nvSpPr>
          <p:cNvPr id="5" name="Footer Placeholder 4"/>
          <p:cNvSpPr>
            <a:spLocks noGrp="1"/>
          </p:cNvSpPr>
          <p:nvPr>
            <p:ph type="ftr" sz="quarter" idx="11"/>
          </p:nvPr>
        </p:nvSpPr>
        <p:spPr>
          <a:xfrm>
            <a:off x="457200" y="6248400"/>
            <a:ext cx="2895600" cy="365125"/>
          </a:xfrm>
        </p:spPr>
        <p:txBody>
          <a:bodyPr/>
          <a:lstStyle>
            <a:lvl1pPr marL="0" algn="l" defTabSz="914400" rtl="0" eaLnBrk="1" latinLnBrk="0" hangingPunct="1">
              <a:defRPr lang="en-US" sz="1200" kern="1200" smtClean="0">
                <a:solidFill>
                  <a:schemeClr val="tx1"/>
                </a:solidFill>
                <a:latin typeface="+mn-lt"/>
                <a:ea typeface="+mn-ea"/>
                <a:cs typeface="+mn-cs"/>
              </a:defRPr>
            </a:lvl1pPr>
          </a:lstStyle>
          <a:p>
            <a:r>
              <a:rPr lang="en-US" dirty="0" smtClean="0"/>
              <a:t>Copyright 2012 John Wiley &amp; Sons, Inc.</a:t>
            </a:r>
            <a:endParaRPr lang="en-US" dirty="0"/>
          </a:p>
        </p:txBody>
      </p:sp>
      <p:sp>
        <p:nvSpPr>
          <p:cNvPr id="6" name="Slide Number Placeholder 5"/>
          <p:cNvSpPr>
            <a:spLocks noGrp="1"/>
          </p:cNvSpPr>
          <p:nvPr>
            <p:ph type="sldNum" sz="quarter" idx="12"/>
          </p:nvPr>
        </p:nvSpPr>
        <p:spPr/>
        <p:txBody>
          <a:bodyPr/>
          <a:lstStyle>
            <a:lvl1pPr>
              <a:defRPr sz="1600">
                <a:solidFill>
                  <a:schemeClr val="tx1"/>
                </a:solidFill>
              </a:defRPr>
            </a:lvl1pPr>
          </a:lstStyle>
          <a:p>
            <a:r>
              <a:rPr lang="en-US" dirty="0" smtClean="0"/>
              <a:t>12-</a:t>
            </a:r>
            <a:fld id="{4C0BDC54-7FBA-410E-843C-F866E66B0366}" type="slidenum">
              <a:rPr lang="en-US" smtClean="0"/>
              <a:pPr/>
              <a:t>‹#›</a:t>
            </a:fld>
            <a:endParaRPr lang="en-US" dirty="0"/>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429000"/>
            <a:ext cx="7772400" cy="1362075"/>
          </a:xfrm>
        </p:spPr>
        <p:txBody>
          <a:bodyPr anchor="t">
            <a:normAutofit/>
          </a:bodyPr>
          <a:lstStyle>
            <a:lvl1pPr algn="l">
              <a:defRPr sz="2800" b="1" cap="all">
                <a:solidFill>
                  <a:srgbClr val="6B633D"/>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1852613"/>
            <a:ext cx="7772400" cy="1500187"/>
          </a:xfrm>
        </p:spPr>
        <p:txBody>
          <a:bodyPr anchor="b"/>
          <a:lstStyle>
            <a:lvl1pPr marL="0" indent="0">
              <a:buNone/>
              <a:defRPr sz="2000" b="1">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5" name="Footer Placeholder 4"/>
          <p:cNvSpPr>
            <a:spLocks noGrp="1"/>
          </p:cNvSpPr>
          <p:nvPr>
            <p:ph type="ftr" sz="quarter" idx="11"/>
          </p:nvPr>
        </p:nvSpPr>
        <p:spPr>
          <a:xfrm>
            <a:off x="381000" y="6248400"/>
            <a:ext cx="2895600" cy="365125"/>
          </a:xfrm>
        </p:spPr>
        <p:txBody>
          <a:bodyPr/>
          <a:lstStyle>
            <a:lvl1pPr marL="0" algn="l" defTabSz="914400" rtl="0" eaLnBrk="1" latinLnBrk="0" hangingPunct="1">
              <a:defRPr lang="en-US" sz="1200" kern="1200" smtClean="0">
                <a:solidFill>
                  <a:schemeClr val="tx1"/>
                </a:solidFill>
                <a:latin typeface="+mn-lt"/>
                <a:ea typeface="+mn-ea"/>
                <a:cs typeface="+mn-cs"/>
              </a:defRPr>
            </a:lvl1pPr>
          </a:lstStyle>
          <a:p>
            <a:r>
              <a:rPr lang="en-US" dirty="0" smtClean="0"/>
              <a:t>Copyright 2012 John Wiley &amp; Sons, Inc.</a:t>
            </a:r>
            <a:endParaRPr lang="en-US" dirty="0"/>
          </a:p>
        </p:txBody>
      </p:sp>
      <p:sp>
        <p:nvSpPr>
          <p:cNvPr id="6" name="Slide Number Placeholder 5"/>
          <p:cNvSpPr>
            <a:spLocks noGrp="1"/>
          </p:cNvSpPr>
          <p:nvPr>
            <p:ph type="sldNum" sz="quarter" idx="12"/>
          </p:nvPr>
        </p:nvSpPr>
        <p:spPr/>
        <p:txBody>
          <a:bodyPr/>
          <a:lstStyle>
            <a:lvl1pPr>
              <a:defRPr sz="1600" baseline="0">
                <a:solidFill>
                  <a:srgbClr val="6B633D"/>
                </a:solidFill>
              </a:defRPr>
            </a:lvl1pPr>
          </a:lstStyle>
          <a:p>
            <a:fld id="{4C0BDC54-7FBA-410E-843C-F866E66B0366}" type="slidenum">
              <a:rPr lang="en-US" smtClean="0"/>
              <a:pPr/>
              <a:t>‹#›</a:t>
            </a:fld>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30359A4-4A44-468D-A9F6-6460529C8D93}" type="datetime1">
              <a:rPr lang="en-US" smtClean="0"/>
              <a:pPr/>
              <a:t>1/22/2011</a:t>
            </a:fld>
            <a:endParaRPr lang="en-US" dirty="0"/>
          </a:p>
        </p:txBody>
      </p:sp>
      <p:sp>
        <p:nvSpPr>
          <p:cNvPr id="6" name="Footer Placeholder 5"/>
          <p:cNvSpPr>
            <a:spLocks noGrp="1"/>
          </p:cNvSpPr>
          <p:nvPr>
            <p:ph type="ftr" sz="quarter" idx="11"/>
          </p:nvPr>
        </p:nvSpPr>
        <p:spPr/>
        <p:txBody>
          <a:bodyPr/>
          <a:lstStyle/>
          <a:p>
            <a:r>
              <a:rPr lang="en-US" dirty="0" smtClean="0"/>
              <a:t>Copyright 2012 John Wiley &amp; Sons, Inc.</a:t>
            </a:r>
            <a:endParaRPr lang="en-US" dirty="0"/>
          </a:p>
        </p:txBody>
      </p:sp>
      <p:sp>
        <p:nvSpPr>
          <p:cNvPr id="7" name="Slide Number Placeholder 6"/>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44A64A0-4F6F-4659-BC30-B0817D88772B}" type="datetime1">
              <a:rPr lang="en-US" smtClean="0"/>
              <a:pPr/>
              <a:t>1/22/2011</a:t>
            </a:fld>
            <a:endParaRPr lang="en-US" dirty="0"/>
          </a:p>
        </p:txBody>
      </p:sp>
      <p:sp>
        <p:nvSpPr>
          <p:cNvPr id="8" name="Footer Placeholder 7"/>
          <p:cNvSpPr>
            <a:spLocks noGrp="1"/>
          </p:cNvSpPr>
          <p:nvPr>
            <p:ph type="ftr" sz="quarter" idx="11"/>
          </p:nvPr>
        </p:nvSpPr>
        <p:spPr/>
        <p:txBody>
          <a:bodyPr/>
          <a:lstStyle/>
          <a:p>
            <a:r>
              <a:rPr lang="en-US" dirty="0" smtClean="0"/>
              <a:t>Copyright 2012 John Wiley &amp; Sons, Inc.</a:t>
            </a:r>
            <a:endParaRPr lang="en-US" dirty="0"/>
          </a:p>
        </p:txBody>
      </p:sp>
      <p:sp>
        <p:nvSpPr>
          <p:cNvPr id="9" name="Slide Number Placeholder 8"/>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8523592-17FE-4394-B74F-2F20B410AD1D}" type="datetime1">
              <a:rPr lang="en-US" smtClean="0"/>
              <a:pPr/>
              <a:t>1/22/2011</a:t>
            </a:fld>
            <a:endParaRPr lang="en-US" dirty="0"/>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5333A5-122B-405B-9AD9-ACA536114888}" type="datetime1">
              <a:rPr lang="en-US" smtClean="0"/>
              <a:pPr/>
              <a:t>1/22/2011</a:t>
            </a:fld>
            <a:endParaRPr lang="en-US" dirty="0"/>
          </a:p>
        </p:txBody>
      </p:sp>
      <p:sp>
        <p:nvSpPr>
          <p:cNvPr id="3" name="Footer Placeholder 2"/>
          <p:cNvSpPr>
            <a:spLocks noGrp="1"/>
          </p:cNvSpPr>
          <p:nvPr>
            <p:ph type="ftr" sz="quarter" idx="11"/>
          </p:nvPr>
        </p:nvSpPr>
        <p:spPr/>
        <p:txBody>
          <a:bodyPr/>
          <a:lstStyle/>
          <a:p>
            <a:r>
              <a:rPr lang="en-US" dirty="0" smtClean="0"/>
              <a:t>Copyright 2012 John Wiley &amp; Sons, Inc.</a:t>
            </a:r>
            <a:endParaRPr lang="en-US" dirty="0"/>
          </a:p>
        </p:txBody>
      </p:sp>
      <p:sp>
        <p:nvSpPr>
          <p:cNvPr id="4" name="Slide Number Placeholder 3"/>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279171-FF1F-43C9-8C53-EB50C8DE8669}" type="datetime1">
              <a:rPr lang="en-US" smtClean="0"/>
              <a:pPr/>
              <a:t>1/22/2011</a:t>
            </a:fld>
            <a:endParaRPr lang="en-US" dirty="0"/>
          </a:p>
        </p:txBody>
      </p:sp>
      <p:sp>
        <p:nvSpPr>
          <p:cNvPr id="6" name="Footer Placeholder 5"/>
          <p:cNvSpPr>
            <a:spLocks noGrp="1"/>
          </p:cNvSpPr>
          <p:nvPr>
            <p:ph type="ftr" sz="quarter" idx="11"/>
          </p:nvPr>
        </p:nvSpPr>
        <p:spPr/>
        <p:txBody>
          <a:bodyPr/>
          <a:lstStyle/>
          <a:p>
            <a:r>
              <a:rPr lang="en-US" dirty="0" smtClean="0"/>
              <a:t>Copyright 2012 John Wiley &amp; Sons, Inc.</a:t>
            </a:r>
            <a:endParaRPr lang="en-US" dirty="0"/>
          </a:p>
        </p:txBody>
      </p:sp>
      <p:sp>
        <p:nvSpPr>
          <p:cNvPr id="7" name="Slide Number Placeholder 6"/>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9B2FCB-C11A-4802-BD41-706E7FB0CA27}" type="datetime1">
              <a:rPr lang="en-US" smtClean="0"/>
              <a:pPr/>
              <a:t>1/22/2011</a:t>
            </a:fld>
            <a:endParaRPr lang="en-US" dirty="0"/>
          </a:p>
        </p:txBody>
      </p:sp>
      <p:sp>
        <p:nvSpPr>
          <p:cNvPr id="6" name="Footer Placeholder 5"/>
          <p:cNvSpPr>
            <a:spLocks noGrp="1"/>
          </p:cNvSpPr>
          <p:nvPr>
            <p:ph type="ftr" sz="quarter" idx="11"/>
          </p:nvPr>
        </p:nvSpPr>
        <p:spPr/>
        <p:txBody>
          <a:bodyPr/>
          <a:lstStyle/>
          <a:p>
            <a:r>
              <a:rPr lang="en-US" dirty="0" smtClean="0"/>
              <a:t>Copyright 2012 John Wiley &amp; Sons, Inc.</a:t>
            </a:r>
            <a:endParaRPr lang="en-US" dirty="0"/>
          </a:p>
        </p:txBody>
      </p:sp>
      <p:sp>
        <p:nvSpPr>
          <p:cNvPr id="7" name="Slide Number Placeholder 6"/>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23000">
              <a:schemeClr val="bg1">
                <a:lumMod val="85000"/>
              </a:schemeClr>
            </a:gs>
            <a:gs pos="100000">
              <a:srgbClr val="C89800">
                <a:alpha val="54000"/>
              </a:srgbClr>
            </a:gs>
            <a:gs pos="0">
              <a:srgbClr val="94C3D8"/>
            </a:gs>
            <a:gs pos="2000">
              <a:srgbClr val="94C3D8"/>
            </a:gs>
            <a:gs pos="100000">
              <a:srgbClr val="96AB94"/>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B4CCE7-FB20-49BD-8561-3AAF5A5DDC49}" type="datetime1">
              <a:rPr lang="en-US" smtClean="0"/>
              <a:pPr/>
              <a:t>1/22/2011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Copyright 2012 John Wiley &amp; Sons, Inc.</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0BDC54-7FBA-410E-843C-F866E66B0366}"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p:transition>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4.gif"/></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aws.amazon.com/s3/"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10.gif"/></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hyperlink" Target="http://ibm.com/CIO/" TargetMode="External"/><Relationship Id="rId13" Type="http://schemas.openxmlformats.org/officeDocument/2006/relationships/hyperlink" Target="http://janeeva.com/blog/" TargetMode="External"/><Relationship Id="rId3" Type="http://schemas.openxmlformats.org/officeDocument/2006/relationships/hyperlink" Target="http://balancedscorecard.org/" TargetMode="External"/><Relationship Id="rId7" Type="http://schemas.openxmlformats.org/officeDocument/2006/relationships/hyperlink" Target="http://rackspace.com/" TargetMode="External"/><Relationship Id="rId12" Type="http://schemas.openxmlformats.org/officeDocument/2006/relationships/hyperlink" Target="http://itgi.org/"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hyperlink" Target="http://microsoft.com/windowsazure/" TargetMode="External"/><Relationship Id="rId11" Type="http://schemas.openxmlformats.org/officeDocument/2006/relationships/hyperlink" Target="http://bloomberg.com/" TargetMode="External"/><Relationship Id="rId5" Type="http://schemas.openxmlformats.org/officeDocument/2006/relationships/hyperlink" Target="http://virtualark.com/" TargetMode="External"/><Relationship Id="rId10" Type="http://schemas.openxmlformats.org/officeDocument/2006/relationships/hyperlink" Target="http://theoutsourceblog.com/" TargetMode="External"/><Relationship Id="rId4" Type="http://schemas.openxmlformats.org/officeDocument/2006/relationships/hyperlink" Target="http://outsourcingprofessional.org/content/23/152/1197/" TargetMode="External"/><Relationship Id="rId9" Type="http://schemas.openxmlformats.org/officeDocument/2006/relationships/hyperlink" Target="http://quality-web-solutions.com/offshore-outsourcing-debate.php"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0" y="2035175"/>
            <a:ext cx="5334000" cy="1089025"/>
          </a:xfrm>
        </p:spPr>
        <p:txBody>
          <a:bodyPr>
            <a:normAutofit fontScale="90000"/>
          </a:bodyPr>
          <a:lstStyle/>
          <a:p>
            <a:r>
              <a:rPr lang="en-US" dirty="0" smtClean="0"/>
              <a:t>IT Strategic Planning</a:t>
            </a:r>
            <a:r>
              <a:rPr lang="en-US" sz="3200" dirty="0"/>
              <a:t/>
            </a:r>
            <a:br>
              <a:rPr lang="en-US" sz="3200" dirty="0"/>
            </a:br>
            <a:endParaRPr lang="en-US" sz="3200" dirty="0"/>
          </a:p>
        </p:txBody>
      </p:sp>
      <p:sp>
        <p:nvSpPr>
          <p:cNvPr id="3" name="Subtitle 2"/>
          <p:cNvSpPr>
            <a:spLocks noGrp="1"/>
          </p:cNvSpPr>
          <p:nvPr>
            <p:ph type="subTitle" idx="1"/>
          </p:nvPr>
        </p:nvSpPr>
        <p:spPr>
          <a:xfrm>
            <a:off x="3048000" y="1447800"/>
            <a:ext cx="2819400" cy="685800"/>
          </a:xfrm>
        </p:spPr>
        <p:txBody>
          <a:bodyPr>
            <a:normAutofit/>
          </a:bodyPr>
          <a:lstStyle/>
          <a:p>
            <a:pPr algn="l"/>
            <a:r>
              <a:rPr lang="en-US" sz="2800" spc="200" dirty="0" smtClean="0">
                <a:solidFill>
                  <a:srgbClr val="6B633D"/>
                </a:solidFill>
                <a:effectLst>
                  <a:outerShdw blurRad="38100" dist="38100" dir="2700000" algn="tl">
                    <a:srgbClr val="000000">
                      <a:alpha val="43137"/>
                    </a:srgbClr>
                  </a:outerShdw>
                </a:effectLst>
              </a:rPr>
              <a:t>C</a:t>
            </a:r>
            <a:r>
              <a:rPr lang="en-US" sz="2400" spc="200" dirty="0" smtClean="0">
                <a:solidFill>
                  <a:srgbClr val="6B633D"/>
                </a:solidFill>
                <a:effectLst>
                  <a:outerShdw blurRad="38100" dist="38100" dir="2700000" algn="tl">
                    <a:srgbClr val="000000">
                      <a:alpha val="43137"/>
                    </a:srgbClr>
                  </a:outerShdw>
                </a:effectLst>
              </a:rPr>
              <a:t>hapter </a:t>
            </a:r>
            <a:r>
              <a:rPr lang="en-US" sz="2800" spc="200" dirty="0" smtClean="0">
                <a:effectLst>
                  <a:outerShdw blurRad="38100" dist="38100" dir="2700000" algn="tl">
                    <a:srgbClr val="000000">
                      <a:alpha val="43137"/>
                    </a:srgbClr>
                  </a:outerShdw>
                </a:effectLst>
              </a:rPr>
              <a:t>12</a:t>
            </a:r>
            <a:r>
              <a:rPr lang="en-US" sz="2800" spc="200" dirty="0" smtClean="0">
                <a:solidFill>
                  <a:srgbClr val="6B633D"/>
                </a:solidFill>
                <a:effectLst>
                  <a:outerShdw blurRad="38100" dist="38100" dir="2700000" algn="tl">
                    <a:srgbClr val="000000">
                      <a:alpha val="43137"/>
                    </a:srgbClr>
                  </a:outerShdw>
                </a:effectLst>
              </a:rPr>
              <a:t> </a:t>
            </a:r>
            <a:endParaRPr lang="en-US" sz="2800" spc="200" dirty="0">
              <a:solidFill>
                <a:srgbClr val="6B633D"/>
              </a:solidFill>
              <a:effectLst>
                <a:outerShdw blurRad="38100" dist="38100" dir="2700000" algn="tl">
                  <a:srgbClr val="000000">
                    <a:alpha val="43137"/>
                  </a:srgbClr>
                </a:outerShdw>
              </a:effectLst>
            </a:endParaRPr>
          </a:p>
        </p:txBody>
      </p:sp>
      <p:sp>
        <p:nvSpPr>
          <p:cNvPr id="4" name="Slide Number Placeholder 3"/>
          <p:cNvSpPr>
            <a:spLocks noGrp="1"/>
          </p:cNvSpPr>
          <p:nvPr>
            <p:ph type="sldNum" sz="quarter" idx="12"/>
          </p:nvPr>
        </p:nvSpPr>
        <p:spPr/>
        <p:txBody>
          <a:bodyPr/>
          <a:lstStyle/>
          <a:p>
            <a:r>
              <a:rPr lang="en-US" sz="1600" dirty="0" smtClean="0">
                <a:solidFill>
                  <a:schemeClr val="tx1"/>
                </a:solidFill>
              </a:rPr>
              <a:t>12-</a:t>
            </a:r>
            <a:fld id="{4C0BDC54-7FBA-410E-843C-F866E66B0366}" type="slidenum">
              <a:rPr lang="en-US" sz="1600" smtClean="0">
                <a:solidFill>
                  <a:schemeClr val="tx1"/>
                </a:solidFill>
              </a:rPr>
              <a:pPr/>
              <a:t>1</a:t>
            </a:fld>
            <a:endParaRPr lang="en-US" sz="1600" dirty="0">
              <a:solidFill>
                <a:schemeClr val="tx1"/>
              </a:solidFill>
            </a:endParaRPr>
          </a:p>
        </p:txBody>
      </p:sp>
      <p:sp>
        <p:nvSpPr>
          <p:cNvPr id="5" name="Footer Placeholder 4"/>
          <p:cNvSpPr>
            <a:spLocks noGrp="1"/>
          </p:cNvSpPr>
          <p:nvPr>
            <p:ph type="ftr" sz="quarter" idx="11"/>
          </p:nvPr>
        </p:nvSpPr>
        <p:spPr>
          <a:xfrm>
            <a:off x="152400" y="6248400"/>
            <a:ext cx="2895600" cy="365125"/>
          </a:xfrm>
        </p:spPr>
        <p:txBody>
          <a:bodyPr/>
          <a:lstStyle/>
          <a:p>
            <a:r>
              <a:rPr lang="en-US" dirty="0" smtClean="0">
                <a:solidFill>
                  <a:srgbClr val="534D2F"/>
                </a:solidFill>
              </a:rPr>
              <a:t>Copyright 2012 John Wiley &amp; Sons, Inc.</a:t>
            </a:r>
            <a:endParaRPr lang="en-US" dirty="0">
              <a:solidFill>
                <a:srgbClr val="534D2F"/>
              </a:solidFill>
            </a:endParaRPr>
          </a:p>
        </p:txBody>
      </p:sp>
      <p:pic>
        <p:nvPicPr>
          <p:cNvPr id="7" name="Picture 6" descr="cover-it8.gif"/>
          <p:cNvPicPr>
            <a:picLocks noChangeAspect="1"/>
          </p:cNvPicPr>
          <p:nvPr/>
        </p:nvPicPr>
        <p:blipFill>
          <a:blip r:embed="rId3" cstate="print"/>
          <a:stretch>
            <a:fillRect/>
          </a:stretch>
        </p:blipFill>
        <p:spPr>
          <a:xfrm>
            <a:off x="0" y="0"/>
            <a:ext cx="2819400" cy="3818400"/>
          </a:xfrm>
          <a:prstGeom prst="rect">
            <a:avLst/>
          </a:prstGeom>
        </p:spPr>
      </p:pic>
      <p:cxnSp>
        <p:nvCxnSpPr>
          <p:cNvPr id="9" name="Straight Connector 8"/>
          <p:cNvCxnSpPr/>
          <p:nvPr/>
        </p:nvCxnSpPr>
        <p:spPr>
          <a:xfrm>
            <a:off x="0" y="3810000"/>
            <a:ext cx="9144000" cy="0"/>
          </a:xfrm>
          <a:prstGeom prst="line">
            <a:avLst/>
          </a:prstGeom>
          <a:ln w="152400">
            <a:gradFill>
              <a:gsLst>
                <a:gs pos="0">
                  <a:srgbClr val="825700"/>
                </a:gs>
                <a:gs pos="0">
                  <a:srgbClr val="825700"/>
                </a:gs>
                <a:gs pos="50000">
                  <a:schemeClr val="accent1">
                    <a:tint val="44500"/>
                    <a:satMod val="160000"/>
                  </a:schemeClr>
                </a:gs>
                <a:gs pos="100000">
                  <a:schemeClr val="accent1">
                    <a:tint val="23500"/>
                    <a:satMod val="160000"/>
                  </a:schemeClr>
                </a:gs>
              </a:gsLst>
              <a:lin ang="5400000" scaled="0"/>
            </a:gradFill>
          </a:ln>
          <a:effectLst>
            <a:outerShdw sx="1000" sy="1000" algn="ctr" rotWithShape="0">
              <a:srgbClr val="000000"/>
            </a:outerShdw>
          </a:effectLst>
          <a:scene3d>
            <a:camera prst="orthographicFront"/>
            <a:lightRig rig="flat" dir="t">
              <a:rot lat="0" lon="0" rev="7200000"/>
            </a:lightRig>
          </a:scene3d>
          <a:sp3d extrusionH="107950">
            <a:extrusionClr>
              <a:srgbClr val="94C3D8"/>
            </a:extrusionClr>
          </a:sp3d>
        </p:spPr>
        <p:style>
          <a:lnRef idx="1">
            <a:schemeClr val="accent1"/>
          </a:lnRef>
          <a:fillRef idx="0">
            <a:schemeClr val="accent1"/>
          </a:fillRef>
          <a:effectRef idx="0">
            <a:schemeClr val="accent1"/>
          </a:effectRef>
          <a:fontRef idx="minor">
            <a:schemeClr val="tx1"/>
          </a:fontRef>
        </p:style>
      </p:cxnSp>
      <p:sp>
        <p:nvSpPr>
          <p:cNvPr id="13" name="Subtitle 2"/>
          <p:cNvSpPr txBox="1">
            <a:spLocks/>
          </p:cNvSpPr>
          <p:nvPr/>
        </p:nvSpPr>
        <p:spPr>
          <a:xfrm>
            <a:off x="1447800" y="4495800"/>
            <a:ext cx="6172200" cy="369332"/>
          </a:xfrm>
          <a:prstGeom prst="rect">
            <a:avLst/>
          </a:prstGeom>
          <a:ln w="12700">
            <a:gradFill>
              <a:gsLst>
                <a:gs pos="60000">
                  <a:schemeClr val="tx1">
                    <a:lumMod val="50000"/>
                    <a:lumOff val="50000"/>
                  </a:schemeClr>
                </a:gs>
                <a:gs pos="94000">
                  <a:schemeClr val="tx1">
                    <a:lumMod val="50000"/>
                    <a:lumOff val="50000"/>
                  </a:schemeClr>
                </a:gs>
                <a:gs pos="100000">
                  <a:schemeClr val="accent1">
                    <a:tint val="23500"/>
                    <a:satMod val="160000"/>
                  </a:schemeClr>
                </a:gs>
              </a:gsLst>
              <a:lin ang="5400000" scaled="0"/>
            </a:gradFill>
          </a:ln>
          <a:effectLst>
            <a:outerShdw blurRad="12700" dir="11880000" rotWithShape="0">
              <a:prstClr val="black">
                <a:alpha val="83000"/>
              </a:prstClr>
            </a:outerShdw>
          </a:effectLst>
        </p:spPr>
        <p:txBody>
          <a:bodyPr vert="horz" lIns="91440" tIns="45720" rIns="91440" bIns="45720" rtlCol="0" anchor="ctr" anchorCtr="0">
            <a:sp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b="0" i="1" u="none" strike="noStrike" kern="1200" cap="none" spc="200" normalizeH="0" baseline="0" noProof="0" dirty="0" smtClean="0">
                <a:ln>
                  <a:noFill/>
                </a:ln>
                <a:solidFill>
                  <a:srgbClr val="6B633D"/>
                </a:solidFill>
                <a:effectLst>
                  <a:outerShdw blurRad="38100" dist="38100" dir="2700000" algn="tl">
                    <a:srgbClr val="000000">
                      <a:alpha val="43137"/>
                    </a:srgbClr>
                  </a:outerShdw>
                </a:effectLst>
                <a:uLnTx/>
                <a:uFillTx/>
                <a:latin typeface="+mn-lt"/>
                <a:ea typeface="+mn-ea"/>
                <a:cs typeface="+mn-cs"/>
              </a:rPr>
              <a:t> </a:t>
            </a:r>
            <a:r>
              <a:rPr kumimoji="0" lang="en-US" u="none" strike="noStrike" kern="1200" cap="none" spc="200" normalizeH="0" baseline="0" noProof="0" dirty="0" smtClean="0">
                <a:ln>
                  <a:noFill/>
                </a:ln>
                <a:solidFill>
                  <a:srgbClr val="6B633D"/>
                </a:solidFill>
                <a:uLnTx/>
                <a:uFillTx/>
                <a:latin typeface="+mn-lt"/>
                <a:ea typeface="+mn-ea"/>
                <a:cs typeface="+mn-cs"/>
              </a:rPr>
              <a:t>Course</a:t>
            </a:r>
          </a:p>
        </p:txBody>
      </p:sp>
      <p:sp>
        <p:nvSpPr>
          <p:cNvPr id="10" name="TextBox 9"/>
          <p:cNvSpPr txBox="1"/>
          <p:nvPr/>
        </p:nvSpPr>
        <p:spPr>
          <a:xfrm>
            <a:off x="3124200" y="228600"/>
            <a:ext cx="5791200" cy="646331"/>
          </a:xfrm>
          <a:prstGeom prst="rect">
            <a:avLst/>
          </a:prstGeom>
          <a:noFill/>
        </p:spPr>
        <p:txBody>
          <a:bodyPr wrap="square" rtlCol="0">
            <a:spAutoFit/>
          </a:bodyPr>
          <a:lstStyle/>
          <a:p>
            <a:r>
              <a:rPr lang="en-US" b="1" dirty="0" smtClean="0"/>
              <a:t>Part V. Managing IT, Business Processes, and </a:t>
            </a:r>
            <a:br>
              <a:rPr lang="en-US" b="1" dirty="0" smtClean="0"/>
            </a:br>
            <a:r>
              <a:rPr lang="en-US" b="1" dirty="0" smtClean="0"/>
              <a:t>Social/Ecology Responsibility</a:t>
            </a: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828800"/>
            <a:ext cx="5257800" cy="4068763"/>
          </a:xfrm>
        </p:spPr>
        <p:txBody>
          <a:bodyPr>
            <a:normAutofit fontScale="92500"/>
          </a:bodyPr>
          <a:lstStyle/>
          <a:p>
            <a:pPr algn="just"/>
            <a:r>
              <a:rPr lang="en-US" sz="2200" dirty="0" smtClean="0">
                <a:solidFill>
                  <a:schemeClr val="tx1"/>
                </a:solidFill>
              </a:rPr>
              <a:t>When an IT failure causes harm to people or the environment, then regulatory agencies—and the public--will hold the CEO accountable. </a:t>
            </a:r>
          </a:p>
          <a:p>
            <a:pPr algn="just"/>
            <a:r>
              <a:rPr lang="en-US" sz="2200" dirty="0" smtClean="0">
                <a:solidFill>
                  <a:schemeClr val="tx1"/>
                </a:solidFill>
              </a:rPr>
              <a:t>BP CEO Tony Hayward was held accountable for "The Role of BP in the Deepwater Horizon Explosion and Oil Spill,“  killed 11 workers and released 60,000+ barrels per day into the Gulf of Mexico.  Hayward’s attempts to claim ignorance of the risks and use the </a:t>
            </a:r>
            <a:r>
              <a:rPr lang="en-US" sz="2200" b="1" dirty="0" smtClean="0">
                <a:solidFill>
                  <a:schemeClr val="tx1"/>
                </a:solidFill>
              </a:rPr>
              <a:t>SODDI defense</a:t>
            </a:r>
            <a:r>
              <a:rPr lang="en-US" sz="2200" dirty="0" smtClean="0">
                <a:solidFill>
                  <a:schemeClr val="tx1"/>
                </a:solidFill>
              </a:rPr>
              <a:t> (some other dude did it) didn’t work.</a:t>
            </a:r>
          </a:p>
          <a:p>
            <a:endParaRPr lang="en-US" dirty="0"/>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12-</a:t>
            </a:r>
            <a:fld id="{4C0BDC54-7FBA-410E-843C-F866E66B0366}" type="slidenum">
              <a:rPr lang="en-US" smtClean="0"/>
              <a:pPr/>
              <a:t>10</a:t>
            </a:fld>
            <a:endParaRPr lang="en-US" dirty="0"/>
          </a:p>
        </p:txBody>
      </p:sp>
      <p:sp>
        <p:nvSpPr>
          <p:cNvPr id="6" name="Title 5"/>
          <p:cNvSpPr>
            <a:spLocks noGrp="1"/>
          </p:cNvSpPr>
          <p:nvPr>
            <p:ph type="title"/>
          </p:nvPr>
        </p:nvSpPr>
        <p:spPr>
          <a:xfrm>
            <a:off x="838200" y="609600"/>
            <a:ext cx="4419600" cy="1143000"/>
          </a:xfrm>
        </p:spPr>
        <p:txBody>
          <a:bodyPr>
            <a:normAutofit/>
          </a:bodyPr>
          <a:lstStyle/>
          <a:p>
            <a:r>
              <a:rPr lang="en-US" sz="2200" i="1" dirty="0" smtClean="0">
                <a:solidFill>
                  <a:schemeClr val="tx1"/>
                </a:solidFill>
              </a:rPr>
              <a:t>A company can outsource the work, but not the responsibility for it</a:t>
            </a:r>
            <a:endParaRPr lang="en-US" sz="2200" dirty="0"/>
          </a:p>
        </p:txBody>
      </p:sp>
      <p:pic>
        <p:nvPicPr>
          <p:cNvPr id="7" name="Picture 6" descr="b.gif"/>
          <p:cNvPicPr>
            <a:picLocks noChangeAspect="1"/>
          </p:cNvPicPr>
          <p:nvPr/>
        </p:nvPicPr>
        <p:blipFill>
          <a:blip r:embed="rId3" cstate="print"/>
          <a:stretch>
            <a:fillRect/>
          </a:stretch>
        </p:blipFill>
        <p:spPr>
          <a:xfrm>
            <a:off x="5867400" y="800637"/>
            <a:ext cx="2819400" cy="1866363"/>
          </a:xfrm>
          <a:prstGeom prst="rect">
            <a:avLst/>
          </a:prstGeom>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effectLst>
            <a:outerShdw blurRad="584200" sx="102000" sy="102000" algn="ctr" rotWithShape="0">
              <a:prstClr val="black">
                <a:alpha val="70000"/>
              </a:prstClr>
            </a:outerShdw>
          </a:effectLst>
        </p:spPr>
      </p:pic>
      <p:pic>
        <p:nvPicPr>
          <p:cNvPr id="8" name="Picture 7" descr="b.gif"/>
          <p:cNvPicPr>
            <a:picLocks noChangeAspect="1"/>
          </p:cNvPicPr>
          <p:nvPr/>
        </p:nvPicPr>
        <p:blipFill>
          <a:blip r:embed="rId4" cstate="print"/>
          <a:stretch>
            <a:fillRect/>
          </a:stretch>
        </p:blipFill>
        <p:spPr>
          <a:xfrm>
            <a:off x="4419600" y="5334000"/>
            <a:ext cx="873731" cy="1066511"/>
          </a:xfrm>
          <a:prstGeom prst="rect">
            <a:avLst/>
          </a:prstGeom>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effectLst>
            <a:outerShdw blurRad="279400" sx="102000" sy="102000" algn="ctr" rotWithShape="0">
              <a:prstClr val="black">
                <a:alpha val="40000"/>
              </a:prstClr>
            </a:outerShdw>
          </a:effectLst>
        </p:spPr>
      </p:pic>
      <p:sp>
        <p:nvSpPr>
          <p:cNvPr id="9" name="Rectangle 8"/>
          <p:cNvSpPr/>
          <p:nvPr/>
        </p:nvSpPr>
        <p:spPr>
          <a:xfrm>
            <a:off x="5791200" y="2693075"/>
            <a:ext cx="3048000" cy="1631216"/>
          </a:xfrm>
          <a:prstGeom prst="rect">
            <a:avLst/>
          </a:prstGeom>
        </p:spPr>
        <p:txBody>
          <a:bodyPr wrap="square">
            <a:spAutoFit/>
          </a:bodyPr>
          <a:lstStyle/>
          <a:p>
            <a:r>
              <a:rPr lang="en-US" sz="2000" dirty="0" smtClean="0"/>
              <a:t>Figure 12.2 Activists Protest the BP Oil Spill at a BP Gas Station in Soho, New York by spilling "oil" on themselves. May 28, 2010</a:t>
            </a:r>
            <a:endParaRPr lang="en-US" sz="2000" dirty="0"/>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1143000"/>
          </a:xfrm>
        </p:spPr>
        <p:txBody>
          <a:bodyPr/>
          <a:lstStyle/>
          <a:p>
            <a:r>
              <a:rPr lang="en-US" dirty="0" smtClean="0">
                <a:solidFill>
                  <a:schemeClr val="tx1"/>
                </a:solidFill>
              </a:rPr>
              <a:t>12.2 Corporate and IT Governance </a:t>
            </a:r>
            <a:endParaRPr lang="en-US" dirty="0">
              <a:solidFill>
                <a:schemeClr val="tx1"/>
              </a:solidFill>
            </a:endParaRPr>
          </a:p>
        </p:txBody>
      </p:sp>
      <p:sp>
        <p:nvSpPr>
          <p:cNvPr id="3" name="Content Placeholder 2"/>
          <p:cNvSpPr>
            <a:spLocks noGrp="1"/>
          </p:cNvSpPr>
          <p:nvPr>
            <p:ph idx="1"/>
          </p:nvPr>
        </p:nvSpPr>
        <p:spPr>
          <a:xfrm>
            <a:off x="1066800" y="1524000"/>
            <a:ext cx="6629400" cy="4525963"/>
          </a:xfrm>
        </p:spPr>
        <p:txBody>
          <a:bodyPr>
            <a:normAutofit/>
          </a:bodyPr>
          <a:lstStyle/>
          <a:p>
            <a:r>
              <a:rPr lang="en-US" sz="2000" b="1" dirty="0" smtClean="0">
                <a:solidFill>
                  <a:schemeClr val="tx1"/>
                </a:solidFill>
              </a:rPr>
              <a:t>IT governance</a:t>
            </a:r>
            <a:r>
              <a:rPr lang="en-US" sz="2000" dirty="0" smtClean="0">
                <a:solidFill>
                  <a:schemeClr val="tx1"/>
                </a:solidFill>
              </a:rPr>
              <a:t> is concerned with insuring that organizational investments in IT deliver full value. </a:t>
            </a:r>
          </a:p>
          <a:p>
            <a:r>
              <a:rPr lang="en-US" sz="2000" b="1" dirty="0" smtClean="0">
                <a:solidFill>
                  <a:schemeClr val="tx1"/>
                </a:solidFill>
              </a:rPr>
              <a:t>IT performance management</a:t>
            </a:r>
            <a:r>
              <a:rPr lang="en-US" sz="2000" dirty="0" smtClean="0">
                <a:solidFill>
                  <a:schemeClr val="tx1"/>
                </a:solidFill>
              </a:rPr>
              <a:t>--being able to predict and anticipate failures before it’s too late-- is a big part of IT governance. </a:t>
            </a:r>
          </a:p>
          <a:p>
            <a:r>
              <a:rPr lang="en-US" sz="2000" dirty="0" smtClean="0">
                <a:solidFill>
                  <a:schemeClr val="tx1"/>
                </a:solidFill>
              </a:rPr>
              <a:t>IT performance management functions include the following: </a:t>
            </a:r>
          </a:p>
          <a:p>
            <a:pPr lvl="1"/>
            <a:r>
              <a:rPr lang="en-US" sz="2000" dirty="0" smtClean="0">
                <a:solidFill>
                  <a:schemeClr val="tx1"/>
                </a:solidFill>
              </a:rPr>
              <a:t>verify that strategic IT objectives are being achieved</a:t>
            </a:r>
          </a:p>
          <a:p>
            <a:pPr lvl="1"/>
            <a:r>
              <a:rPr lang="en-US" sz="2000" dirty="0" smtClean="0">
                <a:solidFill>
                  <a:schemeClr val="tx1"/>
                </a:solidFill>
              </a:rPr>
              <a:t>review IT performance</a:t>
            </a:r>
          </a:p>
          <a:p>
            <a:pPr lvl="1"/>
            <a:r>
              <a:rPr lang="en-US" sz="2000" dirty="0" smtClean="0">
                <a:solidFill>
                  <a:schemeClr val="tx1"/>
                </a:solidFill>
              </a:rPr>
              <a:t>assess the contribution of IT to the business</a:t>
            </a:r>
            <a:endParaRPr lang="en-US" sz="2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12-</a:t>
            </a:r>
            <a:fld id="{4C0BDC54-7FBA-410E-843C-F866E66B0366}" type="slidenum">
              <a:rPr lang="en-US" smtClean="0"/>
              <a:pPr/>
              <a:t>11</a:t>
            </a:fld>
            <a:endParaRPr lang="en-US" dirty="0"/>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i="1" dirty="0" smtClean="0">
                <a:solidFill>
                  <a:schemeClr val="tx1"/>
                </a:solidFill>
              </a:rPr>
              <a:t>What IT Governance Covers</a:t>
            </a:r>
            <a:endParaRPr lang="en-US" sz="2400" i="1" dirty="0">
              <a:solidFill>
                <a:schemeClr val="tx1"/>
              </a:solidFill>
            </a:endParaRPr>
          </a:p>
        </p:txBody>
      </p:sp>
      <p:sp>
        <p:nvSpPr>
          <p:cNvPr id="3" name="Content Placeholder 2"/>
          <p:cNvSpPr>
            <a:spLocks noGrp="1"/>
          </p:cNvSpPr>
          <p:nvPr>
            <p:ph idx="1"/>
          </p:nvPr>
        </p:nvSpPr>
        <p:spPr>
          <a:xfrm>
            <a:off x="685800" y="1295400"/>
            <a:ext cx="7315200" cy="4525963"/>
          </a:xfrm>
        </p:spPr>
        <p:txBody>
          <a:bodyPr>
            <a:normAutofit/>
          </a:bodyPr>
          <a:lstStyle/>
          <a:p>
            <a:pPr lvl="0"/>
            <a:r>
              <a:rPr lang="en-US" sz="2000" b="1" dirty="0" smtClean="0">
                <a:solidFill>
                  <a:schemeClr val="tx1"/>
                </a:solidFill>
              </a:rPr>
              <a:t>Supports the strategy: </a:t>
            </a:r>
            <a:r>
              <a:rPr lang="en-US" sz="2000" dirty="0" smtClean="0">
                <a:solidFill>
                  <a:schemeClr val="tx1"/>
                </a:solidFill>
              </a:rPr>
              <a:t>Provides for strategic direction of IT.</a:t>
            </a:r>
          </a:p>
          <a:p>
            <a:pPr lvl="0"/>
            <a:r>
              <a:rPr lang="en-US" sz="2000" b="1" dirty="0" smtClean="0">
                <a:solidFill>
                  <a:schemeClr val="tx1"/>
                </a:solidFill>
              </a:rPr>
              <a:t>Delivers value:</a:t>
            </a:r>
            <a:r>
              <a:rPr lang="en-US" sz="2000" dirty="0" smtClean="0">
                <a:solidFill>
                  <a:schemeClr val="tx1"/>
                </a:solidFill>
              </a:rPr>
              <a:t> Confirms maximum business value from IT. </a:t>
            </a:r>
          </a:p>
          <a:p>
            <a:pPr lvl="0"/>
            <a:r>
              <a:rPr lang="en-US" sz="2000" b="1" dirty="0" smtClean="0">
                <a:solidFill>
                  <a:schemeClr val="tx1"/>
                </a:solidFill>
              </a:rPr>
              <a:t>Risk management:</a:t>
            </a:r>
            <a:r>
              <a:rPr lang="en-US" sz="2000" dirty="0" smtClean="0">
                <a:solidFill>
                  <a:schemeClr val="tx1"/>
                </a:solidFill>
              </a:rPr>
              <a:t> Confirms that risks have been adequately managed.</a:t>
            </a:r>
          </a:p>
          <a:p>
            <a:pPr lvl="0"/>
            <a:r>
              <a:rPr lang="en-US" sz="2000" b="1" dirty="0" smtClean="0">
                <a:solidFill>
                  <a:schemeClr val="tx1"/>
                </a:solidFill>
              </a:rPr>
              <a:t>Resource management:</a:t>
            </a:r>
            <a:r>
              <a:rPr lang="en-US" sz="2000" dirty="0" smtClean="0">
                <a:solidFill>
                  <a:schemeClr val="tx1"/>
                </a:solidFill>
              </a:rPr>
              <a:t> Provides direction for sourcing and use of IT resources. </a:t>
            </a:r>
          </a:p>
          <a:p>
            <a:r>
              <a:rPr lang="en-US" sz="2000" b="1" dirty="0" smtClean="0">
                <a:solidFill>
                  <a:schemeClr val="tx1"/>
                </a:solidFill>
              </a:rPr>
              <a:t>IT Performance management</a:t>
            </a:r>
            <a:r>
              <a:rPr lang="en-US" sz="2000" dirty="0" smtClean="0">
                <a:solidFill>
                  <a:schemeClr val="tx1"/>
                </a:solidFill>
              </a:rPr>
              <a:t>: (Refer also to the beginning of section 12.2) Verifies strategic compliance, or the achievement of strategic IT objectives. </a:t>
            </a:r>
            <a:endParaRPr lang="en-US" sz="2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12-</a:t>
            </a:r>
            <a:fld id="{4C0BDC54-7FBA-410E-843C-F866E66B0366}" type="slidenum">
              <a:rPr lang="en-US" smtClean="0"/>
              <a:pPr/>
              <a:t>12</a:t>
            </a:fld>
            <a:endParaRPr lang="en-US" dirty="0"/>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12.3 Aligning IT with Business Strategy</a:t>
            </a:r>
            <a:endParaRPr lang="en-US" dirty="0">
              <a:solidFill>
                <a:schemeClr val="tx1"/>
              </a:solidFill>
            </a:endParaRPr>
          </a:p>
        </p:txBody>
      </p:sp>
      <p:sp>
        <p:nvSpPr>
          <p:cNvPr id="3" name="Content Placeholder 2"/>
          <p:cNvSpPr>
            <a:spLocks noGrp="1"/>
          </p:cNvSpPr>
          <p:nvPr>
            <p:ph idx="1"/>
          </p:nvPr>
        </p:nvSpPr>
        <p:spPr>
          <a:xfrm>
            <a:off x="838200" y="1600200"/>
            <a:ext cx="6705600" cy="4525963"/>
          </a:xfrm>
        </p:spPr>
        <p:txBody>
          <a:bodyPr>
            <a:normAutofit/>
          </a:bodyPr>
          <a:lstStyle/>
          <a:p>
            <a:pPr marL="0" indent="0">
              <a:spcBef>
                <a:spcPts val="1800"/>
              </a:spcBef>
              <a:buNone/>
            </a:pPr>
            <a:r>
              <a:rPr lang="en-US" sz="2000" dirty="0" smtClean="0">
                <a:solidFill>
                  <a:schemeClr val="tx1"/>
                </a:solidFill>
              </a:rPr>
              <a:t>IT–business alignment can be improved in several ways:</a:t>
            </a:r>
          </a:p>
          <a:p>
            <a:pPr lvl="1">
              <a:spcBef>
                <a:spcPts val="1800"/>
              </a:spcBef>
              <a:buNone/>
            </a:pPr>
            <a:r>
              <a:rPr lang="en-US" sz="2000" dirty="0" smtClean="0">
                <a:solidFill>
                  <a:schemeClr val="tx1"/>
                </a:solidFill>
              </a:rPr>
              <a:t>1. Understanding IT and corporate planning</a:t>
            </a:r>
          </a:p>
          <a:p>
            <a:pPr lvl="1">
              <a:spcBef>
                <a:spcPts val="1800"/>
              </a:spcBef>
              <a:buNone/>
            </a:pPr>
            <a:r>
              <a:rPr lang="en-US" sz="2000" dirty="0" smtClean="0">
                <a:solidFill>
                  <a:schemeClr val="tx1"/>
                </a:solidFill>
              </a:rPr>
              <a:t>2. CIO is a member of senior management</a:t>
            </a:r>
          </a:p>
          <a:p>
            <a:pPr lvl="1">
              <a:spcBef>
                <a:spcPts val="1800"/>
              </a:spcBef>
              <a:buNone/>
            </a:pPr>
            <a:r>
              <a:rPr lang="en-US" sz="2000" dirty="0" smtClean="0">
                <a:solidFill>
                  <a:schemeClr val="tx1"/>
                </a:solidFill>
              </a:rPr>
              <a:t>3. Shared culture and good communication </a:t>
            </a:r>
          </a:p>
          <a:p>
            <a:pPr lvl="1">
              <a:spcBef>
                <a:spcPts val="1800"/>
              </a:spcBef>
              <a:buNone/>
            </a:pPr>
            <a:r>
              <a:rPr lang="en-US" sz="2000" dirty="0" smtClean="0">
                <a:solidFill>
                  <a:schemeClr val="tx1"/>
                </a:solidFill>
              </a:rPr>
              <a:t>4. Commitment to IT planning by senior management</a:t>
            </a:r>
          </a:p>
          <a:p>
            <a:pPr lvl="1">
              <a:spcBef>
                <a:spcPts val="1800"/>
              </a:spcBef>
              <a:buNone/>
            </a:pPr>
            <a:r>
              <a:rPr lang="en-US" sz="2000" dirty="0" smtClean="0">
                <a:solidFill>
                  <a:schemeClr val="tx1"/>
                </a:solidFill>
              </a:rPr>
              <a:t>5. Links between business and IT plans should be made at the strategic, tactical, and operational levels.</a:t>
            </a:r>
          </a:p>
          <a:p>
            <a:pPr>
              <a:buNone/>
            </a:pPr>
            <a:endParaRPr lang="en-US" dirty="0"/>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12-</a:t>
            </a:r>
            <a:fld id="{4C0BDC54-7FBA-410E-843C-F866E66B0366}" type="slidenum">
              <a:rPr lang="en-US" smtClean="0"/>
              <a:pPr/>
              <a:t>13</a:t>
            </a:fld>
            <a:endParaRPr lang="en-US" dirty="0"/>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solidFill>
                  <a:schemeClr val="tx1"/>
                </a:solidFill>
              </a:rPr>
              <a:t>TABLE 12.3 Key Resource Attributes That Create Competitive Advantage  </a:t>
            </a:r>
            <a:endParaRPr lang="en-US" sz="2800" dirty="0">
              <a:solidFill>
                <a:schemeClr val="tx1"/>
              </a:solidFill>
            </a:endParaRPr>
          </a:p>
        </p:txBody>
      </p:sp>
      <p:pic>
        <p:nvPicPr>
          <p:cNvPr id="6" name="Content Placeholder 5" descr="t.bmp"/>
          <p:cNvPicPr>
            <a:picLocks noGrp="1" noChangeAspect="1"/>
          </p:cNvPicPr>
          <p:nvPr>
            <p:ph idx="1"/>
          </p:nvPr>
        </p:nvPicPr>
        <p:blipFill>
          <a:blip r:embed="rId3" cstate="print"/>
          <a:stretch>
            <a:fillRect/>
          </a:stretch>
        </p:blipFill>
        <p:spPr>
          <a:xfrm>
            <a:off x="533400" y="1371600"/>
            <a:ext cx="8250914" cy="4267200"/>
          </a:xfrm>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effectLst>
            <a:outerShdw blurRad="381000" sx="102000" sy="102000" algn="ctr" rotWithShape="0">
              <a:prstClr val="black">
                <a:alpha val="67000"/>
              </a:prstClr>
            </a:outerShdw>
          </a:effectLst>
        </p:spPr>
      </p:pic>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12-</a:t>
            </a:r>
            <a:fld id="{4C0BDC54-7FBA-410E-843C-F866E66B0366}" type="slidenum">
              <a:rPr lang="en-US" smtClean="0"/>
              <a:pPr/>
              <a:t>14</a:t>
            </a:fld>
            <a:endParaRPr lang="en-US" dirty="0"/>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04800"/>
            <a:ext cx="7162800" cy="1143000"/>
          </a:xfrm>
        </p:spPr>
        <p:txBody>
          <a:bodyPr/>
          <a:lstStyle/>
          <a:p>
            <a:r>
              <a:rPr lang="en-US" dirty="0" smtClean="0">
                <a:solidFill>
                  <a:schemeClr val="tx1"/>
                </a:solidFill>
              </a:rPr>
              <a:t>12.4 IT Strategic Planning Process</a:t>
            </a:r>
            <a:endParaRPr lang="en-US"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12-</a:t>
            </a:r>
            <a:fld id="{4C0BDC54-7FBA-410E-843C-F866E66B0366}" type="slidenum">
              <a:rPr lang="en-US" smtClean="0"/>
              <a:pPr/>
              <a:t>15</a:t>
            </a:fld>
            <a:endParaRPr lang="en-US" dirty="0"/>
          </a:p>
        </p:txBody>
      </p:sp>
      <p:sp>
        <p:nvSpPr>
          <p:cNvPr id="7" name="Text Box 2"/>
          <p:cNvSpPr txBox="1">
            <a:spLocks noChangeArrowheads="1"/>
          </p:cNvSpPr>
          <p:nvPr/>
        </p:nvSpPr>
        <p:spPr bwMode="auto">
          <a:xfrm>
            <a:off x="1371600" y="5867400"/>
            <a:ext cx="3886200" cy="338554"/>
          </a:xfrm>
          <a:prstGeom prst="rect">
            <a:avLst/>
          </a:prstGeom>
          <a:noFill/>
          <a:ln w="9525">
            <a:noFill/>
            <a:miter lim="800000"/>
            <a:headEnd/>
            <a:tailEnd/>
          </a:ln>
        </p:spPr>
        <p:txBody>
          <a:bodyPr wrap="square">
            <a:spAutoFit/>
          </a:bodyPr>
          <a:lstStyle/>
          <a:p>
            <a:pPr>
              <a:spcBef>
                <a:spcPct val="50000"/>
              </a:spcBef>
            </a:pPr>
            <a:r>
              <a:rPr lang="en-US" sz="1600" b="1" dirty="0"/>
              <a:t>Figure 12.4. IT strategic planning process.   </a:t>
            </a:r>
          </a:p>
        </p:txBody>
      </p:sp>
      <p:pic>
        <p:nvPicPr>
          <p:cNvPr id="9" name="Content Placeholder 8" descr="q.bmp"/>
          <p:cNvPicPr>
            <a:picLocks noGrp="1" noChangeAspect="1"/>
          </p:cNvPicPr>
          <p:nvPr>
            <p:ph idx="1"/>
          </p:nvPr>
        </p:nvPicPr>
        <p:blipFill>
          <a:blip r:embed="rId3" cstate="print"/>
          <a:stretch>
            <a:fillRect/>
          </a:stretch>
        </p:blipFill>
        <p:spPr>
          <a:xfrm>
            <a:off x="1219200" y="1232404"/>
            <a:ext cx="6324600" cy="4634996"/>
          </a:xfrm>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effectLst>
            <a:outerShdw blurRad="457200" sx="102000" sy="102000" algn="ctr" rotWithShape="0">
              <a:schemeClr val="tx2">
                <a:lumMod val="75000"/>
                <a:alpha val="64000"/>
              </a:schemeClr>
            </a:outerShdw>
          </a:effectLst>
        </p:spPr>
      </p:pic>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i="1" dirty="0" smtClean="0">
                <a:solidFill>
                  <a:schemeClr val="tx1"/>
                </a:solidFill>
              </a:rPr>
              <a:t>Tools and Methodologies of IT Strategic Planning</a:t>
            </a:r>
            <a:endParaRPr lang="en-US" sz="2400" i="1" dirty="0">
              <a:solidFill>
                <a:schemeClr val="tx1"/>
              </a:solidFill>
            </a:endParaRPr>
          </a:p>
        </p:txBody>
      </p:sp>
      <p:sp>
        <p:nvSpPr>
          <p:cNvPr id="3" name="Content Placeholder 2"/>
          <p:cNvSpPr>
            <a:spLocks noGrp="1"/>
          </p:cNvSpPr>
          <p:nvPr>
            <p:ph idx="1"/>
          </p:nvPr>
        </p:nvSpPr>
        <p:spPr>
          <a:xfrm>
            <a:off x="533400" y="1341437"/>
            <a:ext cx="7924800" cy="4525963"/>
          </a:xfrm>
        </p:spPr>
        <p:txBody>
          <a:bodyPr/>
          <a:lstStyle/>
          <a:p>
            <a:pPr>
              <a:buNone/>
            </a:pPr>
            <a:r>
              <a:rPr lang="en-US" sz="2000" b="1" i="1" dirty="0" smtClean="0">
                <a:solidFill>
                  <a:schemeClr val="tx1"/>
                </a:solidFill>
              </a:rPr>
              <a:t>	Business Service Management: </a:t>
            </a:r>
            <a:r>
              <a:rPr lang="en-US" sz="2000" dirty="0" smtClean="0">
                <a:solidFill>
                  <a:schemeClr val="tx1"/>
                </a:solidFill>
              </a:rPr>
              <a:t>links KPIs of IT to business goals to determine their impacts on the business</a:t>
            </a:r>
          </a:p>
          <a:p>
            <a:pPr>
              <a:buNone/>
            </a:pPr>
            <a:endParaRPr lang="en-US" sz="2000" b="1" i="1" dirty="0" smtClean="0">
              <a:solidFill>
                <a:schemeClr val="tx1"/>
              </a:solidFill>
            </a:endParaRPr>
          </a:p>
          <a:p>
            <a:endParaRPr lang="en-US" dirty="0"/>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12-</a:t>
            </a:r>
            <a:fld id="{4C0BDC54-7FBA-410E-843C-F866E66B0366}" type="slidenum">
              <a:rPr lang="en-US" smtClean="0"/>
              <a:pPr/>
              <a:t>16</a:t>
            </a:fld>
            <a:endParaRPr lang="en-US" dirty="0"/>
          </a:p>
        </p:txBody>
      </p:sp>
      <p:pic>
        <p:nvPicPr>
          <p:cNvPr id="6" name="Picture 10"/>
          <p:cNvPicPr>
            <a:picLocks noChangeAspect="1" noChangeArrowheads="1"/>
          </p:cNvPicPr>
          <p:nvPr/>
        </p:nvPicPr>
        <p:blipFill>
          <a:blip r:embed="rId3" cstate="print"/>
          <a:srcRect/>
          <a:stretch>
            <a:fillRect/>
          </a:stretch>
        </p:blipFill>
        <p:spPr bwMode="auto">
          <a:xfrm>
            <a:off x="914400" y="2133600"/>
            <a:ext cx="7162800" cy="3587369"/>
          </a:xfrm>
          <a:prstGeom prst="rect">
            <a:avLst/>
          </a:prstGeom>
          <a:noFill/>
          <a:ln w="95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miter lim="800000"/>
            <a:headEnd/>
            <a:tailEnd/>
          </a:ln>
          <a:effectLst>
            <a:outerShdw blurRad="482600" sx="102000" sy="102000" algn="ctr" rotWithShape="0">
              <a:schemeClr val="accent1">
                <a:lumMod val="75000"/>
                <a:alpha val="85000"/>
              </a:schemeClr>
            </a:outerShdw>
          </a:effectLst>
        </p:spPr>
      </p:pic>
      <p:sp>
        <p:nvSpPr>
          <p:cNvPr id="7" name="Text Box 5"/>
          <p:cNvSpPr txBox="1">
            <a:spLocks noChangeArrowheads="1"/>
          </p:cNvSpPr>
          <p:nvPr/>
        </p:nvSpPr>
        <p:spPr bwMode="auto">
          <a:xfrm>
            <a:off x="914400" y="5791200"/>
            <a:ext cx="4953000" cy="307777"/>
          </a:xfrm>
          <a:prstGeom prst="rect">
            <a:avLst/>
          </a:prstGeom>
          <a:noFill/>
          <a:ln w="9525">
            <a:noFill/>
            <a:miter lim="800000"/>
            <a:headEnd/>
            <a:tailEnd/>
          </a:ln>
        </p:spPr>
        <p:txBody>
          <a:bodyPr wrap="square">
            <a:spAutoFit/>
          </a:bodyPr>
          <a:lstStyle/>
          <a:p>
            <a:pPr>
              <a:spcBef>
                <a:spcPct val="50000"/>
              </a:spcBef>
            </a:pPr>
            <a:r>
              <a:rPr lang="en-US" sz="1400" b="1" dirty="0"/>
              <a:t>Figure 12.5 </a:t>
            </a:r>
            <a:r>
              <a:rPr lang="en-US" sz="1400" dirty="0"/>
              <a:t> </a:t>
            </a:r>
            <a:r>
              <a:rPr lang="en-US" sz="1400" b="1" dirty="0"/>
              <a:t>Business Service Management (from FireScope</a:t>
            </a:r>
            <a:r>
              <a:rPr lang="en-US" sz="1400" b="1" dirty="0" smtClean="0"/>
              <a:t>)</a:t>
            </a:r>
            <a:endParaRPr lang="en-US" sz="1400" b="1" dirty="0">
              <a:solidFill>
                <a:srgbClr val="FF0000"/>
              </a:solidFill>
            </a:endParaRPr>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i="1" dirty="0" smtClean="0">
                <a:solidFill>
                  <a:schemeClr val="tx1"/>
                </a:solidFill>
              </a:rPr>
              <a:t>Tools and Methodologies of IT Strategic Planning</a:t>
            </a:r>
            <a:endParaRPr lang="en-US" sz="2400" dirty="0"/>
          </a:p>
        </p:txBody>
      </p:sp>
      <p:sp>
        <p:nvSpPr>
          <p:cNvPr id="3" name="Content Placeholder 2"/>
          <p:cNvSpPr>
            <a:spLocks noGrp="1"/>
          </p:cNvSpPr>
          <p:nvPr>
            <p:ph idx="1"/>
          </p:nvPr>
        </p:nvSpPr>
        <p:spPr>
          <a:xfrm>
            <a:off x="990600" y="1219200"/>
            <a:ext cx="6629400" cy="5181600"/>
          </a:xfrm>
        </p:spPr>
        <p:txBody>
          <a:bodyPr>
            <a:normAutofit/>
          </a:bodyPr>
          <a:lstStyle/>
          <a:p>
            <a:pPr>
              <a:buNone/>
            </a:pPr>
            <a:r>
              <a:rPr lang="en-US" sz="2000" b="1" i="1" dirty="0" smtClean="0">
                <a:solidFill>
                  <a:schemeClr val="tx1"/>
                </a:solidFill>
              </a:rPr>
              <a:t>Business systems planning (BSP)  </a:t>
            </a:r>
            <a:r>
              <a:rPr lang="en-US" sz="2000" i="1" dirty="0" smtClean="0">
                <a:solidFill>
                  <a:schemeClr val="tx1"/>
                </a:solidFill>
              </a:rPr>
              <a:t>developed by IBM. </a:t>
            </a:r>
            <a:br>
              <a:rPr lang="en-US" sz="2000" i="1" dirty="0" smtClean="0">
                <a:solidFill>
                  <a:schemeClr val="tx1"/>
                </a:solidFill>
              </a:rPr>
            </a:br>
            <a:r>
              <a:rPr lang="en-US" sz="2000" dirty="0" smtClean="0">
                <a:solidFill>
                  <a:schemeClr val="tx1"/>
                </a:solidFill>
              </a:rPr>
              <a:t>From this architecture, planners define organizational databases and apps that support business strategies. </a:t>
            </a:r>
            <a:endParaRPr lang="en-US" sz="2000" i="1" dirty="0" smtClean="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12-</a:t>
            </a:r>
            <a:fld id="{4C0BDC54-7FBA-410E-843C-F866E66B0366}" type="slidenum">
              <a:rPr lang="en-US" smtClean="0"/>
              <a:pPr/>
              <a:t>17</a:t>
            </a:fld>
            <a:endParaRPr lang="en-US" dirty="0"/>
          </a:p>
        </p:txBody>
      </p:sp>
      <p:pic>
        <p:nvPicPr>
          <p:cNvPr id="6" name="Picture 7" descr="Figure-13-5"/>
          <p:cNvPicPr>
            <a:picLocks noChangeAspect="1" noChangeArrowheads="1"/>
          </p:cNvPicPr>
          <p:nvPr/>
        </p:nvPicPr>
        <p:blipFill>
          <a:blip r:embed="rId3" cstate="print"/>
          <a:srcRect/>
          <a:stretch>
            <a:fillRect/>
          </a:stretch>
        </p:blipFill>
        <p:spPr bwMode="auto">
          <a:xfrm>
            <a:off x="2209800" y="2384264"/>
            <a:ext cx="4419600" cy="3406936"/>
          </a:xfrm>
          <a:prstGeom prst="rect">
            <a:avLst/>
          </a:prstGeom>
          <a:noFill/>
          <a:ln w="95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miter lim="800000"/>
            <a:headEnd/>
            <a:tailEnd/>
          </a:ln>
          <a:effectLst>
            <a:outerShdw blurRad="355600" sx="102000" sy="102000" algn="ctr" rotWithShape="0">
              <a:schemeClr val="tx2">
                <a:lumMod val="75000"/>
                <a:alpha val="74000"/>
              </a:schemeClr>
            </a:outerShdw>
          </a:effectLst>
        </p:spPr>
      </p:pic>
      <p:sp>
        <p:nvSpPr>
          <p:cNvPr id="7" name="Text Box 5"/>
          <p:cNvSpPr txBox="1">
            <a:spLocks noChangeArrowheads="1"/>
          </p:cNvSpPr>
          <p:nvPr/>
        </p:nvSpPr>
        <p:spPr bwMode="auto">
          <a:xfrm>
            <a:off x="1981200" y="5909846"/>
            <a:ext cx="4953000" cy="338554"/>
          </a:xfrm>
          <a:prstGeom prst="rect">
            <a:avLst/>
          </a:prstGeom>
          <a:noFill/>
          <a:ln w="9525">
            <a:noFill/>
            <a:miter lim="800000"/>
            <a:headEnd/>
            <a:tailEnd/>
          </a:ln>
        </p:spPr>
        <p:txBody>
          <a:bodyPr wrap="square">
            <a:spAutoFit/>
          </a:bodyPr>
          <a:lstStyle/>
          <a:p>
            <a:pPr>
              <a:spcBef>
                <a:spcPct val="50000"/>
              </a:spcBef>
            </a:pPr>
            <a:r>
              <a:rPr lang="en-US" sz="1600" b="1" dirty="0"/>
              <a:t>Figure 12.6 Business systems planning (BSP) </a:t>
            </a:r>
            <a:r>
              <a:rPr lang="en-US" sz="1600" b="1" dirty="0" smtClean="0"/>
              <a:t>approach  </a:t>
            </a:r>
            <a:endParaRPr lang="en-US" sz="1600" b="1" dirty="0"/>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i="1" dirty="0" smtClean="0">
                <a:solidFill>
                  <a:schemeClr val="tx1"/>
                </a:solidFill>
              </a:rPr>
              <a:t>Other Tools and Methodologies of IT Strategic Planning</a:t>
            </a:r>
            <a:endParaRPr lang="en-US" sz="2400" dirty="0"/>
          </a:p>
        </p:txBody>
      </p:sp>
      <p:sp>
        <p:nvSpPr>
          <p:cNvPr id="3" name="Content Placeholder 2"/>
          <p:cNvSpPr>
            <a:spLocks noGrp="1"/>
          </p:cNvSpPr>
          <p:nvPr>
            <p:ph idx="1"/>
          </p:nvPr>
        </p:nvSpPr>
        <p:spPr>
          <a:xfrm>
            <a:off x="762000" y="1371600"/>
            <a:ext cx="6858000" cy="4754563"/>
          </a:xfrm>
        </p:spPr>
        <p:txBody>
          <a:bodyPr>
            <a:normAutofit/>
          </a:bodyPr>
          <a:lstStyle/>
          <a:p>
            <a:pPr>
              <a:spcBef>
                <a:spcPts val="2400"/>
              </a:spcBef>
            </a:pPr>
            <a:r>
              <a:rPr lang="en-US" sz="2000" i="1" dirty="0" smtClean="0">
                <a:solidFill>
                  <a:schemeClr val="tx1"/>
                </a:solidFill>
              </a:rPr>
              <a:t>Balanced Scorecard</a:t>
            </a:r>
          </a:p>
          <a:p>
            <a:pPr>
              <a:spcBef>
                <a:spcPts val="2400"/>
              </a:spcBef>
            </a:pPr>
            <a:r>
              <a:rPr lang="en-US" sz="2000" i="1" dirty="0" smtClean="0">
                <a:solidFill>
                  <a:schemeClr val="tx1"/>
                </a:solidFill>
              </a:rPr>
              <a:t>Critical Success Factors  (CSF)</a:t>
            </a:r>
          </a:p>
          <a:p>
            <a:pPr>
              <a:spcBef>
                <a:spcPts val="2400"/>
              </a:spcBef>
            </a:pPr>
            <a:r>
              <a:rPr lang="en-US" sz="2000" i="1" dirty="0" smtClean="0">
                <a:solidFill>
                  <a:schemeClr val="tx1"/>
                </a:solidFill>
              </a:rPr>
              <a:t>Scenario Planning</a:t>
            </a:r>
          </a:p>
          <a:p>
            <a:pPr>
              <a:spcBef>
                <a:spcPts val="2400"/>
              </a:spcBef>
            </a:pPr>
            <a:r>
              <a:rPr lang="en-US" sz="2000" i="1" dirty="0" smtClean="0">
                <a:solidFill>
                  <a:schemeClr val="tx1"/>
                </a:solidFill>
              </a:rPr>
              <a:t>Resource Allocation </a:t>
            </a:r>
          </a:p>
          <a:p>
            <a:pPr>
              <a:buNone/>
            </a:pPr>
            <a:endParaRPr lang="en-US" sz="2000" b="1" i="1" dirty="0" smtClean="0"/>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12-</a:t>
            </a:r>
            <a:fld id="{4C0BDC54-7FBA-410E-843C-F866E66B0366}" type="slidenum">
              <a:rPr lang="en-US" smtClean="0"/>
              <a:pPr/>
              <a:t>18</a:t>
            </a:fld>
            <a:endParaRPr lang="en-US" dirty="0"/>
          </a:p>
        </p:txBody>
      </p:sp>
      <p:pic>
        <p:nvPicPr>
          <p:cNvPr id="8" name="Picture 6" descr="Figure-13-6"/>
          <p:cNvPicPr>
            <a:picLocks noChangeAspect="1" noChangeArrowheads="1"/>
          </p:cNvPicPr>
          <p:nvPr/>
        </p:nvPicPr>
        <p:blipFill>
          <a:blip r:embed="rId3" cstate="print"/>
          <a:srcRect/>
          <a:stretch>
            <a:fillRect/>
          </a:stretch>
        </p:blipFill>
        <p:spPr bwMode="auto">
          <a:xfrm>
            <a:off x="4495800" y="2057400"/>
            <a:ext cx="4267200" cy="3665818"/>
          </a:xfrm>
          <a:prstGeom prst="rect">
            <a:avLst/>
          </a:prstGeom>
          <a:noFill/>
          <a:ln w="95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miter lim="800000"/>
            <a:headEnd/>
            <a:tailEnd/>
          </a:ln>
          <a:effectLst>
            <a:outerShdw blurRad="647700" sx="102000" sy="102000" algn="ctr" rotWithShape="0">
              <a:schemeClr val="accent1">
                <a:lumMod val="75000"/>
                <a:alpha val="87000"/>
              </a:schemeClr>
            </a:outerShdw>
          </a:effectLst>
        </p:spPr>
      </p:pic>
      <p:sp>
        <p:nvSpPr>
          <p:cNvPr id="9" name="Text Box 2"/>
          <p:cNvSpPr txBox="1">
            <a:spLocks noChangeArrowheads="1"/>
          </p:cNvSpPr>
          <p:nvPr/>
        </p:nvSpPr>
        <p:spPr bwMode="auto">
          <a:xfrm>
            <a:off x="7315200" y="5715000"/>
            <a:ext cx="1447800" cy="307777"/>
          </a:xfrm>
          <a:prstGeom prst="rect">
            <a:avLst/>
          </a:prstGeom>
          <a:noFill/>
          <a:ln w="9525">
            <a:noFill/>
            <a:miter lim="800000"/>
            <a:headEnd/>
            <a:tailEnd/>
          </a:ln>
        </p:spPr>
        <p:txBody>
          <a:bodyPr wrap="square">
            <a:spAutoFit/>
          </a:bodyPr>
          <a:lstStyle/>
          <a:p>
            <a:pPr>
              <a:spcBef>
                <a:spcPct val="50000"/>
              </a:spcBef>
            </a:pPr>
            <a:r>
              <a:rPr lang="en-US" sz="1400" b="1" dirty="0"/>
              <a:t>Figure </a:t>
            </a:r>
            <a:r>
              <a:rPr lang="en-US" sz="1400" b="1" dirty="0" smtClean="0"/>
              <a:t>12.7</a:t>
            </a:r>
            <a:endParaRPr lang="en-US" sz="1400" b="1" dirty="0"/>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12.5 IT Outsourcing Strategies</a:t>
            </a:r>
            <a:endParaRPr lang="en-US" dirty="0"/>
          </a:p>
        </p:txBody>
      </p:sp>
      <p:sp>
        <p:nvSpPr>
          <p:cNvPr id="3" name="Content Placeholder 2"/>
          <p:cNvSpPr>
            <a:spLocks noGrp="1"/>
          </p:cNvSpPr>
          <p:nvPr>
            <p:ph idx="1"/>
          </p:nvPr>
        </p:nvSpPr>
        <p:spPr>
          <a:xfrm>
            <a:off x="1295400" y="1600200"/>
            <a:ext cx="7010400" cy="4525963"/>
          </a:xfrm>
        </p:spPr>
        <p:txBody>
          <a:bodyPr>
            <a:normAutofit/>
          </a:bodyPr>
          <a:lstStyle/>
          <a:p>
            <a:pPr>
              <a:spcBef>
                <a:spcPts val="2400"/>
              </a:spcBef>
            </a:pPr>
            <a:r>
              <a:rPr lang="en-US" sz="2000" dirty="0" smtClean="0">
                <a:solidFill>
                  <a:schemeClr val="tx1"/>
                </a:solidFill>
              </a:rPr>
              <a:t>Outsourcing can be done domestically or offshore, or via cloud computing or SaaS</a:t>
            </a:r>
          </a:p>
          <a:p>
            <a:pPr>
              <a:spcBef>
                <a:spcPts val="2400"/>
              </a:spcBef>
            </a:pPr>
            <a:r>
              <a:rPr lang="en-US" sz="2000" dirty="0" smtClean="0">
                <a:solidFill>
                  <a:schemeClr val="tx1"/>
                </a:solidFill>
              </a:rPr>
              <a:t>SaaS provides an ability to easily extend internal processes outside the organizational boundary to support </a:t>
            </a:r>
            <a:r>
              <a:rPr lang="en-US" sz="2000" b="1" dirty="0" smtClean="0">
                <a:solidFill>
                  <a:schemeClr val="tx1"/>
                </a:solidFill>
              </a:rPr>
              <a:t>business processing outsourcing (BPO)</a:t>
            </a:r>
            <a:r>
              <a:rPr lang="en-US" sz="2000" dirty="0" smtClean="0">
                <a:solidFill>
                  <a:schemeClr val="tx1"/>
                </a:solidFill>
              </a:rPr>
              <a:t> arrangements</a:t>
            </a:r>
          </a:p>
          <a:p>
            <a:pPr>
              <a:spcBef>
                <a:spcPts val="2400"/>
              </a:spcBef>
            </a:pPr>
            <a:r>
              <a:rPr lang="en-US" sz="2000" b="1" dirty="0" smtClean="0">
                <a:solidFill>
                  <a:schemeClr val="tx1"/>
                </a:solidFill>
              </a:rPr>
              <a:t>BPO: </a:t>
            </a:r>
          </a:p>
          <a:p>
            <a:pPr lvl="1">
              <a:spcBef>
                <a:spcPts val="600"/>
              </a:spcBef>
            </a:pPr>
            <a:r>
              <a:rPr lang="en-US" sz="2000" dirty="0" smtClean="0">
                <a:solidFill>
                  <a:schemeClr val="tx1"/>
                </a:solidFill>
              </a:rPr>
              <a:t>the process of hiring another company to handle business activities</a:t>
            </a:r>
          </a:p>
          <a:p>
            <a:pPr lvl="1">
              <a:spcBef>
                <a:spcPts val="600"/>
              </a:spcBef>
            </a:pPr>
            <a:r>
              <a:rPr lang="en-US" sz="2000" dirty="0" smtClean="0">
                <a:solidFill>
                  <a:schemeClr val="tx1"/>
                </a:solidFill>
              </a:rPr>
              <a:t>includes non-core functions, such as financial and administration processes, HR functions, call center and customer service activities, and accounting</a:t>
            </a:r>
            <a:endParaRPr lang="en-US" sz="2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12-</a:t>
            </a:r>
            <a:fld id="{4C0BDC54-7FBA-410E-843C-F866E66B0366}" type="slidenum">
              <a:rPr lang="en-US" smtClean="0"/>
              <a:pPr/>
              <a:t>19</a:t>
            </a:fld>
            <a:endParaRPr lang="en-US" dirty="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55638"/>
            <a:ext cx="8001000" cy="868362"/>
          </a:xfrm>
        </p:spPr>
        <p:txBody>
          <a:bodyPr>
            <a:normAutofit/>
          </a:bodyPr>
          <a:lstStyle/>
          <a:p>
            <a:r>
              <a:rPr lang="en-US" i="1" spc="300" dirty="0" smtClean="0">
                <a:solidFill>
                  <a:schemeClr val="tx1"/>
                </a:solidFill>
                <a:effectLst>
                  <a:outerShdw blurRad="38100" dist="38100" dir="2700000" algn="tl">
                    <a:srgbClr val="000000">
                      <a:alpha val="43137"/>
                    </a:srgbClr>
                  </a:outerShdw>
                </a:effectLst>
              </a:rPr>
              <a:t>Chapter 12 Outline</a:t>
            </a:r>
            <a:endParaRPr lang="en-US" b="1" dirty="0">
              <a:solidFill>
                <a:srgbClr val="6B633D"/>
              </a:solidFill>
            </a:endParaRPr>
          </a:p>
        </p:txBody>
      </p:sp>
      <p:sp>
        <p:nvSpPr>
          <p:cNvPr id="3" name="Content Placeholder 2"/>
          <p:cNvSpPr>
            <a:spLocks noGrp="1"/>
          </p:cNvSpPr>
          <p:nvPr>
            <p:ph idx="1"/>
          </p:nvPr>
        </p:nvSpPr>
        <p:spPr>
          <a:xfrm>
            <a:off x="838200" y="1493837"/>
            <a:ext cx="7239000" cy="4297363"/>
          </a:xfrm>
        </p:spPr>
        <p:txBody>
          <a:bodyPr>
            <a:normAutofit/>
          </a:bodyPr>
          <a:lstStyle/>
          <a:p>
            <a:pPr>
              <a:lnSpc>
                <a:spcPct val="150000"/>
              </a:lnSpc>
              <a:buNone/>
            </a:pPr>
            <a:r>
              <a:rPr lang="en-US" sz="2400" b="1" dirty="0" smtClean="0">
                <a:solidFill>
                  <a:schemeClr val="tx1"/>
                </a:solidFill>
              </a:rPr>
              <a:t>12.1 IT Strategies</a:t>
            </a:r>
          </a:p>
          <a:p>
            <a:pPr>
              <a:lnSpc>
                <a:spcPct val="150000"/>
              </a:lnSpc>
              <a:buNone/>
            </a:pPr>
            <a:r>
              <a:rPr lang="en-US" sz="2400" b="1" dirty="0" smtClean="0">
                <a:solidFill>
                  <a:schemeClr val="tx1"/>
                </a:solidFill>
              </a:rPr>
              <a:t>12.2 Corporate and IT Governance</a:t>
            </a:r>
          </a:p>
          <a:p>
            <a:pPr>
              <a:lnSpc>
                <a:spcPct val="150000"/>
              </a:lnSpc>
              <a:buNone/>
            </a:pPr>
            <a:r>
              <a:rPr lang="en-US" sz="2400" b="1" dirty="0" smtClean="0">
                <a:solidFill>
                  <a:schemeClr val="tx1"/>
                </a:solidFill>
              </a:rPr>
              <a:t>12.3 Aligning IT with Business Strategy</a:t>
            </a:r>
          </a:p>
          <a:p>
            <a:pPr>
              <a:lnSpc>
                <a:spcPct val="150000"/>
              </a:lnSpc>
              <a:buNone/>
            </a:pPr>
            <a:r>
              <a:rPr lang="en-US" sz="2400" b="1" dirty="0" smtClean="0">
                <a:solidFill>
                  <a:schemeClr val="tx1"/>
                </a:solidFill>
              </a:rPr>
              <a:t>12.4 IT Strategic Planning Process</a:t>
            </a:r>
          </a:p>
          <a:p>
            <a:pPr>
              <a:lnSpc>
                <a:spcPct val="150000"/>
              </a:lnSpc>
              <a:buNone/>
            </a:pPr>
            <a:r>
              <a:rPr lang="en-US" sz="2400" b="1" dirty="0" smtClean="0">
                <a:solidFill>
                  <a:schemeClr val="tx1"/>
                </a:solidFill>
              </a:rPr>
              <a:t>12.5 IT Outsourcing Strategies</a:t>
            </a:r>
            <a:endParaRPr lang="en-US" sz="2400" b="1" dirty="0">
              <a:solidFill>
                <a:schemeClr val="tx1"/>
              </a:solidFill>
            </a:endParaRPr>
          </a:p>
        </p:txBody>
      </p:sp>
      <p:sp>
        <p:nvSpPr>
          <p:cNvPr id="4" name="Footer Placeholder 3"/>
          <p:cNvSpPr>
            <a:spLocks noGrp="1"/>
          </p:cNvSpPr>
          <p:nvPr>
            <p:ph type="ftr" sz="quarter" idx="11"/>
          </p:nvPr>
        </p:nvSpPr>
        <p:spPr>
          <a:xfrm>
            <a:off x="457200" y="6248400"/>
            <a:ext cx="2895600" cy="365125"/>
          </a:xfrm>
        </p:spPr>
        <p:txBody>
          <a:bodyPr/>
          <a:lstStyle/>
          <a:p>
            <a:r>
              <a:rPr lang="en-US" dirty="0" smtClean="0">
                <a:solidFill>
                  <a:schemeClr val="tx1"/>
                </a:solidFill>
              </a:rPr>
              <a:t>Copyright 2012 John Wiley &amp; Sons, Inc.</a:t>
            </a:r>
            <a:endParaRPr lang="en-US" dirty="0">
              <a:solidFill>
                <a:schemeClr val="tx1"/>
              </a:solidFill>
            </a:endParaRPr>
          </a:p>
        </p:txBody>
      </p:sp>
      <p:sp>
        <p:nvSpPr>
          <p:cNvPr id="5" name="Slide Number Placeholder 4"/>
          <p:cNvSpPr>
            <a:spLocks noGrp="1"/>
          </p:cNvSpPr>
          <p:nvPr>
            <p:ph type="sldNum" sz="quarter" idx="12"/>
          </p:nvPr>
        </p:nvSpPr>
        <p:spPr/>
        <p:txBody>
          <a:bodyPr/>
          <a:lstStyle/>
          <a:p>
            <a:r>
              <a:rPr lang="en-US" sz="1600" dirty="0" smtClean="0">
                <a:solidFill>
                  <a:schemeClr val="tx1"/>
                </a:solidFill>
              </a:rPr>
              <a:t>12-</a:t>
            </a:r>
            <a:fld id="{4C0BDC54-7FBA-410E-843C-F866E66B0366}" type="slidenum">
              <a:rPr lang="en-US" sz="1600" smtClean="0">
                <a:solidFill>
                  <a:schemeClr val="tx1"/>
                </a:solidFill>
              </a:rPr>
              <a:pPr/>
              <a:t>2</a:t>
            </a:fld>
            <a:endParaRPr lang="en-US" sz="1600"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74638"/>
            <a:ext cx="7696200" cy="1143000"/>
          </a:xfrm>
        </p:spPr>
        <p:txBody>
          <a:bodyPr>
            <a:normAutofit/>
          </a:bodyPr>
          <a:lstStyle/>
          <a:p>
            <a:r>
              <a:rPr lang="en-US" sz="2400" i="1" dirty="0" smtClean="0">
                <a:solidFill>
                  <a:schemeClr val="tx1"/>
                </a:solidFill>
              </a:rPr>
              <a:t>Outsourcing</a:t>
            </a:r>
            <a:endParaRPr lang="en-US" sz="2400" i="1" dirty="0">
              <a:solidFill>
                <a:schemeClr val="tx1"/>
              </a:solidFill>
            </a:endParaRPr>
          </a:p>
        </p:txBody>
      </p:sp>
      <p:sp>
        <p:nvSpPr>
          <p:cNvPr id="3" name="Content Placeholder 2"/>
          <p:cNvSpPr>
            <a:spLocks noGrp="1"/>
          </p:cNvSpPr>
          <p:nvPr>
            <p:ph idx="1"/>
          </p:nvPr>
        </p:nvSpPr>
        <p:spPr>
          <a:xfrm>
            <a:off x="838200" y="1371600"/>
            <a:ext cx="7315200" cy="4525963"/>
          </a:xfrm>
        </p:spPr>
        <p:txBody>
          <a:bodyPr>
            <a:normAutofit/>
          </a:bodyPr>
          <a:lstStyle/>
          <a:p>
            <a:pPr>
              <a:spcBef>
                <a:spcPts val="2400"/>
              </a:spcBef>
            </a:pPr>
            <a:r>
              <a:rPr lang="en-US" sz="2000" dirty="0" smtClean="0">
                <a:solidFill>
                  <a:schemeClr val="tx1"/>
                </a:solidFill>
              </a:rPr>
              <a:t>Outsourcing deals are multi-year contracts that can run into hundreds of millions of dollars. </a:t>
            </a:r>
          </a:p>
          <a:p>
            <a:pPr>
              <a:spcBef>
                <a:spcPts val="2400"/>
              </a:spcBef>
            </a:pPr>
            <a:r>
              <a:rPr lang="en-US" sz="2000" dirty="0" smtClean="0">
                <a:solidFill>
                  <a:schemeClr val="tx1"/>
                </a:solidFill>
              </a:rPr>
              <a:t>Often, people performing the work internally for the client firm are transferred and become employees for the service provider. </a:t>
            </a:r>
          </a:p>
          <a:p>
            <a:pPr>
              <a:spcBef>
                <a:spcPts val="2400"/>
              </a:spcBef>
            </a:pPr>
            <a:r>
              <a:rPr lang="en-US" sz="2000" dirty="0" smtClean="0">
                <a:solidFill>
                  <a:schemeClr val="tx1"/>
                </a:solidFill>
              </a:rPr>
              <a:t>Outsourcing service providers: IBM, Accenture, and Hewitt Associates in the U.S. and European and Asian companies Capgemini, Genpact, TCS, Wipro and Infosys. </a:t>
            </a:r>
          </a:p>
          <a:p>
            <a:pPr>
              <a:spcBef>
                <a:spcPts val="2400"/>
              </a:spcBef>
            </a:pPr>
            <a:r>
              <a:rPr lang="en-US" sz="2000" dirty="0" smtClean="0">
                <a:solidFill>
                  <a:schemeClr val="tx1"/>
                </a:solidFill>
              </a:rPr>
              <a:t>Many of these BPO efforts involve offshoring, with India one of the most popular location for BPO activities.</a:t>
            </a:r>
            <a:endParaRPr lang="en-US" sz="2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12-</a:t>
            </a:r>
            <a:fld id="{4C0BDC54-7FBA-410E-843C-F866E66B0366}" type="slidenum">
              <a:rPr lang="en-US" smtClean="0"/>
              <a:pPr/>
              <a:t>20</a:t>
            </a:fld>
            <a:endParaRPr lang="en-US" dirty="0"/>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normAutofit/>
          </a:bodyPr>
          <a:lstStyle/>
          <a:p>
            <a:r>
              <a:rPr lang="en-US" sz="2400" i="1" dirty="0" smtClean="0">
                <a:solidFill>
                  <a:schemeClr val="tx1"/>
                </a:solidFill>
              </a:rPr>
              <a:t>IT at Work 12.3 eBay Challenging Transition to BPO</a:t>
            </a:r>
            <a:endParaRPr lang="en-US" sz="2400" i="1" dirty="0">
              <a:solidFill>
                <a:schemeClr val="tx1"/>
              </a:solidFill>
            </a:endParaRPr>
          </a:p>
        </p:txBody>
      </p:sp>
      <p:sp>
        <p:nvSpPr>
          <p:cNvPr id="3" name="Content Placeholder 2"/>
          <p:cNvSpPr>
            <a:spLocks noGrp="1"/>
          </p:cNvSpPr>
          <p:nvPr>
            <p:ph idx="1"/>
          </p:nvPr>
        </p:nvSpPr>
        <p:spPr>
          <a:xfrm>
            <a:off x="457200" y="1143000"/>
            <a:ext cx="8229600" cy="4830763"/>
          </a:xfrm>
        </p:spPr>
        <p:txBody>
          <a:bodyPr>
            <a:noAutofit/>
          </a:bodyPr>
          <a:lstStyle/>
          <a:p>
            <a:r>
              <a:rPr lang="en-US" sz="2000" dirty="0" smtClean="0">
                <a:solidFill>
                  <a:schemeClr val="tx1"/>
                </a:solidFill>
              </a:rPr>
              <a:t>In 2005, eBay migrated all of its AP operations to Genpact, a BPO provider. </a:t>
            </a:r>
          </a:p>
          <a:p>
            <a:r>
              <a:rPr lang="en-US" sz="2000" dirty="0" smtClean="0">
                <a:solidFill>
                  <a:schemeClr val="tx1"/>
                </a:solidFill>
              </a:rPr>
              <a:t>This migration to Genpact was not without challenges, but was ultimately a success. </a:t>
            </a:r>
          </a:p>
          <a:p>
            <a:pPr>
              <a:spcBef>
                <a:spcPts val="1800"/>
              </a:spcBef>
              <a:buNone/>
            </a:pPr>
            <a:r>
              <a:rPr lang="en-US" sz="2000" dirty="0" smtClean="0">
                <a:solidFill>
                  <a:schemeClr val="tx1"/>
                </a:solidFill>
              </a:rPr>
              <a:t>Lessons learned:</a:t>
            </a:r>
          </a:p>
          <a:p>
            <a:pPr lvl="0"/>
            <a:r>
              <a:rPr lang="en-US" sz="2000" b="1" dirty="0" smtClean="0">
                <a:solidFill>
                  <a:schemeClr val="tx1"/>
                </a:solidFill>
              </a:rPr>
              <a:t>Manage change</a:t>
            </a:r>
            <a:r>
              <a:rPr lang="en-US" sz="2000" dirty="0" smtClean="0">
                <a:solidFill>
                  <a:schemeClr val="tx1"/>
                </a:solidFill>
              </a:rPr>
              <a:t> by securing the commitment of senior leaders</a:t>
            </a:r>
          </a:p>
          <a:p>
            <a:pPr lvl="0"/>
            <a:r>
              <a:rPr lang="en-US" sz="2000" b="1" dirty="0" smtClean="0">
                <a:solidFill>
                  <a:schemeClr val="tx1"/>
                </a:solidFill>
              </a:rPr>
              <a:t>Assess organizational readiness</a:t>
            </a:r>
            <a:r>
              <a:rPr lang="en-US" sz="2000" dirty="0" smtClean="0">
                <a:solidFill>
                  <a:schemeClr val="tx1"/>
                </a:solidFill>
              </a:rPr>
              <a:t> for a BPO transition and set realistic expectations</a:t>
            </a:r>
          </a:p>
          <a:p>
            <a:pPr lvl="0"/>
            <a:r>
              <a:rPr lang="en-US" sz="2000" dirty="0" smtClean="0">
                <a:solidFill>
                  <a:schemeClr val="tx1"/>
                </a:solidFill>
              </a:rPr>
              <a:t> </a:t>
            </a:r>
            <a:r>
              <a:rPr lang="en-US" sz="2000" b="1" dirty="0" smtClean="0">
                <a:solidFill>
                  <a:schemeClr val="tx1"/>
                </a:solidFill>
              </a:rPr>
              <a:t>Anticipate risks </a:t>
            </a:r>
            <a:r>
              <a:rPr lang="en-US" sz="2000" dirty="0" smtClean="0">
                <a:solidFill>
                  <a:schemeClr val="tx1"/>
                </a:solidFill>
              </a:rPr>
              <a:t>and formulate a plan for mitigating them</a:t>
            </a:r>
          </a:p>
          <a:p>
            <a:pPr lvl="0"/>
            <a:r>
              <a:rPr lang="en-US" sz="2000" b="1" dirty="0" smtClean="0">
                <a:solidFill>
                  <a:schemeClr val="tx1"/>
                </a:solidFill>
              </a:rPr>
              <a:t>Build project management infrastructure</a:t>
            </a:r>
            <a:r>
              <a:rPr lang="en-US" sz="2000" dirty="0" smtClean="0">
                <a:solidFill>
                  <a:schemeClr val="tx1"/>
                </a:solidFill>
              </a:rPr>
              <a:t> to manage the transition and the processes being transitioned</a:t>
            </a:r>
          </a:p>
          <a:p>
            <a:pPr lvl="0"/>
            <a:r>
              <a:rPr lang="en-US" sz="2000" b="1" dirty="0" smtClean="0">
                <a:solidFill>
                  <a:schemeClr val="tx1"/>
                </a:solidFill>
              </a:rPr>
              <a:t>Create a governance mechanism</a:t>
            </a:r>
            <a:r>
              <a:rPr lang="en-US" sz="2000" dirty="0" smtClean="0">
                <a:solidFill>
                  <a:schemeClr val="tx1"/>
                </a:solidFill>
              </a:rPr>
              <a:t> that provides feedback and oversight</a:t>
            </a:r>
          </a:p>
          <a:p>
            <a:r>
              <a:rPr lang="en-US" sz="2000" b="1" dirty="0" smtClean="0">
                <a:solidFill>
                  <a:schemeClr val="tx1"/>
                </a:solidFill>
              </a:rPr>
              <a:t>Properly define how success will be measured,</a:t>
            </a:r>
            <a:r>
              <a:rPr lang="en-US" sz="2000" dirty="0" smtClean="0">
                <a:solidFill>
                  <a:schemeClr val="tx1"/>
                </a:solidFill>
              </a:rPr>
              <a:t> </a:t>
            </a:r>
            <a:r>
              <a:rPr lang="en-US" sz="1800" dirty="0" smtClean="0">
                <a:solidFill>
                  <a:schemeClr val="tx1"/>
                </a:solidFill>
              </a:rPr>
              <a:t>qualitatively &amp; quantitatively</a:t>
            </a:r>
            <a:endParaRPr lang="en-US" sz="2000" b="1" i="1" dirty="0" smtClean="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12-</a:t>
            </a:r>
            <a:fld id="{4C0BDC54-7FBA-410E-843C-F866E66B0366}" type="slidenum">
              <a:rPr lang="en-US" smtClean="0"/>
              <a:pPr/>
              <a:t>21</a:t>
            </a:fld>
            <a:endParaRPr lang="en-US" dirty="0"/>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200"/>
            <a:ext cx="7848600" cy="960438"/>
          </a:xfrm>
        </p:spPr>
        <p:txBody>
          <a:bodyPr>
            <a:normAutofit/>
          </a:bodyPr>
          <a:lstStyle/>
          <a:p>
            <a:r>
              <a:rPr lang="en-US" sz="2000" i="1" dirty="0" smtClean="0">
                <a:solidFill>
                  <a:schemeClr val="tx1"/>
                </a:solidFill>
              </a:rPr>
              <a:t>Growth in Outsourcing as an IT Strategy</a:t>
            </a:r>
            <a:endParaRPr lang="en-US" sz="2000" i="1" dirty="0">
              <a:solidFill>
                <a:schemeClr val="tx1"/>
              </a:solidFill>
            </a:endParaRPr>
          </a:p>
        </p:txBody>
      </p:sp>
      <p:sp>
        <p:nvSpPr>
          <p:cNvPr id="3" name="Content Placeholder 2"/>
          <p:cNvSpPr>
            <a:spLocks noGrp="1"/>
          </p:cNvSpPr>
          <p:nvPr>
            <p:ph idx="1"/>
          </p:nvPr>
        </p:nvSpPr>
        <p:spPr>
          <a:xfrm>
            <a:off x="914400" y="1371600"/>
            <a:ext cx="7239000" cy="4525963"/>
          </a:xfrm>
        </p:spPr>
        <p:txBody>
          <a:bodyPr>
            <a:normAutofit/>
          </a:bodyPr>
          <a:lstStyle/>
          <a:p>
            <a:pPr>
              <a:spcBef>
                <a:spcPts val="1800"/>
              </a:spcBef>
            </a:pPr>
            <a:r>
              <a:rPr lang="en-US" sz="2000" dirty="0" smtClean="0">
                <a:solidFill>
                  <a:schemeClr val="tx1"/>
                </a:solidFill>
              </a:rPr>
              <a:t>Since the late 1980s, many organizations have outsourced the </a:t>
            </a:r>
            <a:r>
              <a:rPr lang="en-US" sz="2000" i="1" dirty="0" smtClean="0">
                <a:solidFill>
                  <a:schemeClr val="tx1"/>
                </a:solidFill>
              </a:rPr>
              <a:t>majority of their IT functions</a:t>
            </a:r>
            <a:r>
              <a:rPr lang="en-US" sz="2000" dirty="0" smtClean="0">
                <a:solidFill>
                  <a:schemeClr val="tx1"/>
                </a:solidFill>
              </a:rPr>
              <a:t>, rather than only incidental parts. </a:t>
            </a:r>
          </a:p>
          <a:p>
            <a:pPr>
              <a:spcBef>
                <a:spcPts val="1800"/>
              </a:spcBef>
            </a:pPr>
            <a:r>
              <a:rPr lang="en-US" sz="2000" dirty="0" smtClean="0">
                <a:solidFill>
                  <a:schemeClr val="tx1"/>
                </a:solidFill>
              </a:rPr>
              <a:t>The trend became classic in 1989 when Eastman Kodak transferred its data centers to IBM under a 10-year, $500 million contract.</a:t>
            </a:r>
          </a:p>
          <a:p>
            <a:pPr lvl="1">
              <a:spcBef>
                <a:spcPts val="600"/>
              </a:spcBef>
            </a:pPr>
            <a:r>
              <a:rPr lang="en-US" sz="1600" dirty="0" smtClean="0">
                <a:solidFill>
                  <a:schemeClr val="tx1"/>
                </a:solidFill>
              </a:rPr>
              <a:t>This example, at a prominent multibillion-dollar company, gave a clear signal that outsourcing was a legitimate IT strategy.</a:t>
            </a:r>
          </a:p>
          <a:p>
            <a:pPr>
              <a:spcBef>
                <a:spcPts val="1800"/>
              </a:spcBef>
            </a:pPr>
            <a:r>
              <a:rPr lang="en-US" sz="2000" dirty="0" smtClean="0">
                <a:solidFill>
                  <a:schemeClr val="tx1"/>
                </a:solidFill>
              </a:rPr>
              <a:t>Trend is toward using multi-vendors to capture the services of best-of-breed vendors.</a:t>
            </a:r>
          </a:p>
          <a:p>
            <a:pPr>
              <a:spcBef>
                <a:spcPts val="1800"/>
              </a:spcBef>
            </a:pPr>
            <a:r>
              <a:rPr lang="en-US" sz="2000" dirty="0" smtClean="0">
                <a:solidFill>
                  <a:schemeClr val="tx1"/>
                </a:solidFill>
              </a:rPr>
              <a:t>Organizations are leveraging existing </a:t>
            </a:r>
            <a:r>
              <a:rPr lang="en-US" sz="2000" i="1" dirty="0" smtClean="0">
                <a:solidFill>
                  <a:schemeClr val="tx1"/>
                </a:solidFill>
              </a:rPr>
              <a:t>global cloud infrastructures</a:t>
            </a:r>
            <a:r>
              <a:rPr lang="en-US" sz="2000" dirty="0" smtClean="0">
                <a:solidFill>
                  <a:schemeClr val="tx1"/>
                </a:solidFill>
              </a:rPr>
              <a:t> from Amazon, Google, Rackspace, and Windows Azure.</a:t>
            </a:r>
          </a:p>
          <a:p>
            <a:endParaRPr lang="en-US" sz="2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12-</a:t>
            </a:r>
            <a:fld id="{4C0BDC54-7FBA-410E-843C-F866E66B0366}" type="slidenum">
              <a:rPr lang="en-US" smtClean="0"/>
              <a:pPr/>
              <a:t>22</a:t>
            </a:fld>
            <a:endParaRPr lang="en-US" dirty="0"/>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457200"/>
            <a:ext cx="7772400" cy="960438"/>
          </a:xfrm>
        </p:spPr>
        <p:txBody>
          <a:bodyPr>
            <a:normAutofit/>
          </a:bodyPr>
          <a:lstStyle/>
          <a:p>
            <a:r>
              <a:rPr lang="en-US" sz="2000" i="1" dirty="0" smtClean="0">
                <a:solidFill>
                  <a:schemeClr val="tx1"/>
                </a:solidFill>
              </a:rPr>
              <a:t>S3, </a:t>
            </a:r>
            <a:r>
              <a:rPr lang="en-US" sz="2000" b="0" i="1" dirty="0" smtClean="0">
                <a:solidFill>
                  <a:schemeClr val="tx1"/>
                </a:solidFill>
              </a:rPr>
              <a:t>one of Amazon’s Web services</a:t>
            </a:r>
            <a:endParaRPr lang="en-US" sz="2000" b="0" i="1" dirty="0">
              <a:solidFill>
                <a:schemeClr val="tx1"/>
              </a:solidFill>
            </a:endParaRPr>
          </a:p>
        </p:txBody>
      </p:sp>
      <p:sp>
        <p:nvSpPr>
          <p:cNvPr id="3" name="Content Placeholder 2"/>
          <p:cNvSpPr>
            <a:spLocks noGrp="1"/>
          </p:cNvSpPr>
          <p:nvPr>
            <p:ph idx="1"/>
          </p:nvPr>
        </p:nvSpPr>
        <p:spPr>
          <a:xfrm>
            <a:off x="914400" y="1447800"/>
            <a:ext cx="7086600" cy="4114800"/>
          </a:xfrm>
        </p:spPr>
        <p:txBody>
          <a:bodyPr>
            <a:normAutofit/>
          </a:bodyPr>
          <a:lstStyle/>
          <a:p>
            <a:pPr>
              <a:spcBef>
                <a:spcPts val="1200"/>
              </a:spcBef>
            </a:pPr>
            <a:r>
              <a:rPr lang="en-US" sz="2000" b="1" dirty="0" smtClean="0">
                <a:solidFill>
                  <a:schemeClr val="tx1"/>
                </a:solidFill>
              </a:rPr>
              <a:t>S3</a:t>
            </a:r>
            <a:r>
              <a:rPr lang="en-US" sz="2000" dirty="0" smtClean="0">
                <a:solidFill>
                  <a:schemeClr val="tx1"/>
                </a:solidFill>
              </a:rPr>
              <a:t> </a:t>
            </a:r>
            <a:r>
              <a:rPr lang="en-US" sz="2000" dirty="0" smtClean="0">
                <a:solidFill>
                  <a:schemeClr val="tx1">
                    <a:lumMod val="65000"/>
                    <a:lumOff val="35000"/>
                  </a:schemeClr>
                </a:solidFill>
              </a:rPr>
              <a:t>(</a:t>
            </a:r>
            <a:r>
              <a:rPr lang="en-US" sz="2000" i="1" dirty="0" smtClean="0">
                <a:solidFill>
                  <a:schemeClr val="tx1">
                    <a:lumMod val="65000"/>
                    <a:lumOff val="35000"/>
                  </a:schemeClr>
                </a:solidFill>
              </a:rPr>
              <a:t>Simple Storage Service</a:t>
            </a:r>
            <a:r>
              <a:rPr lang="en-US" sz="2000" dirty="0" smtClean="0">
                <a:solidFill>
                  <a:schemeClr val="tx1">
                    <a:lumMod val="65000"/>
                    <a:lumOff val="35000"/>
                  </a:schemeClr>
                </a:solidFill>
              </a:rPr>
              <a:t>)</a:t>
            </a:r>
            <a:r>
              <a:rPr lang="en-US" sz="2400" dirty="0" smtClean="0"/>
              <a:t> </a:t>
            </a:r>
            <a:r>
              <a:rPr lang="en-US" sz="2000" dirty="0" smtClean="0">
                <a:solidFill>
                  <a:schemeClr val="tx1"/>
                </a:solidFill>
              </a:rPr>
              <a:t>lets businesses store their data in the cloud, avoiding the need to operate their own servers. </a:t>
            </a:r>
            <a:r>
              <a:rPr lang="en-US" sz="2000" dirty="0" smtClean="0">
                <a:hlinkClick r:id="rId3"/>
              </a:rPr>
              <a:t>http://aws.amazon.com/s3/</a:t>
            </a:r>
            <a:endParaRPr lang="en-US" sz="2000" dirty="0" smtClean="0">
              <a:solidFill>
                <a:schemeClr val="tx1"/>
              </a:solidFill>
            </a:endParaRPr>
          </a:p>
          <a:p>
            <a:pPr>
              <a:spcBef>
                <a:spcPts val="1200"/>
              </a:spcBef>
            </a:pPr>
            <a:r>
              <a:rPr lang="en-US" sz="2000" dirty="0" smtClean="0">
                <a:solidFill>
                  <a:schemeClr val="tx1"/>
                </a:solidFill>
              </a:rPr>
              <a:t>S3 is part of the same online infrastructure that Amazon uses to run its own business. </a:t>
            </a:r>
          </a:p>
          <a:p>
            <a:pPr>
              <a:spcBef>
                <a:spcPts val="1200"/>
              </a:spcBef>
            </a:pPr>
            <a:r>
              <a:rPr lang="en-US" sz="2000" dirty="0" smtClean="0">
                <a:solidFill>
                  <a:schemeClr val="tx1"/>
                </a:solidFill>
              </a:rPr>
              <a:t>Twitter uses S3, as does </a:t>
            </a:r>
            <a:r>
              <a:rPr lang="en-US" sz="2000" i="1" dirty="0" smtClean="0">
                <a:solidFill>
                  <a:schemeClr val="tx1"/>
                </a:solidFill>
              </a:rPr>
              <a:t>The New York Times </a:t>
            </a:r>
            <a:r>
              <a:rPr lang="en-US" sz="2000" dirty="0" smtClean="0">
                <a:solidFill>
                  <a:schemeClr val="tx1"/>
                </a:solidFill>
              </a:rPr>
              <a:t>to store and deliver articles from its historical archives. </a:t>
            </a:r>
          </a:p>
          <a:p>
            <a:pPr>
              <a:spcBef>
                <a:spcPts val="1200"/>
              </a:spcBef>
            </a:pPr>
            <a:r>
              <a:rPr lang="en-US" sz="2000" dirty="0" smtClean="0">
                <a:solidFill>
                  <a:schemeClr val="tx1"/>
                </a:solidFill>
              </a:rPr>
              <a:t>Outsourcing companies have started to offer some interesting new business models and services around cloud computing. </a:t>
            </a:r>
          </a:p>
          <a:p>
            <a:pPr>
              <a:spcBef>
                <a:spcPts val="1200"/>
              </a:spcBef>
            </a:pPr>
            <a:r>
              <a:rPr lang="en-US" sz="2000" dirty="0" smtClean="0">
                <a:solidFill>
                  <a:schemeClr val="tx1"/>
                </a:solidFill>
              </a:rPr>
              <a:t>These innovative new IT models have added to the number of options to be considered in IT strategic planning. </a:t>
            </a: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12-</a:t>
            </a:r>
            <a:fld id="{4C0BDC54-7FBA-410E-843C-F866E66B0366}" type="slidenum">
              <a:rPr lang="en-US" smtClean="0"/>
              <a:pPr/>
              <a:t>23</a:t>
            </a:fld>
            <a:endParaRPr lang="en-US" dirty="0"/>
          </a:p>
        </p:txBody>
      </p:sp>
      <p:pic>
        <p:nvPicPr>
          <p:cNvPr id="6" name="Picture 5" descr="a.gif">
            <a:hlinkClick r:id="rId3"/>
          </p:cNvPr>
          <p:cNvPicPr>
            <a:picLocks noChangeAspect="1"/>
          </p:cNvPicPr>
          <p:nvPr/>
        </p:nvPicPr>
        <p:blipFill>
          <a:blip r:embed="rId4" cstate="print"/>
          <a:stretch>
            <a:fillRect/>
          </a:stretch>
        </p:blipFill>
        <p:spPr>
          <a:xfrm rot="720538">
            <a:off x="6214597" y="595828"/>
            <a:ext cx="2319406" cy="848563"/>
          </a:xfrm>
          <a:prstGeom prst="rect">
            <a:avLst/>
          </a:prstGeom>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effectLst>
            <a:outerShdw blurRad="406400" sx="102000" sy="102000" algn="ctr" rotWithShape="0">
              <a:schemeClr val="tx2">
                <a:lumMod val="75000"/>
                <a:alpha val="40000"/>
              </a:schemeClr>
            </a:outerShdw>
          </a:effectLst>
        </p:spPr>
      </p:pic>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74638"/>
            <a:ext cx="6477000" cy="1143000"/>
          </a:xfrm>
        </p:spPr>
        <p:txBody>
          <a:bodyPr>
            <a:normAutofit/>
          </a:bodyPr>
          <a:lstStyle/>
          <a:p>
            <a:r>
              <a:rPr lang="en-US" sz="2000" i="1" dirty="0" smtClean="0">
                <a:solidFill>
                  <a:schemeClr val="tx1"/>
                </a:solidFill>
              </a:rPr>
              <a:t>Outsourcing</a:t>
            </a:r>
            <a:r>
              <a:rPr lang="en-US" sz="2000" dirty="0" smtClean="0">
                <a:solidFill>
                  <a:schemeClr val="tx1"/>
                </a:solidFill>
              </a:rPr>
              <a:t> </a:t>
            </a:r>
            <a:r>
              <a:rPr lang="en-US" sz="2000" i="1" dirty="0" smtClean="0">
                <a:solidFill>
                  <a:schemeClr val="tx1"/>
                </a:solidFill>
              </a:rPr>
              <a:t>Risks and Hidden Costs</a:t>
            </a:r>
            <a:endParaRPr lang="en-US" sz="2000" i="1" dirty="0">
              <a:solidFill>
                <a:schemeClr val="tx1"/>
              </a:solidFill>
            </a:endParaRPr>
          </a:p>
        </p:txBody>
      </p:sp>
      <p:sp>
        <p:nvSpPr>
          <p:cNvPr id="3" name="Content Placeholder 2"/>
          <p:cNvSpPr>
            <a:spLocks noGrp="1"/>
          </p:cNvSpPr>
          <p:nvPr>
            <p:ph idx="1"/>
          </p:nvPr>
        </p:nvSpPr>
        <p:spPr>
          <a:xfrm>
            <a:off x="990600" y="1295400"/>
            <a:ext cx="7696200" cy="4525963"/>
          </a:xfrm>
        </p:spPr>
        <p:txBody>
          <a:bodyPr>
            <a:normAutofit/>
          </a:bodyPr>
          <a:lstStyle/>
          <a:p>
            <a:pPr>
              <a:spcBef>
                <a:spcPts val="1800"/>
              </a:spcBef>
            </a:pPr>
            <a:r>
              <a:rPr lang="en-US" sz="2000" i="1" dirty="0" smtClean="0">
                <a:solidFill>
                  <a:schemeClr val="tx1"/>
                </a:solidFill>
              </a:rPr>
              <a:t>Shirking: </a:t>
            </a:r>
            <a:r>
              <a:rPr lang="en-US" sz="2000" dirty="0" smtClean="0">
                <a:solidFill>
                  <a:schemeClr val="tx1"/>
                </a:solidFill>
              </a:rPr>
              <a:t>Vendor underperforms while claiming full payment. </a:t>
            </a:r>
          </a:p>
          <a:p>
            <a:pPr>
              <a:spcBef>
                <a:spcPts val="1800"/>
              </a:spcBef>
            </a:pPr>
            <a:r>
              <a:rPr lang="en-US" sz="2000" i="1" dirty="0" smtClean="0">
                <a:solidFill>
                  <a:schemeClr val="tx1"/>
                </a:solidFill>
              </a:rPr>
              <a:t>Poaching: </a:t>
            </a:r>
            <a:r>
              <a:rPr lang="en-US" sz="2000" dirty="0" smtClean="0">
                <a:solidFill>
                  <a:schemeClr val="tx1"/>
                </a:solidFill>
              </a:rPr>
              <a:t>Vendor develops a strategic app for a client and then uses it for other clients. </a:t>
            </a:r>
          </a:p>
          <a:p>
            <a:pPr>
              <a:spcBef>
                <a:spcPts val="1800"/>
              </a:spcBef>
            </a:pPr>
            <a:r>
              <a:rPr lang="en-US" sz="2000" i="1" dirty="0" smtClean="0">
                <a:solidFill>
                  <a:schemeClr val="tx1"/>
                </a:solidFill>
              </a:rPr>
              <a:t>Opportunistic repricing: </a:t>
            </a:r>
            <a:r>
              <a:rPr lang="en-US" sz="2000" dirty="0" smtClean="0">
                <a:solidFill>
                  <a:schemeClr val="tx1"/>
                </a:solidFill>
              </a:rPr>
              <a:t>Vendor over-charges for unanticipated enhancements.</a:t>
            </a:r>
          </a:p>
          <a:p>
            <a:pPr>
              <a:spcBef>
                <a:spcPts val="1800"/>
              </a:spcBef>
            </a:pPr>
            <a:r>
              <a:rPr lang="en-US" sz="2000" i="1" dirty="0" smtClean="0">
                <a:solidFill>
                  <a:schemeClr val="tx1"/>
                </a:solidFill>
              </a:rPr>
              <a:t>Inability to deliver</a:t>
            </a:r>
          </a:p>
          <a:p>
            <a:pPr>
              <a:spcBef>
                <a:spcPts val="1800"/>
              </a:spcBef>
            </a:pPr>
            <a:r>
              <a:rPr lang="en-US" sz="2000" i="1" dirty="0" smtClean="0">
                <a:solidFill>
                  <a:schemeClr val="tx1"/>
                </a:solidFill>
              </a:rPr>
              <a:t>Loss of control over data</a:t>
            </a:r>
          </a:p>
          <a:p>
            <a:pPr>
              <a:buNone/>
            </a:pPr>
            <a:endParaRPr lang="en-US" sz="2000" i="1" dirty="0" smtClean="0">
              <a:solidFill>
                <a:schemeClr val="tx1">
                  <a:lumMod val="65000"/>
                  <a:lumOff val="35000"/>
                </a:schemeClr>
              </a:solidFill>
            </a:endParaRPr>
          </a:p>
          <a:p>
            <a:pPr>
              <a:buNone/>
            </a:pPr>
            <a:endParaRPr lang="en-US" sz="2000" dirty="0">
              <a:solidFill>
                <a:schemeClr val="tx1">
                  <a:lumMod val="65000"/>
                  <a:lumOff val="35000"/>
                </a:schemeClr>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12-</a:t>
            </a:r>
            <a:fld id="{4C0BDC54-7FBA-410E-843C-F866E66B0366}" type="slidenum">
              <a:rPr lang="en-US" smtClean="0"/>
              <a:pPr/>
              <a:t>24</a:t>
            </a:fld>
            <a:endParaRPr lang="en-US" dirty="0"/>
          </a:p>
        </p:txBody>
      </p:sp>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85800"/>
            <a:ext cx="6324600" cy="1143000"/>
          </a:xfrm>
        </p:spPr>
        <p:txBody>
          <a:bodyPr>
            <a:normAutofit/>
          </a:bodyPr>
          <a:lstStyle/>
          <a:p>
            <a:r>
              <a:rPr lang="en-US" sz="2000" i="1" dirty="0" smtClean="0">
                <a:solidFill>
                  <a:schemeClr val="tx1"/>
                </a:solidFill>
              </a:rPr>
              <a:t>IT Offshoring, or IT offshore outsourcing</a:t>
            </a:r>
            <a:endParaRPr lang="en-US" sz="2000" i="1" dirty="0">
              <a:solidFill>
                <a:schemeClr val="tx1"/>
              </a:solidFill>
            </a:endParaRPr>
          </a:p>
        </p:txBody>
      </p:sp>
      <p:sp>
        <p:nvSpPr>
          <p:cNvPr id="3" name="Content Placeholder 2"/>
          <p:cNvSpPr>
            <a:spLocks noGrp="1"/>
          </p:cNvSpPr>
          <p:nvPr>
            <p:ph idx="1"/>
          </p:nvPr>
        </p:nvSpPr>
        <p:spPr>
          <a:xfrm>
            <a:off x="990600" y="1600200"/>
            <a:ext cx="6705600" cy="4525963"/>
          </a:xfrm>
        </p:spPr>
        <p:txBody>
          <a:bodyPr>
            <a:normAutofit/>
          </a:bodyPr>
          <a:lstStyle/>
          <a:p>
            <a:r>
              <a:rPr lang="en-US" sz="2000" dirty="0" smtClean="0">
                <a:solidFill>
                  <a:schemeClr val="tx1"/>
                </a:solidFill>
              </a:rPr>
              <a:t>Offshoring software development has become a common practice due to global markets, lower costs, and increased access to skilled labor.</a:t>
            </a:r>
          </a:p>
          <a:p>
            <a:pPr>
              <a:spcBef>
                <a:spcPts val="2400"/>
              </a:spcBef>
            </a:pPr>
            <a:r>
              <a:rPr lang="en-US" sz="2000" dirty="0" smtClean="0">
                <a:solidFill>
                  <a:schemeClr val="tx1"/>
                </a:solidFill>
              </a:rPr>
              <a:t>Duke University's </a:t>
            </a:r>
            <a:r>
              <a:rPr lang="en-US" sz="2000" i="1" dirty="0" smtClean="0">
                <a:solidFill>
                  <a:schemeClr val="tx1"/>
                </a:solidFill>
              </a:rPr>
              <a:t>Center for International Business Education and Research</a:t>
            </a:r>
            <a:r>
              <a:rPr lang="en-US" sz="2000" dirty="0" smtClean="0">
                <a:solidFill>
                  <a:schemeClr val="tx1"/>
                </a:solidFill>
              </a:rPr>
              <a:t> studied IT offshoring results at Fortune 500 companies. </a:t>
            </a:r>
          </a:p>
          <a:p>
            <a:pPr lvl="1"/>
            <a:r>
              <a:rPr lang="en-US" sz="2000" dirty="0" smtClean="0">
                <a:solidFill>
                  <a:schemeClr val="tx1"/>
                </a:solidFill>
              </a:rPr>
              <a:t>63% of the companies cut costs 30% per year</a:t>
            </a:r>
          </a:p>
          <a:p>
            <a:pPr lvl="1"/>
            <a:r>
              <a:rPr lang="en-US" sz="2000" dirty="0" smtClean="0">
                <a:solidFill>
                  <a:schemeClr val="tx1"/>
                </a:solidFill>
              </a:rPr>
              <a:t>14% of them achieved savings over 50%</a:t>
            </a:r>
          </a:p>
          <a:p>
            <a:pPr lvl="1"/>
            <a:endParaRPr lang="en-US" sz="2000" dirty="0" smtClean="0">
              <a:solidFill>
                <a:schemeClr val="tx1"/>
              </a:solidFill>
            </a:endParaRPr>
          </a:p>
          <a:p>
            <a:r>
              <a:rPr lang="en-US" sz="2000" dirty="0" smtClean="0">
                <a:solidFill>
                  <a:schemeClr val="tx1"/>
                </a:solidFill>
              </a:rPr>
              <a:t>According to a 2009 report by AMR Research on the state of IT outsourcing, 80% of enterprises planned to increase their amount of IT offshoring or keep it constant.</a:t>
            </a: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12-</a:t>
            </a:r>
            <a:fld id="{4C0BDC54-7FBA-410E-843C-F866E66B0366}" type="slidenum">
              <a:rPr lang="en-US" smtClean="0"/>
              <a:pPr/>
              <a:t>25</a:t>
            </a:fld>
            <a:endParaRPr lang="en-US" dirty="0"/>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i="1" dirty="0" smtClean="0">
                <a:solidFill>
                  <a:schemeClr val="tx1"/>
                </a:solidFill>
              </a:rPr>
              <a:t>Types of work that are not readily offshored</a:t>
            </a:r>
            <a:endParaRPr lang="en-US" sz="2000" i="1" dirty="0">
              <a:solidFill>
                <a:schemeClr val="tx1"/>
              </a:solidFill>
            </a:endParaRPr>
          </a:p>
        </p:txBody>
      </p:sp>
      <p:sp>
        <p:nvSpPr>
          <p:cNvPr id="3" name="Content Placeholder 2"/>
          <p:cNvSpPr>
            <a:spLocks noGrp="1"/>
          </p:cNvSpPr>
          <p:nvPr>
            <p:ph idx="1"/>
          </p:nvPr>
        </p:nvSpPr>
        <p:spPr>
          <a:xfrm>
            <a:off x="838200" y="1219201"/>
            <a:ext cx="7086600" cy="3962400"/>
          </a:xfrm>
        </p:spPr>
        <p:txBody>
          <a:bodyPr>
            <a:normAutofit/>
          </a:bodyPr>
          <a:lstStyle/>
          <a:p>
            <a:pPr lvl="0">
              <a:spcBef>
                <a:spcPts val="1800"/>
              </a:spcBef>
            </a:pPr>
            <a:r>
              <a:rPr lang="en-US" sz="2000" dirty="0" smtClean="0">
                <a:solidFill>
                  <a:schemeClr val="tx1"/>
                </a:solidFill>
              </a:rPr>
              <a:t>Work that has not been routinized</a:t>
            </a:r>
          </a:p>
          <a:p>
            <a:pPr lvl="0">
              <a:spcBef>
                <a:spcPts val="1800"/>
              </a:spcBef>
            </a:pPr>
            <a:r>
              <a:rPr lang="en-US" sz="2000" dirty="0" smtClean="0">
                <a:solidFill>
                  <a:schemeClr val="tx1"/>
                </a:solidFill>
              </a:rPr>
              <a:t>Work that if offshored would result in the client company losing too much control over critical operations</a:t>
            </a:r>
          </a:p>
          <a:p>
            <a:pPr lvl="0">
              <a:spcBef>
                <a:spcPts val="1800"/>
              </a:spcBef>
            </a:pPr>
            <a:r>
              <a:rPr lang="en-US" sz="2000" dirty="0" smtClean="0">
                <a:solidFill>
                  <a:schemeClr val="tx1"/>
                </a:solidFill>
              </a:rPr>
              <a:t>Situations in which offshoring would place the client company at too great a risk to its data security, data privacy, or intellectual property.</a:t>
            </a:r>
          </a:p>
          <a:p>
            <a:pPr>
              <a:spcBef>
                <a:spcPts val="1800"/>
              </a:spcBef>
            </a:pPr>
            <a:r>
              <a:rPr lang="en-US" sz="2000" dirty="0" smtClean="0">
                <a:solidFill>
                  <a:schemeClr val="tx1"/>
                </a:solidFill>
              </a:rPr>
              <a:t>Business activities that rely on an uncommon combination of specific application-domain knowledge and IT knowledge in order to do the work properly.</a:t>
            </a:r>
            <a:endParaRPr lang="en-US" sz="2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12-</a:t>
            </a:r>
            <a:fld id="{4C0BDC54-7FBA-410E-843C-F866E66B0366}" type="slidenum">
              <a:rPr lang="en-US" smtClean="0"/>
              <a:pPr/>
              <a:t>26</a:t>
            </a:fld>
            <a:endParaRPr lang="en-US" dirty="0"/>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990600"/>
            <a:ext cx="4343400" cy="655638"/>
          </a:xfrm>
        </p:spPr>
        <p:txBody>
          <a:bodyPr>
            <a:normAutofit/>
          </a:bodyPr>
          <a:lstStyle/>
          <a:p>
            <a:r>
              <a:rPr lang="en-US" sz="2000" i="1" dirty="0" smtClean="0">
                <a:solidFill>
                  <a:schemeClr val="tx1"/>
                </a:solidFill>
              </a:rPr>
              <a:t>Outsourcing Life-Cycle</a:t>
            </a:r>
            <a:endParaRPr lang="en-US" sz="2000" i="1" dirty="0">
              <a:solidFill>
                <a:schemeClr val="tx1"/>
              </a:solidFill>
            </a:endParaRPr>
          </a:p>
        </p:txBody>
      </p:sp>
      <p:sp>
        <p:nvSpPr>
          <p:cNvPr id="3" name="Content Placeholder 2"/>
          <p:cNvSpPr>
            <a:spLocks noGrp="1"/>
          </p:cNvSpPr>
          <p:nvPr>
            <p:ph idx="1"/>
          </p:nvPr>
        </p:nvSpPr>
        <p:spPr>
          <a:xfrm>
            <a:off x="2057400" y="1676400"/>
            <a:ext cx="5486400" cy="3810000"/>
          </a:xfrm>
        </p:spPr>
        <p:txBody>
          <a:bodyPr>
            <a:normAutofit/>
          </a:bodyPr>
          <a:lstStyle/>
          <a:p>
            <a:pPr marL="457200" indent="-457200">
              <a:buFont typeface="+mj-lt"/>
              <a:buAutoNum type="arabicPeriod"/>
            </a:pPr>
            <a:r>
              <a:rPr lang="en-US" sz="2000" dirty="0" smtClean="0">
                <a:solidFill>
                  <a:schemeClr val="tx1"/>
                </a:solidFill>
              </a:rPr>
              <a:t>Strategy</a:t>
            </a:r>
          </a:p>
          <a:p>
            <a:pPr marL="457200" indent="-457200">
              <a:buFont typeface="+mj-lt"/>
              <a:buAutoNum type="arabicPeriod"/>
            </a:pPr>
            <a:r>
              <a:rPr lang="en-US" sz="2000" dirty="0" smtClean="0">
                <a:solidFill>
                  <a:schemeClr val="tx1"/>
                </a:solidFill>
              </a:rPr>
              <a:t>Reassessment</a:t>
            </a:r>
          </a:p>
          <a:p>
            <a:pPr marL="457200" indent="-457200">
              <a:buFont typeface="+mj-lt"/>
              <a:buAutoNum type="arabicPeriod"/>
            </a:pPr>
            <a:r>
              <a:rPr lang="en-US" sz="2000" dirty="0" smtClean="0">
                <a:solidFill>
                  <a:schemeClr val="tx1"/>
                </a:solidFill>
              </a:rPr>
              <a:t>Selection</a:t>
            </a:r>
          </a:p>
          <a:p>
            <a:pPr marL="457200" indent="-457200">
              <a:buFont typeface="+mj-lt"/>
              <a:buAutoNum type="arabicPeriod"/>
            </a:pPr>
            <a:r>
              <a:rPr lang="en-US" sz="2000" dirty="0" smtClean="0">
                <a:solidFill>
                  <a:schemeClr val="tx1"/>
                </a:solidFill>
              </a:rPr>
              <a:t>Negotiation</a:t>
            </a:r>
          </a:p>
          <a:p>
            <a:pPr marL="457200" indent="-457200">
              <a:buFont typeface="+mj-lt"/>
              <a:buAutoNum type="arabicPeriod"/>
            </a:pPr>
            <a:r>
              <a:rPr lang="en-US" sz="2000" dirty="0" smtClean="0">
                <a:solidFill>
                  <a:schemeClr val="tx1"/>
                </a:solidFill>
              </a:rPr>
              <a:t>Implementation</a:t>
            </a:r>
          </a:p>
          <a:p>
            <a:pPr marL="457200" indent="-457200">
              <a:buFont typeface="+mj-lt"/>
              <a:buAutoNum type="arabicPeriod"/>
            </a:pPr>
            <a:r>
              <a:rPr lang="en-US" sz="2000" dirty="0" smtClean="0">
                <a:solidFill>
                  <a:schemeClr val="tx1"/>
                </a:solidFill>
              </a:rPr>
              <a:t>Oversight management</a:t>
            </a:r>
          </a:p>
          <a:p>
            <a:pPr marL="457200" indent="-457200">
              <a:buFont typeface="+mj-lt"/>
              <a:buAutoNum type="arabicPeriod"/>
            </a:pPr>
            <a:r>
              <a:rPr lang="en-US" sz="2000" dirty="0" smtClean="0">
                <a:solidFill>
                  <a:schemeClr val="tx1"/>
                </a:solidFill>
              </a:rPr>
              <a:t>Build completion</a:t>
            </a:r>
          </a:p>
          <a:p>
            <a:pPr marL="457200" indent="-457200">
              <a:buFont typeface="+mj-lt"/>
              <a:buAutoNum type="arabicPeriod"/>
            </a:pPr>
            <a:r>
              <a:rPr lang="en-US" sz="2000" dirty="0" smtClean="0">
                <a:solidFill>
                  <a:schemeClr val="tx1"/>
                </a:solidFill>
              </a:rPr>
              <a:t>Change</a:t>
            </a:r>
          </a:p>
          <a:p>
            <a:pPr marL="457200" indent="-457200">
              <a:buFont typeface="+mj-lt"/>
              <a:buAutoNum type="arabicPeriod"/>
            </a:pPr>
            <a:r>
              <a:rPr lang="en-US" sz="2000" dirty="0" smtClean="0">
                <a:solidFill>
                  <a:schemeClr val="tx1"/>
                </a:solidFill>
              </a:rPr>
              <a:t>Exit </a:t>
            </a:r>
            <a:endParaRPr lang="en-US" sz="2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12-</a:t>
            </a:r>
            <a:fld id="{4C0BDC54-7FBA-410E-843C-F866E66B0366}" type="slidenum">
              <a:rPr lang="en-US" smtClean="0"/>
              <a:pPr/>
              <a:t>27</a:t>
            </a:fld>
            <a:endParaRPr lang="en-US" dirty="0"/>
          </a:p>
        </p:txBody>
      </p:sp>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8153400" cy="1143000"/>
          </a:xfrm>
        </p:spPr>
        <p:txBody>
          <a:bodyPr/>
          <a:lstStyle/>
          <a:p>
            <a:r>
              <a:rPr lang="en-US" sz="2800" i="1" dirty="0" smtClean="0"/>
              <a:t>Chapter 12 Link Library</a:t>
            </a:r>
            <a:r>
              <a:rPr lang="en-US" i="1" dirty="0" smtClean="0"/>
              <a:t>	</a:t>
            </a:r>
            <a:endParaRPr lang="en-US" dirty="0"/>
          </a:p>
        </p:txBody>
      </p:sp>
      <p:sp>
        <p:nvSpPr>
          <p:cNvPr id="3" name="Content Placeholder 2"/>
          <p:cNvSpPr>
            <a:spLocks noGrp="1"/>
          </p:cNvSpPr>
          <p:nvPr>
            <p:ph idx="1"/>
          </p:nvPr>
        </p:nvSpPr>
        <p:spPr>
          <a:xfrm>
            <a:off x="609600" y="1341437"/>
            <a:ext cx="8001000" cy="4906963"/>
          </a:xfrm>
        </p:spPr>
        <p:txBody>
          <a:bodyPr>
            <a:normAutofit/>
          </a:bodyPr>
          <a:lstStyle/>
          <a:p>
            <a:pPr>
              <a:buNone/>
            </a:pPr>
            <a:r>
              <a:rPr lang="en-US" sz="2000" dirty="0" smtClean="0">
                <a:solidFill>
                  <a:schemeClr val="tx1"/>
                </a:solidFill>
              </a:rPr>
              <a:t>Balanced Scorecard Institute </a:t>
            </a:r>
            <a:r>
              <a:rPr lang="en-US" sz="1800" i="1" u="sng" dirty="0" smtClean="0">
                <a:solidFill>
                  <a:schemeClr val="tx1"/>
                </a:solidFill>
                <a:hlinkClick r:id="rId3"/>
              </a:rPr>
              <a:t>balancedscorecard.org/</a:t>
            </a:r>
            <a:r>
              <a:rPr lang="en-US" sz="1800" i="1" dirty="0" smtClean="0">
                <a:solidFill>
                  <a:schemeClr val="tx1"/>
                </a:solidFill>
              </a:rPr>
              <a:t> </a:t>
            </a:r>
            <a:endParaRPr lang="en-US" sz="2000" dirty="0" smtClean="0">
              <a:solidFill>
                <a:schemeClr val="tx1"/>
              </a:solidFill>
            </a:endParaRPr>
          </a:p>
          <a:p>
            <a:pPr>
              <a:buNone/>
            </a:pPr>
            <a:r>
              <a:rPr lang="en-US" sz="2000" dirty="0" smtClean="0">
                <a:solidFill>
                  <a:schemeClr val="tx1"/>
                </a:solidFill>
              </a:rPr>
              <a:t>Outsourcing Professionals’ best outsourcing service providers </a:t>
            </a:r>
            <a:r>
              <a:rPr lang="en-US" sz="1800" i="1" u="sng" dirty="0" smtClean="0">
                <a:solidFill>
                  <a:schemeClr val="tx1"/>
                </a:solidFill>
                <a:hlinkClick r:id="rId4"/>
              </a:rPr>
              <a:t>outsourcingprofessional.org/content/23/152/1197/</a:t>
            </a:r>
            <a:r>
              <a:rPr lang="en-US" sz="1800" i="1" dirty="0" smtClean="0">
                <a:solidFill>
                  <a:schemeClr val="tx1"/>
                </a:solidFill>
              </a:rPr>
              <a:t> </a:t>
            </a:r>
            <a:endParaRPr lang="en-US" sz="2000" dirty="0" smtClean="0">
              <a:solidFill>
                <a:schemeClr val="tx1"/>
              </a:solidFill>
            </a:endParaRPr>
          </a:p>
          <a:p>
            <a:pPr>
              <a:buNone/>
            </a:pPr>
            <a:r>
              <a:rPr lang="en-US" sz="2000" dirty="0" smtClean="0">
                <a:solidFill>
                  <a:schemeClr val="tx1"/>
                </a:solidFill>
              </a:rPr>
              <a:t>Visual Ark </a:t>
            </a:r>
            <a:r>
              <a:rPr lang="en-US" sz="1800" i="1" u="sng" dirty="0" smtClean="0">
                <a:solidFill>
                  <a:schemeClr val="tx1"/>
                </a:solidFill>
                <a:hlinkClick r:id="rId5"/>
              </a:rPr>
              <a:t>virtualark.com/</a:t>
            </a:r>
            <a:r>
              <a:rPr lang="en-US" sz="1800" i="1" dirty="0" smtClean="0">
                <a:solidFill>
                  <a:schemeClr val="tx1"/>
                </a:solidFill>
              </a:rPr>
              <a:t> </a:t>
            </a:r>
            <a:endParaRPr lang="en-US" sz="2000" dirty="0" smtClean="0">
              <a:solidFill>
                <a:schemeClr val="tx1"/>
              </a:solidFill>
            </a:endParaRPr>
          </a:p>
          <a:p>
            <a:pPr>
              <a:buNone/>
            </a:pPr>
            <a:r>
              <a:rPr lang="en-US" sz="2000" dirty="0" smtClean="0">
                <a:solidFill>
                  <a:schemeClr val="tx1"/>
                </a:solidFill>
              </a:rPr>
              <a:t>Windows Azure </a:t>
            </a:r>
            <a:r>
              <a:rPr lang="en-US" sz="1800" i="1" u="sng" dirty="0" smtClean="0">
                <a:solidFill>
                  <a:schemeClr val="tx1"/>
                </a:solidFill>
                <a:hlinkClick r:id="rId6"/>
              </a:rPr>
              <a:t>microsoft.com/windowsazure/</a:t>
            </a:r>
            <a:r>
              <a:rPr lang="en-US" sz="1800" i="1" dirty="0" smtClean="0">
                <a:solidFill>
                  <a:schemeClr val="tx1"/>
                </a:solidFill>
              </a:rPr>
              <a:t> </a:t>
            </a:r>
            <a:endParaRPr lang="en-US" sz="2000" dirty="0" smtClean="0">
              <a:solidFill>
                <a:schemeClr val="tx1"/>
              </a:solidFill>
            </a:endParaRPr>
          </a:p>
          <a:p>
            <a:pPr>
              <a:buNone/>
            </a:pPr>
            <a:r>
              <a:rPr lang="en-US" sz="2000" dirty="0" smtClean="0">
                <a:solidFill>
                  <a:schemeClr val="tx1"/>
                </a:solidFill>
              </a:rPr>
              <a:t>Rackspace Hosting </a:t>
            </a:r>
            <a:r>
              <a:rPr lang="en-US" sz="1800" i="1" u="sng" dirty="0" smtClean="0">
                <a:solidFill>
                  <a:schemeClr val="tx1"/>
                </a:solidFill>
                <a:hlinkClick r:id="rId7"/>
              </a:rPr>
              <a:t>rackspace.com/</a:t>
            </a:r>
            <a:r>
              <a:rPr lang="en-US" sz="1800" i="1" dirty="0" smtClean="0">
                <a:solidFill>
                  <a:schemeClr val="tx1"/>
                </a:solidFill>
              </a:rPr>
              <a:t> </a:t>
            </a:r>
            <a:endParaRPr lang="en-US" sz="2000" dirty="0" smtClean="0">
              <a:solidFill>
                <a:schemeClr val="tx1"/>
              </a:solidFill>
            </a:endParaRPr>
          </a:p>
          <a:p>
            <a:pPr>
              <a:buNone/>
            </a:pPr>
            <a:r>
              <a:rPr lang="en-US" sz="2000" dirty="0" smtClean="0">
                <a:solidFill>
                  <a:schemeClr val="tx1"/>
                </a:solidFill>
              </a:rPr>
              <a:t>CIO Insights and Strategy </a:t>
            </a:r>
            <a:r>
              <a:rPr lang="en-US" sz="1800" i="1" u="sng" dirty="0" smtClean="0">
                <a:solidFill>
                  <a:schemeClr val="tx1"/>
                </a:solidFill>
                <a:hlinkClick r:id="rId8"/>
              </a:rPr>
              <a:t>IBM.com/CIO/</a:t>
            </a:r>
            <a:r>
              <a:rPr lang="en-US" sz="1800" i="1" dirty="0" smtClean="0">
                <a:solidFill>
                  <a:schemeClr val="tx1"/>
                </a:solidFill>
              </a:rPr>
              <a:t> </a:t>
            </a:r>
            <a:endParaRPr lang="en-US" sz="2000" dirty="0" smtClean="0">
              <a:solidFill>
                <a:schemeClr val="tx1"/>
              </a:solidFill>
            </a:endParaRPr>
          </a:p>
          <a:p>
            <a:pPr>
              <a:buNone/>
            </a:pPr>
            <a:r>
              <a:rPr lang="en-US" sz="2000" dirty="0" smtClean="0">
                <a:solidFill>
                  <a:schemeClr val="tx1"/>
                </a:solidFill>
              </a:rPr>
              <a:t>Debate Over Offshore Outsourcing</a:t>
            </a:r>
            <a:r>
              <a:rPr lang="en-US" sz="1800" dirty="0" smtClean="0">
                <a:solidFill>
                  <a:schemeClr val="tx1"/>
                </a:solidFill>
              </a:rPr>
              <a:t> </a:t>
            </a:r>
            <a:r>
              <a:rPr lang="en-US" sz="1800" i="1" u="sng" dirty="0" smtClean="0">
                <a:solidFill>
                  <a:schemeClr val="tx1"/>
                </a:solidFill>
                <a:hlinkClick r:id="rId9"/>
              </a:rPr>
              <a:t>quality-web-solutions.com/offshore-outsourcing-debate.php</a:t>
            </a:r>
            <a:r>
              <a:rPr lang="en-US" sz="1800" i="1" dirty="0" smtClean="0">
                <a:solidFill>
                  <a:schemeClr val="tx1"/>
                </a:solidFill>
              </a:rPr>
              <a:t> </a:t>
            </a:r>
            <a:endParaRPr lang="en-US" sz="2000" dirty="0" smtClean="0">
              <a:solidFill>
                <a:schemeClr val="tx1"/>
              </a:solidFill>
            </a:endParaRPr>
          </a:p>
          <a:p>
            <a:pPr>
              <a:buNone/>
            </a:pPr>
            <a:r>
              <a:rPr lang="en-US" sz="2000" dirty="0" smtClean="0">
                <a:solidFill>
                  <a:schemeClr val="tx1"/>
                </a:solidFill>
              </a:rPr>
              <a:t>Outsource Blog </a:t>
            </a:r>
            <a:r>
              <a:rPr lang="en-US" sz="1800" i="1" u="sng" dirty="0" smtClean="0">
                <a:solidFill>
                  <a:schemeClr val="tx1"/>
                </a:solidFill>
                <a:hlinkClick r:id="rId10"/>
              </a:rPr>
              <a:t>theoutsourceblog.com/</a:t>
            </a:r>
            <a:r>
              <a:rPr lang="en-US" sz="1800" i="1" dirty="0" smtClean="0">
                <a:solidFill>
                  <a:schemeClr val="tx1"/>
                </a:solidFill>
              </a:rPr>
              <a:t> </a:t>
            </a:r>
            <a:endParaRPr lang="en-US" sz="2000" dirty="0" smtClean="0">
              <a:solidFill>
                <a:schemeClr val="tx1"/>
              </a:solidFill>
            </a:endParaRPr>
          </a:p>
          <a:p>
            <a:pPr>
              <a:buNone/>
            </a:pPr>
            <a:r>
              <a:rPr lang="en-US" sz="2000" dirty="0" smtClean="0">
                <a:solidFill>
                  <a:schemeClr val="tx1"/>
                </a:solidFill>
              </a:rPr>
              <a:t>Bloomberg Real-time Information Services </a:t>
            </a:r>
            <a:r>
              <a:rPr lang="en-US" sz="1800" i="1" u="sng" dirty="0" smtClean="0">
                <a:solidFill>
                  <a:schemeClr val="tx1"/>
                </a:solidFill>
                <a:hlinkClick r:id="rId11"/>
              </a:rPr>
              <a:t>bloomberg.com/</a:t>
            </a:r>
            <a:r>
              <a:rPr lang="en-US" sz="1800" i="1" dirty="0" smtClean="0">
                <a:solidFill>
                  <a:schemeClr val="tx1"/>
                </a:solidFill>
              </a:rPr>
              <a:t> </a:t>
            </a:r>
            <a:endParaRPr lang="en-US" sz="2000" dirty="0" smtClean="0">
              <a:solidFill>
                <a:schemeClr val="tx1"/>
              </a:solidFill>
            </a:endParaRPr>
          </a:p>
          <a:p>
            <a:pPr>
              <a:buNone/>
            </a:pPr>
            <a:r>
              <a:rPr lang="en-US" sz="2000" dirty="0" smtClean="0">
                <a:solidFill>
                  <a:schemeClr val="tx1"/>
                </a:solidFill>
              </a:rPr>
              <a:t>IT Governance Institute  </a:t>
            </a:r>
            <a:r>
              <a:rPr lang="en-US" sz="1800" i="1" u="sng" dirty="0" smtClean="0">
                <a:solidFill>
                  <a:schemeClr val="tx1"/>
                </a:solidFill>
                <a:hlinkClick r:id="rId12"/>
              </a:rPr>
              <a:t>itgi.org/</a:t>
            </a:r>
            <a:r>
              <a:rPr lang="en-US" sz="1800" i="1" dirty="0" smtClean="0">
                <a:solidFill>
                  <a:schemeClr val="tx1"/>
                </a:solidFill>
              </a:rPr>
              <a:t> </a:t>
            </a:r>
            <a:endParaRPr lang="en-US" sz="2000" dirty="0" smtClean="0">
              <a:solidFill>
                <a:schemeClr val="tx1"/>
              </a:solidFill>
            </a:endParaRPr>
          </a:p>
          <a:p>
            <a:pPr>
              <a:buNone/>
            </a:pPr>
            <a:r>
              <a:rPr lang="en-US" sz="2000" dirty="0" smtClean="0">
                <a:solidFill>
                  <a:schemeClr val="tx1"/>
                </a:solidFill>
              </a:rPr>
              <a:t>Video on SaaS &amp; Outsourcing Relationship Management </a:t>
            </a:r>
            <a:r>
              <a:rPr lang="en-US" sz="1800" i="1" u="sng" dirty="0" smtClean="0">
                <a:solidFill>
                  <a:schemeClr val="tx1"/>
                </a:solidFill>
                <a:hlinkClick r:id="rId13"/>
              </a:rPr>
              <a:t>janeeva.com/blog/</a:t>
            </a:r>
            <a:r>
              <a:rPr lang="en-US" sz="1800" i="1" dirty="0" smtClean="0">
                <a:solidFill>
                  <a:schemeClr val="tx1"/>
                </a:solidFill>
              </a:rPr>
              <a:t> </a:t>
            </a:r>
            <a:endParaRPr lang="en-US" sz="2000" dirty="0" smtClean="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12-</a:t>
            </a:r>
            <a:fld id="{4C0BDC54-7FBA-410E-843C-F866E66B0366}" type="slidenum">
              <a:rPr lang="en-US" smtClean="0">
                <a:solidFill>
                  <a:schemeClr val="tx1"/>
                </a:solidFill>
              </a:rPr>
              <a:pPr/>
              <a:t>28</a:t>
            </a:fld>
            <a:endParaRPr lang="en-US" dirty="0">
              <a:solidFill>
                <a:schemeClr val="tx1"/>
              </a:solidFill>
            </a:endParaRPr>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i="1" spc="300" dirty="0" smtClean="0">
                <a:solidFill>
                  <a:schemeClr val="tx1"/>
                </a:solidFill>
                <a:effectLst>
                  <a:outerShdw blurRad="38100" dist="38100" dir="2700000" algn="tl">
                    <a:srgbClr val="000000">
                      <a:alpha val="43137"/>
                    </a:srgbClr>
                  </a:outerShdw>
                </a:effectLst>
              </a:rPr>
              <a:t>Chapter 12 Learning Objectives</a:t>
            </a:r>
            <a:endParaRPr lang="en-US" b="1" dirty="0">
              <a:solidFill>
                <a:srgbClr val="6B633D"/>
              </a:solidFill>
            </a:endParaRPr>
          </a:p>
        </p:txBody>
      </p:sp>
      <p:sp>
        <p:nvSpPr>
          <p:cNvPr id="3" name="Content Placeholder 2"/>
          <p:cNvSpPr>
            <a:spLocks noGrp="1"/>
          </p:cNvSpPr>
          <p:nvPr>
            <p:ph idx="1"/>
          </p:nvPr>
        </p:nvSpPr>
        <p:spPr>
          <a:xfrm>
            <a:off x="762000" y="1295400"/>
            <a:ext cx="7543800" cy="4754563"/>
          </a:xfrm>
        </p:spPr>
        <p:txBody>
          <a:bodyPr>
            <a:normAutofit/>
          </a:bodyPr>
          <a:lstStyle/>
          <a:p>
            <a:pPr>
              <a:spcBef>
                <a:spcPts val="1200"/>
              </a:spcBef>
              <a:spcAft>
                <a:spcPts val="600"/>
              </a:spcAft>
            </a:pPr>
            <a:r>
              <a:rPr lang="en-US" sz="2000" b="1" dirty="0" smtClean="0">
                <a:solidFill>
                  <a:schemeClr val="tx1"/>
                </a:solidFill>
              </a:rPr>
              <a:t>Explain the value of aligning the IT and business strategies, and how this alignment can be achieved.</a:t>
            </a:r>
          </a:p>
          <a:p>
            <a:pPr>
              <a:spcBef>
                <a:spcPts val="1200"/>
              </a:spcBef>
              <a:spcAft>
                <a:spcPts val="600"/>
              </a:spcAft>
            </a:pPr>
            <a:r>
              <a:rPr lang="en-US" sz="2000" b="1" dirty="0" smtClean="0">
                <a:solidFill>
                  <a:schemeClr val="tx1"/>
                </a:solidFill>
              </a:rPr>
              <a:t>Recognize the importance, functions, and challenges of IT governance.</a:t>
            </a:r>
          </a:p>
          <a:p>
            <a:pPr>
              <a:spcBef>
                <a:spcPts val="1200"/>
              </a:spcBef>
              <a:spcAft>
                <a:spcPts val="600"/>
              </a:spcAft>
            </a:pPr>
            <a:r>
              <a:rPr lang="en-US" sz="2000" b="1" dirty="0" smtClean="0">
                <a:solidFill>
                  <a:schemeClr val="tx1"/>
                </a:solidFill>
              </a:rPr>
              <a:t>Describe the reasons and benefits of aligning IT strategy and business strategy.</a:t>
            </a:r>
          </a:p>
          <a:p>
            <a:pPr>
              <a:spcBef>
                <a:spcPts val="1200"/>
              </a:spcBef>
              <a:spcAft>
                <a:spcPts val="600"/>
              </a:spcAft>
            </a:pPr>
            <a:r>
              <a:rPr lang="en-US" sz="2000" b="1" dirty="0" smtClean="0">
                <a:solidFill>
                  <a:schemeClr val="tx1"/>
                </a:solidFill>
              </a:rPr>
              <a:t>Describe the IT strategic planning process.</a:t>
            </a:r>
          </a:p>
          <a:p>
            <a:pPr>
              <a:spcBef>
                <a:spcPts val="1200"/>
              </a:spcBef>
              <a:spcAft>
                <a:spcPts val="600"/>
              </a:spcAft>
            </a:pPr>
            <a:r>
              <a:rPr lang="en-US" sz="2000" b="1" dirty="0" smtClean="0">
                <a:solidFill>
                  <a:schemeClr val="tx1"/>
                </a:solidFill>
              </a:rPr>
              <a:t>Understand major types of outsourcing, reasons for outsourcing, and the risks and benefits.</a:t>
            </a:r>
            <a:endParaRPr lang="en-US" sz="2000" b="1" dirty="0">
              <a:solidFill>
                <a:schemeClr val="tx1"/>
              </a:solidFill>
            </a:endParaRPr>
          </a:p>
        </p:txBody>
      </p:sp>
      <p:sp>
        <p:nvSpPr>
          <p:cNvPr id="4" name="Footer Placeholder 3"/>
          <p:cNvSpPr>
            <a:spLocks noGrp="1"/>
          </p:cNvSpPr>
          <p:nvPr>
            <p:ph type="ftr" sz="quarter" idx="11"/>
          </p:nvPr>
        </p:nvSpPr>
        <p:spPr>
          <a:xfrm>
            <a:off x="457200" y="6248400"/>
            <a:ext cx="2895600" cy="365125"/>
          </a:xfrm>
        </p:spPr>
        <p:txBody>
          <a:bodyPr/>
          <a:lstStyle/>
          <a:p>
            <a:r>
              <a:rPr lang="en-US" dirty="0" smtClean="0">
                <a:solidFill>
                  <a:schemeClr val="tx1"/>
                </a:solidFill>
              </a:rPr>
              <a:t>Copyright 2012 John Wiley &amp; Sons, Inc.</a:t>
            </a:r>
            <a:endParaRPr lang="en-US" dirty="0">
              <a:solidFill>
                <a:schemeClr val="tx1"/>
              </a:solidFill>
            </a:endParaRPr>
          </a:p>
        </p:txBody>
      </p:sp>
      <p:sp>
        <p:nvSpPr>
          <p:cNvPr id="5" name="Slide Number Placeholder 4"/>
          <p:cNvSpPr>
            <a:spLocks noGrp="1"/>
          </p:cNvSpPr>
          <p:nvPr>
            <p:ph type="sldNum" sz="quarter" idx="12"/>
          </p:nvPr>
        </p:nvSpPr>
        <p:spPr/>
        <p:txBody>
          <a:bodyPr/>
          <a:lstStyle/>
          <a:p>
            <a:r>
              <a:rPr lang="en-US" sz="1600" dirty="0" smtClean="0">
                <a:solidFill>
                  <a:schemeClr val="tx1"/>
                </a:solidFill>
              </a:rPr>
              <a:t>12-</a:t>
            </a:r>
            <a:fld id="{4C0BDC54-7FBA-410E-843C-F866E66B0366}" type="slidenum">
              <a:rPr lang="en-US" sz="1600" smtClean="0">
                <a:solidFill>
                  <a:schemeClr val="tx1"/>
                </a:solidFill>
              </a:rPr>
              <a:pPr/>
              <a:t>3</a:t>
            </a:fld>
            <a:endParaRPr lang="en-US" sz="1600"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rmAutofit/>
          </a:bodyPr>
          <a:lstStyle/>
          <a:p>
            <a:r>
              <a:rPr lang="en-US" sz="2800" spc="600" dirty="0" smtClean="0"/>
              <a:t>For Class Discussion &amp; Debate </a:t>
            </a:r>
            <a:r>
              <a:rPr lang="en-US" spc="600" dirty="0" smtClean="0"/>
              <a:t/>
            </a:r>
            <a:br>
              <a:rPr lang="en-US" spc="600" dirty="0" smtClean="0"/>
            </a:br>
            <a:r>
              <a:rPr lang="en-US" spc="600" dirty="0" smtClean="0"/>
              <a:t>  </a:t>
            </a:r>
            <a:r>
              <a:rPr lang="en-US" sz="2400" i="1" dirty="0" smtClean="0">
                <a:solidFill>
                  <a:schemeClr val="tx1"/>
                </a:solidFill>
              </a:rPr>
              <a:t>AstraZeneca Outsources R&amp;D, Manufacturing, and IT </a:t>
            </a:r>
            <a:endParaRPr lang="en-US" i="1" dirty="0">
              <a:solidFill>
                <a:schemeClr val="tx1"/>
              </a:solidFill>
            </a:endParaRPr>
          </a:p>
        </p:txBody>
      </p:sp>
      <p:sp>
        <p:nvSpPr>
          <p:cNvPr id="3" name="Content Placeholder 2"/>
          <p:cNvSpPr>
            <a:spLocks noGrp="1"/>
          </p:cNvSpPr>
          <p:nvPr>
            <p:ph idx="1"/>
          </p:nvPr>
        </p:nvSpPr>
        <p:spPr>
          <a:xfrm>
            <a:off x="381000" y="1600200"/>
            <a:ext cx="7696200" cy="4800600"/>
          </a:xfrm>
        </p:spPr>
        <p:txBody>
          <a:bodyPr>
            <a:normAutofit/>
          </a:bodyPr>
          <a:lstStyle/>
          <a:p>
            <a:pPr lvl="0">
              <a:spcBef>
                <a:spcPts val="600"/>
              </a:spcBef>
              <a:spcAft>
                <a:spcPts val="600"/>
              </a:spcAft>
              <a:buNone/>
            </a:pPr>
            <a:r>
              <a:rPr lang="en-US" sz="2400" b="1" u="sng" dirty="0" smtClean="0">
                <a:solidFill>
                  <a:schemeClr val="tx1"/>
                </a:solidFill>
              </a:rPr>
              <a:t>Scenario for Brainstorming &amp; Discussion</a:t>
            </a:r>
            <a:r>
              <a:rPr lang="en-US" sz="2400" b="1" dirty="0" smtClean="0">
                <a:solidFill>
                  <a:schemeClr val="tx1"/>
                </a:solidFill>
              </a:rPr>
              <a:t> </a:t>
            </a:r>
            <a:r>
              <a:rPr lang="en-US" sz="1800" i="1" dirty="0" smtClean="0">
                <a:solidFill>
                  <a:schemeClr val="tx1"/>
                </a:solidFill>
              </a:rPr>
              <a:t>(see book for full text)</a:t>
            </a:r>
            <a:endParaRPr lang="en-US" sz="2400" i="1" dirty="0" smtClean="0">
              <a:solidFill>
                <a:schemeClr val="tx1"/>
              </a:solidFill>
            </a:endParaRPr>
          </a:p>
          <a:p>
            <a:pPr>
              <a:spcBef>
                <a:spcPts val="1800"/>
              </a:spcBef>
              <a:buClr>
                <a:schemeClr val="tx1"/>
              </a:buClr>
            </a:pPr>
            <a:r>
              <a:rPr lang="en-US" sz="2400" dirty="0" smtClean="0">
                <a:solidFill>
                  <a:schemeClr val="tx1"/>
                </a:solidFill>
              </a:rPr>
              <a:t>What will AstraZeneca look like in 2014 after its </a:t>
            </a:r>
            <a:br>
              <a:rPr lang="en-US" sz="2400" dirty="0" smtClean="0">
                <a:solidFill>
                  <a:schemeClr val="tx1"/>
                </a:solidFill>
              </a:rPr>
            </a:br>
            <a:r>
              <a:rPr lang="en-US" sz="2400" dirty="0" smtClean="0">
                <a:solidFill>
                  <a:schemeClr val="tx1"/>
                </a:solidFill>
              </a:rPr>
              <a:t>restructuring and outsourcing strategies have been completed?  </a:t>
            </a:r>
            <a:r>
              <a:rPr lang="en-US" sz="2000" dirty="0" smtClean="0">
                <a:solidFill>
                  <a:schemeClr val="tx1"/>
                </a:solidFill>
              </a:rPr>
              <a:t>That is, which functions will be performed</a:t>
            </a:r>
            <a:br>
              <a:rPr lang="en-US" sz="2000" dirty="0" smtClean="0">
                <a:solidFill>
                  <a:schemeClr val="tx1"/>
                </a:solidFill>
              </a:rPr>
            </a:br>
            <a:r>
              <a:rPr lang="en-US" sz="2000" dirty="0" smtClean="0">
                <a:solidFill>
                  <a:schemeClr val="tx1"/>
                </a:solidFill>
              </a:rPr>
              <a:t>by company and which ones won’t be?  </a:t>
            </a:r>
            <a:endParaRPr lang="en-US" sz="2400" dirty="0" smtClean="0">
              <a:solidFill>
                <a:schemeClr val="tx1"/>
              </a:solidFill>
            </a:endParaRPr>
          </a:p>
          <a:p>
            <a:pPr>
              <a:spcBef>
                <a:spcPts val="1800"/>
              </a:spcBef>
              <a:buClr>
                <a:schemeClr val="tx1"/>
              </a:buClr>
            </a:pPr>
            <a:r>
              <a:rPr lang="en-US" sz="2400" dirty="0" smtClean="0">
                <a:solidFill>
                  <a:schemeClr val="tx1"/>
                </a:solidFill>
              </a:rPr>
              <a:t>What new types of management skills will be necessary?</a:t>
            </a:r>
          </a:p>
          <a:p>
            <a:pPr>
              <a:spcBef>
                <a:spcPts val="1800"/>
              </a:spcBef>
              <a:buClr>
                <a:schemeClr val="tx1"/>
              </a:buClr>
            </a:pPr>
            <a:r>
              <a:rPr lang="en-US" sz="2400" dirty="0" smtClean="0">
                <a:solidFill>
                  <a:schemeClr val="tx1"/>
                </a:solidFill>
              </a:rPr>
              <a:t>Do you think that this organizational model is the model of the future?</a:t>
            </a:r>
            <a:endParaRPr lang="en-US" sz="24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12-</a:t>
            </a:r>
            <a:fld id="{4C0BDC54-7FBA-410E-843C-F866E66B0366}" type="slidenum">
              <a:rPr lang="en-US" smtClean="0">
                <a:solidFill>
                  <a:schemeClr val="tx1"/>
                </a:solidFill>
              </a:rPr>
              <a:pPr/>
              <a:t>4</a:t>
            </a:fld>
            <a:endParaRPr lang="en-US" dirty="0">
              <a:solidFill>
                <a:schemeClr val="tx1"/>
              </a:solidFill>
            </a:endParaRPr>
          </a:p>
        </p:txBody>
      </p:sp>
      <p:pic>
        <p:nvPicPr>
          <p:cNvPr id="7" name="Picture 6" descr="c.gif"/>
          <p:cNvPicPr>
            <a:picLocks noChangeAspect="1"/>
          </p:cNvPicPr>
          <p:nvPr/>
        </p:nvPicPr>
        <p:blipFill>
          <a:blip r:embed="rId3" cstate="print"/>
          <a:stretch>
            <a:fillRect/>
          </a:stretch>
        </p:blipFill>
        <p:spPr>
          <a:xfrm>
            <a:off x="7181850" y="2174468"/>
            <a:ext cx="1047750" cy="1711732"/>
          </a:xfrm>
          <a:prstGeom prst="rect">
            <a:avLst/>
          </a:prstGeom>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effectLst>
            <a:outerShdw blurRad="444500" sx="102000" sy="102000" algn="ctr" rotWithShape="0">
              <a:prstClr val="black">
                <a:alpha val="64000"/>
              </a:prstClr>
            </a:outerShdw>
          </a:effectLst>
        </p:spPr>
      </p:pic>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normAutofit/>
          </a:bodyPr>
          <a:lstStyle/>
          <a:p>
            <a:r>
              <a:rPr lang="en-US" sz="3000" u="sng" dirty="0" smtClean="0">
                <a:solidFill>
                  <a:schemeClr val="tx1"/>
                </a:solidFill>
              </a:rPr>
              <a:t>Debate</a:t>
            </a:r>
            <a:r>
              <a:rPr lang="en-US" sz="2800" dirty="0" smtClean="0">
                <a:solidFill>
                  <a:schemeClr val="tx1"/>
                </a:solidFill>
              </a:rPr>
              <a:t> </a:t>
            </a:r>
            <a:r>
              <a:rPr lang="en-US" sz="2000" b="0" i="1" dirty="0" smtClean="0">
                <a:solidFill>
                  <a:schemeClr val="tx1"/>
                </a:solidFill>
              </a:rPr>
              <a:t>(see book for full text) </a:t>
            </a:r>
            <a:r>
              <a:rPr lang="en-US" dirty="0" smtClean="0"/>
              <a:t/>
            </a:r>
            <a:br>
              <a:rPr lang="en-US" dirty="0" smtClean="0"/>
            </a:br>
            <a:endParaRPr lang="en-US" dirty="0"/>
          </a:p>
        </p:txBody>
      </p:sp>
      <p:sp>
        <p:nvSpPr>
          <p:cNvPr id="3" name="Content Placeholder 2"/>
          <p:cNvSpPr>
            <a:spLocks noGrp="1"/>
          </p:cNvSpPr>
          <p:nvPr>
            <p:ph idx="1"/>
          </p:nvPr>
        </p:nvSpPr>
        <p:spPr>
          <a:xfrm>
            <a:off x="381000" y="1219200"/>
            <a:ext cx="7924800" cy="4572000"/>
          </a:xfrm>
        </p:spPr>
        <p:txBody>
          <a:bodyPr>
            <a:noAutofit/>
          </a:bodyPr>
          <a:lstStyle/>
          <a:p>
            <a:pPr lvl="0">
              <a:buNone/>
            </a:pPr>
            <a:r>
              <a:rPr lang="en-US" sz="2400" dirty="0" smtClean="0">
                <a:solidFill>
                  <a:schemeClr val="tx1"/>
                </a:solidFill>
              </a:rPr>
              <a:t>	</a:t>
            </a:r>
            <a:r>
              <a:rPr lang="en-US" sz="2000" dirty="0" smtClean="0">
                <a:solidFill>
                  <a:schemeClr val="tx1"/>
                </a:solidFill>
              </a:rPr>
              <a:t>IT offshoring is a controversial issue because it shifts jobs to other countries. At the same time, it has the potential to decrease costs significantly. Whether offshoring is good or bad for the people of affected countries is an issue of constant controversy. </a:t>
            </a:r>
            <a:endParaRPr lang="en-US" sz="2400" dirty="0" smtClean="0">
              <a:solidFill>
                <a:schemeClr val="tx1"/>
              </a:solidFill>
            </a:endParaRPr>
          </a:p>
          <a:p>
            <a:pPr>
              <a:buNone/>
            </a:pPr>
            <a:r>
              <a:rPr lang="en-US" sz="2200" b="1" i="1" dirty="0" smtClean="0">
                <a:solidFill>
                  <a:schemeClr val="tx1"/>
                </a:solidFill>
              </a:rPr>
              <a:t>Take one side of this controversy.  </a:t>
            </a:r>
          </a:p>
          <a:p>
            <a:r>
              <a:rPr lang="en-US" sz="2200" dirty="0" smtClean="0">
                <a:solidFill>
                  <a:schemeClr val="tx1"/>
                </a:solidFill>
              </a:rPr>
              <a:t>One group takes the position of AstraZeneca’s top management and debates the benefits of using offshoring as part of its business and IT strategy. Be sure to consider the threats the company is facing and its reasons for outsourcing. </a:t>
            </a:r>
          </a:p>
          <a:p>
            <a:r>
              <a:rPr lang="en-US" sz="2200" dirty="0" smtClean="0">
                <a:solidFill>
                  <a:schemeClr val="tx1"/>
                </a:solidFill>
              </a:rPr>
              <a:t>The other group takes the position of those opposed to offshoring on economic, ethical, and/or social grounds.</a:t>
            </a:r>
          </a:p>
          <a:p>
            <a:r>
              <a:rPr lang="en-US" sz="2200" dirty="0" smtClean="0">
                <a:solidFill>
                  <a:schemeClr val="tx1"/>
                </a:solidFill>
              </a:rPr>
              <a:t>Each group needs to argue its position using verifiable facts</a:t>
            </a:r>
            <a:br>
              <a:rPr lang="en-US" sz="2200" dirty="0" smtClean="0">
                <a:solidFill>
                  <a:schemeClr val="tx1"/>
                </a:solidFill>
              </a:rPr>
            </a:br>
            <a:r>
              <a:rPr lang="en-US" sz="2200" dirty="0" smtClean="0">
                <a:solidFill>
                  <a:schemeClr val="tx1"/>
                </a:solidFill>
              </a:rPr>
              <a:t>—and not solely emotion. </a:t>
            </a:r>
            <a:endParaRPr lang="en-US" sz="22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12-</a:t>
            </a:r>
            <a:fld id="{4C0BDC54-7FBA-410E-843C-F866E66B0366}" type="slidenum">
              <a:rPr lang="en-US" smtClean="0">
                <a:solidFill>
                  <a:schemeClr val="tx1"/>
                </a:solidFill>
              </a:rPr>
              <a:pPr/>
              <a:t>5</a:t>
            </a:fld>
            <a:endParaRPr lang="en-US" dirty="0">
              <a:solidFill>
                <a:schemeClr val="tx1"/>
              </a:solidFill>
            </a:endParaRPr>
          </a:p>
        </p:txBody>
      </p:sp>
      <p:sp>
        <p:nvSpPr>
          <p:cNvPr id="6" name="Title 1"/>
          <p:cNvSpPr txBox="1">
            <a:spLocks/>
          </p:cNvSpPr>
          <p:nvPr/>
        </p:nvSpPr>
        <p:spPr>
          <a:xfrm>
            <a:off x="457200" y="228600"/>
            <a:ext cx="8229600" cy="114300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sz="3200" b="1" i="0" u="none" strike="noStrike" kern="1200" cap="none" spc="0" normalizeH="0" baseline="0" noProof="0" dirty="0">
              <a:ln>
                <a:noFill/>
              </a:ln>
              <a:solidFill>
                <a:srgbClr val="6B633D"/>
              </a:solidFill>
              <a:effectLst/>
              <a:uLnTx/>
              <a:uFillTx/>
              <a:latin typeface="+mj-lt"/>
              <a:ea typeface="+mj-ea"/>
              <a:cs typeface="+mj-cs"/>
            </a:endParaRPr>
          </a:p>
        </p:txBody>
      </p:sp>
      <p:pic>
        <p:nvPicPr>
          <p:cNvPr id="8" name="Picture 7" descr="c.gif"/>
          <p:cNvPicPr>
            <a:picLocks noChangeAspect="1"/>
          </p:cNvPicPr>
          <p:nvPr/>
        </p:nvPicPr>
        <p:blipFill>
          <a:blip r:embed="rId3" cstate="print"/>
          <a:stretch>
            <a:fillRect/>
          </a:stretch>
        </p:blipFill>
        <p:spPr>
          <a:xfrm>
            <a:off x="7772400" y="3733800"/>
            <a:ext cx="762000" cy="1244897"/>
          </a:xfrm>
          <a:prstGeom prst="rect">
            <a:avLst/>
          </a:prstGeom>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effectLst>
            <a:outerShdw blurRad="444500" sx="102000" sy="102000" algn="ctr" rotWithShape="0">
              <a:prstClr val="black">
                <a:alpha val="64000"/>
              </a:prstClr>
            </a:outerShdw>
          </a:effectLst>
        </p:spPr>
      </p:pic>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33400"/>
            <a:ext cx="8077200" cy="1143000"/>
          </a:xfrm>
        </p:spPr>
        <p:txBody>
          <a:bodyPr>
            <a:normAutofit/>
          </a:bodyPr>
          <a:lstStyle/>
          <a:p>
            <a:r>
              <a:rPr lang="en-US" sz="2400" i="1" dirty="0" smtClean="0">
                <a:solidFill>
                  <a:schemeClr val="tx1"/>
                </a:solidFill>
              </a:rPr>
              <a:t>IT Investments</a:t>
            </a:r>
            <a:endParaRPr lang="en-US" sz="2400" i="1" dirty="0">
              <a:solidFill>
                <a:schemeClr val="tx1"/>
              </a:solidFill>
            </a:endParaRPr>
          </a:p>
        </p:txBody>
      </p:sp>
      <p:sp>
        <p:nvSpPr>
          <p:cNvPr id="3" name="Content Placeholder 2"/>
          <p:cNvSpPr>
            <a:spLocks noGrp="1"/>
          </p:cNvSpPr>
          <p:nvPr>
            <p:ph idx="1"/>
          </p:nvPr>
        </p:nvSpPr>
        <p:spPr>
          <a:xfrm>
            <a:off x="914400" y="1600200"/>
            <a:ext cx="6858000" cy="4525963"/>
          </a:xfrm>
        </p:spPr>
        <p:txBody>
          <a:bodyPr>
            <a:normAutofit/>
          </a:bodyPr>
          <a:lstStyle/>
          <a:p>
            <a:pPr>
              <a:spcBef>
                <a:spcPts val="2400"/>
              </a:spcBef>
            </a:pPr>
            <a:r>
              <a:rPr lang="en-US" sz="2200" dirty="0" smtClean="0">
                <a:solidFill>
                  <a:schemeClr val="tx1"/>
                </a:solidFill>
              </a:rPr>
              <a:t>Making IT investments on the basis of an immediate need or threat are sometimes necessary, but these reactive approaches won’t maximize ROI—and can result in incompatible, redundant, or failed systems.</a:t>
            </a:r>
          </a:p>
          <a:p>
            <a:pPr>
              <a:spcBef>
                <a:spcPts val="2400"/>
              </a:spcBef>
            </a:pPr>
            <a:r>
              <a:rPr lang="en-US" sz="2200" dirty="0" smtClean="0">
                <a:solidFill>
                  <a:schemeClr val="tx1"/>
                </a:solidFill>
              </a:rPr>
              <a:t>Two of the biggest risks and concerns of top management are:</a:t>
            </a:r>
          </a:p>
          <a:p>
            <a:pPr marL="857250" lvl="1" indent="-457200">
              <a:buFont typeface="+mj-lt"/>
              <a:buAutoNum type="arabicPeriod"/>
            </a:pPr>
            <a:r>
              <a:rPr lang="en-US" sz="2000" dirty="0" smtClean="0">
                <a:solidFill>
                  <a:schemeClr val="tx1"/>
                </a:solidFill>
              </a:rPr>
              <a:t>failing to align IT to real business needs</a:t>
            </a:r>
            <a:r>
              <a:rPr lang="en-US" sz="2000" i="1" dirty="0" smtClean="0">
                <a:solidFill>
                  <a:schemeClr val="tx1"/>
                </a:solidFill>
              </a:rPr>
              <a:t>;  and, as a result</a:t>
            </a:r>
          </a:p>
          <a:p>
            <a:pPr marL="857250" lvl="1" indent="-457200">
              <a:buFont typeface="+mj-lt"/>
              <a:buAutoNum type="arabicPeriod"/>
            </a:pPr>
            <a:r>
              <a:rPr lang="en-US" sz="2000" dirty="0" smtClean="0">
                <a:solidFill>
                  <a:schemeClr val="tx1"/>
                </a:solidFill>
              </a:rPr>
              <a:t>failing to deliver value to the business</a:t>
            </a:r>
            <a:endParaRPr lang="en-US" sz="2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12-</a:t>
            </a:r>
            <a:fld id="{4C0BDC54-7FBA-410E-843C-F866E66B0366}" type="slidenum">
              <a:rPr lang="en-US" smtClean="0"/>
              <a:pPr/>
              <a:t>6</a:t>
            </a:fld>
            <a:endParaRPr lang="en-US" dirty="0"/>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200"/>
            <a:ext cx="7848600" cy="1143000"/>
          </a:xfrm>
        </p:spPr>
        <p:txBody>
          <a:bodyPr/>
          <a:lstStyle/>
          <a:p>
            <a:r>
              <a:rPr lang="en-US" dirty="0" smtClean="0">
                <a:solidFill>
                  <a:schemeClr val="tx1"/>
                </a:solidFill>
              </a:rPr>
              <a:t>12.1  IT Strategies</a:t>
            </a:r>
            <a:endParaRPr lang="en-US" dirty="0">
              <a:solidFill>
                <a:schemeClr val="tx1"/>
              </a:solidFill>
            </a:endParaRPr>
          </a:p>
        </p:txBody>
      </p:sp>
      <p:sp>
        <p:nvSpPr>
          <p:cNvPr id="3" name="Content Placeholder 2"/>
          <p:cNvSpPr>
            <a:spLocks noGrp="1"/>
          </p:cNvSpPr>
          <p:nvPr>
            <p:ph idx="1"/>
          </p:nvPr>
        </p:nvSpPr>
        <p:spPr>
          <a:xfrm>
            <a:off x="762000" y="1600200"/>
            <a:ext cx="7543800" cy="4525963"/>
          </a:xfrm>
        </p:spPr>
        <p:txBody>
          <a:bodyPr>
            <a:normAutofit/>
          </a:bodyPr>
          <a:lstStyle/>
          <a:p>
            <a:pPr>
              <a:spcBef>
                <a:spcPts val="1800"/>
              </a:spcBef>
              <a:buNone/>
            </a:pPr>
            <a:r>
              <a:rPr lang="en-US" sz="2400" dirty="0" smtClean="0">
                <a:solidFill>
                  <a:schemeClr val="tx1"/>
                </a:solidFill>
              </a:rPr>
              <a:t>4 main points of IT strategic plans are:</a:t>
            </a:r>
          </a:p>
          <a:p>
            <a:pPr marL="514350" lvl="0" indent="-514350">
              <a:spcBef>
                <a:spcPts val="1800"/>
              </a:spcBef>
              <a:buFont typeface="+mj-lt"/>
              <a:buAutoNum type="arabicPeriod"/>
            </a:pPr>
            <a:r>
              <a:rPr lang="en-US" sz="2400" dirty="0" smtClean="0">
                <a:solidFill>
                  <a:schemeClr val="tx1"/>
                </a:solidFill>
              </a:rPr>
              <a:t>To improve management’s understanding of IT opportunities and limitations</a:t>
            </a:r>
          </a:p>
          <a:p>
            <a:pPr marL="514350" lvl="0" indent="-514350">
              <a:spcBef>
                <a:spcPts val="1800"/>
              </a:spcBef>
              <a:buFont typeface="+mj-lt"/>
              <a:buAutoNum type="arabicPeriod"/>
            </a:pPr>
            <a:r>
              <a:rPr lang="en-US" sz="2400" dirty="0" smtClean="0">
                <a:solidFill>
                  <a:schemeClr val="tx1"/>
                </a:solidFill>
              </a:rPr>
              <a:t>To assess current performance</a:t>
            </a:r>
          </a:p>
          <a:p>
            <a:pPr marL="514350" lvl="0" indent="-514350">
              <a:spcBef>
                <a:spcPts val="1800"/>
              </a:spcBef>
              <a:buFont typeface="+mj-lt"/>
              <a:buAutoNum type="arabicPeriod"/>
            </a:pPr>
            <a:r>
              <a:rPr lang="en-US" sz="2400" dirty="0" smtClean="0">
                <a:solidFill>
                  <a:schemeClr val="tx1"/>
                </a:solidFill>
              </a:rPr>
              <a:t>To identify capacity and human resource requirements</a:t>
            </a:r>
          </a:p>
          <a:p>
            <a:pPr marL="514350" indent="-514350">
              <a:spcBef>
                <a:spcPts val="1800"/>
              </a:spcBef>
              <a:buFont typeface="+mj-lt"/>
              <a:buAutoNum type="arabicPeriod"/>
            </a:pPr>
            <a:r>
              <a:rPr lang="en-US" sz="2400" dirty="0" smtClean="0">
                <a:solidFill>
                  <a:schemeClr val="tx1"/>
                </a:solidFill>
              </a:rPr>
              <a:t>To clarify the level of investment required</a:t>
            </a:r>
            <a:endParaRPr lang="en-US" sz="24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12-</a:t>
            </a:r>
            <a:fld id="{4C0BDC54-7FBA-410E-843C-F866E66B0366}" type="slidenum">
              <a:rPr lang="en-US" smtClean="0"/>
              <a:pPr/>
              <a:t>7</a:t>
            </a:fld>
            <a:endParaRPr lang="en-US" dirty="0"/>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1371600"/>
            <a:ext cx="6553200" cy="3810000"/>
          </a:xfr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a:outerShdw blurRad="609600" sx="102000" sy="102000" algn="ctr" rotWithShape="0">
              <a:prstClr val="black">
                <a:alpha val="40000"/>
              </a:prstClr>
            </a:outerShdw>
          </a:effectLst>
        </p:spPr>
        <p:txBody>
          <a:bodyPr>
            <a:normAutofit/>
          </a:bodyPr>
          <a:lstStyle/>
          <a:p>
            <a:pPr>
              <a:buNone/>
            </a:pPr>
            <a:r>
              <a:rPr lang="en-US" sz="2800" dirty="0" smtClean="0">
                <a:solidFill>
                  <a:schemeClr val="tx1"/>
                </a:solidFill>
              </a:rPr>
              <a:t>	</a:t>
            </a:r>
            <a:r>
              <a:rPr lang="en-US" sz="2400" dirty="0" smtClean="0">
                <a:solidFill>
                  <a:schemeClr val="tx1"/>
                </a:solidFill>
              </a:rPr>
              <a:t>IT strategies can be divided into 2 categories:</a:t>
            </a:r>
            <a:endParaRPr lang="en-US" sz="2800" dirty="0" smtClean="0">
              <a:solidFill>
                <a:schemeClr val="tx1"/>
              </a:solidFill>
            </a:endParaRPr>
          </a:p>
          <a:p>
            <a:pPr marL="914400" lvl="1" indent="-514350">
              <a:buFont typeface="+mj-lt"/>
              <a:buAutoNum type="arabicPeriod"/>
            </a:pPr>
            <a:r>
              <a:rPr lang="en-US" sz="2400" dirty="0" smtClean="0">
                <a:solidFill>
                  <a:schemeClr val="tx2">
                    <a:lumMod val="75000"/>
                  </a:schemeClr>
                </a:solidFill>
              </a:rPr>
              <a:t>In-house development</a:t>
            </a:r>
          </a:p>
          <a:p>
            <a:pPr marL="914400" lvl="1" indent="-514350">
              <a:buFont typeface="+mj-lt"/>
              <a:buAutoNum type="arabicPeriod"/>
            </a:pPr>
            <a:r>
              <a:rPr lang="en-US" sz="2400" dirty="0" smtClean="0">
                <a:solidFill>
                  <a:schemeClr val="tx2">
                    <a:lumMod val="75000"/>
                  </a:schemeClr>
                </a:solidFill>
              </a:rPr>
              <a:t>Outsource development, or outsourcing</a:t>
            </a:r>
          </a:p>
          <a:p>
            <a:pPr marL="1314450" lvl="2" indent="-514350">
              <a:buFont typeface="Wingdings" pitchFamily="2" charset="2"/>
              <a:buChar char="§"/>
            </a:pPr>
            <a:r>
              <a:rPr lang="en-US" sz="2000" dirty="0" smtClean="0">
                <a:solidFill>
                  <a:schemeClr val="tx1"/>
                </a:solidFill>
              </a:rPr>
              <a:t>on-shore (domestic) sourcing</a:t>
            </a:r>
          </a:p>
          <a:p>
            <a:pPr marL="1314450" lvl="2" indent="-514350">
              <a:buFont typeface="Wingdings" pitchFamily="2" charset="2"/>
              <a:buChar char="§"/>
            </a:pPr>
            <a:r>
              <a:rPr lang="en-US" sz="2000" dirty="0" smtClean="0">
                <a:solidFill>
                  <a:schemeClr val="tx1"/>
                </a:solidFill>
              </a:rPr>
              <a:t>offshoring</a:t>
            </a:r>
          </a:p>
          <a:p>
            <a:pPr marL="1314450" lvl="2" indent="-514350">
              <a:buFont typeface="Wingdings" pitchFamily="2" charset="2"/>
              <a:buChar char="§"/>
            </a:pPr>
            <a:endParaRPr lang="en-US" sz="2000" dirty="0" smtClean="0">
              <a:solidFill>
                <a:schemeClr val="tx1"/>
              </a:solidFill>
            </a:endParaRPr>
          </a:p>
          <a:p>
            <a:pPr marL="514350" indent="-514350">
              <a:buNone/>
            </a:pPr>
            <a:r>
              <a:rPr lang="en-US" sz="2000" dirty="0" smtClean="0">
                <a:solidFill>
                  <a:schemeClr val="tx1"/>
                </a:solidFill>
              </a:rPr>
              <a:t>	</a:t>
            </a:r>
            <a:r>
              <a:rPr lang="en-US" sz="2200" dirty="0" smtClean="0">
                <a:solidFill>
                  <a:schemeClr val="tx1"/>
                </a:solidFill>
              </a:rPr>
              <a:t>Organizations use combinations of these IT strategies—in-house, on-shore sourcing, offshoring, cloud computing, and SaaS.</a:t>
            </a:r>
          </a:p>
          <a:p>
            <a:pPr>
              <a:buNone/>
            </a:pPr>
            <a:endParaRPr lang="en-US" dirty="0"/>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12-</a:t>
            </a:r>
            <a:fld id="{4C0BDC54-7FBA-410E-843C-F866E66B0366}" type="slidenum">
              <a:rPr lang="en-US" smtClean="0"/>
              <a:pPr/>
              <a:t>8</a:t>
            </a:fld>
            <a:endParaRPr lang="en-US" dirty="0"/>
          </a:p>
        </p:txBody>
      </p:sp>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19200" y="1143000"/>
            <a:ext cx="6400800" cy="4525963"/>
          </a:xfr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a:outerShdw blurRad="444500" sx="102000" sy="102000" algn="ctr" rotWithShape="0">
              <a:prstClr val="black">
                <a:alpha val="40000"/>
              </a:prstClr>
            </a:outerShdw>
          </a:effectLst>
        </p:spPr>
        <p:txBody>
          <a:bodyPr/>
          <a:lstStyle/>
          <a:p>
            <a:pPr>
              <a:buNone/>
            </a:pPr>
            <a:r>
              <a:rPr lang="en-US" sz="2400" dirty="0" smtClean="0">
                <a:solidFill>
                  <a:schemeClr val="tx1"/>
                </a:solidFill>
              </a:rPr>
              <a:t>Reasons why an IT project might be abandoned:</a:t>
            </a:r>
          </a:p>
          <a:p>
            <a:r>
              <a:rPr lang="en-US" sz="2400" dirty="0" smtClean="0">
                <a:solidFill>
                  <a:schemeClr val="tx1"/>
                </a:solidFill>
              </a:rPr>
              <a:t>the business strategy changed</a:t>
            </a:r>
          </a:p>
          <a:p>
            <a:r>
              <a:rPr lang="en-US" sz="2400" dirty="0" smtClean="0">
                <a:solidFill>
                  <a:schemeClr val="tx1"/>
                </a:solidFill>
              </a:rPr>
              <a:t>technology changed</a:t>
            </a:r>
          </a:p>
          <a:p>
            <a:r>
              <a:rPr lang="en-US" sz="2400" dirty="0" smtClean="0">
                <a:solidFill>
                  <a:schemeClr val="tx1"/>
                </a:solidFill>
              </a:rPr>
              <a:t>the project was not going to be completed on time or budget</a:t>
            </a:r>
          </a:p>
          <a:p>
            <a:r>
              <a:rPr lang="en-US" sz="2400" dirty="0" smtClean="0">
                <a:solidFill>
                  <a:schemeClr val="tx1"/>
                </a:solidFill>
              </a:rPr>
              <a:t>the project sponsors responsible did not work well together</a:t>
            </a:r>
          </a:p>
          <a:p>
            <a:r>
              <a:rPr lang="en-US" sz="2400" dirty="0" smtClean="0">
                <a:solidFill>
                  <a:schemeClr val="tx1"/>
                </a:solidFill>
              </a:rPr>
              <a:t>the IT strategy was changed to cloud or SaaS.</a:t>
            </a:r>
            <a:endParaRPr lang="en-US" sz="24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12-</a:t>
            </a:r>
            <a:fld id="{4C0BDC54-7FBA-410E-843C-F866E66B0366}" type="slidenum">
              <a:rPr lang="en-US" smtClean="0"/>
              <a:pPr/>
              <a:t>9</a:t>
            </a:fld>
            <a:endParaRPr lang="en-US" dirty="0"/>
          </a:p>
        </p:txBody>
      </p:sp>
    </p:spTree>
  </p:cSld>
  <p:clrMapOvr>
    <a:masterClrMapping/>
  </p:clrMapOvr>
  <p:transition>
    <p:fade/>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644</TotalTime>
  <Words>1665</Words>
  <Application>Microsoft Office PowerPoint</Application>
  <PresentationFormat>On-screen Show (4:3)</PresentationFormat>
  <Paragraphs>247</Paragraphs>
  <Slides>28</Slides>
  <Notes>28</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Theme</vt:lpstr>
      <vt:lpstr>IT Strategic Planning </vt:lpstr>
      <vt:lpstr>Chapter 12 Outline</vt:lpstr>
      <vt:lpstr>Chapter 12 Learning Objectives</vt:lpstr>
      <vt:lpstr>For Class Discussion &amp; Debate    AstraZeneca Outsources R&amp;D, Manufacturing, and IT </vt:lpstr>
      <vt:lpstr>Debate (see book for full text)  </vt:lpstr>
      <vt:lpstr>IT Investments</vt:lpstr>
      <vt:lpstr>12.1  IT Strategies</vt:lpstr>
      <vt:lpstr>Slide 8</vt:lpstr>
      <vt:lpstr>Slide 9</vt:lpstr>
      <vt:lpstr>A company can outsource the work, but not the responsibility for it</vt:lpstr>
      <vt:lpstr>12.2 Corporate and IT Governance </vt:lpstr>
      <vt:lpstr>What IT Governance Covers</vt:lpstr>
      <vt:lpstr>12.3 Aligning IT with Business Strategy</vt:lpstr>
      <vt:lpstr>TABLE 12.3 Key Resource Attributes That Create Competitive Advantage  </vt:lpstr>
      <vt:lpstr>12.4 IT Strategic Planning Process</vt:lpstr>
      <vt:lpstr>Tools and Methodologies of IT Strategic Planning</vt:lpstr>
      <vt:lpstr>Tools and Methodologies of IT Strategic Planning</vt:lpstr>
      <vt:lpstr>Other Tools and Methodologies of IT Strategic Planning</vt:lpstr>
      <vt:lpstr>12.5 IT Outsourcing Strategies</vt:lpstr>
      <vt:lpstr>Outsourcing</vt:lpstr>
      <vt:lpstr>IT at Work 12.3 eBay Challenging Transition to BPO</vt:lpstr>
      <vt:lpstr>Growth in Outsourcing as an IT Strategy</vt:lpstr>
      <vt:lpstr>S3, one of Amazon’s Web services</vt:lpstr>
      <vt:lpstr>Outsourcing Risks and Hidden Costs</vt:lpstr>
      <vt:lpstr>IT Offshoring, or IT offshore outsourcing</vt:lpstr>
      <vt:lpstr>Types of work that are not readily offshored</vt:lpstr>
      <vt:lpstr>Outsourcing Life-Cycle</vt:lpstr>
      <vt:lpstr>Chapter 12 Link Library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Linda</dc:creator>
  <cp:lastModifiedBy> </cp:lastModifiedBy>
  <cp:revision>105</cp:revision>
  <dcterms:created xsi:type="dcterms:W3CDTF">2010-10-24T06:01:35Z</dcterms:created>
  <dcterms:modified xsi:type="dcterms:W3CDTF">2011-01-22T22:22:08Z</dcterms:modified>
</cp:coreProperties>
</file>