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8" r:id="rId3"/>
    <p:sldId id="257"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59" r:id="rId27"/>
    <p:sldId id="282" r:id="rId28"/>
    <p:sldId id="283" r:id="rId29"/>
    <p:sldId id="284" r:id="rId30"/>
    <p:sldId id="285" r:id="rId31"/>
    <p:sldId id="286"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633D"/>
    <a:srgbClr val="534D2F"/>
    <a:srgbClr val="94C3D8"/>
    <a:srgbClr val="825700"/>
    <a:srgbClr val="C89800"/>
    <a:srgbClr val="FFD85D"/>
    <a:srgbClr val="F9B07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7" d="100"/>
          <a:sy n="107" d="100"/>
        </p:scale>
        <p:origin x="-39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45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1EC91B-595E-4082-B1E6-D4F740D10EB8}" type="datetimeFigureOut">
              <a:rPr lang="en-US" smtClean="0"/>
              <a:pPr/>
              <a:t>12/21/2010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E21A7A-A841-4976-BBD4-1A7C895EC38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31</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p:spPr>
        <p:txBody>
          <a:bodyPr>
            <a:normAutofit/>
          </a:bodyPr>
          <a:lstStyle>
            <a:lvl1pPr algn="l">
              <a:defRPr sz="3600" b="1" spc="150" baseline="0">
                <a:solidFill>
                  <a:srgbClr val="6B633D"/>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971800"/>
            <a:ext cx="6400800" cy="1752600"/>
          </a:xfrm>
        </p:spPr>
        <p:txBody>
          <a:bodyPr/>
          <a:lstStyle>
            <a:lvl1pPr marL="0" indent="0" algn="l">
              <a:buNone/>
              <a:defRPr>
                <a:solidFill>
                  <a:srgbClr val="6B633D"/>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28600" y="6400800"/>
            <a:ext cx="2895600" cy="365125"/>
          </a:xfrm>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0">
                <a:solidFill>
                  <a:srgbClr val="6B633D"/>
                </a:solidFill>
              </a:defRPr>
            </a:lvl1pPr>
          </a:lstStyle>
          <a:p>
            <a:fld id="{4C0BDC54-7FBA-410E-843C-F866E66B0366}"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F3AAA8-E96E-4162-BFAD-51C068318A5A}" type="datetime1">
              <a:rPr lang="en-US" smtClean="0"/>
              <a:pPr/>
              <a:t>12/21/2010</a:t>
            </a:fld>
            <a:endParaRPr lang="en-US" dirty="0"/>
          </a:p>
        </p:txBody>
      </p:sp>
      <p:sp>
        <p:nvSpPr>
          <p:cNvPr id="5" name="Footer Placeholder 4"/>
          <p:cNvSpPr>
            <a:spLocks noGrp="1"/>
          </p:cNvSpPr>
          <p:nvPr>
            <p:ph type="ftr" sz="quarter" idx="11"/>
          </p:nvPr>
        </p:nvSpPr>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B771C0-55C2-4599-868B-1465939CE4BF}" type="datetime1">
              <a:rPr lang="en-US" smtClean="0"/>
              <a:pPr/>
              <a:t>12/21/2010</a:t>
            </a:fld>
            <a:endParaRPr lang="en-US" dirty="0"/>
          </a:p>
        </p:txBody>
      </p:sp>
      <p:sp>
        <p:nvSpPr>
          <p:cNvPr id="5" name="Footer Placeholder 4"/>
          <p:cNvSpPr>
            <a:spLocks noGrp="1"/>
          </p:cNvSpPr>
          <p:nvPr>
            <p:ph type="ftr" sz="quarter" idx="11"/>
          </p:nvPr>
        </p:nvSpPr>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rgbClr val="6B633D"/>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6B633D"/>
              </a:buClr>
              <a:buSzPct val="80000"/>
              <a:buFont typeface="Wingdings" pitchFamily="2" charset="2"/>
              <a:buChar char="§"/>
              <a:defRPr baseline="0">
                <a:solidFill>
                  <a:srgbClr val="6B633D"/>
                </a:solidFill>
              </a:defRPr>
            </a:lvl1pPr>
            <a:lvl2pPr>
              <a:buClr>
                <a:schemeClr val="accent1">
                  <a:lumMod val="75000"/>
                </a:schemeClr>
              </a:buClr>
              <a:buFont typeface="Arial" pitchFamily="34" charset="0"/>
              <a:buChar char="•"/>
              <a:defRPr>
                <a:solidFill>
                  <a:schemeClr val="accent1">
                    <a:lumMod val="75000"/>
                  </a:schemeClr>
                </a:solidFill>
              </a:defRPr>
            </a:lvl2pPr>
            <a:lvl3pPr>
              <a:buClr>
                <a:schemeClr val="tx1">
                  <a:lumMod val="65000"/>
                  <a:lumOff val="35000"/>
                </a:schemeClr>
              </a:buClr>
              <a:buSzPct val="90000"/>
              <a:buFont typeface="Wingdings" pitchFamily="2" charset="2"/>
              <a:buChar char="ü"/>
              <a:defRPr>
                <a:solidFill>
                  <a:schemeClr val="tx1">
                    <a:lumMod val="65000"/>
                    <a:lumOff val="35000"/>
                  </a:schemeClr>
                </a:solidFill>
              </a:defRPr>
            </a:lvl3pPr>
            <a:lvl4pPr>
              <a:buNone/>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smtClean="0"/>
          </a:p>
        </p:txBody>
      </p:sp>
      <p:sp>
        <p:nvSpPr>
          <p:cNvPr id="5" name="Footer Placeholder 4"/>
          <p:cNvSpPr>
            <a:spLocks noGrp="1"/>
          </p:cNvSpPr>
          <p:nvPr>
            <p:ph type="ftr" sz="quarter" idx="11"/>
          </p:nvPr>
        </p:nvSpPr>
        <p:spPr>
          <a:xfrm>
            <a:off x="4572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a:solidFill>
                  <a:srgbClr val="6B633D"/>
                </a:solidFill>
              </a:defRPr>
            </a:lvl1pPr>
          </a:lstStyle>
          <a:p>
            <a:fld id="{4C0BDC54-7FBA-410E-843C-F866E66B036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429000"/>
            <a:ext cx="7772400" cy="1362075"/>
          </a:xfrm>
        </p:spPr>
        <p:txBody>
          <a:bodyPr anchor="t">
            <a:normAutofit/>
          </a:bodyPr>
          <a:lstStyle>
            <a:lvl1pPr algn="l">
              <a:defRPr sz="2800" b="1" cap="all">
                <a:solidFill>
                  <a:srgbClr val="6B633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1852613"/>
            <a:ext cx="7772400" cy="1500187"/>
          </a:xfrm>
        </p:spPr>
        <p:txBody>
          <a:bodyPr anchor="b"/>
          <a:lstStyle>
            <a:lvl1pPr marL="0" indent="0">
              <a:buNone/>
              <a:defRPr sz="2000" b="1">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5" name="Footer Placeholder 4"/>
          <p:cNvSpPr>
            <a:spLocks noGrp="1"/>
          </p:cNvSpPr>
          <p:nvPr>
            <p:ph type="ftr" sz="quarter" idx="11"/>
          </p:nvPr>
        </p:nvSpPr>
        <p:spPr>
          <a:xfrm>
            <a:off x="3810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aseline="0">
                <a:solidFill>
                  <a:srgbClr val="6B633D"/>
                </a:solidFill>
              </a:defRPr>
            </a:lvl1pPr>
          </a:lstStyle>
          <a:p>
            <a:fld id="{4C0BDC54-7FBA-410E-843C-F866E66B036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0359A4-4A44-468D-A9F6-6460529C8D93}" type="datetime1">
              <a:rPr lang="en-US" smtClean="0"/>
              <a:pPr/>
              <a:t>12/21/2010</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4A64A0-4F6F-4659-BC30-B0817D88772B}" type="datetime1">
              <a:rPr lang="en-US" smtClean="0"/>
              <a:pPr/>
              <a:t>12/21/2010</a:t>
            </a:fld>
            <a:endParaRPr lang="en-US" dirty="0"/>
          </a:p>
        </p:txBody>
      </p:sp>
      <p:sp>
        <p:nvSpPr>
          <p:cNvPr id="8" name="Footer Placeholder 7"/>
          <p:cNvSpPr>
            <a:spLocks noGrp="1"/>
          </p:cNvSpPr>
          <p:nvPr>
            <p:ph type="ftr" sz="quarter" idx="11"/>
          </p:nvPr>
        </p:nvSpPr>
        <p:spPr/>
        <p:txBody>
          <a:bodyPr/>
          <a:lstStyle/>
          <a:p>
            <a:r>
              <a:rPr lang="en-US" dirty="0" smtClean="0"/>
              <a:t>Copyright 2012 John Wiley &amp; Sons, Inc.</a:t>
            </a:r>
            <a:endParaRPr lang="en-US" dirty="0"/>
          </a:p>
        </p:txBody>
      </p:sp>
      <p:sp>
        <p:nvSpPr>
          <p:cNvPr id="9" name="Slide Number Placeholder 8"/>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523592-17FE-4394-B74F-2F20B410AD1D}" type="datetime1">
              <a:rPr lang="en-US" smtClean="0"/>
              <a:pPr/>
              <a:t>12/21/2010</a:t>
            </a:fld>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5333A5-122B-405B-9AD9-ACA536114888}" type="datetime1">
              <a:rPr lang="en-US" smtClean="0"/>
              <a:pPr/>
              <a:t>12/21/2010</a:t>
            </a:fld>
            <a:endParaRPr lang="en-US" dirty="0"/>
          </a:p>
        </p:txBody>
      </p:sp>
      <p:sp>
        <p:nvSpPr>
          <p:cNvPr id="3" name="Footer Placeholder 2"/>
          <p:cNvSpPr>
            <a:spLocks noGrp="1"/>
          </p:cNvSpPr>
          <p:nvPr>
            <p:ph type="ftr" sz="quarter" idx="11"/>
          </p:nvPr>
        </p:nvSpPr>
        <p:spPr/>
        <p:txBody>
          <a:bodyPr/>
          <a:lstStyle/>
          <a:p>
            <a:r>
              <a:rPr lang="en-US" dirty="0" smtClean="0"/>
              <a:t>Copyright 2012 John Wiley &amp; Sons, Inc.</a:t>
            </a:r>
            <a:endParaRPr lang="en-US" dirty="0"/>
          </a:p>
        </p:txBody>
      </p:sp>
      <p:sp>
        <p:nvSpPr>
          <p:cNvPr id="4" name="Slide Number Placeholder 3"/>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279171-FF1F-43C9-8C53-EB50C8DE8669}" type="datetime1">
              <a:rPr lang="en-US" smtClean="0"/>
              <a:pPr/>
              <a:t>12/21/2010</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9B2FCB-C11A-4802-BD41-706E7FB0CA27}" type="datetime1">
              <a:rPr lang="en-US" smtClean="0"/>
              <a:pPr/>
              <a:t>12/21/2010</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3000">
              <a:schemeClr val="bg1">
                <a:lumMod val="85000"/>
              </a:schemeClr>
            </a:gs>
            <a:gs pos="100000">
              <a:srgbClr val="C89800">
                <a:alpha val="54000"/>
              </a:srgbClr>
            </a:gs>
            <a:gs pos="0">
              <a:srgbClr val="94C3D8"/>
            </a:gs>
            <a:gs pos="2000">
              <a:srgbClr val="94C3D8"/>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B4CCE7-FB20-49BD-8561-3AAF5A5DDC49}" type="datetime1">
              <a:rPr lang="en-US" smtClean="0"/>
              <a:pPr/>
              <a:t>12/21/2010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2012 John Wiley &amp; Sons,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0BDC54-7FBA-410E-843C-F866E66B036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www.sans.org/reading_room/" TargetMode="External"/><Relationship Id="rId13" Type="http://schemas.openxmlformats.org/officeDocument/2006/relationships/hyperlink" Target="http://symantec.com/connect/articles/social-engineering" TargetMode="External"/><Relationship Id="rId3" Type="http://schemas.openxmlformats.org/officeDocument/2006/relationships/hyperlink" Target="http://searchsecurity.techtarget.com/" TargetMode="External"/><Relationship Id="rId7" Type="http://schemas.openxmlformats.org/officeDocument/2006/relationships/hyperlink" Target="http://us-cert.gov/cas/tips/" TargetMode="External"/><Relationship Id="rId12" Type="http://schemas.openxmlformats.org/officeDocument/2006/relationships/hyperlink" Target="http://f-secure.com/en_US/security/security-center/"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itgi.org/" TargetMode="External"/><Relationship Id="rId11" Type="http://schemas.openxmlformats.org/officeDocument/2006/relationships/hyperlink" Target="http://comptia.org/" TargetMode="External"/><Relationship Id="rId5" Type="http://schemas.openxmlformats.org/officeDocument/2006/relationships/hyperlink" Target="http://cnet.com/internet-security" TargetMode="External"/><Relationship Id="rId10" Type="http://schemas.openxmlformats.org/officeDocument/2006/relationships/hyperlink" Target="http://gcn.com/" TargetMode="External"/><Relationship Id="rId4" Type="http://schemas.openxmlformats.org/officeDocument/2006/relationships/hyperlink" Target="http://cio.com/topic/3089/Security" TargetMode="External"/><Relationship Id="rId9" Type="http://schemas.openxmlformats.org/officeDocument/2006/relationships/hyperlink" Target="http://www.pogowasright.or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035175"/>
            <a:ext cx="5943600" cy="1089025"/>
          </a:xfrm>
        </p:spPr>
        <p:txBody>
          <a:bodyPr>
            <a:normAutofit fontScale="90000"/>
          </a:bodyPr>
          <a:lstStyle/>
          <a:p>
            <a:r>
              <a:rPr lang="en-US" dirty="0" smtClean="0"/>
              <a:t>IT Security, Crime, Compliance, and Continuity </a:t>
            </a:r>
            <a:r>
              <a:rPr lang="en-US" sz="3200" dirty="0"/>
              <a:t/>
            </a:r>
            <a:br>
              <a:rPr lang="en-US" sz="3200" dirty="0"/>
            </a:br>
            <a:endParaRPr lang="en-US" sz="3200" dirty="0"/>
          </a:p>
        </p:txBody>
      </p:sp>
      <p:sp>
        <p:nvSpPr>
          <p:cNvPr id="3" name="Subtitle 2"/>
          <p:cNvSpPr>
            <a:spLocks noGrp="1"/>
          </p:cNvSpPr>
          <p:nvPr>
            <p:ph type="subTitle" idx="1"/>
          </p:nvPr>
        </p:nvSpPr>
        <p:spPr>
          <a:xfrm>
            <a:off x="3048000" y="1371600"/>
            <a:ext cx="2819400" cy="685800"/>
          </a:xfrm>
        </p:spPr>
        <p:txBody>
          <a:bodyPr>
            <a:normAutofit/>
          </a:bodyPr>
          <a:lstStyle/>
          <a:p>
            <a:pPr algn="l"/>
            <a:r>
              <a:rPr lang="en-US" sz="2800" spc="200" dirty="0" smtClean="0">
                <a:solidFill>
                  <a:srgbClr val="6B633D"/>
                </a:solidFill>
                <a:effectLst>
                  <a:outerShdw blurRad="38100" dist="38100" dir="2700000" algn="tl">
                    <a:srgbClr val="000000">
                      <a:alpha val="43137"/>
                    </a:srgbClr>
                  </a:outerShdw>
                </a:effectLst>
              </a:rPr>
              <a:t>C</a:t>
            </a:r>
            <a:r>
              <a:rPr lang="en-US" sz="2400" spc="200" dirty="0" smtClean="0">
                <a:solidFill>
                  <a:srgbClr val="6B633D"/>
                </a:solidFill>
                <a:effectLst>
                  <a:outerShdw blurRad="38100" dist="38100" dir="2700000" algn="tl">
                    <a:srgbClr val="000000">
                      <a:alpha val="43137"/>
                    </a:srgbClr>
                  </a:outerShdw>
                </a:effectLst>
              </a:rPr>
              <a:t>hapter </a:t>
            </a:r>
            <a:r>
              <a:rPr lang="en-US" sz="2800" spc="200" dirty="0">
                <a:effectLst>
                  <a:outerShdw blurRad="38100" dist="38100" dir="2700000" algn="tl">
                    <a:srgbClr val="000000">
                      <a:alpha val="43137"/>
                    </a:srgbClr>
                  </a:outerShdw>
                </a:effectLst>
              </a:rPr>
              <a:t>5</a:t>
            </a:r>
            <a:r>
              <a:rPr lang="en-US" sz="2800" spc="200" dirty="0" smtClean="0">
                <a:solidFill>
                  <a:srgbClr val="6B633D"/>
                </a:solidFill>
                <a:effectLst>
                  <a:outerShdw blurRad="38100" dist="38100" dir="2700000" algn="tl">
                    <a:srgbClr val="000000">
                      <a:alpha val="43137"/>
                    </a:srgbClr>
                  </a:outerShdw>
                </a:effectLst>
              </a:rPr>
              <a:t> </a:t>
            </a:r>
            <a:endParaRPr lang="en-US" sz="2800" spc="200" dirty="0">
              <a:solidFill>
                <a:srgbClr val="6B633D"/>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r>
              <a:rPr lang="en-US" dirty="0" smtClean="0">
                <a:solidFill>
                  <a:schemeClr val="tx1"/>
                </a:solidFill>
              </a:rPr>
              <a:t>5</a:t>
            </a:r>
            <a:r>
              <a:rPr lang="en-US" sz="1600" dirty="0" smtClean="0">
                <a:solidFill>
                  <a:schemeClr val="tx1"/>
                </a:solidFill>
              </a:rPr>
              <a:t>-</a:t>
            </a:r>
            <a:fld id="{4C0BDC54-7FBA-410E-843C-F866E66B0366}" type="slidenum">
              <a:rPr lang="en-US" sz="1600" smtClean="0">
                <a:solidFill>
                  <a:schemeClr val="tx1"/>
                </a:solidFill>
              </a:rPr>
              <a:pPr/>
              <a:t>1</a:t>
            </a:fld>
            <a:endParaRPr lang="en-US" sz="1600" dirty="0">
              <a:solidFill>
                <a:schemeClr val="tx1"/>
              </a:solidFill>
            </a:endParaRPr>
          </a:p>
        </p:txBody>
      </p:sp>
      <p:sp>
        <p:nvSpPr>
          <p:cNvPr id="5" name="Footer Placeholder 4"/>
          <p:cNvSpPr>
            <a:spLocks noGrp="1"/>
          </p:cNvSpPr>
          <p:nvPr>
            <p:ph type="ftr" sz="quarter" idx="11"/>
          </p:nvPr>
        </p:nvSpPr>
        <p:spPr>
          <a:xfrm>
            <a:off x="152400" y="6248400"/>
            <a:ext cx="2895600" cy="365125"/>
          </a:xfrm>
        </p:spPr>
        <p:txBody>
          <a:bodyPr/>
          <a:lstStyle/>
          <a:p>
            <a:r>
              <a:rPr lang="en-US" dirty="0" smtClean="0">
                <a:solidFill>
                  <a:srgbClr val="534D2F"/>
                </a:solidFill>
              </a:rPr>
              <a:t>Copyright 2012 John Wiley &amp; Sons, Inc.</a:t>
            </a:r>
            <a:endParaRPr lang="en-US" dirty="0">
              <a:solidFill>
                <a:srgbClr val="534D2F"/>
              </a:solidFill>
            </a:endParaRPr>
          </a:p>
        </p:txBody>
      </p:sp>
      <p:pic>
        <p:nvPicPr>
          <p:cNvPr id="7" name="Picture 6" descr="cover-it8.gif"/>
          <p:cNvPicPr>
            <a:picLocks noChangeAspect="1"/>
          </p:cNvPicPr>
          <p:nvPr/>
        </p:nvPicPr>
        <p:blipFill>
          <a:blip r:embed="rId3" cstate="print"/>
          <a:stretch>
            <a:fillRect/>
          </a:stretch>
        </p:blipFill>
        <p:spPr>
          <a:xfrm>
            <a:off x="0" y="0"/>
            <a:ext cx="2819400" cy="3818400"/>
          </a:xfrm>
          <a:prstGeom prst="rect">
            <a:avLst/>
          </a:prstGeom>
        </p:spPr>
      </p:pic>
      <p:cxnSp>
        <p:nvCxnSpPr>
          <p:cNvPr id="9" name="Straight Connector 8"/>
          <p:cNvCxnSpPr/>
          <p:nvPr/>
        </p:nvCxnSpPr>
        <p:spPr>
          <a:xfrm>
            <a:off x="0" y="3810000"/>
            <a:ext cx="9144000" cy="0"/>
          </a:xfrm>
          <a:prstGeom prst="line">
            <a:avLst/>
          </a:prstGeom>
          <a:ln w="152400">
            <a:gradFill>
              <a:gsLst>
                <a:gs pos="0">
                  <a:srgbClr val="825700"/>
                </a:gs>
                <a:gs pos="0">
                  <a:srgbClr val="825700"/>
                </a:gs>
                <a:gs pos="50000">
                  <a:schemeClr val="accent1">
                    <a:tint val="44500"/>
                    <a:satMod val="160000"/>
                  </a:schemeClr>
                </a:gs>
                <a:gs pos="100000">
                  <a:schemeClr val="accent1">
                    <a:tint val="23500"/>
                    <a:satMod val="160000"/>
                  </a:schemeClr>
                </a:gs>
              </a:gsLst>
              <a:lin ang="5400000" scaled="0"/>
            </a:gradFill>
          </a:ln>
          <a:effectLst>
            <a:outerShdw sx="1000" sy="1000" algn="ctr" rotWithShape="0">
              <a:srgbClr val="000000"/>
            </a:outerShdw>
          </a:effectLst>
          <a:scene3d>
            <a:camera prst="orthographicFront"/>
            <a:lightRig rig="flat" dir="t">
              <a:rot lat="0" lon="0" rev="7200000"/>
            </a:lightRig>
          </a:scene3d>
          <a:sp3d extrusionH="107950">
            <a:extrusionClr>
              <a:srgbClr val="94C3D8"/>
            </a:extrusionClr>
          </a:sp3d>
        </p:spPr>
        <p:style>
          <a:lnRef idx="1">
            <a:schemeClr val="accent1"/>
          </a:lnRef>
          <a:fillRef idx="0">
            <a:schemeClr val="accent1"/>
          </a:fillRef>
          <a:effectRef idx="0">
            <a:schemeClr val="accent1"/>
          </a:effectRef>
          <a:fontRef idx="minor">
            <a:schemeClr val="tx1"/>
          </a:fontRef>
        </p:style>
      </p:cxnSp>
      <p:sp>
        <p:nvSpPr>
          <p:cNvPr id="13" name="Subtitle 2"/>
          <p:cNvSpPr txBox="1">
            <a:spLocks/>
          </p:cNvSpPr>
          <p:nvPr/>
        </p:nvSpPr>
        <p:spPr>
          <a:xfrm>
            <a:off x="1447800" y="4495800"/>
            <a:ext cx="6172200" cy="369332"/>
          </a:xfrm>
          <a:prstGeom prst="rect">
            <a:avLst/>
          </a:prstGeom>
          <a:ln w="12700">
            <a:gradFill>
              <a:gsLst>
                <a:gs pos="60000">
                  <a:schemeClr val="tx1">
                    <a:lumMod val="50000"/>
                    <a:lumOff val="50000"/>
                  </a:schemeClr>
                </a:gs>
                <a:gs pos="94000">
                  <a:schemeClr val="tx1">
                    <a:lumMod val="50000"/>
                    <a:lumOff val="50000"/>
                  </a:schemeClr>
                </a:gs>
                <a:gs pos="100000">
                  <a:schemeClr val="accent1">
                    <a:tint val="23500"/>
                    <a:satMod val="160000"/>
                  </a:schemeClr>
                </a:gs>
              </a:gsLst>
              <a:lin ang="5400000" scaled="0"/>
            </a:gradFill>
          </a:ln>
          <a:effectLst>
            <a:outerShdw blurRad="12700" dir="11880000" rotWithShape="0">
              <a:prstClr val="black">
                <a:alpha val="83000"/>
              </a:prstClr>
            </a:outerShdw>
          </a:effectLst>
        </p:spPr>
        <p:txBody>
          <a:bodyPr vert="horz" lIns="91440" tIns="45720" rIns="91440" bIns="45720" rtlCol="0" anchor="ctr" anchorCtr="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1" u="none" strike="noStrike" kern="1200" cap="none" spc="200" normalizeH="0" baseline="0" noProof="0" dirty="0" smtClean="0">
                <a:ln>
                  <a:noFill/>
                </a:ln>
                <a:solidFill>
                  <a:srgbClr val="6B633D"/>
                </a:solidFill>
                <a:effectLst>
                  <a:outerShdw blurRad="38100" dist="38100" dir="2700000" algn="tl">
                    <a:srgbClr val="000000">
                      <a:alpha val="43137"/>
                    </a:srgbClr>
                  </a:outerShdw>
                </a:effectLst>
                <a:uLnTx/>
                <a:uFillTx/>
                <a:latin typeface="+mn-lt"/>
                <a:ea typeface="+mn-ea"/>
                <a:cs typeface="+mn-cs"/>
              </a:rPr>
              <a:t> </a:t>
            </a:r>
            <a:r>
              <a:rPr kumimoji="0" lang="en-US" u="none" strike="noStrike" kern="1200" cap="none" spc="200" normalizeH="0" baseline="0" noProof="0" dirty="0" smtClean="0">
                <a:ln>
                  <a:noFill/>
                </a:ln>
                <a:solidFill>
                  <a:srgbClr val="6B633D"/>
                </a:solidFill>
                <a:uLnTx/>
                <a:uFillTx/>
                <a:latin typeface="+mn-lt"/>
                <a:ea typeface="+mn-ea"/>
                <a:cs typeface="+mn-cs"/>
              </a:rPr>
              <a:t>Course</a:t>
            </a:r>
          </a:p>
        </p:txBody>
      </p:sp>
      <p:sp>
        <p:nvSpPr>
          <p:cNvPr id="10" name="TextBox 9"/>
          <p:cNvSpPr txBox="1"/>
          <p:nvPr/>
        </p:nvSpPr>
        <p:spPr>
          <a:xfrm>
            <a:off x="3124200" y="228600"/>
            <a:ext cx="4648200" cy="369332"/>
          </a:xfrm>
          <a:prstGeom prst="rect">
            <a:avLst/>
          </a:prstGeom>
          <a:noFill/>
        </p:spPr>
        <p:txBody>
          <a:bodyPr wrap="square" rtlCol="0">
            <a:spAutoFit/>
          </a:bodyPr>
          <a:lstStyle/>
          <a:p>
            <a:r>
              <a:rPr lang="en-US" b="1" dirty="0" smtClean="0"/>
              <a:t>Part II. Data and Network Infrastructure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533400"/>
            <a:ext cx="7162800" cy="1143000"/>
          </a:xfrm>
        </p:spPr>
        <p:txBody>
          <a:bodyPr/>
          <a:lstStyle/>
          <a:p>
            <a:r>
              <a:rPr lang="en-US" dirty="0" smtClean="0">
                <a:solidFill>
                  <a:schemeClr val="tx1"/>
                </a:solidFill>
              </a:rPr>
              <a:t>Risks</a:t>
            </a:r>
            <a:endParaRPr lang="en-US" dirty="0">
              <a:solidFill>
                <a:schemeClr val="tx1"/>
              </a:solidFill>
            </a:endParaRPr>
          </a:p>
        </p:txBody>
      </p:sp>
      <p:sp>
        <p:nvSpPr>
          <p:cNvPr id="3" name="Content Placeholder 2"/>
          <p:cNvSpPr>
            <a:spLocks noGrp="1"/>
          </p:cNvSpPr>
          <p:nvPr>
            <p:ph idx="1"/>
          </p:nvPr>
        </p:nvSpPr>
        <p:spPr>
          <a:xfrm>
            <a:off x="1905000" y="1600200"/>
            <a:ext cx="5943600" cy="4525963"/>
          </a:xfrm>
        </p:spPr>
        <p:txBody>
          <a:bodyPr>
            <a:normAutofit/>
          </a:bodyPr>
          <a:lstStyle/>
          <a:p>
            <a:r>
              <a:rPr lang="en-US" sz="2400" dirty="0" smtClean="0">
                <a:solidFill>
                  <a:schemeClr val="tx1"/>
                </a:solidFill>
              </a:rPr>
              <a:t>Cloud computing</a:t>
            </a:r>
          </a:p>
          <a:p>
            <a:r>
              <a:rPr lang="en-US" sz="2400" dirty="0" smtClean="0">
                <a:solidFill>
                  <a:schemeClr val="tx1"/>
                </a:solidFill>
              </a:rPr>
              <a:t>Social networks</a:t>
            </a:r>
          </a:p>
          <a:p>
            <a:r>
              <a:rPr lang="en-US" sz="2400" dirty="0" smtClean="0">
                <a:solidFill>
                  <a:schemeClr val="tx1"/>
                </a:solidFill>
              </a:rPr>
              <a:t>Phishing</a:t>
            </a:r>
          </a:p>
          <a:p>
            <a:r>
              <a:rPr lang="en-US" sz="2400" dirty="0" smtClean="0">
                <a:solidFill>
                  <a:schemeClr val="tx1"/>
                </a:solidFill>
              </a:rPr>
              <a:t>Search engine </a:t>
            </a:r>
            <a:r>
              <a:rPr lang="en-US" sz="2400" dirty="0" smtClean="0">
                <a:solidFill>
                  <a:schemeClr val="tx1"/>
                </a:solidFill>
              </a:rPr>
              <a:t>manipulation</a:t>
            </a:r>
            <a:endParaRPr lang="en-US" sz="2400" dirty="0" smtClean="0"/>
          </a:p>
          <a:p>
            <a:r>
              <a:rPr lang="en-US" sz="2400" dirty="0" smtClean="0">
                <a:solidFill>
                  <a:schemeClr val="tx1"/>
                </a:solidFill>
              </a:rPr>
              <a:t>Money </a:t>
            </a:r>
            <a:r>
              <a:rPr lang="en-US" sz="2400" dirty="0" smtClean="0">
                <a:solidFill>
                  <a:schemeClr val="tx1"/>
                </a:solidFill>
              </a:rPr>
              <a:t>laundering</a:t>
            </a:r>
            <a:endParaRPr lang="en-US" sz="2400" dirty="0" smtClean="0">
              <a:solidFill>
                <a:schemeClr val="tx1"/>
              </a:solidFill>
            </a:endParaRPr>
          </a:p>
          <a:p>
            <a:r>
              <a:rPr lang="en-US" sz="2400" dirty="0" smtClean="0">
                <a:solidFill>
                  <a:schemeClr val="tx1"/>
                </a:solidFill>
              </a:rPr>
              <a:t>Organized crime</a:t>
            </a:r>
          </a:p>
          <a:p>
            <a:r>
              <a:rPr lang="en-US" sz="2400" dirty="0" smtClean="0">
                <a:solidFill>
                  <a:schemeClr val="tx1"/>
                </a:solidFill>
              </a:rPr>
              <a:t>Terrorist </a:t>
            </a:r>
            <a:r>
              <a:rPr lang="en-US" sz="2400" dirty="0" smtClean="0">
                <a:solidFill>
                  <a:schemeClr val="tx1"/>
                </a:solidFill>
              </a:rPr>
              <a:t>financing</a:t>
            </a:r>
          </a:p>
          <a:p>
            <a:pPr algn="r">
              <a:buNone/>
            </a:pP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10</a:t>
            </a:fld>
            <a:endParaRPr lang="en-US" dirty="0">
              <a:solidFill>
                <a:schemeClr val="tx1"/>
              </a:solidFill>
            </a:endParaRPr>
          </a:p>
        </p:txBody>
      </p:sp>
      <p:pic>
        <p:nvPicPr>
          <p:cNvPr id="6" name="Picture 5" descr="ist2_3200650-hooked-on-credit-series"/>
          <p:cNvPicPr>
            <a:picLocks noChangeAspect="1" noChangeArrowheads="1"/>
          </p:cNvPicPr>
          <p:nvPr/>
        </p:nvPicPr>
        <p:blipFill>
          <a:blip r:embed="rId3" cstate="print"/>
          <a:srcRect/>
          <a:stretch>
            <a:fillRect/>
          </a:stretch>
        </p:blipFill>
        <p:spPr bwMode="auto">
          <a:xfrm>
            <a:off x="5105400" y="3505200"/>
            <a:ext cx="2819400" cy="1752600"/>
          </a:xfrm>
          <a:prstGeom prst="rect">
            <a:avLst/>
          </a:prstGeom>
          <a:noFill/>
          <a:ln w="9525">
            <a:noFill/>
            <a:miter lim="800000"/>
            <a:headEnd/>
            <a:tailEnd/>
          </a:ln>
          <a:effectLst>
            <a:outerShdw blurRad="279400" dist="139700" dir="5400000" sx="104000" sy="104000" algn="ctr" rotWithShape="0">
              <a:schemeClr val="accent1">
                <a:lumMod val="75000"/>
                <a:alpha val="91000"/>
              </a:schemeClr>
            </a:outerShdw>
          </a:effectLst>
          <a:scene3d>
            <a:camera prst="orthographicFront"/>
            <a:lightRig rig="threePt" dir="t"/>
          </a:scene3d>
          <a:sp3d>
            <a:bevelT prst="slope"/>
          </a:sp3d>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IT Security Defense-in-Depth Model</a:t>
            </a:r>
            <a:endParaRPr lang="en-US"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11</a:t>
            </a:fld>
            <a:endParaRPr lang="en-US" dirty="0">
              <a:solidFill>
                <a:schemeClr val="tx1"/>
              </a:solidFill>
            </a:endParaRPr>
          </a:p>
        </p:txBody>
      </p:sp>
      <p:pic>
        <p:nvPicPr>
          <p:cNvPr id="6" name="Picture 3" descr="Figure-5-3-steps"/>
          <p:cNvPicPr>
            <a:picLocks noGrp="1" noChangeAspect="1" noChangeArrowheads="1"/>
          </p:cNvPicPr>
          <p:nvPr>
            <p:ph idx="1"/>
          </p:nvPr>
        </p:nvPicPr>
        <p:blipFill>
          <a:blip r:embed="rId3" cstate="print"/>
          <a:stretch>
            <a:fillRect/>
          </a:stretch>
        </p:blipFill>
        <p:spPr bwMode="auto">
          <a:xfrm>
            <a:off x="1524000" y="1371600"/>
            <a:ext cx="5715496" cy="4397121"/>
          </a:xfrm>
          <a:prstGeom prst="rect">
            <a:avLst/>
          </a:prstGeom>
          <a:noFill/>
          <a:ln>
            <a:noFill/>
          </a:ln>
          <a:effectLst>
            <a:outerShdw blurRad="469900" dist="190500" dir="5400000" algn="ctr" rotWithShape="0">
              <a:schemeClr val="tx2">
                <a:lumMod val="75000"/>
              </a:scheme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5.2 IS Vulnerabilities and Threats</a:t>
            </a:r>
            <a:endParaRPr lang="en-US" dirty="0">
              <a:solidFill>
                <a:schemeClr val="tx1"/>
              </a:solidFill>
            </a:endParaRPr>
          </a:p>
        </p:txBody>
      </p:sp>
      <p:sp>
        <p:nvSpPr>
          <p:cNvPr id="3" name="Content Placeholder 2"/>
          <p:cNvSpPr>
            <a:spLocks noGrp="1"/>
          </p:cNvSpPr>
          <p:nvPr>
            <p:ph idx="1"/>
          </p:nvPr>
        </p:nvSpPr>
        <p:spPr/>
        <p:txBody>
          <a:bodyPr>
            <a:normAutofit/>
          </a:bodyPr>
          <a:lstStyle/>
          <a:p>
            <a:r>
              <a:rPr lang="en-US" sz="2400" b="1" dirty="0" smtClean="0">
                <a:solidFill>
                  <a:schemeClr val="tx1"/>
                </a:solidFill>
              </a:rPr>
              <a:t>Unintentional</a:t>
            </a:r>
          </a:p>
          <a:p>
            <a:pPr lvl="1"/>
            <a:r>
              <a:rPr lang="en-US" sz="2400" dirty="0" smtClean="0">
                <a:solidFill>
                  <a:schemeClr val="tx1"/>
                </a:solidFill>
              </a:rPr>
              <a:t>human error</a:t>
            </a:r>
          </a:p>
          <a:p>
            <a:pPr lvl="1"/>
            <a:r>
              <a:rPr lang="en-US" sz="2400" dirty="0" smtClean="0">
                <a:solidFill>
                  <a:schemeClr val="tx1"/>
                </a:solidFill>
              </a:rPr>
              <a:t>environmental hazards</a:t>
            </a:r>
          </a:p>
          <a:p>
            <a:pPr lvl="1"/>
            <a:r>
              <a:rPr lang="en-US" sz="2400" dirty="0" smtClean="0">
                <a:solidFill>
                  <a:schemeClr val="tx1"/>
                </a:solidFill>
              </a:rPr>
              <a:t>computer system failure</a:t>
            </a:r>
          </a:p>
          <a:p>
            <a:endParaRPr lang="en-US" sz="2400" dirty="0" smtClean="0">
              <a:solidFill>
                <a:schemeClr val="tx1"/>
              </a:solidFill>
            </a:endParaRPr>
          </a:p>
          <a:p>
            <a:r>
              <a:rPr lang="en-US" sz="2400" b="1" dirty="0" smtClean="0">
                <a:solidFill>
                  <a:schemeClr val="tx1"/>
                </a:solidFill>
              </a:rPr>
              <a:t>Intentional</a:t>
            </a:r>
          </a:p>
          <a:p>
            <a:pPr lvl="1"/>
            <a:r>
              <a:rPr lang="en-US" sz="2400" dirty="0" smtClean="0">
                <a:solidFill>
                  <a:schemeClr val="tx1"/>
                </a:solidFill>
              </a:rPr>
              <a:t>hacking</a:t>
            </a:r>
          </a:p>
          <a:p>
            <a:pPr lvl="1"/>
            <a:r>
              <a:rPr lang="en-US" sz="2400" dirty="0" smtClean="0">
                <a:solidFill>
                  <a:schemeClr val="tx1"/>
                </a:solidFill>
              </a:rPr>
              <a:t>malware </a:t>
            </a:r>
          </a:p>
          <a:p>
            <a:pPr lvl="1"/>
            <a:r>
              <a:rPr lang="en-US" sz="2400" dirty="0" smtClean="0">
                <a:solidFill>
                  <a:schemeClr val="tx1"/>
                </a:solidFill>
              </a:rPr>
              <a:t>manipulation</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12</a:t>
            </a:fld>
            <a:endParaRPr lang="en-US" dirty="0">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13</a:t>
            </a:fld>
            <a:endParaRPr lang="en-US" dirty="0">
              <a:solidFill>
                <a:schemeClr val="tx1"/>
              </a:solidFill>
            </a:endParaRPr>
          </a:p>
        </p:txBody>
      </p:sp>
      <p:pic>
        <p:nvPicPr>
          <p:cNvPr id="6" name="Picture 3" descr="nt0006-y"/>
          <p:cNvPicPr>
            <a:picLocks noGrp="1" noChangeAspect="1" noChangeArrowheads="1"/>
          </p:cNvPicPr>
          <p:nvPr>
            <p:ph idx="1"/>
          </p:nvPr>
        </p:nvPicPr>
        <p:blipFill>
          <a:blip r:embed="rId3" cstate="print"/>
          <a:srcRect/>
          <a:stretch>
            <a:fillRect/>
          </a:stretch>
        </p:blipFill>
        <p:spPr bwMode="auto">
          <a:xfrm>
            <a:off x="609600" y="609600"/>
            <a:ext cx="7887456" cy="4648200"/>
          </a:xfrm>
          <a:prstGeom prst="rect">
            <a:avLst/>
          </a:prstGeom>
          <a:noFill/>
          <a:ln w="28575">
            <a:solidFill>
              <a:schemeClr val="tx2">
                <a:lumMod val="75000"/>
              </a:schemeClr>
            </a:solidFill>
            <a:miter lim="800000"/>
            <a:headEnd/>
            <a:tailEnd/>
          </a:ln>
          <a:effectLst>
            <a:outerShdw blurRad="139700" sx="102000" sy="102000" algn="ctr" rotWithShape="0">
              <a:prstClr val="black">
                <a:alpha val="40000"/>
              </a:prstClr>
            </a:outerShdw>
          </a:effectLst>
        </p:spPr>
      </p:pic>
      <p:sp>
        <p:nvSpPr>
          <p:cNvPr id="7" name="Rectangle 6"/>
          <p:cNvSpPr/>
          <p:nvPr/>
        </p:nvSpPr>
        <p:spPr>
          <a:xfrm>
            <a:off x="2133600" y="5421868"/>
            <a:ext cx="4835619" cy="400110"/>
          </a:xfrm>
          <a:prstGeom prst="rect">
            <a:avLst/>
          </a:prstGeom>
        </p:spPr>
        <p:txBody>
          <a:bodyPr wrap="none">
            <a:spAutoFit/>
          </a:bodyPr>
          <a:lstStyle/>
          <a:p>
            <a:r>
              <a:rPr lang="en-US" sz="2000" b="1" dirty="0" smtClean="0"/>
              <a:t>Figure 5.4 How a computer virus can spread</a:t>
            </a:r>
            <a:endParaRPr lang="en-US"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Malware and Botnet Defenses</a:t>
            </a:r>
            <a:endParaRPr lang="en-US" dirty="0"/>
          </a:p>
        </p:txBody>
      </p:sp>
      <p:sp>
        <p:nvSpPr>
          <p:cNvPr id="3" name="Content Placeholder 2"/>
          <p:cNvSpPr>
            <a:spLocks noGrp="1"/>
          </p:cNvSpPr>
          <p:nvPr>
            <p:ph idx="1"/>
          </p:nvPr>
        </p:nvSpPr>
        <p:spPr>
          <a:xfrm>
            <a:off x="457200" y="1066800"/>
            <a:ext cx="8229600" cy="4525963"/>
          </a:xfrm>
        </p:spPr>
        <p:txBody>
          <a:bodyPr>
            <a:normAutofit/>
          </a:bodyPr>
          <a:lstStyle/>
          <a:p>
            <a:pPr>
              <a:lnSpc>
                <a:spcPct val="150000"/>
              </a:lnSpc>
            </a:pPr>
            <a:r>
              <a:rPr lang="en-US" sz="2400" dirty="0" smtClean="0">
                <a:solidFill>
                  <a:schemeClr val="tx1"/>
                </a:solidFill>
              </a:rPr>
              <a:t>Anti-virus software</a:t>
            </a:r>
          </a:p>
          <a:p>
            <a:pPr>
              <a:lnSpc>
                <a:spcPct val="150000"/>
              </a:lnSpc>
            </a:pPr>
            <a:r>
              <a:rPr lang="en-US" sz="2400" dirty="0" smtClean="0">
                <a:solidFill>
                  <a:schemeClr val="tx1"/>
                </a:solidFill>
              </a:rPr>
              <a:t>Firewalls</a:t>
            </a:r>
          </a:p>
          <a:p>
            <a:pPr>
              <a:lnSpc>
                <a:spcPct val="150000"/>
              </a:lnSpc>
            </a:pPr>
            <a:r>
              <a:rPr lang="en-US" sz="2400" dirty="0" smtClean="0">
                <a:solidFill>
                  <a:schemeClr val="tx1"/>
                </a:solidFill>
              </a:rPr>
              <a:t>Intrusion detection systems (IDS)</a:t>
            </a:r>
          </a:p>
          <a:p>
            <a:pPr>
              <a:lnSpc>
                <a:spcPct val="150000"/>
              </a:lnSpc>
            </a:pPr>
            <a:r>
              <a:rPr lang="en-US" sz="2400" dirty="0" smtClean="0">
                <a:solidFill>
                  <a:schemeClr val="tx1"/>
                </a:solidFill>
              </a:rPr>
              <a:t>Intrusion prevention systems (IPS) </a:t>
            </a:r>
          </a:p>
          <a:p>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14</a:t>
            </a:fld>
            <a:endParaRPr lang="en-US" dirty="0">
              <a:solidFill>
                <a:schemeClr val="tx1"/>
              </a:solidFill>
            </a:endParaRPr>
          </a:p>
        </p:txBody>
      </p:sp>
      <p:pic>
        <p:nvPicPr>
          <p:cNvPr id="6" name="Picture 5" descr="botnet1.gif"/>
          <p:cNvPicPr>
            <a:picLocks noChangeAspect="1"/>
          </p:cNvPicPr>
          <p:nvPr/>
        </p:nvPicPr>
        <p:blipFill>
          <a:blip r:embed="rId3" cstate="print"/>
          <a:stretch>
            <a:fillRect/>
          </a:stretch>
        </p:blipFill>
        <p:spPr>
          <a:xfrm>
            <a:off x="4648200" y="3657600"/>
            <a:ext cx="4191000" cy="2682906"/>
          </a:xfrm>
          <a:prstGeom prst="rect">
            <a:avLst/>
          </a:prstGeom>
          <a:ln w="25400">
            <a:solidFill>
              <a:schemeClr val="tx2">
                <a:lumMod val="75000"/>
              </a:schemeClr>
            </a:solidFill>
          </a:ln>
          <a:effectLst>
            <a:outerShdw blurRad="444500" dir="7680000" sx="102000" sy="102000" algn="ctr" rotWithShape="0">
              <a:prstClr val="black">
                <a:alpha val="40000"/>
              </a:prst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5.3 Fraud, Crimes, and Violations</a:t>
            </a:r>
            <a:endParaRPr lang="en-US" dirty="0">
              <a:solidFill>
                <a:schemeClr val="tx1"/>
              </a:solidFill>
            </a:endParaRPr>
          </a:p>
        </p:txBody>
      </p:sp>
      <p:sp>
        <p:nvSpPr>
          <p:cNvPr id="3" name="Content Placeholder 2"/>
          <p:cNvSpPr>
            <a:spLocks noGrp="1"/>
          </p:cNvSpPr>
          <p:nvPr>
            <p:ph idx="1"/>
          </p:nvPr>
        </p:nvSpPr>
        <p:spPr>
          <a:xfrm>
            <a:off x="457200" y="1600201"/>
            <a:ext cx="7620000" cy="4038600"/>
          </a:xfrm>
        </p:spPr>
        <p:txBody>
          <a:bodyPr/>
          <a:lstStyle/>
          <a:p>
            <a:pPr>
              <a:buNone/>
            </a:pPr>
            <a:r>
              <a:rPr lang="en-US" sz="2400" dirty="0" smtClean="0">
                <a:solidFill>
                  <a:schemeClr val="tx1"/>
                </a:solidFill>
              </a:rPr>
              <a:t>2 categories of </a:t>
            </a:r>
            <a:r>
              <a:rPr lang="en-US" sz="2400" b="1" dirty="0" smtClean="0">
                <a:solidFill>
                  <a:schemeClr val="tx1"/>
                </a:solidFill>
              </a:rPr>
              <a:t>crime</a:t>
            </a:r>
            <a:r>
              <a:rPr lang="en-US" sz="2400" dirty="0" smtClean="0">
                <a:solidFill>
                  <a:schemeClr val="tx1"/>
                </a:solidFill>
              </a:rPr>
              <a:t>:</a:t>
            </a:r>
          </a:p>
          <a:p>
            <a:pPr lvl="1"/>
            <a:r>
              <a:rPr lang="en-US" sz="2400" i="1" dirty="0" smtClean="0">
                <a:solidFill>
                  <a:schemeClr val="tx1"/>
                </a:solidFill>
              </a:rPr>
              <a:t>Violent</a:t>
            </a:r>
          </a:p>
          <a:p>
            <a:pPr lvl="1"/>
            <a:r>
              <a:rPr lang="en-US" sz="2400" i="1" dirty="0" smtClean="0">
                <a:solidFill>
                  <a:schemeClr val="tx1"/>
                </a:solidFill>
              </a:rPr>
              <a:t>Nonviolent</a:t>
            </a:r>
            <a:endParaRPr lang="en-US" i="1" dirty="0" smtClean="0">
              <a:solidFill>
                <a:schemeClr val="tx1"/>
              </a:solidFill>
            </a:endParaRPr>
          </a:p>
          <a:p>
            <a:pPr>
              <a:spcBef>
                <a:spcPts val="2400"/>
              </a:spcBef>
            </a:pPr>
            <a:r>
              <a:rPr lang="en-US" sz="2400" b="1" dirty="0" smtClean="0">
                <a:solidFill>
                  <a:schemeClr val="tx1"/>
                </a:solidFill>
              </a:rPr>
              <a:t>Fraud </a:t>
            </a:r>
            <a:r>
              <a:rPr lang="en-US" sz="2400" dirty="0" smtClean="0">
                <a:solidFill>
                  <a:schemeClr val="tx1"/>
                </a:solidFill>
              </a:rPr>
              <a:t>is nonviolent crime because instead of a gun or knife, fraudsters use deception, confidence, and trickery.</a:t>
            </a:r>
          </a:p>
          <a:p>
            <a:pPr>
              <a:spcBef>
                <a:spcPts val="2400"/>
              </a:spcBef>
            </a:pPr>
            <a:r>
              <a:rPr lang="en-US" sz="2400" b="1" dirty="0" smtClean="0">
                <a:solidFill>
                  <a:schemeClr val="tx1"/>
                </a:solidFill>
              </a:rPr>
              <a:t>Occupational fraud</a:t>
            </a:r>
            <a:r>
              <a:rPr lang="en-US" sz="2400" dirty="0" smtClean="0">
                <a:solidFill>
                  <a:schemeClr val="tx1"/>
                </a:solidFill>
              </a:rPr>
              <a:t> refers to the deliberate misuse of the assets of one’s employer for personal gain.</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15</a:t>
            </a:fld>
            <a:endParaRPr lang="en-US" dirty="0">
              <a:solidFill>
                <a:schemeClr val="tx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chemeClr val="tx1"/>
                </a:solidFill>
              </a:rPr>
              <a:t>IT at Work 5.4 </a:t>
            </a:r>
            <a:r>
              <a:rPr lang="en-US" sz="2800" dirty="0" smtClean="0"/>
              <a:t/>
            </a:r>
            <a:br>
              <a:rPr lang="en-US" sz="2800" dirty="0" smtClean="0"/>
            </a:br>
            <a:r>
              <a:rPr lang="en-US" sz="2800" i="1" dirty="0" smtClean="0"/>
              <a:t>Madoff Defrauds Investors of $64.8 Billion</a:t>
            </a:r>
            <a:br>
              <a:rPr lang="en-US" sz="2800" i="1" dirty="0" smtClean="0"/>
            </a:br>
            <a:endParaRPr lang="en-US" sz="2800" dirty="0"/>
          </a:p>
        </p:txBody>
      </p:sp>
      <p:sp>
        <p:nvSpPr>
          <p:cNvPr id="3" name="Content Placeholder 2"/>
          <p:cNvSpPr>
            <a:spLocks noGrp="1"/>
          </p:cNvSpPr>
          <p:nvPr>
            <p:ph idx="1"/>
          </p:nvPr>
        </p:nvSpPr>
        <p:spPr>
          <a:xfrm>
            <a:off x="457200" y="1600200"/>
            <a:ext cx="7543800" cy="4525963"/>
          </a:xfrm>
        </p:spPr>
        <p:txBody>
          <a:bodyPr>
            <a:normAutofit/>
          </a:bodyPr>
          <a:lstStyle/>
          <a:p>
            <a:r>
              <a:rPr lang="en-US" sz="2400" dirty="0" smtClean="0">
                <a:solidFill>
                  <a:schemeClr val="tx1"/>
                </a:solidFill>
              </a:rPr>
              <a:t>Bernard Madoff is in jail after pleading guilty in 2009 to the biggest fraud in Wall Street history.</a:t>
            </a:r>
          </a:p>
          <a:p>
            <a:r>
              <a:rPr lang="en-US" sz="2400" dirty="0" smtClean="0">
                <a:solidFill>
                  <a:schemeClr val="tx1"/>
                </a:solidFill>
              </a:rPr>
              <a:t>Fundamentally, Madoff relied on </a:t>
            </a:r>
            <a:r>
              <a:rPr lang="en-US" sz="2400" b="1" dirty="0" smtClean="0">
                <a:solidFill>
                  <a:schemeClr val="tx1"/>
                </a:solidFill>
              </a:rPr>
              <a:t>social engineering </a:t>
            </a:r>
            <a:r>
              <a:rPr lang="en-US" sz="2400" dirty="0" smtClean="0">
                <a:solidFill>
                  <a:schemeClr val="tx1"/>
                </a:solidFill>
              </a:rPr>
              <a:t>and the predictability of human nature to generate income for himself.</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16</a:t>
            </a:fld>
            <a:endParaRPr lang="en-US" dirty="0">
              <a:solidFill>
                <a:schemeClr val="tx1"/>
              </a:solidFill>
            </a:endParaRPr>
          </a:p>
        </p:txBody>
      </p:sp>
      <p:pic>
        <p:nvPicPr>
          <p:cNvPr id="6" name="Picture 4" descr="Figure-5-5-Madoff"/>
          <p:cNvPicPr>
            <a:picLocks noChangeAspect="1" noChangeArrowheads="1"/>
          </p:cNvPicPr>
          <p:nvPr/>
        </p:nvPicPr>
        <p:blipFill>
          <a:blip r:embed="rId3" cstate="print"/>
          <a:srcRect/>
          <a:stretch>
            <a:fillRect/>
          </a:stretch>
        </p:blipFill>
        <p:spPr bwMode="auto">
          <a:xfrm>
            <a:off x="3886199" y="3429000"/>
            <a:ext cx="4961549" cy="2743200"/>
          </a:xfrm>
          <a:prstGeom prst="rect">
            <a:avLst/>
          </a:prstGeom>
          <a:noFill/>
          <a:ln w="28575">
            <a:solidFill>
              <a:schemeClr val="tx2">
                <a:lumMod val="75000"/>
              </a:schemeClr>
            </a:solidFill>
            <a:miter lim="800000"/>
            <a:headEnd/>
            <a:tailEnd/>
          </a:ln>
        </p:spPr>
      </p:pic>
      <p:sp>
        <p:nvSpPr>
          <p:cNvPr id="7" name="Text Box 2"/>
          <p:cNvSpPr txBox="1">
            <a:spLocks noChangeArrowheads="1"/>
          </p:cNvSpPr>
          <p:nvPr/>
        </p:nvSpPr>
        <p:spPr bwMode="auto">
          <a:xfrm>
            <a:off x="1066800" y="4480917"/>
            <a:ext cx="2819400" cy="1538883"/>
          </a:xfrm>
          <a:prstGeom prst="rect">
            <a:avLst/>
          </a:prstGeom>
          <a:noFill/>
          <a:ln w="9525">
            <a:noFill/>
            <a:miter lim="800000"/>
            <a:headEnd/>
            <a:tailEnd/>
          </a:ln>
        </p:spPr>
        <p:txBody>
          <a:bodyPr wrap="square">
            <a:spAutoFit/>
          </a:bodyPr>
          <a:lstStyle/>
          <a:p>
            <a:pPr>
              <a:spcBef>
                <a:spcPct val="50000"/>
              </a:spcBef>
            </a:pPr>
            <a:r>
              <a:rPr lang="en-US" sz="2000" i="1" dirty="0"/>
              <a:t>Figure 5.5 </a:t>
            </a:r>
            <a:endParaRPr lang="en-US" sz="2000" i="1" dirty="0" smtClean="0"/>
          </a:p>
          <a:p>
            <a:pPr>
              <a:spcBef>
                <a:spcPts val="1200"/>
              </a:spcBef>
            </a:pPr>
            <a:r>
              <a:rPr lang="en-US" sz="2000" dirty="0" smtClean="0"/>
              <a:t>Annual </a:t>
            </a:r>
            <a:r>
              <a:rPr lang="en-US" sz="2000" dirty="0"/>
              <a:t>Returns on a </a:t>
            </a:r>
            <a:r>
              <a:rPr lang="en-US" sz="2000" dirty="0" smtClean="0"/>
              <a:t>Madoff-Investor’s account </a:t>
            </a:r>
            <a:r>
              <a:rPr lang="en-US" sz="2000" dirty="0"/>
              <a:t>from </a:t>
            </a:r>
            <a:r>
              <a:rPr lang="en-US" sz="2000" dirty="0" smtClean="0"/>
              <a:t>2001-2007  </a:t>
            </a:r>
            <a:r>
              <a:rPr lang="en-US" sz="2400" dirty="0" smtClean="0"/>
              <a:t> </a:t>
            </a:r>
            <a:endParaRPr lang="en-US"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Internal Fraud Prevention and Detection</a:t>
            </a:r>
            <a:endParaRPr lang="en-US" dirty="0">
              <a:solidFill>
                <a:schemeClr val="tx1"/>
              </a:solidFill>
            </a:endParaRPr>
          </a:p>
        </p:txBody>
      </p:sp>
      <p:sp>
        <p:nvSpPr>
          <p:cNvPr id="3" name="Content Placeholder 2"/>
          <p:cNvSpPr>
            <a:spLocks noGrp="1"/>
          </p:cNvSpPr>
          <p:nvPr>
            <p:ph idx="1"/>
          </p:nvPr>
        </p:nvSpPr>
        <p:spPr>
          <a:xfrm>
            <a:off x="457200" y="1600200"/>
            <a:ext cx="7010400" cy="4525963"/>
          </a:xfrm>
        </p:spPr>
        <p:txBody>
          <a:bodyPr>
            <a:normAutofit/>
          </a:bodyPr>
          <a:lstStyle/>
          <a:p>
            <a:pPr>
              <a:spcBef>
                <a:spcPts val="1200"/>
              </a:spcBef>
              <a:spcAft>
                <a:spcPts val="1200"/>
              </a:spcAft>
            </a:pPr>
            <a:r>
              <a:rPr lang="en-US" sz="2400" dirty="0" smtClean="0">
                <a:solidFill>
                  <a:schemeClr val="tx1"/>
                </a:solidFill>
              </a:rPr>
              <a:t>IT has a key role to play in demonstrating effective corporate governance and fraud prevention.</a:t>
            </a:r>
          </a:p>
          <a:p>
            <a:pPr>
              <a:spcBef>
                <a:spcPts val="1200"/>
              </a:spcBef>
              <a:spcAft>
                <a:spcPts val="1200"/>
              </a:spcAft>
            </a:pPr>
            <a:r>
              <a:rPr lang="en-US" sz="2400" dirty="0" smtClean="0">
                <a:solidFill>
                  <a:schemeClr val="tx1"/>
                </a:solidFill>
              </a:rPr>
              <a:t>Internal fraud prevention measures are based on the same controls used to prevent external intrusions—perimeter defense technologies, such as firewalls, e-mail scanners, and biometric access. </a:t>
            </a:r>
          </a:p>
          <a:p>
            <a:pPr>
              <a:spcBef>
                <a:spcPts val="1200"/>
              </a:spcBef>
              <a:spcAft>
                <a:spcPts val="1200"/>
              </a:spcAft>
            </a:pPr>
            <a:r>
              <a:rPr lang="en-US" sz="2400" dirty="0" smtClean="0">
                <a:solidFill>
                  <a:schemeClr val="tx1"/>
                </a:solidFill>
              </a:rPr>
              <a:t>Fraud detection can be handled by intelligent analysis engines using advanced data warehousing and analytics techniques.</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17</a:t>
            </a:fld>
            <a:endParaRPr lang="en-US" dirty="0">
              <a:solidFill>
                <a:schemeClr val="tx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924800" cy="1143000"/>
          </a:xfrm>
        </p:spPr>
        <p:txBody>
          <a:bodyPr/>
          <a:lstStyle/>
          <a:p>
            <a:r>
              <a:rPr lang="en-US" dirty="0" smtClean="0">
                <a:solidFill>
                  <a:schemeClr val="tx1"/>
                </a:solidFill>
              </a:rPr>
              <a:t>5.4 IT and Network Security </a:t>
            </a:r>
            <a:endParaRPr lang="en-US" dirty="0">
              <a:solidFill>
                <a:schemeClr val="tx1"/>
              </a:solidFill>
            </a:endParaRPr>
          </a:p>
        </p:txBody>
      </p:sp>
      <p:sp>
        <p:nvSpPr>
          <p:cNvPr id="3" name="Content Placeholder 2"/>
          <p:cNvSpPr>
            <a:spLocks noGrp="1"/>
          </p:cNvSpPr>
          <p:nvPr>
            <p:ph idx="1"/>
          </p:nvPr>
        </p:nvSpPr>
        <p:spPr>
          <a:xfrm>
            <a:off x="1447800" y="1371600"/>
            <a:ext cx="7162800" cy="4525963"/>
          </a:xfrm>
        </p:spPr>
        <p:txBody>
          <a:bodyPr>
            <a:normAutofit/>
          </a:bodyPr>
          <a:lstStyle/>
          <a:p>
            <a:pPr>
              <a:buNone/>
            </a:pPr>
            <a:r>
              <a:rPr lang="en-US" sz="2400" b="1" dirty="0" smtClean="0">
                <a:solidFill>
                  <a:schemeClr val="tx1"/>
                </a:solidFill>
              </a:rPr>
              <a:t>Objectives of a defense strategy</a:t>
            </a:r>
          </a:p>
          <a:p>
            <a:pPr marL="857250" lvl="1" indent="-457200">
              <a:lnSpc>
                <a:spcPct val="150000"/>
              </a:lnSpc>
              <a:buFont typeface="+mj-lt"/>
              <a:buAutoNum type="arabicPeriod"/>
            </a:pPr>
            <a:r>
              <a:rPr lang="en-US" sz="2400" dirty="0" smtClean="0">
                <a:solidFill>
                  <a:schemeClr val="tx1"/>
                </a:solidFill>
              </a:rPr>
              <a:t>Prevention and deterrence</a:t>
            </a:r>
          </a:p>
          <a:p>
            <a:pPr marL="857250" lvl="1" indent="-457200">
              <a:lnSpc>
                <a:spcPct val="150000"/>
              </a:lnSpc>
              <a:buFont typeface="+mj-lt"/>
              <a:buAutoNum type="arabicPeriod"/>
            </a:pPr>
            <a:r>
              <a:rPr lang="en-US" sz="2400" dirty="0" smtClean="0">
                <a:solidFill>
                  <a:schemeClr val="tx1"/>
                </a:solidFill>
              </a:rPr>
              <a:t>Detection</a:t>
            </a:r>
          </a:p>
          <a:p>
            <a:pPr marL="857250" lvl="1" indent="-457200">
              <a:lnSpc>
                <a:spcPct val="150000"/>
              </a:lnSpc>
              <a:buFont typeface="+mj-lt"/>
              <a:buAutoNum type="arabicPeriod"/>
            </a:pPr>
            <a:r>
              <a:rPr lang="en-US" sz="2400" dirty="0" smtClean="0">
                <a:solidFill>
                  <a:schemeClr val="tx1"/>
                </a:solidFill>
              </a:rPr>
              <a:t>Containment </a:t>
            </a:r>
          </a:p>
          <a:p>
            <a:pPr marL="857250" lvl="1" indent="-457200">
              <a:lnSpc>
                <a:spcPct val="150000"/>
              </a:lnSpc>
              <a:buFont typeface="+mj-lt"/>
              <a:buAutoNum type="arabicPeriod"/>
            </a:pPr>
            <a:r>
              <a:rPr lang="en-US" sz="2400" dirty="0" smtClean="0">
                <a:solidFill>
                  <a:schemeClr val="tx1"/>
                </a:solidFill>
              </a:rPr>
              <a:t>Recovery</a:t>
            </a:r>
          </a:p>
          <a:p>
            <a:pPr marL="857250" lvl="1" indent="-457200">
              <a:lnSpc>
                <a:spcPct val="150000"/>
              </a:lnSpc>
              <a:buFont typeface="+mj-lt"/>
              <a:buAutoNum type="arabicPeriod"/>
            </a:pPr>
            <a:r>
              <a:rPr lang="en-US" sz="2400" dirty="0" smtClean="0">
                <a:solidFill>
                  <a:schemeClr val="tx1"/>
                </a:solidFill>
              </a:rPr>
              <a:t>Correction</a:t>
            </a:r>
          </a:p>
          <a:p>
            <a:pPr marL="857250" lvl="1" indent="-457200">
              <a:lnSpc>
                <a:spcPct val="150000"/>
              </a:lnSpc>
              <a:buFont typeface="+mj-lt"/>
              <a:buAutoNum type="arabicPeriod"/>
            </a:pPr>
            <a:r>
              <a:rPr lang="en-US" sz="2400" dirty="0" smtClean="0">
                <a:solidFill>
                  <a:schemeClr val="tx1"/>
                </a:solidFill>
              </a:rPr>
              <a:t>Awareness and compliance</a:t>
            </a:r>
            <a:endParaRPr lang="en-US" sz="2000" dirty="0" smtClean="0">
              <a:solidFill>
                <a:schemeClr val="tx1"/>
              </a:solidFill>
            </a:endParaRPr>
          </a:p>
          <a:p>
            <a:pPr marL="457200" indent="-457200">
              <a:buFont typeface="+mj-lt"/>
              <a:buAutoNum type="arabicPeriod"/>
            </a:pPr>
            <a:endParaRPr lang="en-US" sz="2400" b="1" dirty="0" smtClean="0"/>
          </a:p>
          <a:p>
            <a:pPr marL="457200" indent="-457200">
              <a:buFont typeface="+mj-lt"/>
              <a:buAutoNum type="arabicPeriod"/>
            </a:pP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18</a:t>
            </a:fld>
            <a:endParaRPr lang="en-US" dirty="0">
              <a:solidFill>
                <a:schemeClr val="tx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19</a:t>
            </a:fld>
            <a:endParaRPr lang="en-US" dirty="0">
              <a:solidFill>
                <a:schemeClr val="tx1"/>
              </a:solidFill>
            </a:endParaRPr>
          </a:p>
        </p:txBody>
      </p:sp>
      <p:pic>
        <p:nvPicPr>
          <p:cNvPr id="6" name="Content Placeholder 5" descr="Figure-5-6-controls"/>
          <p:cNvPicPr>
            <a:picLocks noGrp="1" noChangeAspect="1" noChangeArrowheads="1"/>
          </p:cNvPicPr>
          <p:nvPr>
            <p:ph idx="1"/>
          </p:nvPr>
        </p:nvPicPr>
        <p:blipFill>
          <a:blip r:embed="rId3" cstate="print"/>
          <a:srcRect/>
          <a:stretch>
            <a:fillRect/>
          </a:stretch>
        </p:blipFill>
        <p:spPr bwMode="auto">
          <a:xfrm>
            <a:off x="533400" y="381000"/>
            <a:ext cx="6019800" cy="5685367"/>
          </a:xfrm>
          <a:prstGeom prst="rect">
            <a:avLst/>
          </a:prstGeom>
          <a:noFill/>
          <a:ln w="9525">
            <a:solidFill>
              <a:schemeClr val="tx2">
                <a:lumMod val="75000"/>
              </a:schemeClr>
            </a:solidFill>
            <a:miter lim="800000"/>
            <a:headEnd/>
            <a:tailEnd/>
          </a:ln>
          <a:effectLst>
            <a:outerShdw blurRad="546100" dist="50800" dir="5400000" algn="ctr" rotWithShape="0">
              <a:schemeClr val="tx2">
                <a:lumMod val="60000"/>
                <a:lumOff val="40000"/>
                <a:alpha val="84000"/>
              </a:schemeClr>
            </a:outerShdw>
          </a:effectLst>
        </p:spPr>
      </p:pic>
      <p:sp>
        <p:nvSpPr>
          <p:cNvPr id="7" name="Text Box 2"/>
          <p:cNvSpPr txBox="1">
            <a:spLocks noChangeArrowheads="1"/>
          </p:cNvSpPr>
          <p:nvPr/>
        </p:nvSpPr>
        <p:spPr bwMode="auto">
          <a:xfrm>
            <a:off x="6858000" y="2590800"/>
            <a:ext cx="1981200" cy="707886"/>
          </a:xfrm>
          <a:prstGeom prst="rect">
            <a:avLst/>
          </a:prstGeom>
          <a:noFill/>
          <a:ln w="9525">
            <a:noFill/>
            <a:miter lim="800000"/>
            <a:headEnd/>
            <a:tailEnd/>
          </a:ln>
        </p:spPr>
        <p:txBody>
          <a:bodyPr wrap="square">
            <a:spAutoFit/>
          </a:bodyPr>
          <a:lstStyle/>
          <a:p>
            <a:pPr>
              <a:spcBef>
                <a:spcPct val="50000"/>
              </a:spcBef>
            </a:pPr>
            <a:r>
              <a:rPr lang="en-US" sz="2000" b="1" dirty="0"/>
              <a:t>Figure 5.6</a:t>
            </a:r>
            <a:r>
              <a:rPr lang="en-US" sz="2000" dirty="0"/>
              <a:t> </a:t>
            </a:r>
            <a:r>
              <a:rPr lang="en-US" sz="2000" b="1" dirty="0"/>
              <a:t>Major defense </a:t>
            </a:r>
            <a:r>
              <a:rPr lang="en-US" sz="2000" b="1" dirty="0" smtClean="0"/>
              <a:t>controls</a:t>
            </a:r>
            <a:r>
              <a:rPr lang="en-US" sz="2000" dirty="0" smtClean="0">
                <a:solidFill>
                  <a:srgbClr val="FF0000"/>
                </a:solidFill>
              </a:rPr>
              <a:t> </a:t>
            </a:r>
            <a:endParaRPr lang="en-US" sz="2000"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143000"/>
          </a:xfrm>
        </p:spPr>
        <p:txBody>
          <a:bodyPr/>
          <a:lstStyle/>
          <a:p>
            <a:r>
              <a:rPr lang="en-US" i="1" spc="300" dirty="0" smtClean="0">
                <a:solidFill>
                  <a:schemeClr val="tx1"/>
                </a:solidFill>
                <a:effectLst>
                  <a:outerShdw blurRad="38100" dist="38100" dir="2700000" algn="tl">
                    <a:srgbClr val="000000">
                      <a:alpha val="43137"/>
                    </a:srgbClr>
                  </a:outerShdw>
                </a:effectLst>
              </a:rPr>
              <a:t>Chapter 5 Outline</a:t>
            </a:r>
            <a:endParaRPr lang="en-US" dirty="0"/>
          </a:p>
        </p:txBody>
      </p:sp>
      <p:sp>
        <p:nvSpPr>
          <p:cNvPr id="3" name="Content Placeholder 2"/>
          <p:cNvSpPr>
            <a:spLocks noGrp="1"/>
          </p:cNvSpPr>
          <p:nvPr>
            <p:ph idx="1"/>
          </p:nvPr>
        </p:nvSpPr>
        <p:spPr>
          <a:xfrm>
            <a:off x="609600" y="1371600"/>
            <a:ext cx="7543800" cy="4525963"/>
          </a:xfrm>
        </p:spPr>
        <p:txBody>
          <a:bodyPr>
            <a:noAutofit/>
          </a:bodyPr>
          <a:lstStyle/>
          <a:p>
            <a:pPr>
              <a:lnSpc>
                <a:spcPct val="150000"/>
              </a:lnSpc>
              <a:spcBef>
                <a:spcPts val="0"/>
              </a:spcBef>
              <a:buNone/>
            </a:pPr>
            <a:r>
              <a:rPr lang="en-US" sz="2400" b="1" dirty="0" smtClean="0">
                <a:solidFill>
                  <a:schemeClr val="bg2">
                    <a:lumMod val="25000"/>
                  </a:schemeClr>
                </a:solidFill>
              </a:rPr>
              <a:t>5.1  Protecting Data and Business Operations</a:t>
            </a:r>
          </a:p>
          <a:p>
            <a:pPr>
              <a:lnSpc>
                <a:spcPct val="150000"/>
              </a:lnSpc>
              <a:spcBef>
                <a:spcPts val="0"/>
              </a:spcBef>
              <a:buNone/>
            </a:pPr>
            <a:r>
              <a:rPr lang="en-US" sz="2400" b="1" dirty="0" smtClean="0">
                <a:solidFill>
                  <a:schemeClr val="bg2">
                    <a:lumMod val="25000"/>
                  </a:schemeClr>
                </a:solidFill>
              </a:rPr>
              <a:t>5.2  IS Vulnerabilities and Threats</a:t>
            </a:r>
          </a:p>
          <a:p>
            <a:pPr>
              <a:lnSpc>
                <a:spcPct val="150000"/>
              </a:lnSpc>
              <a:spcBef>
                <a:spcPts val="0"/>
              </a:spcBef>
              <a:buNone/>
            </a:pPr>
            <a:r>
              <a:rPr lang="en-US" sz="2400" b="1" dirty="0" smtClean="0">
                <a:solidFill>
                  <a:schemeClr val="bg2">
                    <a:lumMod val="25000"/>
                  </a:schemeClr>
                </a:solidFill>
              </a:rPr>
              <a:t>5.3  Fraud, Crimes, and Violations</a:t>
            </a:r>
          </a:p>
          <a:p>
            <a:pPr>
              <a:lnSpc>
                <a:spcPct val="150000"/>
              </a:lnSpc>
              <a:spcBef>
                <a:spcPts val="0"/>
              </a:spcBef>
              <a:buNone/>
            </a:pPr>
            <a:r>
              <a:rPr lang="en-US" sz="2400" b="1" dirty="0" smtClean="0">
                <a:solidFill>
                  <a:schemeClr val="bg2">
                    <a:lumMod val="25000"/>
                  </a:schemeClr>
                </a:solidFill>
              </a:rPr>
              <a:t>5.4  Information Assurance and Risk Management</a:t>
            </a:r>
          </a:p>
          <a:p>
            <a:pPr>
              <a:lnSpc>
                <a:spcPct val="150000"/>
              </a:lnSpc>
              <a:spcBef>
                <a:spcPts val="0"/>
              </a:spcBef>
              <a:buNone/>
            </a:pPr>
            <a:r>
              <a:rPr lang="en-US" sz="2400" b="1" dirty="0" smtClean="0">
                <a:solidFill>
                  <a:schemeClr val="bg2">
                    <a:lumMod val="25000"/>
                  </a:schemeClr>
                </a:solidFill>
              </a:rPr>
              <a:t>5.5  Network Security</a:t>
            </a:r>
          </a:p>
          <a:p>
            <a:pPr>
              <a:lnSpc>
                <a:spcPct val="150000"/>
              </a:lnSpc>
              <a:spcBef>
                <a:spcPts val="0"/>
              </a:spcBef>
              <a:buNone/>
            </a:pPr>
            <a:r>
              <a:rPr lang="en-US" sz="2400" b="1" dirty="0" smtClean="0">
                <a:solidFill>
                  <a:schemeClr val="bg2">
                    <a:lumMod val="25000"/>
                  </a:schemeClr>
                </a:solidFill>
              </a:rPr>
              <a:t>5.6  Internal Control and Compliance </a:t>
            </a:r>
          </a:p>
          <a:p>
            <a:pPr>
              <a:lnSpc>
                <a:spcPct val="150000"/>
              </a:lnSpc>
              <a:spcBef>
                <a:spcPts val="0"/>
              </a:spcBef>
              <a:buNone/>
            </a:pPr>
            <a:r>
              <a:rPr lang="en-US" sz="2400" b="1" dirty="0" smtClean="0">
                <a:solidFill>
                  <a:schemeClr val="bg2">
                    <a:lumMod val="25000"/>
                  </a:schemeClr>
                </a:solidFill>
              </a:rPr>
              <a:t>5.7  Business Continuity and Auditing</a:t>
            </a:r>
            <a:endParaRPr lang="en-US" sz="2400" b="1" dirty="0">
              <a:solidFill>
                <a:schemeClr val="bg2">
                  <a:lumMod val="25000"/>
                </a:schemeClr>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2</a:t>
            </a:fld>
            <a:endParaRPr lang="en-US" dirty="0">
              <a:solidFill>
                <a:schemeClr val="tx1"/>
              </a:solidFill>
            </a:endParaRPr>
          </a:p>
        </p:txBody>
      </p:sp>
      <p:pic>
        <p:nvPicPr>
          <p:cNvPr id="6" name="Picture 5" descr="sec.jpg"/>
          <p:cNvPicPr>
            <a:picLocks noChangeAspect="1"/>
          </p:cNvPicPr>
          <p:nvPr/>
        </p:nvPicPr>
        <p:blipFill>
          <a:blip r:embed="rId3" cstate="print"/>
          <a:stretch>
            <a:fillRect/>
          </a:stretch>
        </p:blipFill>
        <p:spPr>
          <a:xfrm>
            <a:off x="6781800" y="838200"/>
            <a:ext cx="2032000" cy="1524000"/>
          </a:xfrm>
          <a:prstGeom prst="rect">
            <a:avLst/>
          </a:prstGeom>
          <a:effectLst>
            <a:outerShdw blurRad="419100" dist="114300" dir="960000" sx="102000" sy="102000" algn="ctr" rotWithShape="0">
              <a:prstClr val="black">
                <a:alpha val="40000"/>
              </a:prstClr>
            </a:outerShdw>
          </a:effectLst>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chemeClr val="tx1"/>
                </a:solidFill>
              </a:rPr>
              <a:t>Major categories of general controls </a:t>
            </a:r>
            <a:endParaRPr lang="en-US" sz="2800" dirty="0">
              <a:solidFill>
                <a:schemeClr val="tx1"/>
              </a:solidFill>
            </a:endParaRPr>
          </a:p>
        </p:txBody>
      </p:sp>
      <p:sp>
        <p:nvSpPr>
          <p:cNvPr id="3" name="Content Placeholder 2"/>
          <p:cNvSpPr>
            <a:spLocks noGrp="1"/>
          </p:cNvSpPr>
          <p:nvPr>
            <p:ph idx="1"/>
          </p:nvPr>
        </p:nvSpPr>
        <p:spPr>
          <a:xfrm>
            <a:off x="1219200" y="1219200"/>
            <a:ext cx="5486400" cy="4525963"/>
          </a:xfrm>
        </p:spPr>
        <p:txBody>
          <a:bodyPr>
            <a:normAutofit/>
          </a:bodyPr>
          <a:lstStyle/>
          <a:p>
            <a:pPr>
              <a:lnSpc>
                <a:spcPct val="150000"/>
              </a:lnSpc>
            </a:pPr>
            <a:r>
              <a:rPr lang="en-US" sz="2400" dirty="0" smtClean="0">
                <a:solidFill>
                  <a:schemeClr val="tx1"/>
                </a:solidFill>
              </a:rPr>
              <a:t>physical controls</a:t>
            </a:r>
          </a:p>
          <a:p>
            <a:pPr>
              <a:lnSpc>
                <a:spcPct val="150000"/>
              </a:lnSpc>
            </a:pPr>
            <a:r>
              <a:rPr lang="en-US" sz="2400" dirty="0" smtClean="0">
                <a:solidFill>
                  <a:schemeClr val="tx1"/>
                </a:solidFill>
              </a:rPr>
              <a:t>access controls</a:t>
            </a:r>
          </a:p>
          <a:p>
            <a:pPr>
              <a:lnSpc>
                <a:spcPct val="150000"/>
              </a:lnSpc>
            </a:pPr>
            <a:r>
              <a:rPr lang="en-US" sz="2400" dirty="0" smtClean="0">
                <a:solidFill>
                  <a:schemeClr val="tx1"/>
                </a:solidFill>
              </a:rPr>
              <a:t>biometric controls</a:t>
            </a:r>
          </a:p>
          <a:p>
            <a:pPr>
              <a:lnSpc>
                <a:spcPct val="150000"/>
              </a:lnSpc>
            </a:pPr>
            <a:r>
              <a:rPr lang="en-US" sz="2400" dirty="0" smtClean="0">
                <a:solidFill>
                  <a:schemeClr val="tx1"/>
                </a:solidFill>
              </a:rPr>
              <a:t>communication network controls</a:t>
            </a:r>
          </a:p>
          <a:p>
            <a:pPr>
              <a:lnSpc>
                <a:spcPct val="150000"/>
              </a:lnSpc>
            </a:pPr>
            <a:r>
              <a:rPr lang="en-US" sz="2400" dirty="0" smtClean="0">
                <a:solidFill>
                  <a:schemeClr val="tx1"/>
                </a:solidFill>
              </a:rPr>
              <a:t>administrative controls</a:t>
            </a:r>
          </a:p>
          <a:p>
            <a:pPr>
              <a:lnSpc>
                <a:spcPct val="150000"/>
              </a:lnSpc>
            </a:pPr>
            <a:r>
              <a:rPr lang="en-US" sz="2400" dirty="0" smtClean="0">
                <a:solidFill>
                  <a:schemeClr val="tx1"/>
                </a:solidFill>
              </a:rPr>
              <a:t>application controls</a:t>
            </a:r>
          </a:p>
          <a:p>
            <a:pPr>
              <a:lnSpc>
                <a:spcPct val="150000"/>
              </a:lnSpc>
            </a:pPr>
            <a:r>
              <a:rPr lang="en-US" sz="2400" dirty="0" smtClean="0">
                <a:solidFill>
                  <a:schemeClr val="tx1"/>
                </a:solidFill>
              </a:rPr>
              <a:t>endpoint security and control</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20</a:t>
            </a:fld>
            <a:endParaRPr lang="en-US" dirty="0">
              <a:solidFill>
                <a:schemeClr val="tx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21</a:t>
            </a:fld>
            <a:endParaRPr lang="en-US" dirty="0">
              <a:solidFill>
                <a:schemeClr val="tx1"/>
              </a:solidFill>
            </a:endParaRPr>
          </a:p>
        </p:txBody>
      </p:sp>
      <p:pic>
        <p:nvPicPr>
          <p:cNvPr id="6" name="Content Placeholder 5" descr="Figure-16-8"/>
          <p:cNvPicPr>
            <a:picLocks noGrp="1" noChangeAspect="1" noChangeArrowheads="1"/>
          </p:cNvPicPr>
          <p:nvPr>
            <p:ph idx="1"/>
          </p:nvPr>
        </p:nvPicPr>
        <p:blipFill>
          <a:blip r:embed="rId3" cstate="print"/>
          <a:srcRect/>
          <a:stretch>
            <a:fillRect/>
          </a:stretch>
        </p:blipFill>
        <p:spPr bwMode="auto">
          <a:xfrm>
            <a:off x="1600200" y="191515"/>
            <a:ext cx="6324600" cy="5523485"/>
          </a:xfrm>
          <a:prstGeom prst="rect">
            <a:avLst/>
          </a:prstGeom>
          <a:noFill/>
          <a:ln w="9525">
            <a:solidFill>
              <a:schemeClr val="tx2">
                <a:lumMod val="75000"/>
              </a:schemeClr>
            </a:solidFill>
            <a:miter lim="800000"/>
            <a:headEnd/>
            <a:tailEnd/>
          </a:ln>
          <a:effectLst>
            <a:outerShdw blurRad="635000" dir="8880000" algn="ctr" rotWithShape="0">
              <a:schemeClr val="tx2">
                <a:lumMod val="60000"/>
                <a:lumOff val="40000"/>
                <a:alpha val="51000"/>
              </a:schemeClr>
            </a:outerShdw>
          </a:effectLst>
        </p:spPr>
      </p:pic>
      <p:sp>
        <p:nvSpPr>
          <p:cNvPr id="7" name="Text Box 2"/>
          <p:cNvSpPr txBox="1">
            <a:spLocks noChangeArrowheads="1"/>
          </p:cNvSpPr>
          <p:nvPr/>
        </p:nvSpPr>
        <p:spPr bwMode="auto">
          <a:xfrm>
            <a:off x="2895600" y="5791200"/>
            <a:ext cx="3810000" cy="461665"/>
          </a:xfrm>
          <a:prstGeom prst="rect">
            <a:avLst/>
          </a:prstGeom>
          <a:noFill/>
          <a:ln w="9525">
            <a:noFill/>
            <a:miter lim="800000"/>
            <a:headEnd/>
            <a:tailEnd/>
          </a:ln>
        </p:spPr>
        <p:txBody>
          <a:bodyPr wrap="square">
            <a:spAutoFit/>
          </a:bodyPr>
          <a:lstStyle/>
          <a:p>
            <a:pPr algn="ctr">
              <a:spcBef>
                <a:spcPct val="50000"/>
              </a:spcBef>
            </a:pPr>
            <a:r>
              <a:rPr lang="en-US" sz="2400" dirty="0"/>
              <a:t>Figure 5.7 Intelligent </a:t>
            </a:r>
            <a:r>
              <a:rPr lang="en-US" sz="2400" dirty="0" smtClean="0"/>
              <a:t>agents</a:t>
            </a:r>
            <a:endParaRPr 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5.5 Network Security</a:t>
            </a:r>
            <a:endParaRPr lang="en-US"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22</a:t>
            </a:fld>
            <a:endParaRPr lang="en-US" dirty="0">
              <a:solidFill>
                <a:schemeClr val="tx1"/>
              </a:solidFill>
            </a:endParaRPr>
          </a:p>
        </p:txBody>
      </p:sp>
      <p:pic>
        <p:nvPicPr>
          <p:cNvPr id="6" name="Picture 6" descr="Figure-5-7"/>
          <p:cNvPicPr>
            <a:picLocks noGrp="1" noChangeAspect="1" noChangeArrowheads="1"/>
          </p:cNvPicPr>
          <p:nvPr>
            <p:ph idx="1"/>
          </p:nvPr>
        </p:nvPicPr>
        <p:blipFill>
          <a:blip r:embed="rId3" cstate="print"/>
          <a:srcRect/>
          <a:stretch>
            <a:fillRect/>
          </a:stretch>
        </p:blipFill>
        <p:spPr bwMode="auto">
          <a:xfrm>
            <a:off x="416248" y="1878405"/>
            <a:ext cx="8346752" cy="2845995"/>
          </a:xfrm>
          <a:prstGeom prst="rect">
            <a:avLst/>
          </a:prstGeom>
          <a:noFill/>
          <a:ln w="19050">
            <a:solidFill>
              <a:schemeClr val="tx2">
                <a:lumMod val="75000"/>
              </a:schemeClr>
            </a:solidFill>
            <a:miter lim="800000"/>
            <a:headEnd/>
            <a:tailEnd/>
          </a:ln>
          <a:effectLst>
            <a:innerShdw blurRad="63500" dist="50800">
              <a:prstClr val="black">
                <a:alpha val="50000"/>
              </a:prstClr>
            </a:innerShdw>
          </a:effectLst>
        </p:spPr>
      </p:pic>
      <p:sp>
        <p:nvSpPr>
          <p:cNvPr id="7" name="Text Box 5"/>
          <p:cNvSpPr txBox="1">
            <a:spLocks noChangeArrowheads="1"/>
          </p:cNvSpPr>
          <p:nvPr/>
        </p:nvSpPr>
        <p:spPr bwMode="auto">
          <a:xfrm>
            <a:off x="685800" y="4876800"/>
            <a:ext cx="7543800" cy="461665"/>
          </a:xfrm>
          <a:prstGeom prst="rect">
            <a:avLst/>
          </a:prstGeom>
          <a:noFill/>
          <a:ln w="9525">
            <a:noFill/>
            <a:miter lim="800000"/>
            <a:headEnd/>
            <a:tailEnd/>
          </a:ln>
        </p:spPr>
        <p:txBody>
          <a:bodyPr wrap="square">
            <a:spAutoFit/>
          </a:bodyPr>
          <a:lstStyle/>
          <a:p>
            <a:pPr algn="ctr">
              <a:spcBef>
                <a:spcPct val="50000"/>
              </a:spcBef>
            </a:pPr>
            <a:r>
              <a:rPr lang="en-US" sz="2400" dirty="0"/>
              <a:t>Figure 5.8 Three layers of network security </a:t>
            </a:r>
            <a:r>
              <a:rPr lang="en-US" sz="2400" dirty="0" smtClean="0"/>
              <a:t>measures</a:t>
            </a:r>
            <a:endParaRPr lang="en-US" sz="2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23</a:t>
            </a:fld>
            <a:endParaRPr lang="en-US" dirty="0">
              <a:solidFill>
                <a:schemeClr val="tx1"/>
              </a:solidFill>
            </a:endParaRPr>
          </a:p>
        </p:txBody>
      </p:sp>
      <p:pic>
        <p:nvPicPr>
          <p:cNvPr id="6" name="Picture 10" descr="Figure-5-9"/>
          <p:cNvPicPr>
            <a:picLocks noGrp="1" noChangeAspect="1" noChangeArrowheads="1"/>
          </p:cNvPicPr>
          <p:nvPr>
            <p:ph idx="1"/>
          </p:nvPr>
        </p:nvPicPr>
        <p:blipFill>
          <a:blip r:embed="rId3" cstate="print"/>
          <a:srcRect/>
          <a:stretch>
            <a:fillRect/>
          </a:stretch>
        </p:blipFill>
        <p:spPr bwMode="auto">
          <a:xfrm>
            <a:off x="1447800" y="228600"/>
            <a:ext cx="6635520" cy="5486400"/>
          </a:xfrm>
          <a:prstGeom prst="rect">
            <a:avLst/>
          </a:prstGeom>
          <a:noFill/>
          <a:ln w="25400">
            <a:solidFill>
              <a:schemeClr val="tx2">
                <a:lumMod val="75000"/>
              </a:schemeClr>
            </a:solidFill>
            <a:miter lim="800000"/>
            <a:headEnd/>
            <a:tailEnd/>
          </a:ln>
          <a:effectLst>
            <a:outerShdw blurRad="63500" sx="102000" sy="102000" algn="ctr" rotWithShape="0">
              <a:schemeClr val="tx2">
                <a:lumMod val="60000"/>
                <a:lumOff val="40000"/>
                <a:alpha val="40000"/>
              </a:schemeClr>
            </a:outerShdw>
          </a:effectLst>
        </p:spPr>
      </p:pic>
      <p:sp>
        <p:nvSpPr>
          <p:cNvPr id="7" name="Text Box 2"/>
          <p:cNvSpPr txBox="1">
            <a:spLocks noChangeArrowheads="1"/>
          </p:cNvSpPr>
          <p:nvPr/>
        </p:nvSpPr>
        <p:spPr bwMode="auto">
          <a:xfrm>
            <a:off x="914400" y="5786735"/>
            <a:ext cx="7620000" cy="461665"/>
          </a:xfrm>
          <a:prstGeom prst="rect">
            <a:avLst/>
          </a:prstGeom>
          <a:noFill/>
          <a:ln w="9525">
            <a:noFill/>
            <a:miter lim="800000"/>
            <a:headEnd/>
            <a:tailEnd/>
          </a:ln>
        </p:spPr>
        <p:txBody>
          <a:bodyPr>
            <a:spAutoFit/>
          </a:bodyPr>
          <a:lstStyle/>
          <a:p>
            <a:pPr algn="ctr">
              <a:spcBef>
                <a:spcPct val="50000"/>
              </a:spcBef>
              <a:tabLst>
                <a:tab pos="4398963" algn="l"/>
              </a:tabLst>
            </a:pPr>
            <a:r>
              <a:rPr lang="en-US" sz="2400" dirty="0"/>
              <a:t>Figure 5.9 Where IT security mechanisms are </a:t>
            </a:r>
            <a:r>
              <a:rPr lang="en-US" sz="2400" dirty="0" smtClean="0"/>
              <a:t>located</a:t>
            </a:r>
            <a:endParaRPr lang="en-US"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Authentication</a:t>
            </a:r>
            <a:endParaRPr lang="en-US" dirty="0"/>
          </a:p>
        </p:txBody>
      </p:sp>
      <p:sp>
        <p:nvSpPr>
          <p:cNvPr id="3" name="Content Placeholder 2"/>
          <p:cNvSpPr>
            <a:spLocks noGrp="1"/>
          </p:cNvSpPr>
          <p:nvPr>
            <p:ph idx="1"/>
          </p:nvPr>
        </p:nvSpPr>
        <p:spPr>
          <a:xfrm>
            <a:off x="457200" y="1295400"/>
            <a:ext cx="7848600" cy="4525963"/>
          </a:xfrm>
        </p:spPr>
        <p:txBody>
          <a:bodyPr>
            <a:normAutofit/>
          </a:bodyPr>
          <a:lstStyle/>
          <a:p>
            <a:pPr>
              <a:buNone/>
            </a:pPr>
            <a:r>
              <a:rPr lang="en-US" sz="2400" dirty="0" smtClean="0">
                <a:solidFill>
                  <a:schemeClr val="tx1"/>
                </a:solidFill>
              </a:rPr>
              <a:t>Questions to help authenticate a </a:t>
            </a:r>
            <a:r>
              <a:rPr lang="en-US" sz="2400" dirty="0" smtClean="0">
                <a:solidFill>
                  <a:schemeClr val="tx1"/>
                </a:solidFill>
              </a:rPr>
              <a:t>person:</a:t>
            </a:r>
            <a:endParaRPr lang="en-US" sz="2400" dirty="0" smtClean="0">
              <a:solidFill>
                <a:schemeClr val="tx1"/>
              </a:solidFill>
            </a:endParaRPr>
          </a:p>
          <a:p>
            <a:pPr>
              <a:buNone/>
            </a:pPr>
            <a:r>
              <a:rPr lang="en-US" sz="2400" b="1" dirty="0" smtClean="0">
                <a:solidFill>
                  <a:schemeClr val="tx1"/>
                </a:solidFill>
              </a:rPr>
              <a:t>1. Who are you? </a:t>
            </a:r>
            <a:r>
              <a:rPr lang="en-US" sz="2400" dirty="0" smtClean="0">
                <a:solidFill>
                  <a:schemeClr val="tx1"/>
                </a:solidFill>
              </a:rPr>
              <a:t>Is this person an employee, a partner, or a customer? Different levels of authentication would be set up for different types of people.</a:t>
            </a:r>
          </a:p>
          <a:p>
            <a:pPr>
              <a:buNone/>
            </a:pPr>
            <a:r>
              <a:rPr lang="en-US" sz="2400" b="1" dirty="0" smtClean="0">
                <a:solidFill>
                  <a:schemeClr val="tx1"/>
                </a:solidFill>
              </a:rPr>
              <a:t>2. Where are you? </a:t>
            </a:r>
            <a:r>
              <a:rPr lang="en-US" sz="2400" dirty="0" smtClean="0">
                <a:solidFill>
                  <a:schemeClr val="tx1"/>
                </a:solidFill>
              </a:rPr>
              <a:t>For example, an employee who has already used a badge to access the building is less of a risk than an employee logging on from a remote site. </a:t>
            </a:r>
          </a:p>
          <a:p>
            <a:pPr>
              <a:buNone/>
            </a:pPr>
            <a:r>
              <a:rPr lang="en-US" sz="2400" b="1" dirty="0" smtClean="0">
                <a:solidFill>
                  <a:schemeClr val="tx1"/>
                </a:solidFill>
              </a:rPr>
              <a:t>3. What do you want? </a:t>
            </a:r>
            <a:r>
              <a:rPr lang="en-US" sz="2400" dirty="0" smtClean="0">
                <a:solidFill>
                  <a:schemeClr val="tx1"/>
                </a:solidFill>
              </a:rPr>
              <a:t>Is this person accessing sensitive or proprietary information or simply gaining access to benign data?</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24</a:t>
            </a:fld>
            <a:endParaRPr lang="en-US" dirty="0">
              <a:solidFill>
                <a:schemeClr val="tx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5.6 Internal Control and Compliance </a:t>
            </a:r>
            <a:endParaRPr lang="en-US" dirty="0">
              <a:solidFill>
                <a:schemeClr val="tx1"/>
              </a:solidFill>
            </a:endParaRPr>
          </a:p>
        </p:txBody>
      </p:sp>
      <p:sp>
        <p:nvSpPr>
          <p:cNvPr id="3" name="Content Placeholder 2"/>
          <p:cNvSpPr>
            <a:spLocks noGrp="1"/>
          </p:cNvSpPr>
          <p:nvPr>
            <p:ph idx="1"/>
          </p:nvPr>
        </p:nvSpPr>
        <p:spPr/>
        <p:txBody>
          <a:bodyPr/>
          <a:lstStyle/>
          <a:p>
            <a:pPr>
              <a:buNone/>
            </a:pPr>
            <a:r>
              <a:rPr lang="en-US" sz="2800" i="1" dirty="0" smtClean="0">
                <a:solidFill>
                  <a:schemeClr val="tx1"/>
                </a:solidFill>
              </a:rPr>
              <a:t>Internal control (IC)</a:t>
            </a:r>
            <a:r>
              <a:rPr lang="en-US" sz="2800" dirty="0" smtClean="0">
                <a:solidFill>
                  <a:schemeClr val="tx1"/>
                </a:solidFill>
              </a:rPr>
              <a:t> is a process designed to achieve: </a:t>
            </a:r>
          </a:p>
          <a:p>
            <a:pPr lvl="1">
              <a:lnSpc>
                <a:spcPct val="150000"/>
              </a:lnSpc>
            </a:pPr>
            <a:r>
              <a:rPr lang="en-US" sz="2400" dirty="0" smtClean="0">
                <a:solidFill>
                  <a:schemeClr val="tx1"/>
                </a:solidFill>
              </a:rPr>
              <a:t>reliability of financial reporting</a:t>
            </a:r>
          </a:p>
          <a:p>
            <a:pPr lvl="1">
              <a:lnSpc>
                <a:spcPct val="150000"/>
              </a:lnSpc>
            </a:pPr>
            <a:r>
              <a:rPr lang="en-US" sz="2400" dirty="0" smtClean="0">
                <a:solidFill>
                  <a:schemeClr val="tx1"/>
                </a:solidFill>
              </a:rPr>
              <a:t>operational efficiency</a:t>
            </a:r>
          </a:p>
          <a:p>
            <a:pPr lvl="1">
              <a:lnSpc>
                <a:spcPct val="150000"/>
              </a:lnSpc>
            </a:pPr>
            <a:r>
              <a:rPr lang="en-US" sz="2400" dirty="0" smtClean="0">
                <a:solidFill>
                  <a:schemeClr val="tx1"/>
                </a:solidFill>
              </a:rPr>
              <a:t>compliance with laws</a:t>
            </a:r>
          </a:p>
          <a:p>
            <a:pPr lvl="1">
              <a:lnSpc>
                <a:spcPct val="150000"/>
              </a:lnSpc>
            </a:pPr>
            <a:r>
              <a:rPr lang="en-US" sz="2400" dirty="0" smtClean="0">
                <a:solidFill>
                  <a:schemeClr val="tx1"/>
                </a:solidFill>
              </a:rPr>
              <a:t>regulations and policies</a:t>
            </a:r>
          </a:p>
          <a:p>
            <a:pPr lvl="1">
              <a:lnSpc>
                <a:spcPct val="150000"/>
              </a:lnSpc>
            </a:pPr>
            <a:r>
              <a:rPr lang="en-US" sz="2400" dirty="0" smtClean="0">
                <a:solidFill>
                  <a:schemeClr val="tx1"/>
                </a:solidFill>
              </a:rPr>
              <a:t>safeguarding of assets</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25</a:t>
            </a:fld>
            <a:endParaRPr lang="en-US" dirty="0">
              <a:solidFill>
                <a:schemeClr val="tx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chemeClr val="tx1"/>
                </a:solidFill>
              </a:rPr>
              <a:t>Internal Controls Needed for Compliance</a:t>
            </a:r>
            <a:endParaRPr lang="en-US" sz="2800" dirty="0">
              <a:solidFill>
                <a:schemeClr val="tx1"/>
              </a:solidFill>
            </a:endParaRPr>
          </a:p>
        </p:txBody>
      </p:sp>
      <p:sp>
        <p:nvSpPr>
          <p:cNvPr id="3" name="Content Placeholder 2"/>
          <p:cNvSpPr>
            <a:spLocks noGrp="1"/>
          </p:cNvSpPr>
          <p:nvPr>
            <p:ph idx="1"/>
          </p:nvPr>
        </p:nvSpPr>
        <p:spPr/>
        <p:txBody>
          <a:bodyPr>
            <a:normAutofit/>
          </a:bodyPr>
          <a:lstStyle/>
          <a:p>
            <a:r>
              <a:rPr lang="en-US" sz="2400" dirty="0" smtClean="0">
                <a:solidFill>
                  <a:schemeClr val="tx1"/>
                </a:solidFill>
              </a:rPr>
              <a:t>Sarbanes-Oxley Act (SOX) is an antifraud law. </a:t>
            </a:r>
          </a:p>
          <a:p>
            <a:pPr lvl="1"/>
            <a:r>
              <a:rPr lang="en-US" sz="2400" dirty="0" smtClean="0">
                <a:solidFill>
                  <a:schemeClr val="tx1"/>
                </a:solidFill>
              </a:rPr>
              <a:t>It requires more accurate business reporting and disclosure of GAAP (generally accepted accounting principles) violations, including fraud.</a:t>
            </a:r>
          </a:p>
          <a:p>
            <a:pPr>
              <a:spcBef>
                <a:spcPts val="1800"/>
              </a:spcBef>
              <a:spcAft>
                <a:spcPts val="1200"/>
              </a:spcAft>
            </a:pPr>
            <a:r>
              <a:rPr lang="en-US" sz="2400" dirty="0" smtClean="0">
                <a:solidFill>
                  <a:schemeClr val="tx1"/>
                </a:solidFill>
              </a:rPr>
              <a:t>SOX and the SEC made it clear that if controls can be ignored, </a:t>
            </a:r>
            <a:r>
              <a:rPr lang="en-US" sz="2400" i="1" dirty="0" smtClean="0">
                <a:solidFill>
                  <a:schemeClr val="tx1"/>
                </a:solidFill>
              </a:rPr>
              <a:t>there is no control</a:t>
            </a:r>
            <a:r>
              <a:rPr lang="en-US" sz="2400" dirty="0" smtClean="0">
                <a:solidFill>
                  <a:schemeClr val="tx1"/>
                </a:solidFill>
              </a:rPr>
              <a:t>—a violation of SOX.</a:t>
            </a:r>
          </a:p>
          <a:p>
            <a:r>
              <a:rPr lang="en-US" sz="2400" dirty="0" smtClean="0">
                <a:solidFill>
                  <a:schemeClr val="tx1"/>
                </a:solidFill>
              </a:rPr>
              <a:t>If the company shows its employees that the company can find out everything that every employee does and use that evidence to prosecute, then the feeling that “I can get away with it” drops drastically.</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26</a:t>
            </a:fld>
            <a:endParaRPr lang="en-US" dirty="0">
              <a:solidFill>
                <a:schemeClr val="tx1"/>
              </a:solidFill>
            </a:endParaRPr>
          </a:p>
        </p:txBody>
      </p:sp>
      <p:pic>
        <p:nvPicPr>
          <p:cNvPr id="6" name="Picture 5" descr="usseclogo.jpg"/>
          <p:cNvPicPr>
            <a:picLocks noChangeAspect="1"/>
          </p:cNvPicPr>
          <p:nvPr/>
        </p:nvPicPr>
        <p:blipFill>
          <a:blip r:embed="rId3" cstate="print"/>
          <a:stretch>
            <a:fillRect/>
          </a:stretch>
        </p:blipFill>
        <p:spPr>
          <a:xfrm>
            <a:off x="7239000" y="228600"/>
            <a:ext cx="1598990" cy="1574006"/>
          </a:xfrm>
          <a:prstGeom prst="rect">
            <a:avLst/>
          </a:prstGeom>
          <a:ln w="19050">
            <a:solidFill>
              <a:schemeClr val="tx2">
                <a:lumMod val="75000"/>
              </a:schemeClr>
            </a:solidFill>
          </a:ln>
          <a:effectLst>
            <a:outerShdw blurRad="63500" sx="102000" sy="102000" algn="ctr" rotWithShape="0">
              <a:prstClr val="black">
                <a:alpha val="40000"/>
              </a:prstClr>
            </a:outerShdw>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solidFill>
                  <a:schemeClr val="tx1"/>
                </a:solidFill>
              </a:rPr>
              <a:t>Symptoms of Fraud That Can Be Detected by Internal Controls </a:t>
            </a:r>
            <a:endParaRPr lang="en-US" sz="2400" dirty="0">
              <a:solidFill>
                <a:schemeClr val="tx1"/>
              </a:solidFill>
            </a:endParaRPr>
          </a:p>
        </p:txBody>
      </p:sp>
      <p:sp>
        <p:nvSpPr>
          <p:cNvPr id="3" name="Content Placeholder 2"/>
          <p:cNvSpPr>
            <a:spLocks noGrp="1"/>
          </p:cNvSpPr>
          <p:nvPr>
            <p:ph idx="1"/>
          </p:nvPr>
        </p:nvSpPr>
        <p:spPr>
          <a:xfrm>
            <a:off x="457200" y="1371600"/>
            <a:ext cx="8382000" cy="4754563"/>
          </a:xfrm>
        </p:spPr>
        <p:txBody>
          <a:bodyPr>
            <a:normAutofit/>
          </a:bodyPr>
          <a:lstStyle/>
          <a:p>
            <a:pPr lvl="0"/>
            <a:r>
              <a:rPr lang="en-US" sz="2400" dirty="0" smtClean="0">
                <a:solidFill>
                  <a:schemeClr val="tx1"/>
                </a:solidFill>
              </a:rPr>
              <a:t>Missing documents</a:t>
            </a:r>
          </a:p>
          <a:p>
            <a:pPr lvl="0"/>
            <a:r>
              <a:rPr lang="en-US" sz="2400" dirty="0" smtClean="0">
                <a:solidFill>
                  <a:schemeClr val="tx1"/>
                </a:solidFill>
              </a:rPr>
              <a:t>Delayed bank deposits</a:t>
            </a:r>
          </a:p>
          <a:p>
            <a:pPr lvl="0"/>
            <a:r>
              <a:rPr lang="en-US" sz="2400" dirty="0" smtClean="0">
                <a:solidFill>
                  <a:schemeClr val="tx1"/>
                </a:solidFill>
              </a:rPr>
              <a:t>Numerous outstanding checks or bills</a:t>
            </a:r>
          </a:p>
          <a:p>
            <a:pPr lvl="0"/>
            <a:r>
              <a:rPr lang="en-US" sz="2400" dirty="0" smtClean="0">
                <a:solidFill>
                  <a:schemeClr val="tx1"/>
                </a:solidFill>
              </a:rPr>
              <a:t>Employees who do not take vacations</a:t>
            </a:r>
          </a:p>
          <a:p>
            <a:pPr lvl="0"/>
            <a:r>
              <a:rPr lang="en-US" sz="2400" dirty="0" smtClean="0">
                <a:solidFill>
                  <a:schemeClr val="tx1"/>
                </a:solidFill>
              </a:rPr>
              <a:t>A large drop in profits</a:t>
            </a:r>
          </a:p>
          <a:p>
            <a:pPr lvl="0"/>
            <a:r>
              <a:rPr lang="en-US" sz="2400" dirty="0" smtClean="0">
                <a:solidFill>
                  <a:schemeClr val="tx1"/>
                </a:solidFill>
              </a:rPr>
              <a:t>A major increase in business with one particular customer</a:t>
            </a:r>
          </a:p>
          <a:p>
            <a:pPr lvl="0"/>
            <a:r>
              <a:rPr lang="en-US" sz="2400" dirty="0" smtClean="0">
                <a:solidFill>
                  <a:schemeClr val="tx1"/>
                </a:solidFill>
              </a:rPr>
              <a:t>Customers complaining about double billing</a:t>
            </a:r>
          </a:p>
          <a:p>
            <a:pPr lvl="0"/>
            <a:r>
              <a:rPr lang="en-US" sz="2400" dirty="0" smtClean="0">
                <a:solidFill>
                  <a:schemeClr val="tx1"/>
                </a:solidFill>
              </a:rPr>
              <a:t>Repeated duplicate payments</a:t>
            </a:r>
          </a:p>
          <a:p>
            <a:r>
              <a:rPr lang="en-US" sz="2400" dirty="0" smtClean="0">
                <a:solidFill>
                  <a:schemeClr val="tx1"/>
                </a:solidFill>
              </a:rPr>
              <a:t>Employees with the same address or phone number as a vendor</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27</a:t>
            </a:fld>
            <a:endParaRPr lang="en-US" dirty="0">
              <a:solidFill>
                <a:schemeClr val="tx1"/>
              </a:solidFill>
            </a:endParaRPr>
          </a:p>
        </p:txBody>
      </p:sp>
      <p:pic>
        <p:nvPicPr>
          <p:cNvPr id="6" name="Picture 5" descr="sas99.jpg"/>
          <p:cNvPicPr>
            <a:picLocks noChangeAspect="1"/>
          </p:cNvPicPr>
          <p:nvPr/>
        </p:nvPicPr>
        <p:blipFill>
          <a:blip r:embed="rId3" cstate="print"/>
          <a:stretch>
            <a:fillRect/>
          </a:stretch>
        </p:blipFill>
        <p:spPr>
          <a:xfrm>
            <a:off x="6248400" y="1185236"/>
            <a:ext cx="2438400" cy="2319964"/>
          </a:xfrm>
          <a:prstGeom prst="rect">
            <a:avLst/>
          </a:prstGeom>
          <a:ln w="31750">
            <a:solidFill>
              <a:schemeClr val="tx2">
                <a:lumMod val="75000"/>
              </a:schemeClr>
            </a:solidFill>
          </a:ln>
          <a:effectLst>
            <a:outerShdw blurRad="304800" dist="76200" sx="102000" sy="102000" algn="ctr" rotWithShape="0">
              <a:prstClr val="black">
                <a:alpha val="40000"/>
              </a:prstClr>
            </a:outerShdw>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5.7 Business Continuity and Auditing</a:t>
            </a:r>
            <a:endParaRPr lang="en-US" dirty="0">
              <a:solidFill>
                <a:schemeClr val="tx1"/>
              </a:solidFill>
            </a:endParaRPr>
          </a:p>
        </p:txBody>
      </p:sp>
      <p:sp>
        <p:nvSpPr>
          <p:cNvPr id="3" name="Content Placeholder 2"/>
          <p:cNvSpPr>
            <a:spLocks noGrp="1"/>
          </p:cNvSpPr>
          <p:nvPr>
            <p:ph idx="1"/>
          </p:nvPr>
        </p:nvSpPr>
        <p:spPr>
          <a:xfrm>
            <a:off x="457200" y="1295400"/>
            <a:ext cx="8229600" cy="4953000"/>
          </a:xfrm>
        </p:spPr>
        <p:txBody>
          <a:bodyPr>
            <a:noAutofit/>
          </a:bodyPr>
          <a:lstStyle/>
          <a:p>
            <a:pPr>
              <a:spcBef>
                <a:spcPts val="1800"/>
              </a:spcBef>
              <a:spcAft>
                <a:spcPts val="1200"/>
              </a:spcAft>
            </a:pPr>
            <a:r>
              <a:rPr lang="en-US" sz="2400" dirty="0" smtClean="0">
                <a:solidFill>
                  <a:schemeClr val="tx1"/>
                </a:solidFill>
              </a:rPr>
              <a:t>An important element in any security system is the </a:t>
            </a:r>
            <a:r>
              <a:rPr lang="en-US" sz="2400" b="1" dirty="0" smtClean="0">
                <a:solidFill>
                  <a:schemeClr val="tx1"/>
                </a:solidFill>
              </a:rPr>
              <a:t>business continuity plan</a:t>
            </a:r>
            <a:r>
              <a:rPr lang="en-US" sz="2400" dirty="0" smtClean="0">
                <a:solidFill>
                  <a:schemeClr val="tx1"/>
                </a:solidFill>
              </a:rPr>
              <a:t>, also known as the disaster recovery plan. </a:t>
            </a:r>
          </a:p>
          <a:p>
            <a:pPr>
              <a:spcBef>
                <a:spcPts val="1800"/>
              </a:spcBef>
              <a:spcAft>
                <a:spcPts val="1200"/>
              </a:spcAft>
            </a:pPr>
            <a:r>
              <a:rPr lang="en-US" sz="2400" dirty="0" smtClean="0">
                <a:solidFill>
                  <a:schemeClr val="tx1"/>
                </a:solidFill>
              </a:rPr>
              <a:t>The plan outlines the process by which businesses should recover from a major disaster. </a:t>
            </a:r>
          </a:p>
          <a:p>
            <a:pPr>
              <a:spcBef>
                <a:spcPts val="1800"/>
              </a:spcBef>
              <a:spcAft>
                <a:spcPts val="1200"/>
              </a:spcAft>
            </a:pPr>
            <a:r>
              <a:rPr lang="en-US" sz="2400" dirty="0" smtClean="0">
                <a:solidFill>
                  <a:schemeClr val="tx1"/>
                </a:solidFill>
              </a:rPr>
              <a:t>The purpose of a business continuity plan is to keep the business running after a disaster occurs. </a:t>
            </a:r>
          </a:p>
          <a:p>
            <a:pPr lvl="1">
              <a:spcBef>
                <a:spcPts val="600"/>
              </a:spcBef>
            </a:pPr>
            <a:r>
              <a:rPr lang="en-US" sz="2000" dirty="0" smtClean="0">
                <a:solidFill>
                  <a:schemeClr val="tx1"/>
                </a:solidFill>
              </a:rPr>
              <a:t>Each business function should have a valid recovery capability plan.</a:t>
            </a:r>
          </a:p>
          <a:p>
            <a:pPr lvl="1">
              <a:spcBef>
                <a:spcPts val="600"/>
              </a:spcBef>
            </a:pPr>
            <a:r>
              <a:rPr lang="en-US" sz="2000" dirty="0" smtClean="0">
                <a:solidFill>
                  <a:schemeClr val="tx1"/>
                </a:solidFill>
              </a:rPr>
              <a:t>The plan should be </a:t>
            </a:r>
            <a:r>
              <a:rPr lang="en-US" sz="2000" b="1" dirty="0" smtClean="0">
                <a:solidFill>
                  <a:schemeClr val="tx1"/>
                </a:solidFill>
              </a:rPr>
              <a:t>written </a:t>
            </a:r>
            <a:r>
              <a:rPr lang="en-US" sz="2000" dirty="0" smtClean="0">
                <a:solidFill>
                  <a:schemeClr val="tx1"/>
                </a:solidFill>
              </a:rPr>
              <a:t>so that it will be effective in case of disaster, not just in order to satisfy the auditors.</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28</a:t>
            </a:fld>
            <a:endParaRPr lang="en-US" dirty="0">
              <a:solidFill>
                <a:schemeClr val="tx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chemeClr val="tx1"/>
                </a:solidFill>
              </a:rPr>
              <a:t>Risk-Management Analysis</a:t>
            </a:r>
            <a:endParaRPr lang="en-US" dirty="0">
              <a:solidFill>
                <a:schemeClr val="tx1"/>
              </a:solidFill>
            </a:endParaRPr>
          </a:p>
        </p:txBody>
      </p:sp>
      <p:sp>
        <p:nvSpPr>
          <p:cNvPr id="3" name="Content Placeholder 2"/>
          <p:cNvSpPr>
            <a:spLocks noGrp="1"/>
          </p:cNvSpPr>
          <p:nvPr>
            <p:ph idx="1"/>
          </p:nvPr>
        </p:nvSpPr>
        <p:spPr>
          <a:xfrm>
            <a:off x="457200" y="1371600"/>
            <a:ext cx="8229600" cy="4525963"/>
          </a:xfrm>
        </p:spPr>
        <p:txBody>
          <a:bodyPr>
            <a:normAutofit/>
          </a:bodyPr>
          <a:lstStyle/>
          <a:p>
            <a:pPr>
              <a:buNone/>
            </a:pPr>
            <a:r>
              <a:rPr lang="en-US" sz="2800" dirty="0" smtClean="0">
                <a:solidFill>
                  <a:schemeClr val="tx1"/>
                </a:solidFill>
              </a:rPr>
              <a:t>Expected loss = </a:t>
            </a:r>
            <a:r>
              <a:rPr lang="en-US" sz="2800" i="1" dirty="0" smtClean="0">
                <a:solidFill>
                  <a:schemeClr val="tx1"/>
                </a:solidFill>
              </a:rPr>
              <a:t>P</a:t>
            </a:r>
            <a:r>
              <a:rPr lang="en-US" sz="2800" baseline="-25000" dirty="0" smtClean="0">
                <a:solidFill>
                  <a:schemeClr val="tx1"/>
                </a:solidFill>
              </a:rPr>
              <a:t>1 </a:t>
            </a:r>
            <a:r>
              <a:rPr lang="en-US" sz="2800" dirty="0" smtClean="0">
                <a:solidFill>
                  <a:schemeClr val="tx1"/>
                </a:solidFill>
              </a:rPr>
              <a:t>× </a:t>
            </a:r>
            <a:r>
              <a:rPr lang="en-US" sz="2800" i="1" dirty="0" smtClean="0">
                <a:solidFill>
                  <a:schemeClr val="tx1"/>
                </a:solidFill>
              </a:rPr>
              <a:t>P</a:t>
            </a:r>
            <a:r>
              <a:rPr lang="en-US" sz="2800" baseline="-25000" dirty="0" smtClean="0">
                <a:solidFill>
                  <a:schemeClr val="tx1"/>
                </a:solidFill>
              </a:rPr>
              <a:t>2 </a:t>
            </a:r>
            <a:r>
              <a:rPr lang="en-US" sz="2800" dirty="0" smtClean="0">
                <a:solidFill>
                  <a:schemeClr val="tx1"/>
                </a:solidFill>
              </a:rPr>
              <a:t>× </a:t>
            </a:r>
            <a:r>
              <a:rPr lang="en-US" sz="2800" i="1" dirty="0" smtClean="0">
                <a:solidFill>
                  <a:schemeClr val="tx1"/>
                </a:solidFill>
              </a:rPr>
              <a:t>L </a:t>
            </a:r>
            <a:endParaRPr lang="en-US" sz="2800" dirty="0" smtClean="0">
              <a:solidFill>
                <a:schemeClr val="tx1"/>
              </a:solidFill>
            </a:endParaRPr>
          </a:p>
          <a:p>
            <a:pPr lvl="1">
              <a:buNone/>
            </a:pPr>
            <a:r>
              <a:rPr lang="en-US" sz="2400" dirty="0" smtClean="0">
                <a:solidFill>
                  <a:schemeClr val="tx2">
                    <a:lumMod val="75000"/>
                  </a:schemeClr>
                </a:solidFill>
              </a:rPr>
              <a:t>where:</a:t>
            </a:r>
          </a:p>
          <a:p>
            <a:pPr>
              <a:buNone/>
            </a:pPr>
            <a:r>
              <a:rPr lang="en-US" sz="2800" i="1" dirty="0" smtClean="0">
                <a:solidFill>
                  <a:schemeClr val="tx1"/>
                </a:solidFill>
              </a:rPr>
              <a:t>P</a:t>
            </a:r>
            <a:r>
              <a:rPr lang="en-US" sz="2800" baseline="-25000" dirty="0" smtClean="0">
                <a:solidFill>
                  <a:schemeClr val="tx1"/>
                </a:solidFill>
              </a:rPr>
              <a:t>1 </a:t>
            </a:r>
            <a:r>
              <a:rPr lang="en-US" sz="2800" dirty="0" smtClean="0">
                <a:solidFill>
                  <a:schemeClr val="tx1"/>
                </a:solidFill>
              </a:rPr>
              <a:t>= probability of attack </a:t>
            </a:r>
          </a:p>
          <a:p>
            <a:pPr>
              <a:buNone/>
            </a:pPr>
            <a:r>
              <a:rPr lang="en-US" sz="2800" i="1" dirty="0" smtClean="0">
                <a:solidFill>
                  <a:schemeClr val="tx1"/>
                </a:solidFill>
              </a:rPr>
              <a:t>P</a:t>
            </a:r>
            <a:r>
              <a:rPr lang="en-US" sz="2800" baseline="-25000" dirty="0" smtClean="0">
                <a:solidFill>
                  <a:schemeClr val="tx1"/>
                </a:solidFill>
              </a:rPr>
              <a:t>2 </a:t>
            </a:r>
            <a:r>
              <a:rPr lang="en-US" sz="2800" dirty="0" smtClean="0">
                <a:solidFill>
                  <a:schemeClr val="tx1"/>
                </a:solidFill>
              </a:rPr>
              <a:t>= probability of attack being successful</a:t>
            </a:r>
          </a:p>
          <a:p>
            <a:pPr>
              <a:buNone/>
            </a:pPr>
            <a:r>
              <a:rPr lang="en-US" sz="2800" i="1" dirty="0" smtClean="0">
                <a:solidFill>
                  <a:schemeClr val="tx1"/>
                </a:solidFill>
              </a:rPr>
              <a:t>L </a:t>
            </a:r>
            <a:r>
              <a:rPr lang="en-US" sz="2800" dirty="0" smtClean="0">
                <a:solidFill>
                  <a:schemeClr val="tx1"/>
                </a:solidFill>
              </a:rPr>
              <a:t>= loss occurring if attack is successful</a:t>
            </a:r>
          </a:p>
          <a:p>
            <a:pPr lvl="1">
              <a:buNone/>
            </a:pPr>
            <a:r>
              <a:rPr lang="en-US" sz="2400" i="1" dirty="0" smtClean="0">
                <a:solidFill>
                  <a:schemeClr val="tx1"/>
                </a:solidFill>
              </a:rPr>
              <a:t>Example:</a:t>
            </a:r>
            <a:endParaRPr lang="en-US" sz="2400" dirty="0" smtClean="0">
              <a:solidFill>
                <a:schemeClr val="tx1"/>
              </a:solidFill>
            </a:endParaRPr>
          </a:p>
          <a:p>
            <a:pPr lvl="1">
              <a:buNone/>
            </a:pPr>
            <a:r>
              <a:rPr lang="en-US" sz="2400" i="1" dirty="0" smtClean="0">
                <a:solidFill>
                  <a:schemeClr val="tx2">
                    <a:lumMod val="75000"/>
                  </a:schemeClr>
                </a:solidFill>
              </a:rPr>
              <a:t>	</a:t>
            </a:r>
            <a:r>
              <a:rPr lang="en-US" sz="2400" b="1" i="1" dirty="0" smtClean="0">
                <a:solidFill>
                  <a:schemeClr val="tx2">
                    <a:lumMod val="75000"/>
                  </a:schemeClr>
                </a:solidFill>
              </a:rPr>
              <a:t>P</a:t>
            </a:r>
            <a:r>
              <a:rPr lang="en-US" sz="2400" b="1" baseline="-25000" dirty="0" smtClean="0">
                <a:solidFill>
                  <a:schemeClr val="tx2">
                    <a:lumMod val="75000"/>
                  </a:schemeClr>
                </a:solidFill>
              </a:rPr>
              <a:t>1 </a:t>
            </a:r>
            <a:r>
              <a:rPr lang="en-US" sz="2400" b="1" dirty="0" smtClean="0">
                <a:solidFill>
                  <a:schemeClr val="tx2">
                    <a:lumMod val="75000"/>
                  </a:schemeClr>
                </a:solidFill>
              </a:rPr>
              <a:t>= .02, </a:t>
            </a:r>
            <a:r>
              <a:rPr lang="en-US" sz="2400" b="1" i="1" dirty="0" smtClean="0">
                <a:solidFill>
                  <a:schemeClr val="tx2">
                    <a:lumMod val="75000"/>
                  </a:schemeClr>
                </a:solidFill>
              </a:rPr>
              <a:t>P</a:t>
            </a:r>
            <a:r>
              <a:rPr lang="en-US" sz="2400" b="1" baseline="-25000" dirty="0" smtClean="0">
                <a:solidFill>
                  <a:schemeClr val="tx2">
                    <a:lumMod val="75000"/>
                  </a:schemeClr>
                </a:solidFill>
              </a:rPr>
              <a:t>2 </a:t>
            </a:r>
            <a:r>
              <a:rPr lang="en-US" sz="2400" b="1" dirty="0" smtClean="0">
                <a:solidFill>
                  <a:schemeClr val="tx2">
                    <a:lumMod val="75000"/>
                  </a:schemeClr>
                </a:solidFill>
              </a:rPr>
              <a:t>= .10, L = $1,000,000</a:t>
            </a:r>
          </a:p>
          <a:p>
            <a:pPr lvl="1">
              <a:buNone/>
            </a:pPr>
            <a:r>
              <a:rPr lang="en-US" sz="2400" dirty="0" smtClean="0">
                <a:solidFill>
                  <a:schemeClr val="tx1"/>
                </a:solidFill>
              </a:rPr>
              <a:t>Expected loss from this particular attack is</a:t>
            </a:r>
          </a:p>
          <a:p>
            <a:pPr lvl="1">
              <a:buNone/>
            </a:pPr>
            <a:r>
              <a:rPr lang="en-US" sz="2400" i="1" dirty="0" smtClean="0">
                <a:solidFill>
                  <a:schemeClr val="tx2">
                    <a:lumMod val="75000"/>
                  </a:schemeClr>
                </a:solidFill>
              </a:rPr>
              <a:t>	</a:t>
            </a:r>
            <a:r>
              <a:rPr lang="en-US" sz="2400" b="1" i="1" dirty="0" smtClean="0">
                <a:solidFill>
                  <a:schemeClr val="tx2">
                    <a:lumMod val="75000"/>
                  </a:schemeClr>
                </a:solidFill>
              </a:rPr>
              <a:t>P</a:t>
            </a:r>
            <a:r>
              <a:rPr lang="en-US" sz="2400" b="1" baseline="-25000" dirty="0" smtClean="0">
                <a:solidFill>
                  <a:schemeClr val="tx2">
                    <a:lumMod val="75000"/>
                  </a:schemeClr>
                </a:solidFill>
              </a:rPr>
              <a:t>1 </a:t>
            </a:r>
            <a:r>
              <a:rPr lang="en-US" sz="2400" b="1" dirty="0" smtClean="0">
                <a:solidFill>
                  <a:schemeClr val="tx2">
                    <a:lumMod val="75000"/>
                  </a:schemeClr>
                </a:solidFill>
              </a:rPr>
              <a:t>× </a:t>
            </a:r>
            <a:r>
              <a:rPr lang="en-US" sz="2400" b="1" i="1" dirty="0" smtClean="0">
                <a:solidFill>
                  <a:schemeClr val="tx2">
                    <a:lumMod val="75000"/>
                  </a:schemeClr>
                </a:solidFill>
              </a:rPr>
              <a:t>P</a:t>
            </a:r>
            <a:r>
              <a:rPr lang="en-US" sz="2400" b="1" baseline="-25000" dirty="0" smtClean="0">
                <a:solidFill>
                  <a:schemeClr val="tx2">
                    <a:lumMod val="75000"/>
                  </a:schemeClr>
                </a:solidFill>
              </a:rPr>
              <a:t>2 </a:t>
            </a:r>
            <a:r>
              <a:rPr lang="en-US" sz="2400" b="1" dirty="0" smtClean="0">
                <a:solidFill>
                  <a:schemeClr val="tx2">
                    <a:lumMod val="75000"/>
                  </a:schemeClr>
                </a:solidFill>
              </a:rPr>
              <a:t>× </a:t>
            </a:r>
            <a:r>
              <a:rPr lang="en-US" sz="2400" b="1" i="1" dirty="0" smtClean="0">
                <a:solidFill>
                  <a:schemeClr val="tx2">
                    <a:lumMod val="75000"/>
                  </a:schemeClr>
                </a:solidFill>
              </a:rPr>
              <a:t>L </a:t>
            </a:r>
            <a:r>
              <a:rPr lang="en-US" sz="2400" b="1" dirty="0" smtClean="0">
                <a:solidFill>
                  <a:schemeClr val="tx2">
                    <a:lumMod val="75000"/>
                  </a:schemeClr>
                </a:solidFill>
              </a:rPr>
              <a:t>= 0.02 × 0.1 × $1,000,000 = $2,000</a:t>
            </a: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29</a:t>
            </a:fld>
            <a:endParaRPr lang="en-US" dirty="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600" i="1" spc="300" dirty="0" smtClean="0">
                <a:solidFill>
                  <a:schemeClr val="tx1"/>
                </a:solidFill>
                <a:effectLst>
                  <a:outerShdw blurRad="38100" dist="38100" dir="2700000" algn="tl">
                    <a:srgbClr val="000000">
                      <a:alpha val="43137"/>
                    </a:srgbClr>
                  </a:outerShdw>
                </a:effectLst>
              </a:rPr>
              <a:t>Chapter 5 Learning Objectives</a:t>
            </a:r>
            <a:endParaRPr lang="en-US" sz="3600" b="1" dirty="0">
              <a:solidFill>
                <a:srgbClr val="6B633D"/>
              </a:solidFill>
            </a:endParaRPr>
          </a:p>
        </p:txBody>
      </p:sp>
      <p:sp>
        <p:nvSpPr>
          <p:cNvPr id="3" name="Content Placeholder 2"/>
          <p:cNvSpPr>
            <a:spLocks noGrp="1"/>
          </p:cNvSpPr>
          <p:nvPr>
            <p:ph idx="1"/>
          </p:nvPr>
        </p:nvSpPr>
        <p:spPr>
          <a:xfrm>
            <a:off x="457200" y="1295400"/>
            <a:ext cx="8229600" cy="4830763"/>
          </a:xfrm>
        </p:spPr>
        <p:txBody>
          <a:bodyPr>
            <a:noAutofit/>
          </a:bodyPr>
          <a:lstStyle/>
          <a:p>
            <a:pPr lvl="0">
              <a:spcBef>
                <a:spcPts val="1200"/>
              </a:spcBef>
              <a:spcAft>
                <a:spcPts val="600"/>
              </a:spcAft>
            </a:pPr>
            <a:r>
              <a:rPr lang="en-US" sz="2000" b="1" dirty="0" smtClean="0">
                <a:solidFill>
                  <a:schemeClr val="bg2">
                    <a:lumMod val="10000"/>
                  </a:schemeClr>
                </a:solidFill>
              </a:rPr>
              <a:t>Understand the objectives, functions, and financial value of IT security. </a:t>
            </a:r>
          </a:p>
          <a:p>
            <a:pPr lvl="0">
              <a:spcBef>
                <a:spcPts val="1200"/>
              </a:spcBef>
              <a:spcAft>
                <a:spcPts val="600"/>
              </a:spcAft>
            </a:pPr>
            <a:r>
              <a:rPr lang="en-US" sz="2000" b="1" dirty="0" smtClean="0">
                <a:solidFill>
                  <a:schemeClr val="bg2">
                    <a:lumMod val="10000"/>
                  </a:schemeClr>
                </a:solidFill>
              </a:rPr>
              <a:t>Recognize IS vulnerabilities, threats, attack methods, and cybercrime symptoms.</a:t>
            </a:r>
          </a:p>
          <a:p>
            <a:pPr lvl="0">
              <a:spcBef>
                <a:spcPts val="1200"/>
              </a:spcBef>
              <a:spcAft>
                <a:spcPts val="600"/>
              </a:spcAft>
            </a:pPr>
            <a:r>
              <a:rPr lang="en-US" sz="2000" b="1" dirty="0" smtClean="0">
                <a:solidFill>
                  <a:schemeClr val="bg2">
                    <a:lumMod val="10000"/>
                  </a:schemeClr>
                </a:solidFill>
              </a:rPr>
              <a:t>Understand crimes committed against computers and crimes committed with computers. </a:t>
            </a:r>
          </a:p>
          <a:p>
            <a:pPr lvl="0">
              <a:spcBef>
                <a:spcPts val="1200"/>
              </a:spcBef>
              <a:spcAft>
                <a:spcPts val="600"/>
              </a:spcAft>
            </a:pPr>
            <a:r>
              <a:rPr lang="en-US" sz="2000" b="1" dirty="0" smtClean="0">
                <a:solidFill>
                  <a:schemeClr val="bg2">
                    <a:lumMod val="10000"/>
                  </a:schemeClr>
                </a:solidFill>
              </a:rPr>
              <a:t>Explain key methods of defending information systems, networks, and wireless devices.</a:t>
            </a:r>
          </a:p>
          <a:p>
            <a:pPr lvl="0">
              <a:spcBef>
                <a:spcPts val="1200"/>
              </a:spcBef>
              <a:spcAft>
                <a:spcPts val="600"/>
              </a:spcAft>
            </a:pPr>
            <a:r>
              <a:rPr lang="en-US" sz="2000" b="1" dirty="0" smtClean="0">
                <a:solidFill>
                  <a:schemeClr val="bg2">
                    <a:lumMod val="10000"/>
                  </a:schemeClr>
                </a:solidFill>
              </a:rPr>
              <a:t>Understand network security risks and defenses.</a:t>
            </a:r>
          </a:p>
          <a:p>
            <a:pPr lvl="0">
              <a:spcBef>
                <a:spcPts val="1200"/>
              </a:spcBef>
              <a:spcAft>
                <a:spcPts val="600"/>
              </a:spcAft>
            </a:pPr>
            <a:r>
              <a:rPr lang="en-US" sz="2000" b="1" dirty="0" smtClean="0">
                <a:solidFill>
                  <a:schemeClr val="bg2">
                    <a:lumMod val="10000"/>
                  </a:schemeClr>
                </a:solidFill>
              </a:rPr>
              <a:t>Describe internal control &amp; fraud; and  fraud legislation.</a:t>
            </a:r>
          </a:p>
          <a:p>
            <a:pPr>
              <a:spcBef>
                <a:spcPts val="1200"/>
              </a:spcBef>
              <a:spcAft>
                <a:spcPts val="600"/>
              </a:spcAft>
            </a:pPr>
            <a:r>
              <a:rPr lang="en-US" sz="2000" b="1" dirty="0" smtClean="0">
                <a:solidFill>
                  <a:schemeClr val="bg2">
                    <a:lumMod val="10000"/>
                  </a:schemeClr>
                </a:solidFill>
              </a:rPr>
              <a:t>Understand business continuity and disaster recovery planning methods.</a:t>
            </a:r>
            <a:endParaRPr lang="en-US" sz="2000" b="1" dirty="0">
              <a:solidFill>
                <a:schemeClr val="bg2">
                  <a:lumMod val="10000"/>
                </a:schemeClr>
              </a:solidFill>
            </a:endParaRPr>
          </a:p>
        </p:txBody>
      </p:sp>
      <p:sp>
        <p:nvSpPr>
          <p:cNvPr id="4" name="Footer Placeholder 3"/>
          <p:cNvSpPr>
            <a:spLocks noGrp="1"/>
          </p:cNvSpPr>
          <p:nvPr>
            <p:ph type="ftr" sz="quarter" idx="11"/>
          </p:nvPr>
        </p:nvSpPr>
        <p:spPr>
          <a:xfrm>
            <a:off x="457200" y="6248400"/>
            <a:ext cx="2895600" cy="365125"/>
          </a:xfrm>
        </p:spPr>
        <p:txBody>
          <a:bodyPr/>
          <a:lstStyle/>
          <a:p>
            <a:r>
              <a:rPr lang="en-US" dirty="0" smtClean="0">
                <a:solidFill>
                  <a:schemeClr val="tx1"/>
                </a:solidFill>
              </a:rPr>
              <a:t>Copyright 2012 John Wiley &amp; Sons, Inc.</a:t>
            </a:r>
            <a:endParaRPr lang="en-US" dirty="0">
              <a:solidFill>
                <a:schemeClr val="tx1"/>
              </a:solidFill>
            </a:endParaRPr>
          </a:p>
        </p:txBody>
      </p:sp>
      <p:sp>
        <p:nvSpPr>
          <p:cNvPr id="5" name="Slide Number Placeholder 4"/>
          <p:cNvSpPr>
            <a:spLocks noGrp="1"/>
          </p:cNvSpPr>
          <p:nvPr>
            <p:ph type="sldNum" sz="quarter" idx="12"/>
          </p:nvPr>
        </p:nvSpPr>
        <p:spPr/>
        <p:txBody>
          <a:bodyPr/>
          <a:lstStyle/>
          <a:p>
            <a:r>
              <a:rPr lang="en-US" sz="1600" dirty="0" smtClean="0">
                <a:solidFill>
                  <a:schemeClr val="tx1"/>
                </a:solidFill>
              </a:rPr>
              <a:t>5-</a:t>
            </a:r>
            <a:fld id="{4C0BDC54-7FBA-410E-843C-F866E66B0366}" type="slidenum">
              <a:rPr lang="en-US" sz="1600" smtClean="0">
                <a:solidFill>
                  <a:schemeClr val="tx1"/>
                </a:solidFill>
              </a:rPr>
              <a:pPr/>
              <a:t>3</a:t>
            </a:fld>
            <a:endParaRPr lang="en-US" sz="1600" dirty="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solidFill>
                  <a:schemeClr val="tx1"/>
                </a:solidFill>
              </a:rPr>
              <a:t>Ethical issues</a:t>
            </a:r>
            <a:endParaRPr lang="en-US" dirty="0">
              <a:solidFill>
                <a:schemeClr val="tx1"/>
              </a:solidFill>
            </a:endParaRPr>
          </a:p>
        </p:txBody>
      </p:sp>
      <p:sp>
        <p:nvSpPr>
          <p:cNvPr id="3" name="Content Placeholder 2"/>
          <p:cNvSpPr>
            <a:spLocks noGrp="1"/>
          </p:cNvSpPr>
          <p:nvPr>
            <p:ph idx="1"/>
          </p:nvPr>
        </p:nvSpPr>
        <p:spPr>
          <a:xfrm>
            <a:off x="381000" y="1951037"/>
            <a:ext cx="8229600" cy="3840163"/>
          </a:xfrm>
        </p:spPr>
        <p:txBody>
          <a:bodyPr>
            <a:normAutofit/>
          </a:bodyPr>
          <a:lstStyle/>
          <a:p>
            <a:pPr>
              <a:spcBef>
                <a:spcPts val="1200"/>
              </a:spcBef>
              <a:spcAft>
                <a:spcPts val="600"/>
              </a:spcAft>
            </a:pPr>
            <a:r>
              <a:rPr lang="en-US" sz="2400" dirty="0" smtClean="0">
                <a:solidFill>
                  <a:schemeClr val="tx1"/>
                </a:solidFill>
              </a:rPr>
              <a:t>Implementing security programs raises many ethical issues.</a:t>
            </a:r>
          </a:p>
          <a:p>
            <a:pPr>
              <a:spcBef>
                <a:spcPts val="1200"/>
              </a:spcBef>
              <a:spcAft>
                <a:spcPts val="600"/>
              </a:spcAft>
            </a:pPr>
            <a:r>
              <a:rPr lang="en-US" sz="2400" dirty="0" smtClean="0">
                <a:solidFill>
                  <a:schemeClr val="tx1"/>
                </a:solidFill>
              </a:rPr>
              <a:t>Handling the privacy versus security dilemma is tough. </a:t>
            </a:r>
          </a:p>
          <a:p>
            <a:pPr>
              <a:spcBef>
                <a:spcPts val="1200"/>
              </a:spcBef>
              <a:spcAft>
                <a:spcPts val="600"/>
              </a:spcAft>
            </a:pPr>
            <a:r>
              <a:rPr lang="en-US" sz="2400" dirty="0" smtClean="0">
                <a:solidFill>
                  <a:schemeClr val="tx1"/>
                </a:solidFill>
              </a:rPr>
              <a:t>Ethical and legal obligations that may require companies to “invade the privacy” of employees and monitor their actions. </a:t>
            </a:r>
          </a:p>
          <a:p>
            <a:pPr>
              <a:spcBef>
                <a:spcPts val="1200"/>
              </a:spcBef>
              <a:spcAft>
                <a:spcPts val="600"/>
              </a:spcAft>
            </a:pPr>
            <a:r>
              <a:rPr lang="en-US" sz="2400" dirty="0" smtClean="0">
                <a:solidFill>
                  <a:schemeClr val="tx1"/>
                </a:solidFill>
              </a:rPr>
              <a:t>Under the doctrine of </a:t>
            </a:r>
            <a:r>
              <a:rPr lang="en-US" sz="2400" i="1" dirty="0" smtClean="0">
                <a:solidFill>
                  <a:schemeClr val="tx1"/>
                </a:solidFill>
              </a:rPr>
              <a:t>duty of care</a:t>
            </a:r>
            <a:r>
              <a:rPr lang="en-US" sz="2400" dirty="0" smtClean="0">
                <a:solidFill>
                  <a:schemeClr val="tx1"/>
                </a:solidFill>
              </a:rPr>
              <a:t>, senior managers and directors have a fiduciary obligation to use reasonable care to protect the company’s business operations. </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30</a:t>
            </a:fld>
            <a:endParaRPr lang="en-US" dirty="0">
              <a:solidFill>
                <a:schemeClr val="tx1"/>
              </a:solidFill>
            </a:endParaRPr>
          </a:p>
        </p:txBody>
      </p:sp>
      <p:pic>
        <p:nvPicPr>
          <p:cNvPr id="6" name="Picture 5" descr="Got-ethics(2).jpg"/>
          <p:cNvPicPr>
            <a:picLocks noChangeAspect="1"/>
          </p:cNvPicPr>
          <p:nvPr/>
        </p:nvPicPr>
        <p:blipFill>
          <a:blip r:embed="rId3" cstate="print"/>
          <a:stretch>
            <a:fillRect/>
          </a:stretch>
        </p:blipFill>
        <p:spPr>
          <a:xfrm rot="1146023">
            <a:off x="6248400" y="323654"/>
            <a:ext cx="2138362" cy="1423056"/>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i="1" dirty="0" smtClean="0">
                <a:solidFill>
                  <a:schemeClr val="tx1"/>
                </a:solidFill>
              </a:rPr>
              <a:t>Chapter 5 Link Library</a:t>
            </a:r>
            <a:endParaRPr lang="en-US" sz="2400" dirty="0">
              <a:solidFill>
                <a:schemeClr val="tx1"/>
              </a:solidFill>
            </a:endParaRPr>
          </a:p>
        </p:txBody>
      </p:sp>
      <p:sp>
        <p:nvSpPr>
          <p:cNvPr id="3" name="Content Placeholder 2"/>
          <p:cNvSpPr>
            <a:spLocks noGrp="1"/>
          </p:cNvSpPr>
          <p:nvPr>
            <p:ph idx="1"/>
          </p:nvPr>
        </p:nvSpPr>
        <p:spPr>
          <a:xfrm>
            <a:off x="381000" y="1143000"/>
            <a:ext cx="8382000" cy="4800600"/>
          </a:xfrm>
        </p:spPr>
        <p:txBody>
          <a:bodyPr>
            <a:normAutofit fontScale="70000" lnSpcReduction="20000"/>
          </a:bodyPr>
          <a:lstStyle/>
          <a:p>
            <a:r>
              <a:rPr lang="en-US" dirty="0" smtClean="0">
                <a:solidFill>
                  <a:schemeClr val="tx1"/>
                </a:solidFill>
              </a:rPr>
              <a:t>Information Security Magazine </a:t>
            </a:r>
            <a:r>
              <a:rPr lang="en-US" i="1" u="sng" dirty="0" smtClean="0">
                <a:solidFill>
                  <a:schemeClr val="tx1"/>
                </a:solidFill>
                <a:hlinkClick r:id="rId3"/>
              </a:rPr>
              <a:t>http://searchsecurity.techtarget.com</a:t>
            </a:r>
            <a:endParaRPr lang="en-US" dirty="0" smtClean="0">
              <a:solidFill>
                <a:schemeClr val="tx1"/>
              </a:solidFill>
            </a:endParaRPr>
          </a:p>
          <a:p>
            <a:r>
              <a:rPr lang="en-US" dirty="0" smtClean="0">
                <a:solidFill>
                  <a:schemeClr val="tx1"/>
                </a:solidFill>
              </a:rPr>
              <a:t>CIO Magazine, IT Security </a:t>
            </a:r>
            <a:r>
              <a:rPr lang="en-US" i="1" u="sng" dirty="0" smtClean="0">
                <a:solidFill>
                  <a:schemeClr val="tx1"/>
                </a:solidFill>
                <a:hlinkClick r:id="rId4"/>
              </a:rPr>
              <a:t>http://cio.com/topic/3089/Security</a:t>
            </a:r>
            <a:r>
              <a:rPr lang="en-US" i="1" dirty="0" smtClean="0">
                <a:solidFill>
                  <a:schemeClr val="tx1"/>
                </a:solidFill>
              </a:rPr>
              <a:t> </a:t>
            </a:r>
            <a:endParaRPr lang="en-US" dirty="0" smtClean="0">
              <a:solidFill>
                <a:schemeClr val="tx1"/>
              </a:solidFill>
            </a:endParaRPr>
          </a:p>
          <a:p>
            <a:r>
              <a:rPr lang="en-US" dirty="0" smtClean="0">
                <a:solidFill>
                  <a:schemeClr val="tx1"/>
                </a:solidFill>
              </a:rPr>
              <a:t>Computer and Internet Security </a:t>
            </a:r>
            <a:r>
              <a:rPr lang="en-US" i="1" u="sng" dirty="0" smtClean="0">
                <a:solidFill>
                  <a:schemeClr val="tx1"/>
                </a:solidFill>
                <a:hlinkClick r:id="rId5"/>
              </a:rPr>
              <a:t>http://cnet.com/internet-security</a:t>
            </a:r>
            <a:r>
              <a:rPr lang="en-US" i="1" dirty="0" smtClean="0">
                <a:solidFill>
                  <a:schemeClr val="tx1"/>
                </a:solidFill>
              </a:rPr>
              <a:t> </a:t>
            </a:r>
            <a:endParaRPr lang="en-US" dirty="0" smtClean="0">
              <a:solidFill>
                <a:schemeClr val="tx1"/>
              </a:solidFill>
            </a:endParaRPr>
          </a:p>
          <a:p>
            <a:r>
              <a:rPr lang="en-US" dirty="0" smtClean="0">
                <a:solidFill>
                  <a:schemeClr val="tx1"/>
                </a:solidFill>
              </a:rPr>
              <a:t>IT Governance Institute  </a:t>
            </a:r>
            <a:r>
              <a:rPr lang="en-US" i="1" u="sng" dirty="0" smtClean="0">
                <a:solidFill>
                  <a:schemeClr val="tx1"/>
                </a:solidFill>
                <a:hlinkClick r:id="rId6"/>
              </a:rPr>
              <a:t>http://itgi.org</a:t>
            </a:r>
            <a:r>
              <a:rPr lang="en-US" i="1" dirty="0" smtClean="0">
                <a:solidFill>
                  <a:schemeClr val="tx1"/>
                </a:solidFill>
              </a:rPr>
              <a:t> </a:t>
            </a:r>
            <a:endParaRPr lang="en-US" dirty="0" smtClean="0">
              <a:solidFill>
                <a:schemeClr val="tx1"/>
              </a:solidFill>
            </a:endParaRPr>
          </a:p>
          <a:p>
            <a:r>
              <a:rPr lang="en-US" dirty="0" smtClean="0">
                <a:solidFill>
                  <a:schemeClr val="tx1"/>
                </a:solidFill>
              </a:rPr>
              <a:t>U.S. Computer Emergency Readiness Team </a:t>
            </a:r>
            <a:r>
              <a:rPr lang="en-US" i="1" u="sng" dirty="0" smtClean="0">
                <a:solidFill>
                  <a:schemeClr val="tx1"/>
                </a:solidFill>
                <a:hlinkClick r:id="rId7"/>
              </a:rPr>
              <a:t>http://us-cert.gov/cas/tips/</a:t>
            </a:r>
            <a:r>
              <a:rPr lang="en-US" i="1" dirty="0" smtClean="0">
                <a:solidFill>
                  <a:schemeClr val="tx1"/>
                </a:solidFill>
              </a:rPr>
              <a:t> </a:t>
            </a:r>
            <a:endParaRPr lang="en-US" dirty="0" smtClean="0">
              <a:solidFill>
                <a:schemeClr val="tx1"/>
              </a:solidFill>
            </a:endParaRPr>
          </a:p>
          <a:p>
            <a:r>
              <a:rPr lang="en-US" dirty="0" smtClean="0">
                <a:solidFill>
                  <a:schemeClr val="tx1"/>
                </a:solidFill>
              </a:rPr>
              <a:t>SANS Information Security Reading Room </a:t>
            </a:r>
            <a:r>
              <a:rPr lang="en-US" i="1" u="sng" dirty="0" smtClean="0">
                <a:solidFill>
                  <a:schemeClr val="tx1"/>
                </a:solidFill>
                <a:hlinkClick r:id="rId8"/>
              </a:rPr>
              <a:t>sans.org/reading_room/</a:t>
            </a:r>
            <a:endParaRPr lang="en-US" dirty="0" smtClean="0">
              <a:solidFill>
                <a:schemeClr val="tx1"/>
              </a:solidFill>
            </a:endParaRPr>
          </a:p>
          <a:p>
            <a:r>
              <a:rPr lang="en-US" dirty="0" smtClean="0">
                <a:solidFill>
                  <a:schemeClr val="tx1"/>
                </a:solidFill>
              </a:rPr>
              <a:t>Privacy news from around the world </a:t>
            </a:r>
            <a:r>
              <a:rPr lang="en-US" i="1" u="sng" dirty="0" smtClean="0">
                <a:solidFill>
                  <a:schemeClr val="tx1"/>
                </a:solidFill>
                <a:hlinkClick r:id="rId9"/>
              </a:rPr>
              <a:t>pogowasright.org/</a:t>
            </a:r>
            <a:endParaRPr lang="en-US" dirty="0" smtClean="0">
              <a:solidFill>
                <a:schemeClr val="tx1"/>
              </a:solidFill>
            </a:endParaRPr>
          </a:p>
          <a:p>
            <a:r>
              <a:rPr lang="en-US" dirty="0" smtClean="0">
                <a:solidFill>
                  <a:schemeClr val="tx1"/>
                </a:solidFill>
              </a:rPr>
              <a:t>Government Computer News (GCN ) </a:t>
            </a:r>
            <a:r>
              <a:rPr lang="en-US" i="1" u="sng" dirty="0" smtClean="0">
                <a:solidFill>
                  <a:schemeClr val="tx1"/>
                </a:solidFill>
                <a:hlinkClick r:id="rId10"/>
              </a:rPr>
              <a:t>http://gcn.com/</a:t>
            </a:r>
            <a:r>
              <a:rPr lang="en-US" i="1" dirty="0" smtClean="0">
                <a:solidFill>
                  <a:schemeClr val="tx1"/>
                </a:solidFill>
              </a:rPr>
              <a:t> </a:t>
            </a:r>
            <a:endParaRPr lang="en-US" dirty="0" smtClean="0">
              <a:solidFill>
                <a:schemeClr val="tx1"/>
              </a:solidFill>
            </a:endParaRPr>
          </a:p>
          <a:p>
            <a:r>
              <a:rPr lang="en-US" dirty="0" smtClean="0">
                <a:solidFill>
                  <a:schemeClr val="tx1"/>
                </a:solidFill>
              </a:rPr>
              <a:t>CompTIA </a:t>
            </a:r>
            <a:r>
              <a:rPr lang="en-US" i="1" u="sng" dirty="0" smtClean="0">
                <a:solidFill>
                  <a:schemeClr val="tx1"/>
                </a:solidFill>
                <a:hlinkClick r:id="rId11"/>
              </a:rPr>
              <a:t>http://comptia.org/</a:t>
            </a:r>
            <a:r>
              <a:rPr lang="en-US" i="1" dirty="0" smtClean="0">
                <a:solidFill>
                  <a:schemeClr val="tx1"/>
                </a:solidFill>
              </a:rPr>
              <a:t> </a:t>
            </a:r>
            <a:endParaRPr lang="en-US" dirty="0" smtClean="0">
              <a:solidFill>
                <a:schemeClr val="tx1"/>
              </a:solidFill>
            </a:endParaRPr>
          </a:p>
          <a:p>
            <a:r>
              <a:rPr lang="en-US" dirty="0" smtClean="0">
                <a:solidFill>
                  <a:schemeClr val="tx1"/>
                </a:solidFill>
              </a:rPr>
              <a:t>F-Secure </a:t>
            </a:r>
            <a:r>
              <a:rPr lang="en-US" i="1" u="sng" dirty="0" smtClean="0">
                <a:solidFill>
                  <a:schemeClr val="tx1"/>
                </a:solidFill>
                <a:hlinkClick r:id="rId12"/>
              </a:rPr>
              <a:t>http://f-secure.com/en_US/security/security-center/</a:t>
            </a:r>
            <a:r>
              <a:rPr lang="en-US" i="1" dirty="0" smtClean="0">
                <a:solidFill>
                  <a:schemeClr val="tx1"/>
                </a:solidFill>
              </a:rPr>
              <a:t> </a:t>
            </a:r>
            <a:endParaRPr lang="en-US" dirty="0" smtClean="0">
              <a:solidFill>
                <a:schemeClr val="tx1"/>
              </a:solidFill>
            </a:endParaRPr>
          </a:p>
          <a:p>
            <a:r>
              <a:rPr lang="en-US" dirty="0" smtClean="0">
                <a:solidFill>
                  <a:schemeClr val="tx1"/>
                </a:solidFill>
              </a:rPr>
              <a:t>Social engineering  </a:t>
            </a:r>
            <a:r>
              <a:rPr lang="en-US" i="1" u="sng" dirty="0" smtClean="0">
                <a:solidFill>
                  <a:schemeClr val="tx1"/>
                </a:solidFill>
                <a:hlinkClick r:id="rId13"/>
              </a:rPr>
              <a:t>http://symantec.com/connect/articles/social-engineering</a:t>
            </a:r>
            <a:r>
              <a:rPr lang="en-US" i="1" dirty="0" smtClean="0">
                <a:solidFill>
                  <a:schemeClr val="tx1"/>
                </a:solidFill>
              </a:rPr>
              <a:t> </a:t>
            </a:r>
            <a:endParaRPr lang="en-US" dirty="0" smtClean="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31</a:t>
            </a:fld>
            <a:endParaRPr lang="en-US"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spc="600" dirty="0" smtClean="0"/>
              <a:t>For Class Discussion &amp; Debate</a:t>
            </a:r>
            <a:br>
              <a:rPr lang="en-US" sz="2400" spc="600" dirty="0" smtClean="0"/>
            </a:br>
            <a:r>
              <a:rPr lang="en-US" sz="2400" i="1" dirty="0" smtClean="0">
                <a:solidFill>
                  <a:schemeClr val="tx1"/>
                </a:solidFill>
              </a:rPr>
              <a:t>Swiss Bank Account Data Stolen from HSBC Private Bank </a:t>
            </a:r>
            <a:endParaRPr lang="en-US" sz="2400" i="1" dirty="0">
              <a:solidFill>
                <a:schemeClr val="tx1"/>
              </a:solidFill>
            </a:endParaRPr>
          </a:p>
        </p:txBody>
      </p:sp>
      <p:sp>
        <p:nvSpPr>
          <p:cNvPr id="3" name="Content Placeholder 2"/>
          <p:cNvSpPr>
            <a:spLocks noGrp="1"/>
          </p:cNvSpPr>
          <p:nvPr>
            <p:ph idx="1"/>
          </p:nvPr>
        </p:nvSpPr>
        <p:spPr>
          <a:xfrm>
            <a:off x="457200" y="1600200"/>
            <a:ext cx="8382000" cy="4525963"/>
          </a:xfrm>
        </p:spPr>
        <p:txBody>
          <a:bodyPr>
            <a:normAutofit/>
          </a:bodyPr>
          <a:lstStyle/>
          <a:p>
            <a:pPr lvl="0">
              <a:buNone/>
            </a:pPr>
            <a:r>
              <a:rPr lang="en-US" sz="2400" b="1" u="sng" dirty="0" smtClean="0">
                <a:solidFill>
                  <a:schemeClr val="tx1"/>
                </a:solidFill>
              </a:rPr>
              <a:t>Scenario for Brainstorming &amp; Discussion</a:t>
            </a:r>
            <a:r>
              <a:rPr lang="en-US" sz="2400" b="1" dirty="0" smtClean="0">
                <a:solidFill>
                  <a:schemeClr val="tx1"/>
                </a:solidFill>
              </a:rPr>
              <a:t> </a:t>
            </a:r>
            <a:r>
              <a:rPr lang="en-US" sz="1800" i="1" dirty="0" smtClean="0">
                <a:solidFill>
                  <a:schemeClr val="tx1"/>
                </a:solidFill>
              </a:rPr>
              <a:t>(see book for full text)</a:t>
            </a:r>
          </a:p>
          <a:p>
            <a:pPr>
              <a:spcBef>
                <a:spcPts val="1200"/>
              </a:spcBef>
              <a:spcAft>
                <a:spcPts val="600"/>
              </a:spcAft>
            </a:pPr>
            <a:r>
              <a:rPr lang="en-US" sz="2400" dirty="0" smtClean="0">
                <a:solidFill>
                  <a:schemeClr val="tx1"/>
                </a:solidFill>
              </a:rPr>
              <a:t>Discuss why senior management commitment and support are important to infosec (</a:t>
            </a:r>
            <a:r>
              <a:rPr lang="en-US" sz="2000" dirty="0" smtClean="0">
                <a:solidFill>
                  <a:schemeClr val="tx1"/>
                </a:solidFill>
              </a:rPr>
              <a:t>information security)? </a:t>
            </a:r>
            <a:endParaRPr lang="en-US" sz="2400" dirty="0" smtClean="0">
              <a:solidFill>
                <a:schemeClr val="tx1"/>
              </a:solidFill>
            </a:endParaRPr>
          </a:p>
          <a:p>
            <a:pPr>
              <a:spcBef>
                <a:spcPts val="1200"/>
              </a:spcBef>
              <a:spcAft>
                <a:spcPts val="600"/>
              </a:spcAft>
            </a:pPr>
            <a:r>
              <a:rPr lang="en-US" sz="2400" dirty="0" smtClean="0">
                <a:solidFill>
                  <a:schemeClr val="tx1"/>
                </a:solidFill>
              </a:rPr>
              <a:t>Brainstorm ways to determine how much to invest in infosec. </a:t>
            </a:r>
          </a:p>
          <a:p>
            <a:pPr lvl="1">
              <a:spcBef>
                <a:spcPts val="1200"/>
              </a:spcBef>
              <a:spcAft>
                <a:spcPts val="600"/>
              </a:spcAft>
            </a:pPr>
            <a:r>
              <a:rPr lang="en-US" sz="2400" dirty="0" smtClean="0">
                <a:solidFill>
                  <a:schemeClr val="tx1"/>
                </a:solidFill>
              </a:rPr>
              <a:t>Assume that a company’s budget is fixed. Therefore, investment in infosec reduces funds available for other functions </a:t>
            </a:r>
            <a:r>
              <a:rPr lang="en-US" sz="2000" dirty="0" smtClean="0">
                <a:solidFill>
                  <a:schemeClr val="tx1"/>
                </a:solidFill>
              </a:rPr>
              <a:t>(marketing, product development, etc</a:t>
            </a:r>
            <a:r>
              <a:rPr lang="en-US" sz="2000" dirty="0" smtClean="0">
                <a:solidFill>
                  <a:schemeClr val="tx1"/>
                </a:solidFill>
              </a:rPr>
              <a:t>.).</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4</a:t>
            </a:fld>
            <a:endParaRPr lang="en-US"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chemeClr val="tx1"/>
                </a:solidFill>
              </a:rPr>
              <a:t>Debate</a:t>
            </a:r>
            <a:r>
              <a:rPr lang="en-US" dirty="0" smtClean="0">
                <a:solidFill>
                  <a:schemeClr val="tx1"/>
                </a:solidFill>
              </a:rPr>
              <a:t> </a:t>
            </a:r>
            <a:r>
              <a:rPr lang="en-US" sz="2000" b="0" i="1" dirty="0" smtClean="0">
                <a:solidFill>
                  <a:schemeClr val="tx1"/>
                </a:solidFill>
              </a:rPr>
              <a:t>(see book for full text) </a:t>
            </a:r>
            <a:endParaRPr lang="en-US" dirty="0"/>
          </a:p>
        </p:txBody>
      </p:sp>
      <p:sp>
        <p:nvSpPr>
          <p:cNvPr id="3" name="Content Placeholder 2"/>
          <p:cNvSpPr>
            <a:spLocks noGrp="1"/>
          </p:cNvSpPr>
          <p:nvPr>
            <p:ph idx="1"/>
          </p:nvPr>
        </p:nvSpPr>
        <p:spPr>
          <a:xfrm>
            <a:off x="228600" y="1371600"/>
            <a:ext cx="8458200" cy="4525963"/>
          </a:xfrm>
        </p:spPr>
        <p:txBody>
          <a:bodyPr>
            <a:normAutofit/>
          </a:bodyPr>
          <a:lstStyle/>
          <a:p>
            <a:pPr>
              <a:buNone/>
            </a:pPr>
            <a:r>
              <a:rPr lang="en-US" sz="2600" dirty="0" smtClean="0">
                <a:solidFill>
                  <a:schemeClr val="tx1"/>
                </a:solidFill>
              </a:rPr>
              <a:t>	</a:t>
            </a:r>
            <a:r>
              <a:rPr lang="en-US" sz="2400" dirty="0" smtClean="0">
                <a:solidFill>
                  <a:schemeClr val="tx1"/>
                </a:solidFill>
              </a:rPr>
              <a:t>Is it ethical for authorities to use the private data that Falciani had stolen as evidence to investigate tax evasion and money laundering?  </a:t>
            </a:r>
            <a:endParaRPr lang="en-US" sz="2600" dirty="0" smtClean="0">
              <a:solidFill>
                <a:schemeClr val="tx1"/>
              </a:solidFill>
            </a:endParaRPr>
          </a:p>
          <a:p>
            <a:pPr lvl="1"/>
            <a:r>
              <a:rPr lang="en-US" sz="2200" dirty="0" smtClean="0">
                <a:solidFill>
                  <a:schemeClr val="tx1"/>
                </a:solidFill>
              </a:rPr>
              <a:t>If </a:t>
            </a:r>
            <a:r>
              <a:rPr lang="en-US" sz="2200" i="1" dirty="0" smtClean="0">
                <a:solidFill>
                  <a:schemeClr val="tx1"/>
                </a:solidFill>
              </a:rPr>
              <a:t>yes,</a:t>
            </a:r>
            <a:r>
              <a:rPr lang="en-US" sz="2200" dirty="0" smtClean="0">
                <a:solidFill>
                  <a:schemeClr val="tx1"/>
                </a:solidFill>
              </a:rPr>
              <a:t> then should there be any restrictions of the use of that data? </a:t>
            </a:r>
          </a:p>
          <a:p>
            <a:pPr lvl="1"/>
            <a:r>
              <a:rPr lang="en-US" sz="2200" dirty="0" smtClean="0">
                <a:solidFill>
                  <a:schemeClr val="tx1"/>
                </a:solidFill>
              </a:rPr>
              <a:t>If </a:t>
            </a:r>
            <a:r>
              <a:rPr lang="en-US" sz="2200" i="1" dirty="0" smtClean="0">
                <a:solidFill>
                  <a:schemeClr val="tx1"/>
                </a:solidFill>
              </a:rPr>
              <a:t>no</a:t>
            </a:r>
            <a:r>
              <a:rPr lang="en-US" sz="2200" dirty="0" smtClean="0">
                <a:solidFill>
                  <a:schemeClr val="tx1"/>
                </a:solidFill>
              </a:rPr>
              <a:t>, then if the public’s safety or security were at potential risk, should the privacy of the clients’ stolen data be allowed as evidence? </a:t>
            </a:r>
          </a:p>
          <a:p>
            <a:pPr>
              <a:spcBef>
                <a:spcPts val="1800"/>
              </a:spcBef>
              <a:buNone/>
            </a:pPr>
            <a:r>
              <a:rPr lang="en-US" sz="2400" b="1" dirty="0" smtClean="0">
                <a:solidFill>
                  <a:schemeClr val="tx1"/>
                </a:solidFill>
              </a:rPr>
              <a:t>	</a:t>
            </a:r>
            <a:r>
              <a:rPr lang="en-US" sz="2400" dirty="0" smtClean="0">
                <a:solidFill>
                  <a:schemeClr val="tx1"/>
                </a:solidFill>
              </a:rPr>
              <a:t>Select one side of the argument--either </a:t>
            </a:r>
            <a:r>
              <a:rPr lang="en-US" sz="2400" i="1" dirty="0" smtClean="0">
                <a:solidFill>
                  <a:schemeClr val="tx1"/>
                </a:solidFill>
              </a:rPr>
              <a:t>in favor of privacy</a:t>
            </a:r>
            <a:r>
              <a:rPr lang="en-US" sz="2400" dirty="0" smtClean="0">
                <a:solidFill>
                  <a:schemeClr val="tx1"/>
                </a:solidFill>
              </a:rPr>
              <a:t> or </a:t>
            </a:r>
            <a:r>
              <a:rPr lang="en-US" sz="2400" i="1" dirty="0" smtClean="0">
                <a:solidFill>
                  <a:schemeClr val="tx1"/>
                </a:solidFill>
              </a:rPr>
              <a:t>in favor of public security</a:t>
            </a:r>
            <a:r>
              <a:rPr lang="en-US" sz="2400" dirty="0" smtClean="0">
                <a:solidFill>
                  <a:schemeClr val="tx1"/>
                </a:solidFill>
              </a:rPr>
              <a:t>, as just described.  Debate the</a:t>
            </a:r>
            <a:r>
              <a:rPr lang="en-US" sz="2400" b="1" dirty="0" smtClean="0">
                <a:solidFill>
                  <a:schemeClr val="tx1"/>
                </a:solidFill>
              </a:rPr>
              <a:t> ethical issues </a:t>
            </a:r>
            <a:r>
              <a:rPr lang="en-US" sz="2400" dirty="0" smtClean="0">
                <a:solidFill>
                  <a:schemeClr val="tx1"/>
                </a:solidFill>
              </a:rPr>
              <a:t>associated with your side of the argument.</a:t>
            </a:r>
          </a:p>
          <a:p>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5</a:t>
            </a:fld>
            <a:endParaRPr lang="en-US"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229600" cy="1143000"/>
          </a:xfrm>
        </p:spPr>
        <p:txBody>
          <a:bodyPr/>
          <a:lstStyle/>
          <a:p>
            <a:r>
              <a:rPr lang="en-US" dirty="0" smtClean="0">
                <a:solidFill>
                  <a:schemeClr val="bg2">
                    <a:lumMod val="10000"/>
                  </a:schemeClr>
                </a:solidFill>
              </a:rPr>
              <a:t>5.1 Protecting Data and Business Operations</a:t>
            </a:r>
            <a:endParaRPr lang="en-US" dirty="0">
              <a:solidFill>
                <a:schemeClr val="bg2">
                  <a:lumMod val="10000"/>
                </a:schemeClr>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6</a:t>
            </a:fld>
            <a:endParaRPr lang="en-US" dirty="0">
              <a:solidFill>
                <a:schemeClr val="tx1"/>
              </a:solidFill>
            </a:endParaRPr>
          </a:p>
        </p:txBody>
      </p:sp>
      <p:pic>
        <p:nvPicPr>
          <p:cNvPr id="6" name="Picture 4" descr="Figure-5-1-firewall"/>
          <p:cNvPicPr>
            <a:picLocks noGrp="1" noChangeAspect="1" noChangeArrowheads="1"/>
          </p:cNvPicPr>
          <p:nvPr>
            <p:ph idx="1"/>
          </p:nvPr>
        </p:nvPicPr>
        <p:blipFill>
          <a:blip r:embed="rId3" cstate="print"/>
          <a:srcRect/>
          <a:stretch>
            <a:fillRect/>
          </a:stretch>
        </p:blipFill>
        <p:spPr bwMode="auto">
          <a:xfrm>
            <a:off x="6553200" y="1328286"/>
            <a:ext cx="2133600" cy="1414914"/>
          </a:xfrm>
          <a:prstGeom prst="rect">
            <a:avLst/>
          </a:prstGeom>
          <a:noFill/>
          <a:ln w="9525">
            <a:noFill/>
            <a:miter lim="800000"/>
            <a:headEnd/>
            <a:tailEnd/>
          </a:ln>
          <a:effectLst>
            <a:outerShdw blurRad="279400" dist="152400" dir="960000" sx="102000" sy="102000" algn="ctr" rotWithShape="0">
              <a:prstClr val="black">
                <a:alpha val="40000"/>
              </a:prstClr>
            </a:outerShdw>
          </a:effectLst>
        </p:spPr>
      </p:pic>
      <p:sp>
        <p:nvSpPr>
          <p:cNvPr id="7" name="Content Placeholder 2"/>
          <p:cNvSpPr txBox="1">
            <a:spLocks/>
          </p:cNvSpPr>
          <p:nvPr/>
        </p:nvSpPr>
        <p:spPr>
          <a:xfrm>
            <a:off x="381000" y="1905000"/>
            <a:ext cx="8305800" cy="4038599"/>
          </a:xfrm>
          <a:prstGeom prst="rect">
            <a:avLst/>
          </a:prstGeom>
        </p:spPr>
        <p:txBody>
          <a:bodyPr vert="horz" lIns="91440" tIns="45720" rIns="91440" bIns="45720" rtlCol="0">
            <a:normAutofit/>
          </a:bodyPr>
          <a:lstStyle/>
          <a:p>
            <a:pPr marL="342900" lvl="0" indent="-342900">
              <a:spcBef>
                <a:spcPts val="1800"/>
              </a:spcBef>
              <a:spcAft>
                <a:spcPts val="600"/>
              </a:spcAft>
              <a:buClr>
                <a:srgbClr val="6B633D"/>
              </a:buClr>
              <a:buSzPct val="80000"/>
              <a:buFont typeface="Wingdings" pitchFamily="2" charset="2"/>
              <a:buChar char="§"/>
            </a:pPr>
            <a:r>
              <a:rPr lang="en-US" sz="2400" b="1" dirty="0" smtClean="0"/>
              <a:t>IT security: </a:t>
            </a:r>
            <a:r>
              <a:rPr lang="en-US" sz="2400" dirty="0" smtClean="0"/>
              <a:t>the protection of data, systems,</a:t>
            </a:r>
            <a:br>
              <a:rPr lang="en-US" sz="2400" dirty="0" smtClean="0"/>
            </a:br>
            <a:r>
              <a:rPr lang="en-US" sz="2400" dirty="0" smtClean="0"/>
              <a:t>networks, and operations.</a:t>
            </a:r>
          </a:p>
          <a:p>
            <a:pPr marL="342900" lvl="0" indent="-342900">
              <a:spcBef>
                <a:spcPts val="1200"/>
              </a:spcBef>
              <a:spcAft>
                <a:spcPts val="600"/>
              </a:spcAft>
              <a:buClr>
                <a:srgbClr val="6B633D"/>
              </a:buClr>
              <a:buSzPct val="80000"/>
              <a:buFont typeface="Wingdings" pitchFamily="2" charset="2"/>
              <a:buChar char="§"/>
            </a:pPr>
            <a:r>
              <a:rPr lang="en-US" sz="2400" dirty="0" smtClean="0"/>
              <a:t>Technology defenses are necessary, but they’re </a:t>
            </a:r>
            <a:r>
              <a:rPr lang="en-US" sz="2400" i="1" dirty="0" smtClean="0"/>
              <a:t>not sufficient </a:t>
            </a:r>
            <a:r>
              <a:rPr lang="en-US" sz="2400" dirty="0" smtClean="0"/>
              <a:t>because protecting data and business operations also involves:</a:t>
            </a:r>
          </a:p>
          <a:p>
            <a:pPr lvl="1">
              <a:spcBef>
                <a:spcPts val="600"/>
              </a:spcBef>
              <a:spcAft>
                <a:spcPts val="600"/>
              </a:spcAft>
              <a:buFont typeface="Arial" pitchFamily="34" charset="0"/>
              <a:buChar char="•"/>
            </a:pPr>
            <a:r>
              <a:rPr lang="en-US" sz="2000" dirty="0" smtClean="0">
                <a:solidFill>
                  <a:schemeClr val="tx2">
                    <a:lumMod val="50000"/>
                  </a:schemeClr>
                </a:solidFill>
              </a:rPr>
              <a:t> </a:t>
            </a:r>
            <a:r>
              <a:rPr lang="en-US" sz="2000" dirty="0" smtClean="0">
                <a:solidFill>
                  <a:schemeClr val="tx2">
                    <a:lumMod val="50000"/>
                  </a:schemeClr>
                </a:solidFill>
              </a:rPr>
              <a:t>Implementing </a:t>
            </a:r>
            <a:r>
              <a:rPr lang="en-US" sz="2000" dirty="0" smtClean="0">
                <a:solidFill>
                  <a:schemeClr val="tx2">
                    <a:lumMod val="50000"/>
                  </a:schemeClr>
                </a:solidFill>
              </a:rPr>
              <a:t>and enforcing </a:t>
            </a:r>
            <a:r>
              <a:rPr lang="en-US" sz="2000" b="1" dirty="0" smtClean="0">
                <a:solidFill>
                  <a:schemeClr val="tx2">
                    <a:lumMod val="50000"/>
                  </a:schemeClr>
                </a:solidFill>
              </a:rPr>
              <a:t>acceptable use policies </a:t>
            </a:r>
            <a:r>
              <a:rPr lang="en-US" sz="2000" dirty="0" smtClean="0">
                <a:solidFill>
                  <a:schemeClr val="tx2">
                    <a:lumMod val="50000"/>
                  </a:schemeClr>
                </a:solidFill>
              </a:rPr>
              <a:t>(AUPs).</a:t>
            </a:r>
          </a:p>
          <a:p>
            <a:pPr lvl="1">
              <a:spcBef>
                <a:spcPts val="600"/>
              </a:spcBef>
              <a:spcAft>
                <a:spcPts val="600"/>
              </a:spcAft>
              <a:buFont typeface="Arial" pitchFamily="34" charset="0"/>
              <a:buChar char="•"/>
            </a:pPr>
            <a:r>
              <a:rPr lang="en-US" sz="2000" dirty="0" smtClean="0">
                <a:solidFill>
                  <a:schemeClr val="tx2">
                    <a:lumMod val="50000"/>
                  </a:schemeClr>
                </a:solidFill>
              </a:rPr>
              <a:t> Complying with government regulations and laws.</a:t>
            </a:r>
          </a:p>
          <a:p>
            <a:pPr lvl="1">
              <a:spcBef>
                <a:spcPts val="600"/>
              </a:spcBef>
              <a:spcAft>
                <a:spcPts val="600"/>
              </a:spcAft>
              <a:buFont typeface="Arial" pitchFamily="34" charset="0"/>
              <a:buChar char="•"/>
            </a:pPr>
            <a:r>
              <a:rPr lang="en-US" sz="2000" dirty="0" smtClean="0">
                <a:solidFill>
                  <a:schemeClr val="tx2">
                    <a:lumMod val="50000"/>
                  </a:schemeClr>
                </a:solidFill>
              </a:rPr>
              <a:t> Making data available 24x7 while restricting access.</a:t>
            </a:r>
          </a:p>
          <a:p>
            <a:pPr lvl="1">
              <a:spcBef>
                <a:spcPts val="600"/>
              </a:spcBef>
              <a:spcAft>
                <a:spcPts val="600"/>
              </a:spcAft>
              <a:buFont typeface="Arial" pitchFamily="34" charset="0"/>
              <a:buChar char="•"/>
            </a:pPr>
            <a:r>
              <a:rPr lang="en-US" sz="2000" dirty="0" smtClean="0">
                <a:solidFill>
                  <a:schemeClr val="tx2">
                    <a:lumMod val="50000"/>
                  </a:schemeClr>
                </a:solidFill>
              </a:rPr>
              <a:t> Promoting secure and legal sharing of information.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315200" cy="1143000"/>
          </a:xfrm>
        </p:spPr>
        <p:txBody>
          <a:bodyPr/>
          <a:lstStyle/>
          <a:p>
            <a:pPr algn="ctr"/>
            <a:r>
              <a:rPr lang="en-US" dirty="0" smtClean="0">
                <a:solidFill>
                  <a:schemeClr val="bg2">
                    <a:lumMod val="10000"/>
                  </a:schemeClr>
                </a:solidFill>
              </a:rPr>
              <a:t> IT </a:t>
            </a:r>
            <a:r>
              <a:rPr lang="en-US" dirty="0" smtClean="0">
                <a:solidFill>
                  <a:schemeClr val="bg2">
                    <a:lumMod val="10000"/>
                  </a:schemeClr>
                </a:solidFill>
              </a:rPr>
              <a:t>Security </a:t>
            </a:r>
            <a:r>
              <a:rPr lang="en-US" dirty="0" smtClean="0">
                <a:solidFill>
                  <a:schemeClr val="bg2">
                    <a:lumMod val="10000"/>
                  </a:schemeClr>
                </a:solidFill>
              </a:rPr>
              <a:t>P</a:t>
            </a:r>
            <a:r>
              <a:rPr lang="en-US" dirty="0" smtClean="0">
                <a:solidFill>
                  <a:schemeClr val="bg2">
                    <a:lumMod val="10000"/>
                  </a:schemeClr>
                </a:solidFill>
              </a:rPr>
              <a:t>rinciples</a:t>
            </a:r>
            <a:endParaRPr lang="en-US" dirty="0">
              <a:solidFill>
                <a:schemeClr val="bg2">
                  <a:lumMod val="10000"/>
                </a:schemeClr>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7</a:t>
            </a:fld>
            <a:endParaRPr lang="en-US" dirty="0">
              <a:solidFill>
                <a:schemeClr val="tx1"/>
              </a:solidFill>
            </a:endParaRPr>
          </a:p>
        </p:txBody>
      </p:sp>
      <p:pic>
        <p:nvPicPr>
          <p:cNvPr id="6" name="Picture 5" descr="cia.gif"/>
          <p:cNvPicPr>
            <a:picLocks noChangeAspect="1"/>
          </p:cNvPicPr>
          <p:nvPr/>
        </p:nvPicPr>
        <p:blipFill>
          <a:blip r:embed="rId3" cstate="print"/>
          <a:stretch>
            <a:fillRect/>
          </a:stretch>
        </p:blipFill>
        <p:spPr>
          <a:xfrm>
            <a:off x="2286000" y="1447800"/>
            <a:ext cx="4343400" cy="3991791"/>
          </a:xfrm>
          <a:prstGeom prst="rect">
            <a:avLst/>
          </a:prstGeom>
          <a:noFill/>
          <a:ln>
            <a:noFill/>
          </a:ln>
          <a:effectLst>
            <a:outerShdw blurRad="393700" dist="177800" dir="5400000" sx="107000" sy="107000" algn="ctr" rotWithShape="0">
              <a:schemeClr val="tx2">
                <a:lumMod val="60000"/>
                <a:lumOff val="40000"/>
                <a:alpha val="62000"/>
              </a:scheme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2">
                    <a:lumMod val="10000"/>
                  </a:schemeClr>
                </a:solidFill>
              </a:rPr>
              <a:t>Know Your Enemy and Your Risks</a:t>
            </a:r>
            <a:endParaRPr lang="en-US" dirty="0">
              <a:solidFill>
                <a:schemeClr val="bg2">
                  <a:lumMod val="10000"/>
                </a:schemeClr>
              </a:solidFill>
            </a:endParaRPr>
          </a:p>
        </p:txBody>
      </p:sp>
      <p:sp>
        <p:nvSpPr>
          <p:cNvPr id="3" name="Content Placeholder 2"/>
          <p:cNvSpPr>
            <a:spLocks noGrp="1"/>
          </p:cNvSpPr>
          <p:nvPr>
            <p:ph idx="1"/>
          </p:nvPr>
        </p:nvSpPr>
        <p:spPr>
          <a:xfrm>
            <a:off x="457200" y="1600200"/>
            <a:ext cx="7620000" cy="4525963"/>
          </a:xfrm>
        </p:spPr>
        <p:txBody>
          <a:bodyPr>
            <a:normAutofit/>
          </a:bodyPr>
          <a:lstStyle/>
          <a:p>
            <a:pPr>
              <a:spcBef>
                <a:spcPts val="1200"/>
              </a:spcBef>
              <a:spcAft>
                <a:spcPts val="600"/>
              </a:spcAft>
            </a:pPr>
            <a:r>
              <a:rPr lang="en-US" sz="2400" dirty="0" smtClean="0">
                <a:solidFill>
                  <a:schemeClr val="bg2">
                    <a:lumMod val="10000"/>
                  </a:schemeClr>
                </a:solidFill>
              </a:rPr>
              <a:t>IT security risks are business risks</a:t>
            </a:r>
          </a:p>
          <a:p>
            <a:pPr>
              <a:spcBef>
                <a:spcPts val="1200"/>
              </a:spcBef>
              <a:spcAft>
                <a:spcPts val="600"/>
              </a:spcAft>
            </a:pPr>
            <a:r>
              <a:rPr lang="en-US" sz="2400" dirty="0" smtClean="0">
                <a:solidFill>
                  <a:schemeClr val="bg2">
                    <a:lumMod val="10000"/>
                  </a:schemeClr>
                </a:solidFill>
              </a:rPr>
              <a:t>Threats range from high-tech exploits to gain access to a company’s networks to non-tech tactics such as stealing laptops or items of value. Common examples:</a:t>
            </a:r>
          </a:p>
          <a:p>
            <a:pPr lvl="1">
              <a:spcBef>
                <a:spcPts val="1200"/>
              </a:spcBef>
              <a:spcAft>
                <a:spcPts val="600"/>
              </a:spcAft>
            </a:pPr>
            <a:r>
              <a:rPr lang="en-US" sz="2000" dirty="0" smtClean="0">
                <a:solidFill>
                  <a:schemeClr val="bg2">
                    <a:lumMod val="10000"/>
                  </a:schemeClr>
                </a:solidFill>
              </a:rPr>
              <a:t>Malware (</a:t>
            </a:r>
            <a:r>
              <a:rPr lang="en-US" sz="2000" i="1" dirty="0" smtClean="0">
                <a:solidFill>
                  <a:schemeClr val="bg2">
                    <a:lumMod val="10000"/>
                  </a:schemeClr>
                </a:solidFill>
              </a:rPr>
              <a:t>malicious software)</a:t>
            </a:r>
            <a:r>
              <a:rPr lang="en-US" sz="2000" dirty="0" smtClean="0">
                <a:solidFill>
                  <a:schemeClr val="bg2">
                    <a:lumMod val="10000"/>
                  </a:schemeClr>
                </a:solidFill>
              </a:rPr>
              <a:t>: viruses, worms, trojan horses, spyware, and disruptive or destructive programs</a:t>
            </a:r>
          </a:p>
          <a:p>
            <a:pPr lvl="1">
              <a:spcBef>
                <a:spcPts val="1200"/>
              </a:spcBef>
              <a:spcAft>
                <a:spcPts val="600"/>
              </a:spcAft>
            </a:pPr>
            <a:r>
              <a:rPr lang="en-US" sz="2000" dirty="0" smtClean="0">
                <a:solidFill>
                  <a:schemeClr val="bg2">
                    <a:lumMod val="10000"/>
                  </a:schemeClr>
                </a:solidFill>
              </a:rPr>
              <a:t>insider error or action, either intentional or unintentional</a:t>
            </a:r>
            <a:r>
              <a:rPr lang="en-US" sz="2000" dirty="0" smtClean="0">
                <a:solidFill>
                  <a:schemeClr val="bg2">
                    <a:lumMod val="10000"/>
                  </a:schemeClr>
                </a:solidFill>
              </a:rPr>
              <a:t>.</a:t>
            </a:r>
            <a:endParaRPr lang="en-US" sz="2000" dirty="0" smtClean="0">
              <a:solidFill>
                <a:schemeClr val="bg2">
                  <a:lumMod val="10000"/>
                </a:schemeClr>
              </a:solidFill>
            </a:endParaRPr>
          </a:p>
          <a:p>
            <a:pPr lvl="1">
              <a:spcBef>
                <a:spcPts val="1200"/>
              </a:spcBef>
              <a:spcAft>
                <a:spcPts val="600"/>
              </a:spcAft>
            </a:pPr>
            <a:r>
              <a:rPr lang="en-US" sz="2000" dirty="0" smtClean="0">
                <a:solidFill>
                  <a:schemeClr val="bg2">
                    <a:lumMod val="10000"/>
                  </a:schemeClr>
                </a:solidFill>
              </a:rPr>
              <a:t>Fraud</a:t>
            </a:r>
          </a:p>
          <a:p>
            <a:pPr lvl="1">
              <a:spcBef>
                <a:spcPts val="1200"/>
              </a:spcBef>
              <a:spcAft>
                <a:spcPts val="600"/>
              </a:spcAft>
            </a:pPr>
            <a:r>
              <a:rPr lang="en-US" sz="2000" dirty="0" smtClean="0">
                <a:solidFill>
                  <a:schemeClr val="bg2">
                    <a:lumMod val="10000"/>
                  </a:schemeClr>
                </a:solidFill>
              </a:rPr>
              <a:t>Fire, flood, or other natural disasters</a:t>
            </a: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8</a:t>
            </a:fld>
            <a:endParaRPr lang="en-US" dirty="0">
              <a:solidFill>
                <a:schemeClr val="tx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458200" cy="838200"/>
          </a:xfrm>
        </p:spPr>
        <p:txBody>
          <a:bodyPr>
            <a:normAutofit/>
          </a:bodyPr>
          <a:lstStyle/>
          <a:p>
            <a:r>
              <a:rPr lang="en-US" sz="2800" i="1" dirty="0" smtClean="0">
                <a:solidFill>
                  <a:schemeClr val="bg2">
                    <a:lumMod val="10000"/>
                  </a:schemeClr>
                </a:solidFill>
              </a:rPr>
              <a:t>IT at Work 5.1  </a:t>
            </a:r>
            <a:r>
              <a:rPr lang="en-US" sz="2800" dirty="0" smtClean="0"/>
              <a:t>$100 Million Data Breach</a:t>
            </a:r>
            <a:endParaRPr lang="en-US" sz="2800" dirty="0"/>
          </a:p>
        </p:txBody>
      </p:sp>
      <p:sp>
        <p:nvSpPr>
          <p:cNvPr id="3" name="Content Placeholder 2"/>
          <p:cNvSpPr>
            <a:spLocks noGrp="1"/>
          </p:cNvSpPr>
          <p:nvPr>
            <p:ph idx="1"/>
          </p:nvPr>
        </p:nvSpPr>
        <p:spPr>
          <a:xfrm>
            <a:off x="457200" y="1828800"/>
            <a:ext cx="7391400" cy="4297363"/>
          </a:xfrm>
        </p:spPr>
        <p:txBody>
          <a:bodyPr>
            <a:normAutofit/>
          </a:bodyPr>
          <a:lstStyle/>
          <a:p>
            <a:pPr>
              <a:spcBef>
                <a:spcPts val="1200"/>
              </a:spcBef>
              <a:spcAft>
                <a:spcPts val="600"/>
              </a:spcAft>
            </a:pPr>
            <a:r>
              <a:rPr lang="en-US" sz="2400" dirty="0" smtClean="0">
                <a:solidFill>
                  <a:schemeClr val="tx1"/>
                </a:solidFill>
              </a:rPr>
              <a:t>May 2006: a laptop and external hard drive belonging to the U.S. Dept of Veterans Affairs (VA) were stolen during a home burglary. </a:t>
            </a:r>
          </a:p>
          <a:p>
            <a:pPr>
              <a:spcBef>
                <a:spcPts val="1200"/>
              </a:spcBef>
              <a:spcAft>
                <a:spcPts val="600"/>
              </a:spcAft>
            </a:pPr>
            <a:r>
              <a:rPr lang="en-US" sz="2400" dirty="0" smtClean="0">
                <a:solidFill>
                  <a:schemeClr val="tx1"/>
                </a:solidFill>
              </a:rPr>
              <a:t>Data on 26.5 million veterans and spouses had been stored in </a:t>
            </a:r>
            <a:r>
              <a:rPr lang="en-US" sz="2400" dirty="0" smtClean="0">
                <a:solidFill>
                  <a:schemeClr val="tx1"/>
                </a:solidFill>
              </a:rPr>
              <a:t>plaintext.</a:t>
            </a:r>
            <a:endParaRPr lang="en-US" sz="2400" dirty="0" smtClean="0">
              <a:solidFill>
                <a:schemeClr val="tx1"/>
              </a:solidFill>
            </a:endParaRPr>
          </a:p>
          <a:p>
            <a:pPr>
              <a:spcBef>
                <a:spcPts val="1200"/>
              </a:spcBef>
              <a:spcAft>
                <a:spcPts val="600"/>
              </a:spcAft>
            </a:pPr>
            <a:r>
              <a:rPr lang="en-US" sz="2400" dirty="0" smtClean="0">
                <a:solidFill>
                  <a:schemeClr val="tx1"/>
                </a:solidFill>
              </a:rPr>
              <a:t>VA Secretary Jim Nicholson testified before Congress that it would cost at least $10 million just to inform veterans of the security breach.</a:t>
            </a:r>
          </a:p>
          <a:p>
            <a:pPr>
              <a:spcBef>
                <a:spcPts val="1200"/>
              </a:spcBef>
              <a:spcAft>
                <a:spcPts val="600"/>
              </a:spcAft>
            </a:pPr>
            <a:r>
              <a:rPr lang="en-US" sz="2400" dirty="0" smtClean="0">
                <a:solidFill>
                  <a:schemeClr val="tx1"/>
                </a:solidFill>
              </a:rPr>
              <a:t>Total cost of data breach: $100 million</a:t>
            </a:r>
            <a:endParaRPr lang="en-US" sz="24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5-</a:t>
            </a:r>
            <a:fld id="{4C0BDC54-7FBA-410E-843C-F866E66B0366}" type="slidenum">
              <a:rPr lang="en-US" smtClean="0">
                <a:solidFill>
                  <a:schemeClr val="tx1"/>
                </a:solidFill>
              </a:rPr>
              <a:pPr/>
              <a:t>9</a:t>
            </a:fld>
            <a:endParaRPr lang="en-US" dirty="0">
              <a:solidFill>
                <a:schemeClr val="tx1"/>
              </a:solidFill>
            </a:endParaRPr>
          </a:p>
        </p:txBody>
      </p:sp>
      <p:pic>
        <p:nvPicPr>
          <p:cNvPr id="6" name="Picture 5" descr="v.gif"/>
          <p:cNvPicPr>
            <a:picLocks noChangeAspect="1"/>
          </p:cNvPicPr>
          <p:nvPr/>
        </p:nvPicPr>
        <p:blipFill>
          <a:blip r:embed="rId3" cstate="print"/>
          <a:stretch>
            <a:fillRect/>
          </a:stretch>
        </p:blipFill>
        <p:spPr>
          <a:xfrm>
            <a:off x="3489434" y="914400"/>
            <a:ext cx="5654566" cy="9144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907</TotalTime>
  <Words>1610</Words>
  <Application>Microsoft Office PowerPoint</Application>
  <PresentationFormat>On-screen Show (4:3)</PresentationFormat>
  <Paragraphs>264</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IT Security, Crime, Compliance, and Continuity  </vt:lpstr>
      <vt:lpstr>Chapter 5 Outline</vt:lpstr>
      <vt:lpstr>Chapter 5 Learning Objectives</vt:lpstr>
      <vt:lpstr>For Class Discussion &amp; Debate Swiss Bank Account Data Stolen from HSBC Private Bank </vt:lpstr>
      <vt:lpstr>Debate (see book for full text) </vt:lpstr>
      <vt:lpstr>5.1 Protecting Data and Business Operations</vt:lpstr>
      <vt:lpstr> IT Security Principles</vt:lpstr>
      <vt:lpstr>Know Your Enemy and Your Risks</vt:lpstr>
      <vt:lpstr>IT at Work 5.1  $100 Million Data Breach</vt:lpstr>
      <vt:lpstr>Risks</vt:lpstr>
      <vt:lpstr>IT Security Defense-in-Depth Model</vt:lpstr>
      <vt:lpstr>5.2 IS Vulnerabilities and Threats</vt:lpstr>
      <vt:lpstr>Slide 13</vt:lpstr>
      <vt:lpstr>Malware and Botnet Defenses</vt:lpstr>
      <vt:lpstr>5.3 Fraud, Crimes, and Violations</vt:lpstr>
      <vt:lpstr>IT at Work 5.4  Madoff Defrauds Investors of $64.8 Billion </vt:lpstr>
      <vt:lpstr>Internal Fraud Prevention and Detection</vt:lpstr>
      <vt:lpstr>5.4 IT and Network Security </vt:lpstr>
      <vt:lpstr>Slide 19</vt:lpstr>
      <vt:lpstr>Major categories of general controls </vt:lpstr>
      <vt:lpstr>Slide 21</vt:lpstr>
      <vt:lpstr>5.5 Network Security</vt:lpstr>
      <vt:lpstr>Slide 23</vt:lpstr>
      <vt:lpstr>Authentication</vt:lpstr>
      <vt:lpstr>5.6 Internal Control and Compliance </vt:lpstr>
      <vt:lpstr>Internal Controls Needed for Compliance</vt:lpstr>
      <vt:lpstr>Symptoms of Fraud That Can Be Detected by Internal Controls </vt:lpstr>
      <vt:lpstr>5.7 Business Continuity and Auditing</vt:lpstr>
      <vt:lpstr>Risk-Management Analysis</vt:lpstr>
      <vt:lpstr>Ethical issues</vt:lpstr>
      <vt:lpstr>Chapter 5 Link Library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Linda</dc:creator>
  <cp:lastModifiedBy> </cp:lastModifiedBy>
  <cp:revision>111</cp:revision>
  <dcterms:created xsi:type="dcterms:W3CDTF">2010-10-24T06:01:35Z</dcterms:created>
  <dcterms:modified xsi:type="dcterms:W3CDTF">2010-12-21T21:33:54Z</dcterms:modified>
</cp:coreProperties>
</file>