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63" r:id="rId3"/>
    <p:sldId id="264" r:id="rId4"/>
    <p:sldId id="265" r:id="rId5"/>
    <p:sldId id="266" r:id="rId6"/>
    <p:sldId id="267" r:id="rId7"/>
    <p:sldId id="268" r:id="rId8"/>
    <p:sldId id="269" r:id="rId9"/>
    <p:sldId id="295" r:id="rId10"/>
    <p:sldId id="270" r:id="rId11"/>
    <p:sldId id="271" r:id="rId12"/>
    <p:sldId id="272" r:id="rId13"/>
    <p:sldId id="273" r:id="rId14"/>
    <p:sldId id="274" r:id="rId15"/>
    <p:sldId id="275" r:id="rId16"/>
    <p:sldId id="276" r:id="rId17"/>
    <p:sldId id="277" r:id="rId18"/>
    <p:sldId id="296" r:id="rId19"/>
    <p:sldId id="297" r:id="rId20"/>
    <p:sldId id="298" r:id="rId21"/>
    <p:sldId id="299" r:id="rId22"/>
    <p:sldId id="290" r:id="rId23"/>
    <p:sldId id="291" r:id="rId24"/>
    <p:sldId id="292" r:id="rId25"/>
    <p:sldId id="300" r:id="rId26"/>
    <p:sldId id="301" r:id="rId27"/>
    <p:sldId id="302" r:id="rId28"/>
    <p:sldId id="27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C3D8"/>
    <a:srgbClr val="6B633D"/>
    <a:srgbClr val="534D2F"/>
    <a:srgbClr val="825700"/>
    <a:srgbClr val="C89800"/>
    <a:srgbClr val="FFD85D"/>
    <a:srgbClr val="F9B0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7" d="100"/>
          <a:sy n="107" d="100"/>
        </p:scale>
        <p:origin x="-39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view3D>
      <c:rotX val="30"/>
      <c:perspective val="30"/>
    </c:view3D>
    <c:plotArea>
      <c:layout>
        <c:manualLayout>
          <c:layoutTarget val="inner"/>
          <c:xMode val="edge"/>
          <c:yMode val="edge"/>
          <c:x val="0.13081940415342827"/>
          <c:y val="8.9863086144082782E-2"/>
          <c:w val="0.6326418243772165"/>
          <c:h val="0.82027382771183455"/>
        </c:manualLayout>
      </c:layout>
      <c:pie3DChart>
        <c:varyColors val="1"/>
        <c:ser>
          <c:idx val="0"/>
          <c:order val="0"/>
          <c:dLbls>
            <c:dLbl>
              <c:idx val="0"/>
              <c:layout>
                <c:manualLayout>
                  <c:x val="-6.3137139107611734E-2"/>
                  <c:y val="-6.844123651210271E-2"/>
                </c:manualLayout>
              </c:layout>
              <c:showVal val="1"/>
            </c:dLbl>
            <c:dLbl>
              <c:idx val="1"/>
              <c:layout>
                <c:manualLayout>
                  <c:x val="-1.6379265091863552E-2"/>
                  <c:y val="2.2702682997958589E-2"/>
                </c:manualLayout>
              </c:layout>
              <c:showVal val="1"/>
            </c:dLbl>
            <c:dLbl>
              <c:idx val="2"/>
              <c:layout>
                <c:manualLayout>
                  <c:x val="2.4514873140857391E-2"/>
                  <c:y val="-0.17773111694371538"/>
                </c:manualLayout>
              </c:layout>
              <c:showVal val="1"/>
            </c:dLbl>
            <c:dLbl>
              <c:idx val="3"/>
              <c:layout>
                <c:manualLayout>
                  <c:x val="1.4705599300087583E-2"/>
                  <c:y val="-2.6054607757363856E-2"/>
                </c:manualLayout>
              </c:layout>
              <c:showVal val="1"/>
            </c:dLbl>
            <c:txPr>
              <a:bodyPr/>
              <a:lstStyle/>
              <a:p>
                <a:pPr>
                  <a:defRPr sz="2400" b="1"/>
                </a:pPr>
                <a:endParaRPr lang="en-US"/>
              </a:p>
            </c:txPr>
            <c:showVal val="1"/>
            <c:showLeaderLines val="1"/>
          </c:dLbls>
          <c:cat>
            <c:strRef>
              <c:f>Sheet1!$A$2:$A$8</c:f>
              <c:strCache>
                <c:ptCount val="7"/>
                <c:pt idx="0">
                  <c:v>Blackberry</c:v>
                </c:pt>
                <c:pt idx="1">
                  <c:v>Apple iOS</c:v>
                </c:pt>
                <c:pt idx="2">
                  <c:v>MS Windows Mobile</c:v>
                </c:pt>
                <c:pt idx="3">
                  <c:v>Android OS</c:v>
                </c:pt>
                <c:pt idx="4">
                  <c:v>Palm OS</c:v>
                </c:pt>
                <c:pt idx="5">
                  <c:v>Linux</c:v>
                </c:pt>
                <c:pt idx="6">
                  <c:v>Symbian</c:v>
                </c:pt>
              </c:strCache>
            </c:strRef>
          </c:cat>
          <c:val>
            <c:numRef>
              <c:f>Sheet1!$B$2:$B$8</c:f>
              <c:numCache>
                <c:formatCode>0%</c:formatCode>
                <c:ptCount val="7"/>
                <c:pt idx="0">
                  <c:v>0.35000000000000031</c:v>
                </c:pt>
                <c:pt idx="1">
                  <c:v>0.28000000000000008</c:v>
                </c:pt>
                <c:pt idx="2">
                  <c:v>0.19000000000000022</c:v>
                </c:pt>
                <c:pt idx="3">
                  <c:v>9.0000000000000066E-2</c:v>
                </c:pt>
                <c:pt idx="4">
                  <c:v>4.0000000000000098E-2</c:v>
                </c:pt>
                <c:pt idx="5">
                  <c:v>3.0000000000000058E-2</c:v>
                </c:pt>
                <c:pt idx="6">
                  <c:v>2.0000000000000049E-2</c:v>
                </c:pt>
              </c:numCache>
            </c:numRef>
          </c:val>
        </c:ser>
      </c:pie3DChart>
    </c:plotArea>
    <c:legend>
      <c:legendPos val="r"/>
      <c:layout>
        <c:manualLayout>
          <c:xMode val="edge"/>
          <c:yMode val="edge"/>
          <c:x val="0.81430628463108778"/>
          <c:y val="2.8833333333333346E-2"/>
          <c:w val="0.17643445610965303"/>
          <c:h val="0.79925740532433442"/>
        </c:manualLayout>
      </c:layout>
      <c:txPr>
        <a:bodyPr/>
        <a:lstStyle/>
        <a:p>
          <a:pPr>
            <a:defRPr sz="1800"/>
          </a:pPr>
          <a:endParaRPr lang="en-US"/>
        </a:p>
      </c:txPr>
    </c:legend>
    <c:plotVisOnly val="1"/>
  </c:chart>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view3D>
      <c:rotX val="30"/>
      <c:perspective val="30"/>
    </c:view3D>
    <c:plotArea>
      <c:layout/>
      <c:pie3DChart>
        <c:varyColors val="1"/>
        <c:ser>
          <c:idx val="0"/>
          <c:order val="0"/>
          <c:dLbls>
            <c:dLbl>
              <c:idx val="0"/>
              <c:layout>
                <c:manualLayout>
                  <c:x val="-1.0623797025371818E-2"/>
                  <c:y val="-3.5984981044036163E-2"/>
                </c:manualLayout>
              </c:layout>
              <c:showVal val="1"/>
            </c:dLbl>
            <c:dLbl>
              <c:idx val="1"/>
              <c:layout>
                <c:manualLayout>
                  <c:x val="2.7077865266841855E-4"/>
                  <c:y val="1.7730023330417118E-2"/>
                </c:manualLayout>
              </c:layout>
              <c:showVal val="1"/>
            </c:dLbl>
            <c:dLbl>
              <c:idx val="2"/>
              <c:layout>
                <c:manualLayout>
                  <c:x val="2.3637685914260752E-2"/>
                  <c:y val="2.6767643627880016E-2"/>
                </c:manualLayout>
              </c:layout>
              <c:showVal val="1"/>
            </c:dLbl>
            <c:dLbl>
              <c:idx val="3"/>
              <c:layout>
                <c:manualLayout>
                  <c:x val="-7.4383202099738517E-3"/>
                  <c:y val="2.4323782443861186E-2"/>
                </c:manualLayout>
              </c:layout>
              <c:showVal val="1"/>
            </c:dLbl>
            <c:dLbl>
              <c:idx val="4"/>
              <c:layout>
                <c:manualLayout>
                  <c:x val="-1.8749999999999999E-2"/>
                  <c:y val="1.8073053368328963E-2"/>
                </c:manualLayout>
              </c:layout>
              <c:showVal val="1"/>
            </c:dLbl>
            <c:dLbl>
              <c:idx val="5"/>
              <c:layout>
                <c:manualLayout>
                  <c:x val="7.7209098862642397E-3"/>
                  <c:y val="-6.5870880723242931E-2"/>
                </c:manualLayout>
              </c:layout>
              <c:showVal val="1"/>
            </c:dLbl>
            <c:txPr>
              <a:bodyPr/>
              <a:lstStyle/>
              <a:p>
                <a:pPr>
                  <a:defRPr sz="2400" b="1"/>
                </a:pPr>
                <a:endParaRPr lang="en-US"/>
              </a:p>
            </c:txPr>
            <c:showVal val="1"/>
            <c:showLeaderLines val="1"/>
          </c:dLbls>
          <c:cat>
            <c:strRef>
              <c:f>Sheet1!$A$22:$A$28</c:f>
              <c:strCache>
                <c:ptCount val="7"/>
                <c:pt idx="0">
                  <c:v>Research in Motion</c:v>
                </c:pt>
                <c:pt idx="1">
                  <c:v>Apple iOS</c:v>
                </c:pt>
                <c:pt idx="2">
                  <c:v>MS Windows Mobile</c:v>
                </c:pt>
                <c:pt idx="3">
                  <c:v>Android OS</c:v>
                </c:pt>
                <c:pt idx="4">
                  <c:v>Linux</c:v>
                </c:pt>
                <c:pt idx="5">
                  <c:v>Symbian</c:v>
                </c:pt>
                <c:pt idx="6">
                  <c:v>Other OS</c:v>
                </c:pt>
              </c:strCache>
            </c:strRef>
          </c:cat>
          <c:val>
            <c:numRef>
              <c:f>Sheet1!$B$22:$B$28</c:f>
              <c:numCache>
                <c:formatCode>0%</c:formatCode>
                <c:ptCount val="7"/>
                <c:pt idx="0">
                  <c:v>0.2</c:v>
                </c:pt>
                <c:pt idx="1">
                  <c:v>0.14000000000000001</c:v>
                </c:pt>
                <c:pt idx="2">
                  <c:v>9.0000000000000024E-2</c:v>
                </c:pt>
                <c:pt idx="3">
                  <c:v>4.0000000000000022E-2</c:v>
                </c:pt>
                <c:pt idx="4">
                  <c:v>0.05</c:v>
                </c:pt>
                <c:pt idx="5">
                  <c:v>0.47000000000000008</c:v>
                </c:pt>
                <c:pt idx="6">
                  <c:v>1.0000000000000005E-2</c:v>
                </c:pt>
              </c:numCache>
            </c:numRef>
          </c:val>
        </c:ser>
      </c:pie3DChart>
    </c:plotArea>
    <c:legend>
      <c:legendPos val="r"/>
      <c:layout>
        <c:manualLayout>
          <c:xMode val="edge"/>
          <c:yMode val="edge"/>
          <c:x val="0.8050470253718286"/>
          <c:y val="8.8772350762710991E-2"/>
          <c:w val="0.18569371536891222"/>
          <c:h val="0.77299626155885959"/>
        </c:manualLayout>
      </c:layout>
      <c:txPr>
        <a:bodyPr/>
        <a:lstStyle/>
        <a:p>
          <a:pPr>
            <a:defRPr sz="1600"/>
          </a:pPr>
          <a:endParaRPr lang="en-US"/>
        </a:p>
      </c:txPr>
    </c:legend>
    <c:plotVisOnly val="1"/>
  </c:chart>
  <c:externalData r:id="rId2"/>
  <c:userShapes r:id="rId3"/>
</c:chartSpace>
</file>

<file path=ppt/drawings/drawing1.xml><?xml version="1.0" encoding="utf-8"?>
<c:userShapes xmlns:c="http://schemas.openxmlformats.org/drawingml/2006/chart">
  <cdr:relSizeAnchor xmlns:cdr="http://schemas.openxmlformats.org/drawingml/2006/chartDrawing">
    <cdr:from>
      <cdr:x>0.54333</cdr:x>
      <cdr:y>0.83611</cdr:y>
    </cdr:from>
    <cdr:to>
      <cdr:x>0.98583</cdr:x>
      <cdr:y>0.98611</cdr:y>
    </cdr:to>
    <cdr:sp macro="" textlink="">
      <cdr:nvSpPr>
        <cdr:cNvPr id="3" name="TextBox 2"/>
        <cdr:cNvSpPr txBox="1"/>
      </cdr:nvSpPr>
      <cdr:spPr>
        <a:xfrm xmlns:a="http://schemas.openxmlformats.org/drawingml/2006/main">
          <a:off x="2484104" y="2293611"/>
          <a:ext cx="2023125" cy="41148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a:t>Source: Adapted </a:t>
          </a:r>
          <a:r>
            <a:rPr lang="en-US" sz="1400" dirty="0" smtClean="0"/>
            <a:t>from The  Nielsen </a:t>
          </a:r>
          <a:r>
            <a:rPr lang="en-US" sz="1400" dirty="0"/>
            <a:t>Company</a:t>
          </a:r>
        </a:p>
      </cdr:txBody>
    </cdr:sp>
  </cdr:relSizeAnchor>
</c:userShapes>
</file>

<file path=ppt/drawings/drawing2.xml><?xml version="1.0" encoding="utf-8"?>
<c:userShapes xmlns:c="http://schemas.openxmlformats.org/drawingml/2006/chart">
  <cdr:relSizeAnchor xmlns:cdr="http://schemas.openxmlformats.org/drawingml/2006/chartDrawing">
    <cdr:from>
      <cdr:x>0.605</cdr:x>
      <cdr:y>0.87542</cdr:y>
    </cdr:from>
    <cdr:to>
      <cdr:x>1</cdr:x>
      <cdr:y>0.975</cdr:y>
    </cdr:to>
    <cdr:sp macro="" textlink="">
      <cdr:nvSpPr>
        <cdr:cNvPr id="3" name="TextBox 2"/>
        <cdr:cNvSpPr txBox="1"/>
      </cdr:nvSpPr>
      <cdr:spPr>
        <a:xfrm xmlns:a="http://schemas.openxmlformats.org/drawingml/2006/main">
          <a:off x="4978908" y="4495800"/>
          <a:ext cx="3250692" cy="51137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dirty="0"/>
            <a:t>Source: </a:t>
          </a:r>
          <a:r>
            <a:rPr lang="en-US" sz="1600" dirty="0" smtClean="0"/>
            <a:t>Adapted </a:t>
          </a:r>
          <a:r>
            <a:rPr lang="en-US" sz="1600" dirty="0"/>
            <a:t>from Gartner, 2010</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1/22/2011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ABDC054-D3EC-4621-A004-CF1971A1A9C0}" type="slidenum">
              <a:rPr lang="en-US"/>
              <a:pPr fontAlgn="base">
                <a:spcBef>
                  <a:spcPct val="0"/>
                </a:spcBef>
                <a:spcAft>
                  <a:spcPct val="0"/>
                </a:spcAft>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4052636-2649-46F6-AC62-7EEF83086B9B}" type="slidenum">
              <a:rPr lang="en-US"/>
              <a:pPr fontAlgn="base">
                <a:spcBef>
                  <a:spcPct val="0"/>
                </a:spcBef>
                <a:spcAft>
                  <a:spcPct val="0"/>
                </a:spcAft>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52ACA8-8BFE-4835-82B5-B38C2CD7365B}" type="slidenum">
              <a:rPr lang="en-US"/>
              <a:pPr fontAlgn="base">
                <a:spcBef>
                  <a:spcPct val="0"/>
                </a:spcBef>
                <a:spcAft>
                  <a:spcPct val="0"/>
                </a:spcAft>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6B633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6B633D"/>
                </a:solidFill>
              </a:defRPr>
            </a:lvl1pPr>
            <a:lvl2pPr>
              <a:buClr>
                <a:schemeClr val="accent1">
                  <a:lumMod val="75000"/>
                </a:schemeClr>
              </a:buClr>
              <a:buFont typeface="Arial" pitchFamily="34" charset="0"/>
              <a:buChar char="•"/>
              <a:defRPr>
                <a:solidFill>
                  <a:schemeClr val="accent1">
                    <a:lumMod val="75000"/>
                  </a:schemeClr>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a:solidFill>
                  <a:schemeClr val="tx1"/>
                </a:solidFill>
              </a:defRPr>
            </a:lvl1pPr>
          </a:lstStyle>
          <a:p>
            <a:r>
              <a:rPr lang="en-US" dirty="0" smtClean="0"/>
              <a:t>7-</a:t>
            </a:r>
            <a:fld id="{4C0BDC54-7FBA-410E-843C-F866E66B036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1/22/2011</a:t>
            </a:fld>
            <a:endParaRPr lang="en-US" dirty="0"/>
          </a:p>
        </p:txBody>
      </p:sp>
      <p:sp>
        <p:nvSpPr>
          <p:cNvPr id="8" name="Footer Placeholder 7"/>
          <p:cNvSpPr>
            <a:spLocks noGrp="1"/>
          </p:cNvSpPr>
          <p:nvPr>
            <p:ph type="ftr" sz="quarter" idx="11"/>
          </p:nvPr>
        </p:nvSpPr>
        <p:spPr/>
        <p:txBody>
          <a:bodyPr/>
          <a:lstStyle/>
          <a:p>
            <a:r>
              <a:rPr lang="en-US" dirty="0" smtClean="0"/>
              <a:t>Copyright 2012 John Wiley &amp; Sons, Inc.</a:t>
            </a:r>
            <a:endParaRPr lang="en-US" dirty="0"/>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1/22/2011</a:t>
            </a:fld>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1/22/2011</a:t>
            </a:fld>
            <a:endParaRPr lang="en-US" dirty="0"/>
          </a:p>
        </p:txBody>
      </p:sp>
      <p:sp>
        <p:nvSpPr>
          <p:cNvPr id="3" name="Footer Placeholder 2"/>
          <p:cNvSpPr>
            <a:spLocks noGrp="1"/>
          </p:cNvSpPr>
          <p:nvPr>
            <p:ph type="ftr" sz="quarter" idx="11"/>
          </p:nvPr>
        </p:nvSpPr>
        <p:spPr/>
        <p:txBody>
          <a:bodyPr/>
          <a:lstStyle/>
          <a:p>
            <a:r>
              <a:rPr lang="en-US" dirty="0" smtClean="0"/>
              <a:t>Copyright 2012 John Wiley &amp; Sons, Inc.</a:t>
            </a:r>
            <a:endParaRPr lang="en-US" dirty="0"/>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1/22/2011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2012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BDC54-7FBA-410E-843C-F866E66B03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quare.com/" TargetMode="External"/><Relationship Id="rId3" Type="http://schemas.openxmlformats.org/officeDocument/2006/relationships/hyperlink" Target="http://boku.com/" TargetMode="External"/><Relationship Id="rId7" Type="http://schemas.openxmlformats.org/officeDocument/2006/relationships/hyperlink" Target="http://obopay.com/" TargetMode="External"/><Relationship Id="rId12" Type="http://schemas.openxmlformats.org/officeDocument/2006/relationships/hyperlink" Target="http://youtube.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paypal.com/" TargetMode="External"/><Relationship Id="rId11" Type="http://schemas.openxmlformats.org/officeDocument/2006/relationships/hyperlink" Target="http://facecash.com/" TargetMode="External"/><Relationship Id="rId5" Type="http://schemas.openxmlformats.org/officeDocument/2006/relationships/hyperlink" Target="http://zong.com/" TargetMode="External"/><Relationship Id="rId10" Type="http://schemas.openxmlformats.org/officeDocument/2006/relationships/hyperlink" Target="http://bumptechnologies.com/" TargetMode="External"/><Relationship Id="rId4" Type="http://schemas.openxmlformats.org/officeDocument/2006/relationships/hyperlink" Target="http://blingnation.com/" TargetMode="External"/><Relationship Id="rId9" Type="http://schemas.openxmlformats.org/officeDocument/2006/relationships/hyperlink" Target="http://cimbal.com/"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9.xml.rels><?xml version="1.0" encoding="UTF-8" standalone="yes"?>
<Relationships xmlns="http://schemas.openxmlformats.org/package/2006/relationships"><Relationship Id="rId3" Type="http://schemas.openxmlformats.org/officeDocument/2006/relationships/hyperlink" Target="http://openmobilealliance.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hyperlink" Target="http://nextbus.com/"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8.xml.rels><?xml version="1.0" encoding="UTF-8" standalone="yes"?>
<Relationships xmlns="http://schemas.openxmlformats.org/package/2006/relationships"><Relationship Id="rId8" Type="http://schemas.openxmlformats.org/officeDocument/2006/relationships/hyperlink" Target="http://youtube.com/watch?v=vpw9KcqgVvE&amp;feature=related" TargetMode="External"/><Relationship Id="rId3" Type="http://schemas.openxmlformats.org/officeDocument/2006/relationships/hyperlink" Target="http://ecommercetimes.com/perl/section/m-commerce/" TargetMode="External"/><Relationship Id="rId7" Type="http://schemas.openxmlformats.org/officeDocument/2006/relationships/hyperlink" Target="http://youtube.com/watch?v=b64_16K2e08"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foursquare.com/" TargetMode="External"/><Relationship Id="rId11" Type="http://schemas.openxmlformats.org/officeDocument/2006/relationships/hyperlink" Target="http://youtube.com/watch?v=6ekR-CUDD9o" TargetMode="External"/><Relationship Id="rId5" Type="http://schemas.openxmlformats.org/officeDocument/2006/relationships/hyperlink" Target="http://storefrontbacktalk.com/" TargetMode="External"/><Relationship Id="rId10" Type="http://schemas.openxmlformats.org/officeDocument/2006/relationships/hyperlink" Target="http://youtube.com/watch?v=iBieYjxUj5Q" TargetMode="External"/><Relationship Id="rId4" Type="http://schemas.openxmlformats.org/officeDocument/2006/relationships/hyperlink" Target="http://mobilecommercedaily.com/" TargetMode="External"/><Relationship Id="rId9" Type="http://schemas.openxmlformats.org/officeDocument/2006/relationships/hyperlink" Target="http://youtube.com/watch?v=zNYNZ03WH1E&amp;feature=related"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1905000"/>
            <a:ext cx="5943600" cy="1089025"/>
          </a:xfrm>
        </p:spPr>
        <p:txBody>
          <a:bodyPr>
            <a:normAutofit fontScale="90000"/>
          </a:bodyPr>
          <a:lstStyle/>
          <a:p>
            <a:r>
              <a:rPr lang="en-US" spc="0" dirty="0" smtClean="0"/>
              <a:t>Mobile Computing </a:t>
            </a:r>
            <a:r>
              <a:rPr lang="en-US" sz="3100" spc="0" dirty="0" smtClean="0"/>
              <a:t>and </a:t>
            </a:r>
            <a:r>
              <a:rPr lang="en-US" spc="0" dirty="0" smtClean="0"/>
              <a:t>Commerce </a:t>
            </a:r>
            <a:r>
              <a:rPr lang="en-US" sz="3200" dirty="0"/>
              <a:t/>
            </a:r>
            <a:br>
              <a:rPr lang="en-US" sz="3200" dirty="0"/>
            </a:br>
            <a:endParaRPr lang="en-US" sz="3200" dirty="0"/>
          </a:p>
        </p:txBody>
      </p:sp>
      <p:sp>
        <p:nvSpPr>
          <p:cNvPr id="3" name="Subtitle 2"/>
          <p:cNvSpPr>
            <a:spLocks noGrp="1"/>
          </p:cNvSpPr>
          <p:nvPr>
            <p:ph type="subTitle" idx="1"/>
          </p:nvPr>
        </p:nvSpPr>
        <p:spPr>
          <a:xfrm>
            <a:off x="3048000" y="1066800"/>
            <a:ext cx="2819400" cy="6858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a:effectLst>
                  <a:outerShdw blurRad="38100" dist="38100" dir="2700000" algn="tl">
                    <a:srgbClr val="000000">
                      <a:alpha val="43137"/>
                    </a:srgbClr>
                  </a:outerShdw>
                </a:effectLst>
              </a:rPr>
              <a:t>7</a:t>
            </a:r>
            <a:r>
              <a:rPr lang="en-US" sz="2800" spc="200" dirty="0" smtClean="0">
                <a:solidFill>
                  <a:srgbClr val="6B633D"/>
                </a:solidFill>
                <a:effectLst>
                  <a:outerShdw blurRad="38100" dist="38100" dir="2700000" algn="tl">
                    <a:srgbClr val="000000">
                      <a:alpha val="43137"/>
                    </a:srgbClr>
                  </a:outerShdw>
                </a:effectLst>
              </a:rPr>
              <a:t>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sz="1600" dirty="0" smtClean="0">
                <a:solidFill>
                  <a:schemeClr val="tx1"/>
                </a:solidFill>
              </a:rPr>
              <a:t>7-</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495800"/>
            <a:ext cx="6172200" cy="369332"/>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p:txBody>
      </p:sp>
      <p:sp>
        <p:nvSpPr>
          <p:cNvPr id="10" name="TextBox 9"/>
          <p:cNvSpPr txBox="1"/>
          <p:nvPr/>
        </p:nvSpPr>
        <p:spPr>
          <a:xfrm>
            <a:off x="3124200" y="228600"/>
            <a:ext cx="5562600" cy="369332"/>
          </a:xfrm>
          <a:prstGeom prst="rect">
            <a:avLst/>
          </a:prstGeom>
          <a:noFill/>
        </p:spPr>
        <p:txBody>
          <a:bodyPr wrap="square" rtlCol="0">
            <a:spAutoFit/>
          </a:bodyPr>
          <a:lstStyle/>
          <a:p>
            <a:r>
              <a:rPr lang="en-US" b="1" dirty="0" smtClean="0"/>
              <a:t>Part III. Web, Wireless, and Social Media Strategies</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Access Point </a:t>
            </a:r>
            <a:r>
              <a:rPr lang="en-US" sz="2800" dirty="0" smtClean="0"/>
              <a:t>(AP)</a:t>
            </a:r>
            <a:endParaRPr lang="en-US" dirty="0"/>
          </a:p>
        </p:txBody>
      </p:sp>
      <p:sp>
        <p:nvSpPr>
          <p:cNvPr id="3" name="Content Placeholder 2"/>
          <p:cNvSpPr>
            <a:spLocks noGrp="1"/>
          </p:cNvSpPr>
          <p:nvPr>
            <p:ph idx="1"/>
          </p:nvPr>
        </p:nvSpPr>
        <p:spPr>
          <a:xfrm>
            <a:off x="381000" y="2133600"/>
            <a:ext cx="7620000" cy="3306763"/>
          </a:xfrm>
        </p:spPr>
        <p:txBody>
          <a:bodyPr>
            <a:normAutofit/>
          </a:bodyPr>
          <a:lstStyle/>
          <a:p>
            <a:r>
              <a:rPr lang="en-US" sz="2400" dirty="0" smtClean="0">
                <a:solidFill>
                  <a:schemeClr val="tx1"/>
                </a:solidFill>
              </a:rPr>
              <a:t>Mobile devices must be able to connect</a:t>
            </a:r>
            <a:br>
              <a:rPr lang="en-US" sz="2400" dirty="0" smtClean="0">
                <a:solidFill>
                  <a:schemeClr val="tx1"/>
                </a:solidFill>
              </a:rPr>
            </a:br>
            <a:r>
              <a:rPr lang="en-US" sz="2400" dirty="0" smtClean="0">
                <a:solidFill>
                  <a:schemeClr val="tx1"/>
                </a:solidFill>
              </a:rPr>
              <a:t> with high-speed broadband networks.  </a:t>
            </a:r>
          </a:p>
          <a:p>
            <a:r>
              <a:rPr lang="en-US" sz="2400" dirty="0" smtClean="0">
                <a:solidFill>
                  <a:schemeClr val="tx1"/>
                </a:solidFill>
              </a:rPr>
              <a:t>Mobile computing and commerce relies on 2 basic approaches to Internet connectivity:  </a:t>
            </a:r>
          </a:p>
          <a:p>
            <a:pPr marL="857250" lvl="1" indent="-457200">
              <a:buClr>
                <a:schemeClr val="tx1"/>
              </a:buClr>
              <a:buSzPct val="85000"/>
              <a:buFont typeface="+mj-lt"/>
              <a:buAutoNum type="arabicPeriod"/>
            </a:pPr>
            <a:r>
              <a:rPr lang="en-US" sz="2400" dirty="0" smtClean="0">
                <a:solidFill>
                  <a:schemeClr val="tx1"/>
                </a:solidFill>
              </a:rPr>
              <a:t>short range wireless technologies, such as Wi-Fi </a:t>
            </a:r>
          </a:p>
          <a:p>
            <a:pPr marL="857250" lvl="1" indent="-457200">
              <a:buClr>
                <a:schemeClr val="tx1"/>
              </a:buClr>
              <a:buSzPct val="85000"/>
              <a:buFont typeface="+mj-lt"/>
              <a:buAutoNum type="arabicPeriod"/>
            </a:pPr>
            <a:r>
              <a:rPr lang="en-US" sz="2400" dirty="0" smtClean="0">
                <a:solidFill>
                  <a:schemeClr val="tx1"/>
                </a:solidFill>
              </a:rPr>
              <a:t>longer range telecommunications technologies,</a:t>
            </a:r>
            <a:br>
              <a:rPr lang="en-US" sz="2400" dirty="0" smtClean="0">
                <a:solidFill>
                  <a:schemeClr val="tx1"/>
                </a:solidFill>
              </a:rPr>
            </a:br>
            <a:r>
              <a:rPr lang="en-US" sz="2400" dirty="0" smtClean="0">
                <a:solidFill>
                  <a:schemeClr val="tx1"/>
                </a:solidFill>
              </a:rPr>
              <a:t>such as 3G and 4G networks, such as WiMAX</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10</a:t>
            </a:fld>
            <a:endParaRPr lang="en-US" dirty="0"/>
          </a:p>
        </p:txBody>
      </p:sp>
      <p:pic>
        <p:nvPicPr>
          <p:cNvPr id="7" name="Picture 6" descr="ap.gif"/>
          <p:cNvPicPr>
            <a:picLocks noChangeAspect="1"/>
          </p:cNvPicPr>
          <p:nvPr/>
        </p:nvPicPr>
        <p:blipFill>
          <a:blip r:embed="rId3" cstate="print"/>
          <a:stretch>
            <a:fillRect/>
          </a:stretch>
        </p:blipFill>
        <p:spPr>
          <a:xfrm>
            <a:off x="6095999" y="914400"/>
            <a:ext cx="2385005" cy="1828800"/>
          </a:xfrm>
          <a:prstGeom prst="rect">
            <a:avLst/>
          </a:prstGeom>
          <a:effectLst>
            <a:outerShdw blurRad="304800" dist="25400" sx="102000" sy="102000" algn="ctr" rotWithShape="0">
              <a:prstClr val="black">
                <a:alpha val="41000"/>
              </a:prstClr>
            </a:outerShdw>
          </a:effec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Wireless Local Area Networks</a:t>
            </a:r>
            <a:r>
              <a:rPr lang="en-US" sz="2800" b="0" dirty="0" smtClean="0">
                <a:solidFill>
                  <a:schemeClr val="tx1"/>
                </a:solidFill>
              </a:rPr>
              <a:t> (WLAN) </a:t>
            </a:r>
            <a:r>
              <a:rPr lang="en-US" b="0" dirty="0" smtClean="0">
                <a:solidFill>
                  <a:schemeClr val="tx1"/>
                </a:solidFill>
              </a:rPr>
              <a:t>&amp;</a:t>
            </a:r>
            <a:r>
              <a:rPr lang="en-US" dirty="0" smtClean="0">
                <a:solidFill>
                  <a:schemeClr val="tx1"/>
                </a:solidFill>
              </a:rPr>
              <a:t> Wi-Fi</a:t>
            </a:r>
            <a:endParaRPr lang="en-US" dirty="0">
              <a:solidFill>
                <a:schemeClr val="tx1"/>
              </a:solidFill>
            </a:endParaRPr>
          </a:p>
        </p:txBody>
      </p:sp>
      <p:sp>
        <p:nvSpPr>
          <p:cNvPr id="3" name="Content Placeholder 2"/>
          <p:cNvSpPr>
            <a:spLocks noGrp="1"/>
          </p:cNvSpPr>
          <p:nvPr>
            <p:ph idx="1"/>
          </p:nvPr>
        </p:nvSpPr>
        <p:spPr>
          <a:xfrm>
            <a:off x="381000" y="1295400"/>
            <a:ext cx="7620000" cy="5029200"/>
          </a:xfrm>
        </p:spPr>
        <p:txBody>
          <a:bodyPr>
            <a:normAutofit fontScale="92500" lnSpcReduction="10000"/>
          </a:bodyPr>
          <a:lstStyle/>
          <a:p>
            <a:pPr>
              <a:spcBef>
                <a:spcPts val="600"/>
              </a:spcBef>
              <a:spcAft>
                <a:spcPts val="600"/>
              </a:spcAft>
            </a:pPr>
            <a:r>
              <a:rPr lang="en-US" sz="2400" dirty="0" smtClean="0">
                <a:solidFill>
                  <a:schemeClr val="tx1"/>
                </a:solidFill>
              </a:rPr>
              <a:t>WLANs transmit/receive data over airwaves over a </a:t>
            </a:r>
            <a:br>
              <a:rPr lang="en-US" sz="2400" dirty="0" smtClean="0">
                <a:solidFill>
                  <a:schemeClr val="tx1"/>
                </a:solidFill>
              </a:rPr>
            </a:br>
            <a:r>
              <a:rPr lang="en-US" sz="2400" dirty="0" smtClean="0">
                <a:solidFill>
                  <a:schemeClr val="tx1"/>
                </a:solidFill>
              </a:rPr>
              <a:t>short distance –</a:t>
            </a:r>
            <a:r>
              <a:rPr lang="en-US" sz="2400" i="1" dirty="0" smtClean="0">
                <a:solidFill>
                  <a:schemeClr val="tx1"/>
                </a:solidFill>
              </a:rPr>
              <a:t>Wi-Fi </a:t>
            </a:r>
          </a:p>
          <a:p>
            <a:pPr>
              <a:spcBef>
                <a:spcPts val="600"/>
              </a:spcBef>
              <a:spcAft>
                <a:spcPts val="600"/>
              </a:spcAft>
            </a:pPr>
            <a:r>
              <a:rPr lang="en-US" sz="2400" dirty="0" smtClean="0">
                <a:solidFill>
                  <a:schemeClr val="tx1"/>
                </a:solidFill>
              </a:rPr>
              <a:t>Typical configuration: a transmitter with an antenna, </a:t>
            </a:r>
            <a:br>
              <a:rPr lang="en-US" sz="2400" dirty="0" smtClean="0">
                <a:solidFill>
                  <a:schemeClr val="tx1"/>
                </a:solidFill>
              </a:rPr>
            </a:br>
            <a:r>
              <a:rPr lang="en-US" sz="2400" dirty="0" smtClean="0">
                <a:solidFill>
                  <a:schemeClr val="tx1"/>
                </a:solidFill>
              </a:rPr>
              <a:t>called a </a:t>
            </a:r>
            <a:r>
              <a:rPr lang="en-US" sz="2400" i="1" dirty="0" smtClean="0">
                <a:solidFill>
                  <a:schemeClr val="tx1"/>
                </a:solidFill>
              </a:rPr>
              <a:t>wireless access point (WAP) </a:t>
            </a:r>
            <a:r>
              <a:rPr lang="en-US" sz="2400" dirty="0" smtClean="0">
                <a:solidFill>
                  <a:schemeClr val="tx1"/>
                </a:solidFill>
              </a:rPr>
              <a:t>connects to a </a:t>
            </a:r>
            <a:br>
              <a:rPr lang="en-US" sz="2400" dirty="0" smtClean="0">
                <a:solidFill>
                  <a:schemeClr val="tx1"/>
                </a:solidFill>
              </a:rPr>
            </a:br>
            <a:r>
              <a:rPr lang="en-US" sz="2400" dirty="0" smtClean="0">
                <a:solidFill>
                  <a:schemeClr val="tx1"/>
                </a:solidFill>
              </a:rPr>
              <a:t>wired LAN from a fixed location or to satellite dishes </a:t>
            </a:r>
            <a:br>
              <a:rPr lang="en-US" sz="2400" dirty="0" smtClean="0">
                <a:solidFill>
                  <a:schemeClr val="tx1"/>
                </a:solidFill>
              </a:rPr>
            </a:br>
            <a:r>
              <a:rPr lang="en-US" sz="2400" dirty="0" smtClean="0">
                <a:solidFill>
                  <a:schemeClr val="tx1"/>
                </a:solidFill>
              </a:rPr>
              <a:t>that provide an Internet connection</a:t>
            </a:r>
          </a:p>
          <a:p>
            <a:r>
              <a:rPr lang="en-US" sz="2400" dirty="0" smtClean="0">
                <a:solidFill>
                  <a:schemeClr val="tx1"/>
                </a:solidFill>
              </a:rPr>
              <a:t>Wi-Fi is used to support business &amp; compliance requirements</a:t>
            </a:r>
          </a:p>
          <a:p>
            <a:pPr lvl="1"/>
            <a:r>
              <a:rPr lang="en-US" sz="2200" dirty="0" smtClean="0">
                <a:solidFill>
                  <a:schemeClr val="tx2">
                    <a:lumMod val="75000"/>
                  </a:schemeClr>
                </a:solidFill>
              </a:rPr>
              <a:t>After the 2006 Sago mine disaster in W. Virginia, the U.S. Congress passed the </a:t>
            </a:r>
            <a:r>
              <a:rPr lang="en-US" sz="2200" i="1" dirty="0" smtClean="0">
                <a:solidFill>
                  <a:schemeClr val="tx2">
                    <a:lumMod val="75000"/>
                  </a:schemeClr>
                </a:solidFill>
              </a:rPr>
              <a:t>Mine Improvement and New Emergency Response (MINER) Act</a:t>
            </a:r>
          </a:p>
          <a:p>
            <a:pPr lvl="1"/>
            <a:r>
              <a:rPr lang="en-US" sz="2200" i="1" dirty="0" smtClean="0">
                <a:solidFill>
                  <a:schemeClr val="tx2">
                    <a:lumMod val="75000"/>
                  </a:schemeClr>
                </a:solidFill>
              </a:rPr>
              <a:t>MINER Act </a:t>
            </a:r>
            <a:r>
              <a:rPr lang="en-US" sz="2200" dirty="0" smtClean="0">
                <a:solidFill>
                  <a:schemeClr val="tx2">
                    <a:lumMod val="75000"/>
                  </a:schemeClr>
                </a:solidFill>
              </a:rPr>
              <a:t>requires 2-way communications between underground and surface personnel; and an e-tracking system so  surface personnel can determine the location of anyone trapped underground</a:t>
            </a:r>
          </a:p>
          <a:p>
            <a:pPr lvl="1"/>
            <a:r>
              <a:rPr lang="en-US" sz="2200" i="1" dirty="0" smtClean="0">
                <a:solidFill>
                  <a:schemeClr val="tx2">
                    <a:lumMod val="75000"/>
                  </a:schemeClr>
                </a:solidFill>
              </a:rPr>
              <a:t>Solution: </a:t>
            </a:r>
            <a:r>
              <a:rPr lang="en-US" sz="2200" dirty="0" smtClean="0">
                <a:solidFill>
                  <a:schemeClr val="tx2">
                    <a:lumMod val="75000"/>
                  </a:schemeClr>
                </a:solidFill>
              </a:rPr>
              <a:t>Wi-Fi to monitor underground conditions</a:t>
            </a:r>
            <a:endParaRPr lang="en-US" sz="2200" i="1" dirty="0" smtClean="0">
              <a:solidFill>
                <a:schemeClr val="tx2">
                  <a:lumMod val="75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11</a:t>
            </a:fld>
            <a:endParaRPr lang="en-US" dirty="0"/>
          </a:p>
        </p:txBody>
      </p:sp>
      <p:pic>
        <p:nvPicPr>
          <p:cNvPr id="7" name="Picture 6" descr="wifi-logo1.gif"/>
          <p:cNvPicPr>
            <a:picLocks noChangeAspect="1"/>
          </p:cNvPicPr>
          <p:nvPr/>
        </p:nvPicPr>
        <p:blipFill>
          <a:blip r:embed="rId3" cstate="print"/>
          <a:stretch>
            <a:fillRect/>
          </a:stretch>
        </p:blipFill>
        <p:spPr>
          <a:xfrm>
            <a:off x="7086600" y="1524000"/>
            <a:ext cx="1604632" cy="1371600"/>
          </a:xfrm>
          <a:prstGeom prst="rect">
            <a:avLst/>
          </a:prstGeom>
          <a:effectLst>
            <a:outerShdw blurRad="304800" sx="114000" sy="114000" algn="ctr" rotWithShape="0">
              <a:prstClr val="black">
                <a:alpha val="60000"/>
              </a:prstClr>
            </a:outerShdw>
          </a:effectLst>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12</a:t>
            </a:fld>
            <a:endParaRPr lang="en-US" dirty="0"/>
          </a:p>
        </p:txBody>
      </p:sp>
      <p:pic>
        <p:nvPicPr>
          <p:cNvPr id="6" name="Picture 12" descr="nt0004-y"/>
          <p:cNvPicPr>
            <a:picLocks noGrp="1" noChangeAspect="1" noChangeArrowheads="1"/>
          </p:cNvPicPr>
          <p:nvPr>
            <p:ph idx="1"/>
          </p:nvPr>
        </p:nvPicPr>
        <p:blipFill>
          <a:blip r:embed="rId3" cstate="print"/>
          <a:srcRect/>
          <a:stretch>
            <a:fillRect/>
          </a:stretch>
        </p:blipFill>
        <p:spPr bwMode="auto">
          <a:xfrm>
            <a:off x="2133600" y="613596"/>
            <a:ext cx="4191000" cy="5101403"/>
          </a:xfrm>
          <a:prstGeom prst="rect">
            <a:avLst/>
          </a:prstGeom>
          <a:noFill/>
          <a:ln w="9525">
            <a:noFill/>
            <a:miter lim="800000"/>
            <a:headEnd/>
            <a:tailEnd/>
          </a:ln>
          <a:effectLst>
            <a:outerShdw blurRad="292100" dist="228600" dir="2280000" sx="102000" sy="102000" algn="ctr" rotWithShape="0">
              <a:prstClr val="black">
                <a:alpha val="40000"/>
              </a:prstClr>
            </a:outerShdw>
          </a:effectLst>
        </p:spPr>
      </p:pic>
      <p:sp>
        <p:nvSpPr>
          <p:cNvPr id="7" name="Rectangle 4"/>
          <p:cNvSpPr>
            <a:spLocks noChangeArrowheads="1"/>
          </p:cNvSpPr>
          <p:nvPr/>
        </p:nvSpPr>
        <p:spPr bwMode="auto">
          <a:xfrm>
            <a:off x="1905000" y="5879068"/>
            <a:ext cx="4572000" cy="369332"/>
          </a:xfrm>
          <a:prstGeom prst="rect">
            <a:avLst/>
          </a:prstGeom>
          <a:noFill/>
          <a:ln w="9525">
            <a:noFill/>
            <a:miter lim="800000"/>
            <a:headEnd/>
            <a:tailEnd/>
          </a:ln>
        </p:spPr>
        <p:txBody>
          <a:bodyPr wrap="square">
            <a:spAutoFit/>
          </a:bodyPr>
          <a:lstStyle/>
          <a:p>
            <a:pPr algn="ctr"/>
            <a:r>
              <a:rPr lang="en-US" b="1" dirty="0">
                <a:latin typeface="Calibri" pitchFamily="34" charset="0"/>
              </a:rPr>
              <a:t>Figure 7.7 How Wi-Fi </a:t>
            </a:r>
            <a:r>
              <a:rPr lang="en-US" b="1" dirty="0" smtClean="0">
                <a:latin typeface="Calibri" pitchFamily="34" charset="0"/>
              </a:rPr>
              <a:t>works</a:t>
            </a:r>
            <a:endParaRPr lang="en-US" b="1" dirty="0">
              <a:solidFill>
                <a:srgbClr val="FF0000"/>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7.2 Mobile Financial Services (MFS)</a:t>
            </a:r>
            <a:endParaRPr lang="en-US" dirty="0">
              <a:solidFill>
                <a:schemeClr val="tx2">
                  <a:lumMod val="75000"/>
                </a:schemeClr>
              </a:solidFill>
            </a:endParaRPr>
          </a:p>
        </p:txBody>
      </p:sp>
      <p:sp>
        <p:nvSpPr>
          <p:cNvPr id="3" name="Content Placeholder 2"/>
          <p:cNvSpPr>
            <a:spLocks noGrp="1"/>
          </p:cNvSpPr>
          <p:nvPr>
            <p:ph idx="1"/>
          </p:nvPr>
        </p:nvSpPr>
        <p:spPr>
          <a:xfrm>
            <a:off x="457200" y="1371600"/>
            <a:ext cx="8229600" cy="4525963"/>
          </a:xfrm>
        </p:spPr>
        <p:txBody>
          <a:bodyPr>
            <a:normAutofit/>
          </a:bodyPr>
          <a:lstStyle/>
          <a:p>
            <a:r>
              <a:rPr lang="en-US" sz="2400" dirty="0" smtClean="0">
                <a:solidFill>
                  <a:schemeClr val="tx2">
                    <a:lumMod val="75000"/>
                  </a:schemeClr>
                </a:solidFill>
              </a:rPr>
              <a:t>Mobile banking is an extension of online banking </a:t>
            </a:r>
          </a:p>
          <a:p>
            <a:r>
              <a:rPr lang="en-US" sz="2400" dirty="0" smtClean="0">
                <a:solidFill>
                  <a:schemeClr val="tx1"/>
                </a:solidFill>
              </a:rPr>
              <a:t>Financial service handhelds use </a:t>
            </a:r>
            <a:r>
              <a:rPr lang="en-US" sz="2400" b="1" dirty="0" smtClean="0">
                <a:solidFill>
                  <a:schemeClr val="tx1"/>
                </a:solidFill>
              </a:rPr>
              <a:t>short codes </a:t>
            </a:r>
            <a:r>
              <a:rPr lang="en-US" sz="2400" dirty="0" smtClean="0">
                <a:solidFill>
                  <a:schemeClr val="tx1"/>
                </a:solidFill>
              </a:rPr>
              <a:t>for sending SMS texts. Once a company has leased its short code, it can use it in promotions and interactivity with customers</a:t>
            </a:r>
          </a:p>
          <a:p>
            <a:pPr lvl="1"/>
            <a:r>
              <a:rPr lang="en-US" sz="2000" dirty="0" smtClean="0">
                <a:solidFill>
                  <a:schemeClr val="tx2">
                    <a:lumMod val="75000"/>
                  </a:schemeClr>
                </a:solidFill>
              </a:rPr>
              <a:t>Voting on the TV show </a:t>
            </a:r>
            <a:r>
              <a:rPr lang="en-US" sz="2000" i="1" dirty="0" smtClean="0">
                <a:solidFill>
                  <a:schemeClr val="tx2">
                    <a:lumMod val="75000"/>
                  </a:schemeClr>
                </a:solidFill>
              </a:rPr>
              <a:t>American Idol</a:t>
            </a:r>
            <a:r>
              <a:rPr lang="en-US" sz="2000" dirty="0" smtClean="0">
                <a:solidFill>
                  <a:schemeClr val="tx2">
                    <a:lumMod val="75000"/>
                  </a:schemeClr>
                </a:solidFill>
              </a:rPr>
              <a:t> is done with short codes. </a:t>
            </a:r>
            <a:br>
              <a:rPr lang="en-US" sz="2000" dirty="0" smtClean="0">
                <a:solidFill>
                  <a:schemeClr val="tx2">
                    <a:lumMod val="75000"/>
                  </a:schemeClr>
                </a:solidFill>
              </a:rPr>
            </a:br>
            <a:r>
              <a:rPr lang="en-US" sz="2000" dirty="0" smtClean="0">
                <a:solidFill>
                  <a:schemeClr val="tx2">
                    <a:lumMod val="75000"/>
                  </a:schemeClr>
                </a:solidFill>
              </a:rPr>
              <a:t>Each contestant is assigned a  short code; &amp; viewers send text messages indicating which performer they liked best.</a:t>
            </a:r>
          </a:p>
          <a:p>
            <a:pPr marL="2377440">
              <a:spcBef>
                <a:spcPts val="3000"/>
              </a:spcBef>
              <a:buNone/>
            </a:pPr>
            <a:r>
              <a:rPr lang="en-US" sz="2400" dirty="0" smtClean="0">
                <a:solidFill>
                  <a:schemeClr val="tx1"/>
                </a:solidFill>
              </a:rPr>
              <a:t>	</a:t>
            </a:r>
            <a:r>
              <a:rPr lang="en-US" sz="2200" dirty="0" smtClean="0">
                <a:solidFill>
                  <a:schemeClr val="tx1"/>
                </a:solidFill>
              </a:rPr>
              <a:t>In Europe,  U.S., &amp; Asia, an increasing </a:t>
            </a:r>
            <a:br>
              <a:rPr lang="en-US" sz="2200" dirty="0" smtClean="0">
                <a:solidFill>
                  <a:schemeClr val="tx1"/>
                </a:solidFill>
              </a:rPr>
            </a:br>
            <a:r>
              <a:rPr lang="en-US" sz="2200" dirty="0" smtClean="0">
                <a:solidFill>
                  <a:schemeClr val="tx1"/>
                </a:solidFill>
              </a:rPr>
              <a:t>percent of banks offer mobile access </a:t>
            </a:r>
            <a:br>
              <a:rPr lang="en-US" sz="2200" dirty="0" smtClean="0">
                <a:solidFill>
                  <a:schemeClr val="tx1"/>
                </a:solidFill>
              </a:rPr>
            </a:br>
            <a:r>
              <a:rPr lang="en-US" sz="2200" dirty="0" smtClean="0">
                <a:solidFill>
                  <a:schemeClr val="tx1"/>
                </a:solidFill>
              </a:rPr>
              <a:t>to financial and account information</a:t>
            </a:r>
            <a:endParaRPr lang="en-US" sz="22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13</a:t>
            </a:fld>
            <a:endParaRPr lang="en-US" dirty="0"/>
          </a:p>
        </p:txBody>
      </p:sp>
      <p:pic>
        <p:nvPicPr>
          <p:cNvPr id="6" name="Picture 5" descr="s.gif"/>
          <p:cNvPicPr>
            <a:picLocks noChangeAspect="1"/>
          </p:cNvPicPr>
          <p:nvPr/>
        </p:nvPicPr>
        <p:blipFill>
          <a:blip r:embed="rId3" cstate="print"/>
          <a:stretch>
            <a:fillRect/>
          </a:stretch>
        </p:blipFill>
        <p:spPr>
          <a:xfrm>
            <a:off x="1029665" y="4114800"/>
            <a:ext cx="1637335" cy="1608983"/>
          </a:xfrm>
          <a:prstGeom prst="rect">
            <a:avLst/>
          </a:prstGeom>
          <a:noFill/>
          <a:ln>
            <a:noFill/>
          </a:ln>
          <a:effectLst>
            <a:outerShdw blurRad="266700" dist="101600" dir="8100000" algn="tr" rotWithShape="0">
              <a:prstClr val="black">
                <a:alpha val="40000"/>
              </a:prstClr>
            </a:outerShdw>
          </a:effec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solidFill>
                  <a:schemeClr val="tx1"/>
                </a:solidFill>
              </a:rPr>
              <a:t>Mobile Banking Security Risks</a:t>
            </a:r>
            <a:endParaRPr lang="en-US" sz="2800" i="1" dirty="0">
              <a:solidFill>
                <a:schemeClr val="tx1"/>
              </a:solidFill>
            </a:endParaRPr>
          </a:p>
        </p:txBody>
      </p:sp>
      <p:sp>
        <p:nvSpPr>
          <p:cNvPr id="3" name="Content Placeholder 2"/>
          <p:cNvSpPr>
            <a:spLocks noGrp="1"/>
          </p:cNvSpPr>
          <p:nvPr>
            <p:ph idx="1"/>
          </p:nvPr>
        </p:nvSpPr>
        <p:spPr>
          <a:xfrm>
            <a:off x="533400" y="1371600"/>
            <a:ext cx="7391400" cy="4678363"/>
          </a:xfrm>
        </p:spPr>
        <p:txBody>
          <a:bodyPr>
            <a:noAutofit/>
          </a:bodyPr>
          <a:lstStyle/>
          <a:p>
            <a:pPr>
              <a:spcBef>
                <a:spcPts val="600"/>
              </a:spcBef>
              <a:spcAft>
                <a:spcPts val="600"/>
              </a:spcAft>
            </a:pPr>
            <a:r>
              <a:rPr lang="en-US" sz="2000" b="1" dirty="0" smtClean="0">
                <a:solidFill>
                  <a:schemeClr val="tx1"/>
                </a:solidFill>
              </a:rPr>
              <a:t>Cloning</a:t>
            </a:r>
            <a:r>
              <a:rPr lang="en-US" sz="2000" dirty="0" smtClean="0">
                <a:solidFill>
                  <a:schemeClr val="tx1"/>
                </a:solidFill>
              </a:rPr>
              <a:t> – Duplicating the Electronic Serial Number (ESM) of one phone and using it in second phone, the clone</a:t>
            </a:r>
          </a:p>
          <a:p>
            <a:pPr>
              <a:spcBef>
                <a:spcPts val="600"/>
              </a:spcBef>
              <a:spcAft>
                <a:spcPts val="600"/>
              </a:spcAft>
            </a:pPr>
            <a:r>
              <a:rPr lang="en-US" sz="2000" b="1" dirty="0" smtClean="0">
                <a:solidFill>
                  <a:schemeClr val="tx1"/>
                </a:solidFill>
              </a:rPr>
              <a:t>Phishing</a:t>
            </a:r>
            <a:r>
              <a:rPr lang="en-US" sz="2000" dirty="0" smtClean="0">
                <a:solidFill>
                  <a:schemeClr val="tx1"/>
                </a:solidFill>
              </a:rPr>
              <a:t> – Using a fraudulent communication, such as an email, to trick the receiver into revealing confidential information</a:t>
            </a:r>
          </a:p>
          <a:p>
            <a:pPr>
              <a:spcBef>
                <a:spcPts val="600"/>
              </a:spcBef>
              <a:spcAft>
                <a:spcPts val="600"/>
              </a:spcAft>
            </a:pPr>
            <a:r>
              <a:rPr lang="en-US" sz="2000" b="1" dirty="0" smtClean="0">
                <a:solidFill>
                  <a:schemeClr val="tx1"/>
                </a:solidFill>
              </a:rPr>
              <a:t>Smishing</a:t>
            </a:r>
            <a:r>
              <a:rPr lang="en-US" sz="2000" dirty="0" smtClean="0">
                <a:solidFill>
                  <a:schemeClr val="tx1"/>
                </a:solidFill>
              </a:rPr>
              <a:t> – Similar to phishing, but the fraudulent communication comes is an SMS message</a:t>
            </a:r>
          </a:p>
          <a:p>
            <a:pPr>
              <a:spcBef>
                <a:spcPts val="600"/>
              </a:spcBef>
              <a:spcAft>
                <a:spcPts val="600"/>
              </a:spcAft>
            </a:pPr>
            <a:r>
              <a:rPr lang="en-US" sz="2000" b="1" dirty="0" smtClean="0">
                <a:solidFill>
                  <a:schemeClr val="tx1"/>
                </a:solidFill>
              </a:rPr>
              <a:t>Vishing</a:t>
            </a:r>
            <a:r>
              <a:rPr lang="en-US" sz="2000" dirty="0" smtClean="0">
                <a:solidFill>
                  <a:schemeClr val="tx1"/>
                </a:solidFill>
              </a:rPr>
              <a:t> – Similar to phishing, but the fraudulent communication is voice or voicemail message</a:t>
            </a:r>
          </a:p>
          <a:p>
            <a:pPr>
              <a:spcBef>
                <a:spcPts val="600"/>
              </a:spcBef>
              <a:spcAft>
                <a:spcPts val="600"/>
              </a:spcAft>
            </a:pPr>
            <a:r>
              <a:rPr lang="en-US" sz="2000" b="1" dirty="0" smtClean="0">
                <a:solidFill>
                  <a:schemeClr val="tx1"/>
                </a:solidFill>
              </a:rPr>
              <a:t>Lost or Stolen Phone</a:t>
            </a:r>
            <a:r>
              <a:rPr lang="en-US" sz="2000" dirty="0" smtClean="0">
                <a:solidFill>
                  <a:schemeClr val="tx1"/>
                </a:solidFill>
              </a:rPr>
              <a:t> – Lost or stolen cell phones can be used to conduct financial transactions without the owner’s permission</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14</a:t>
            </a:fld>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solidFill>
                  <a:schemeClr val="tx1"/>
                </a:solidFill>
              </a:rPr>
              <a:t>Mobile Electronic Payment Systems &amp; </a:t>
            </a:r>
            <a:r>
              <a:rPr lang="en-US" sz="2800" i="1" dirty="0" smtClean="0">
                <a:solidFill>
                  <a:schemeClr val="accent1">
                    <a:lumMod val="75000"/>
                  </a:schemeClr>
                </a:solidFill>
              </a:rPr>
              <a:t>examples</a:t>
            </a:r>
            <a:endParaRPr lang="en-US" sz="2800" i="1" dirty="0">
              <a:solidFill>
                <a:schemeClr val="accent1">
                  <a:lumMod val="75000"/>
                </a:schemeClr>
              </a:solidFill>
            </a:endParaRPr>
          </a:p>
        </p:txBody>
      </p:sp>
      <p:sp>
        <p:nvSpPr>
          <p:cNvPr id="3" name="Content Placeholder 2"/>
          <p:cNvSpPr>
            <a:spLocks noGrp="1"/>
          </p:cNvSpPr>
          <p:nvPr>
            <p:ph idx="1"/>
          </p:nvPr>
        </p:nvSpPr>
        <p:spPr>
          <a:xfrm>
            <a:off x="457200" y="1265237"/>
            <a:ext cx="8229600" cy="4906963"/>
          </a:xfrm>
        </p:spPr>
        <p:txBody>
          <a:bodyPr>
            <a:normAutofit/>
          </a:bodyPr>
          <a:lstStyle/>
          <a:p>
            <a:pPr>
              <a:buNone/>
            </a:pPr>
            <a:r>
              <a:rPr lang="en-US" sz="2000" dirty="0" smtClean="0"/>
              <a:t>	</a:t>
            </a:r>
            <a:r>
              <a:rPr lang="en-US" sz="2000" dirty="0" smtClean="0">
                <a:solidFill>
                  <a:schemeClr val="tx1"/>
                </a:solidFill>
              </a:rPr>
              <a:t>Innovative e-payment systems are needed that make transactions from smartphones and other mobile devices convenient and secure</a:t>
            </a:r>
            <a:endParaRPr lang="en-US" sz="2400" dirty="0" smtClean="0">
              <a:solidFill>
                <a:schemeClr val="tx1"/>
              </a:solidFill>
            </a:endParaRPr>
          </a:p>
          <a:p>
            <a:pPr lvl="1"/>
            <a:r>
              <a:rPr lang="en-US" sz="2000" b="1" dirty="0" smtClean="0">
                <a:solidFill>
                  <a:schemeClr val="tx1"/>
                </a:solidFill>
              </a:rPr>
              <a:t>Charge to phone bill w/ SMS confirmation </a:t>
            </a:r>
            <a:r>
              <a:rPr lang="en-US" sz="2000" dirty="0" smtClean="0">
                <a:solidFill>
                  <a:schemeClr val="tx1"/>
                </a:solidFill>
              </a:rPr>
              <a:t> </a:t>
            </a:r>
            <a:r>
              <a:rPr lang="en-US" sz="2000" i="1" dirty="0" smtClean="0">
                <a:solidFill>
                  <a:schemeClr val="tx1"/>
                </a:solidFill>
                <a:hlinkClick r:id="rId3"/>
              </a:rPr>
              <a:t>Boku.com</a:t>
            </a:r>
            <a:endParaRPr lang="en-US" sz="2000" dirty="0" smtClean="0">
              <a:solidFill>
                <a:schemeClr val="tx1"/>
              </a:solidFill>
            </a:endParaRPr>
          </a:p>
          <a:p>
            <a:pPr lvl="1"/>
            <a:r>
              <a:rPr lang="en-US" sz="2000" b="1" dirty="0" smtClean="0">
                <a:solidFill>
                  <a:schemeClr val="tx1"/>
                </a:solidFill>
              </a:rPr>
              <a:t>Near Field Communication (NFC)</a:t>
            </a:r>
            <a:r>
              <a:rPr lang="en-US" sz="2000" dirty="0" smtClean="0">
                <a:solidFill>
                  <a:schemeClr val="tx1"/>
                </a:solidFill>
              </a:rPr>
              <a:t>  </a:t>
            </a:r>
            <a:r>
              <a:rPr lang="en-US" sz="2000" i="1" dirty="0" smtClean="0">
                <a:solidFill>
                  <a:schemeClr val="tx1"/>
                </a:solidFill>
                <a:hlinkClick r:id="rId4"/>
              </a:rPr>
              <a:t>Blingnation.com</a:t>
            </a:r>
            <a:endParaRPr lang="en-US" sz="2000" i="1" dirty="0" smtClean="0">
              <a:solidFill>
                <a:schemeClr val="tx1"/>
              </a:solidFill>
            </a:endParaRPr>
          </a:p>
          <a:p>
            <a:pPr lvl="1"/>
            <a:r>
              <a:rPr lang="en-US" sz="2000" b="1" dirty="0" smtClean="0">
                <a:solidFill>
                  <a:schemeClr val="tx1"/>
                </a:solidFill>
              </a:rPr>
              <a:t>Credit card via phone # &amp; SMS</a:t>
            </a:r>
            <a:r>
              <a:rPr lang="en-US" sz="2000" dirty="0" smtClean="0">
                <a:solidFill>
                  <a:schemeClr val="tx1"/>
                </a:solidFill>
              </a:rPr>
              <a:t> – </a:t>
            </a:r>
            <a:r>
              <a:rPr lang="en-US" sz="2000" i="1" dirty="0" smtClean="0">
                <a:solidFill>
                  <a:schemeClr val="tx1"/>
                </a:solidFill>
                <a:hlinkClick r:id="rId5"/>
              </a:rPr>
              <a:t>Zong.com</a:t>
            </a:r>
            <a:r>
              <a:rPr lang="en-US" sz="2000" dirty="0" smtClean="0">
                <a:solidFill>
                  <a:schemeClr val="tx1"/>
                </a:solidFill>
              </a:rPr>
              <a:t> | </a:t>
            </a:r>
            <a:r>
              <a:rPr lang="en-US" sz="2000" i="1" dirty="0" smtClean="0">
                <a:solidFill>
                  <a:schemeClr val="tx1"/>
                </a:solidFill>
                <a:hlinkClick r:id="rId6"/>
              </a:rPr>
              <a:t>Paypal.com</a:t>
            </a:r>
            <a:endParaRPr lang="en-US" sz="2000" i="1" dirty="0" smtClean="0">
              <a:solidFill>
                <a:schemeClr val="tx1"/>
              </a:solidFill>
            </a:endParaRPr>
          </a:p>
          <a:p>
            <a:pPr lvl="1"/>
            <a:r>
              <a:rPr lang="en-US" sz="2000" b="1" dirty="0" smtClean="0">
                <a:solidFill>
                  <a:schemeClr val="tx1"/>
                </a:solidFill>
              </a:rPr>
              <a:t>Credit card + Web form</a:t>
            </a:r>
          </a:p>
          <a:p>
            <a:pPr lvl="1"/>
            <a:r>
              <a:rPr lang="en-US" sz="2000" b="1" dirty="0" smtClean="0">
                <a:solidFill>
                  <a:schemeClr val="tx1"/>
                </a:solidFill>
              </a:rPr>
              <a:t>Transfer funds from payment account using SMS</a:t>
            </a:r>
            <a:r>
              <a:rPr lang="en-US" sz="2000" dirty="0" smtClean="0">
                <a:solidFill>
                  <a:schemeClr val="tx1"/>
                </a:solidFill>
              </a:rPr>
              <a:t> </a:t>
            </a:r>
            <a:r>
              <a:rPr lang="en-US" sz="2000" i="1" dirty="0" smtClean="0">
                <a:solidFill>
                  <a:schemeClr val="tx1"/>
                </a:solidFill>
                <a:hlinkClick r:id="rId7"/>
              </a:rPr>
              <a:t>obopay.com</a:t>
            </a:r>
            <a:r>
              <a:rPr lang="en-US" sz="2000" dirty="0" smtClean="0">
                <a:solidFill>
                  <a:schemeClr val="tx1"/>
                </a:solidFill>
              </a:rPr>
              <a:t> </a:t>
            </a:r>
          </a:p>
          <a:p>
            <a:pPr lvl="1"/>
            <a:r>
              <a:rPr lang="en-US" sz="2000" b="1" dirty="0" smtClean="0">
                <a:solidFill>
                  <a:schemeClr val="tx1"/>
                </a:solidFill>
              </a:rPr>
              <a:t>Mobile phone card reader </a:t>
            </a:r>
            <a:r>
              <a:rPr lang="en-US" sz="2000" dirty="0" smtClean="0">
                <a:solidFill>
                  <a:schemeClr val="tx1"/>
                </a:solidFill>
              </a:rPr>
              <a:t> </a:t>
            </a:r>
            <a:r>
              <a:rPr lang="en-US" sz="2000" i="1" dirty="0" smtClean="0">
                <a:solidFill>
                  <a:schemeClr val="tx1"/>
                </a:solidFill>
                <a:hlinkClick r:id="rId8"/>
              </a:rPr>
              <a:t>square.com</a:t>
            </a:r>
            <a:endParaRPr lang="en-US" sz="2000" i="1" dirty="0" smtClean="0">
              <a:solidFill>
                <a:schemeClr val="tx1"/>
              </a:solidFill>
            </a:endParaRPr>
          </a:p>
          <a:p>
            <a:pPr lvl="1"/>
            <a:r>
              <a:rPr lang="en-US" sz="2000" b="1" dirty="0" smtClean="0">
                <a:solidFill>
                  <a:schemeClr val="tx1"/>
                </a:solidFill>
              </a:rPr>
              <a:t>Using 2D tags </a:t>
            </a:r>
            <a:r>
              <a:rPr lang="en-US" sz="2000" dirty="0" smtClean="0">
                <a:solidFill>
                  <a:schemeClr val="tx1"/>
                </a:solidFill>
              </a:rPr>
              <a:t> </a:t>
            </a:r>
            <a:r>
              <a:rPr lang="en-US" sz="2000" i="1" dirty="0" smtClean="0">
                <a:solidFill>
                  <a:schemeClr val="tx1"/>
                </a:solidFill>
                <a:hlinkClick r:id="rId9"/>
              </a:rPr>
              <a:t>Cimbal.com</a:t>
            </a:r>
            <a:endParaRPr lang="en-US" sz="2000" i="1" dirty="0" smtClean="0">
              <a:solidFill>
                <a:schemeClr val="tx1"/>
              </a:solidFill>
            </a:endParaRPr>
          </a:p>
          <a:p>
            <a:pPr lvl="1"/>
            <a:r>
              <a:rPr lang="en-US" sz="2000" b="1" dirty="0" smtClean="0">
                <a:solidFill>
                  <a:schemeClr val="tx1"/>
                </a:solidFill>
              </a:rPr>
              <a:t>Bumping iPhones with Payment Applications</a:t>
            </a:r>
            <a:r>
              <a:rPr lang="en-US" sz="2000" dirty="0" smtClean="0">
                <a:solidFill>
                  <a:schemeClr val="tx1"/>
                </a:solidFill>
              </a:rPr>
              <a:t> </a:t>
            </a:r>
            <a:r>
              <a:rPr lang="en-US" sz="2000" i="1" dirty="0" smtClean="0">
                <a:solidFill>
                  <a:schemeClr val="tx1"/>
                </a:solidFill>
                <a:hlinkClick r:id="rId10"/>
              </a:rPr>
              <a:t>bumptechnologies.com</a:t>
            </a:r>
            <a:endParaRPr lang="en-US" sz="2000" i="1" dirty="0" smtClean="0">
              <a:solidFill>
                <a:schemeClr val="tx1"/>
              </a:solidFill>
            </a:endParaRPr>
          </a:p>
          <a:p>
            <a:pPr lvl="1"/>
            <a:r>
              <a:rPr lang="en-US" sz="2000" b="1" dirty="0" smtClean="0">
                <a:solidFill>
                  <a:schemeClr val="tx1"/>
                </a:solidFill>
              </a:rPr>
              <a:t>Phone displays barcode that retailers scan</a:t>
            </a:r>
            <a:r>
              <a:rPr lang="en-US" sz="2000" dirty="0" smtClean="0">
                <a:solidFill>
                  <a:schemeClr val="tx1"/>
                </a:solidFill>
              </a:rPr>
              <a:t> </a:t>
            </a:r>
            <a:r>
              <a:rPr lang="en-US" sz="2000" i="1" dirty="0" smtClean="0">
                <a:solidFill>
                  <a:schemeClr val="tx1"/>
                </a:solidFill>
                <a:hlinkClick r:id="rId11"/>
              </a:rPr>
              <a:t>Facecash.com</a:t>
            </a:r>
            <a:endParaRPr lang="en-US" sz="2000" i="1" dirty="0" smtClean="0">
              <a:solidFill>
                <a:schemeClr val="tx1"/>
              </a:solidFill>
            </a:endParaRPr>
          </a:p>
          <a:p>
            <a:pPr lvl="1"/>
            <a:r>
              <a:rPr lang="en-US" sz="2000" b="1" dirty="0" smtClean="0">
                <a:solidFill>
                  <a:schemeClr val="tx1"/>
                </a:solidFill>
              </a:rPr>
              <a:t>Mobile wallet</a:t>
            </a:r>
          </a:p>
          <a:p>
            <a:pPr lvl="1">
              <a:spcBef>
                <a:spcPts val="1200"/>
              </a:spcBef>
              <a:buNone/>
            </a:pPr>
            <a:r>
              <a:rPr lang="en-US" sz="2000" dirty="0" smtClean="0">
                <a:solidFill>
                  <a:schemeClr val="accent1">
                    <a:lumMod val="50000"/>
                  </a:schemeClr>
                </a:solidFill>
              </a:rPr>
              <a:t>Most payment systems described above are illustrated on </a:t>
            </a:r>
            <a:r>
              <a:rPr lang="en-US" sz="2000" i="1" dirty="0" smtClean="0">
                <a:solidFill>
                  <a:schemeClr val="accent1">
                    <a:lumMod val="50000"/>
                  </a:schemeClr>
                </a:solidFill>
                <a:hlinkClick r:id="rId12"/>
              </a:rPr>
              <a:t>Youtube.com</a:t>
            </a:r>
            <a:endParaRPr lang="en-US" sz="2000" i="1" dirty="0" smtClean="0">
              <a:solidFill>
                <a:schemeClr val="accent1">
                  <a:lumMod val="50000"/>
                </a:schemeClr>
              </a:solidFill>
            </a:endParaRPr>
          </a:p>
          <a:p>
            <a:pPr lvl="1"/>
            <a:endParaRPr lang="en-US" sz="2000" dirty="0" smtClean="0">
              <a:solidFill>
                <a:schemeClr val="tx1"/>
              </a:solidFill>
            </a:endParaRPr>
          </a:p>
          <a:p>
            <a:endParaRPr lang="en-US" sz="2400"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15</a:t>
            </a:fld>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accent1">
                    <a:lumMod val="50000"/>
                  </a:schemeClr>
                </a:solidFill>
              </a:rPr>
              <a:t>7.3 Mobile Shopping, Entertainment and Advertising</a:t>
            </a:r>
            <a:endParaRPr lang="en-US" sz="2800" dirty="0">
              <a:solidFill>
                <a:schemeClr val="accent1">
                  <a:lumMod val="50000"/>
                </a:schemeClr>
              </a:solidFill>
            </a:endParaRPr>
          </a:p>
        </p:txBody>
      </p:sp>
      <p:sp>
        <p:nvSpPr>
          <p:cNvPr id="3" name="Content Placeholder 2"/>
          <p:cNvSpPr>
            <a:spLocks noGrp="1"/>
          </p:cNvSpPr>
          <p:nvPr>
            <p:ph idx="1"/>
          </p:nvPr>
        </p:nvSpPr>
        <p:spPr>
          <a:xfrm>
            <a:off x="838200" y="1524000"/>
            <a:ext cx="7239000" cy="4525963"/>
          </a:xfrm>
        </p:spPr>
        <p:txBody>
          <a:bodyPr>
            <a:normAutofit/>
          </a:bodyPr>
          <a:lstStyle/>
          <a:p>
            <a:pPr>
              <a:buNone/>
            </a:pPr>
            <a:r>
              <a:rPr lang="en-US" sz="2000" dirty="0" smtClean="0">
                <a:solidFill>
                  <a:schemeClr val="accent1">
                    <a:lumMod val="50000"/>
                  </a:schemeClr>
                </a:solidFill>
              </a:rPr>
              <a:t>	Mobile commerce B2C handhelds are expanding in retail, entertainment, gaming, travel, hospitality advertising, and digital content—music, news, videos, movies, or games via portals</a:t>
            </a:r>
          </a:p>
          <a:p>
            <a:endParaRPr lang="en-US" sz="2000" dirty="0" smtClean="0">
              <a:solidFill>
                <a:schemeClr val="accent1">
                  <a:lumMod val="50000"/>
                </a:schemeClr>
              </a:solidFill>
            </a:endParaRPr>
          </a:p>
          <a:p>
            <a:pPr>
              <a:buNone/>
            </a:pPr>
            <a:r>
              <a:rPr lang="en-US" sz="2400" dirty="0" smtClean="0">
                <a:solidFill>
                  <a:schemeClr val="accent1">
                    <a:lumMod val="50000"/>
                  </a:schemeClr>
                </a:solidFill>
              </a:rPr>
              <a:t>Shopping from wireless devices</a:t>
            </a:r>
          </a:p>
          <a:p>
            <a:pPr lvl="1"/>
            <a:r>
              <a:rPr lang="en-US" sz="2000" dirty="0" smtClean="0">
                <a:solidFill>
                  <a:schemeClr val="accent1">
                    <a:lumMod val="50000"/>
                  </a:schemeClr>
                </a:solidFill>
              </a:rPr>
              <a:t>Wireless shoppers are supported by services similar to those available for wired (wireline) shoppers</a:t>
            </a:r>
          </a:p>
          <a:p>
            <a:pPr lvl="1"/>
            <a:r>
              <a:rPr lang="en-US" sz="2000" dirty="0" smtClean="0">
                <a:solidFill>
                  <a:schemeClr val="accent1">
                    <a:lumMod val="50000"/>
                  </a:schemeClr>
                </a:solidFill>
              </a:rPr>
              <a:t>Customers use smartphones to shop at sites like </a:t>
            </a:r>
            <a:r>
              <a:rPr lang="en-US" sz="2000" i="1" dirty="0" smtClean="0">
                <a:solidFill>
                  <a:schemeClr val="accent1">
                    <a:lumMod val="50000"/>
                  </a:schemeClr>
                </a:solidFill>
              </a:rPr>
              <a:t>target.com</a:t>
            </a:r>
            <a:r>
              <a:rPr lang="en-US" sz="2000" dirty="0" smtClean="0">
                <a:solidFill>
                  <a:schemeClr val="accent1">
                    <a:lumMod val="50000"/>
                  </a:schemeClr>
                </a:solidFill>
              </a:rPr>
              <a:t>, </a:t>
            </a:r>
            <a:r>
              <a:rPr lang="en-US" sz="2000" i="1" dirty="0" smtClean="0">
                <a:solidFill>
                  <a:schemeClr val="accent1">
                    <a:lumMod val="50000"/>
                  </a:schemeClr>
                </a:solidFill>
              </a:rPr>
              <a:t>amazon.com</a:t>
            </a:r>
            <a:r>
              <a:rPr lang="en-US" sz="2000" dirty="0" smtClean="0">
                <a:solidFill>
                  <a:schemeClr val="accent1">
                    <a:lumMod val="50000"/>
                  </a:schemeClr>
                </a:solidFill>
              </a:rPr>
              <a:t>, and </a:t>
            </a:r>
            <a:r>
              <a:rPr lang="en-US" sz="2000" i="1" dirty="0" smtClean="0">
                <a:solidFill>
                  <a:schemeClr val="accent1">
                    <a:lumMod val="50000"/>
                  </a:schemeClr>
                </a:solidFill>
              </a:rPr>
              <a:t>buy.com</a:t>
            </a:r>
          </a:p>
          <a:p>
            <a:pPr lvl="1"/>
            <a:r>
              <a:rPr lang="en-US" sz="2000" dirty="0" smtClean="0">
                <a:solidFill>
                  <a:schemeClr val="accent1">
                    <a:lumMod val="50000"/>
                  </a:schemeClr>
                </a:solidFill>
              </a:rPr>
              <a:t>Many national restaurant chains offer consumers the ability to search menus, order and pay for food via mobiles</a:t>
            </a:r>
          </a:p>
          <a:p>
            <a:endParaRPr lang="en-US" sz="2000" b="1" dirty="0" smtClean="0"/>
          </a:p>
          <a:p>
            <a:endParaRPr lang="en-US" sz="2000" dirty="0">
              <a:solidFill>
                <a:schemeClr val="accent1">
                  <a:lumMod val="50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16</a:t>
            </a:fld>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1143000"/>
          </a:xfrm>
        </p:spPr>
        <p:txBody>
          <a:bodyPr>
            <a:normAutofit/>
          </a:bodyPr>
          <a:lstStyle/>
          <a:p>
            <a:r>
              <a:rPr lang="en-US" sz="2800" i="1" dirty="0" smtClean="0"/>
              <a:t>Mobiles, Codes, and Comparison Sites</a:t>
            </a:r>
            <a:endParaRPr lang="en-US" sz="2800" i="1" dirty="0"/>
          </a:p>
        </p:txBody>
      </p:sp>
      <p:sp>
        <p:nvSpPr>
          <p:cNvPr id="3" name="Content Placeholder 2"/>
          <p:cNvSpPr>
            <a:spLocks noGrp="1"/>
          </p:cNvSpPr>
          <p:nvPr>
            <p:ph idx="1"/>
          </p:nvPr>
        </p:nvSpPr>
        <p:spPr>
          <a:xfrm>
            <a:off x="457200" y="1905000"/>
            <a:ext cx="6324600" cy="4525963"/>
          </a:xfrm>
        </p:spPr>
        <p:txBody>
          <a:bodyPr>
            <a:normAutofit/>
          </a:bodyPr>
          <a:lstStyle/>
          <a:p>
            <a:pPr>
              <a:spcBef>
                <a:spcPts val="1800"/>
              </a:spcBef>
            </a:pPr>
            <a:r>
              <a:rPr lang="en-US" sz="2200" dirty="0" smtClean="0">
                <a:solidFill>
                  <a:schemeClr val="accent1">
                    <a:lumMod val="50000"/>
                  </a:schemeClr>
                </a:solidFill>
              </a:rPr>
              <a:t>Consumers increasingly use mobiles to get product</a:t>
            </a:r>
            <a:br>
              <a:rPr lang="en-US" sz="2200" dirty="0" smtClean="0">
                <a:solidFill>
                  <a:schemeClr val="accent1">
                    <a:lumMod val="50000"/>
                  </a:schemeClr>
                </a:solidFill>
              </a:rPr>
            </a:br>
            <a:r>
              <a:rPr lang="en-US" sz="2200" dirty="0" smtClean="0">
                <a:solidFill>
                  <a:schemeClr val="accent1">
                    <a:lumMod val="50000"/>
                  </a:schemeClr>
                </a:solidFill>
              </a:rPr>
              <a:t>&amp; price info while shopping in traditional stores</a:t>
            </a:r>
          </a:p>
          <a:p>
            <a:pPr>
              <a:spcBef>
                <a:spcPts val="1800"/>
              </a:spcBef>
            </a:pPr>
            <a:r>
              <a:rPr lang="en-US" sz="2200" i="1" dirty="0" smtClean="0">
                <a:solidFill>
                  <a:schemeClr val="accent1">
                    <a:lumMod val="50000"/>
                  </a:schemeClr>
                </a:solidFill>
              </a:rPr>
              <a:t>Pricegrabber.com</a:t>
            </a:r>
            <a:r>
              <a:rPr lang="en-US" sz="2200" dirty="0" smtClean="0">
                <a:solidFill>
                  <a:schemeClr val="accent1">
                    <a:lumMod val="50000"/>
                  </a:schemeClr>
                </a:solidFill>
              </a:rPr>
              <a:t>, </a:t>
            </a:r>
            <a:r>
              <a:rPr lang="en-US" sz="2200" i="1" dirty="0" smtClean="0">
                <a:solidFill>
                  <a:schemeClr val="accent1">
                    <a:lumMod val="50000"/>
                  </a:schemeClr>
                </a:solidFill>
              </a:rPr>
              <a:t>slifter.com</a:t>
            </a:r>
            <a:r>
              <a:rPr lang="en-US" sz="2200" dirty="0" smtClean="0">
                <a:solidFill>
                  <a:schemeClr val="accent1">
                    <a:lumMod val="50000"/>
                  </a:schemeClr>
                </a:solidFill>
              </a:rPr>
              <a:t>, and </a:t>
            </a:r>
            <a:r>
              <a:rPr lang="en-US" sz="2200" i="1" dirty="0" smtClean="0">
                <a:solidFill>
                  <a:schemeClr val="accent1">
                    <a:lumMod val="50000"/>
                  </a:schemeClr>
                </a:solidFill>
              </a:rPr>
              <a:t>froogle.com</a:t>
            </a:r>
            <a:r>
              <a:rPr lang="en-US" sz="2200" dirty="0" smtClean="0">
                <a:solidFill>
                  <a:schemeClr val="accent1">
                    <a:lumMod val="50000"/>
                  </a:schemeClr>
                </a:solidFill>
              </a:rPr>
              <a:t> are a few of the price comparison sites to search for product information from mobile devices </a:t>
            </a:r>
          </a:p>
          <a:p>
            <a:pPr>
              <a:spcBef>
                <a:spcPts val="1800"/>
              </a:spcBef>
            </a:pPr>
            <a:r>
              <a:rPr lang="en-US" sz="2200" dirty="0" smtClean="0">
                <a:solidFill>
                  <a:schemeClr val="accent1">
                    <a:lumMod val="50000"/>
                  </a:schemeClr>
                </a:solidFill>
              </a:rPr>
              <a:t>Experts are now advising retailers that they need to take these savvy shoppers into consideration when developing their mobile strategy</a:t>
            </a:r>
            <a:endParaRPr lang="en-US" sz="2200" dirty="0">
              <a:solidFill>
                <a:schemeClr val="accent1">
                  <a:lumMod val="50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17</a:t>
            </a:fld>
            <a:endParaRPr lang="en-US" dirty="0"/>
          </a:p>
        </p:txBody>
      </p:sp>
      <p:sp>
        <p:nvSpPr>
          <p:cNvPr id="6" name="Rectangle 5"/>
          <p:cNvSpPr>
            <a:spLocks noChangeArrowheads="1"/>
          </p:cNvSpPr>
          <p:nvPr/>
        </p:nvSpPr>
        <p:spPr bwMode="auto">
          <a:xfrm>
            <a:off x="6858000" y="2362200"/>
            <a:ext cx="2057400" cy="1477328"/>
          </a:xfrm>
          <a:prstGeom prst="rect">
            <a:avLst/>
          </a:prstGeom>
          <a:noFill/>
          <a:ln w="9525">
            <a:noFill/>
            <a:miter lim="800000"/>
            <a:headEnd/>
            <a:tailEnd/>
          </a:ln>
        </p:spPr>
        <p:txBody>
          <a:bodyPr wrap="square">
            <a:spAutoFit/>
          </a:bodyPr>
          <a:lstStyle/>
          <a:p>
            <a:r>
              <a:rPr lang="en-US" b="1" dirty="0">
                <a:latin typeface="Calibri" pitchFamily="34" charset="0"/>
              </a:rPr>
              <a:t>Figure 7.9 QR codes linked to specific </a:t>
            </a:r>
            <a:r>
              <a:rPr lang="en-US" b="1" dirty="0" smtClean="0">
                <a:latin typeface="Calibri" pitchFamily="34" charset="0"/>
              </a:rPr>
              <a:t>goods/services give mobile users access to product info </a:t>
            </a:r>
            <a:endParaRPr lang="en-US" b="1" dirty="0">
              <a:latin typeface="Calibri" pitchFamily="34" charset="0"/>
            </a:endParaRPr>
          </a:p>
        </p:txBody>
      </p:sp>
      <p:pic>
        <p:nvPicPr>
          <p:cNvPr id="7" name="Picture 6" descr="c.gif"/>
          <p:cNvPicPr>
            <a:picLocks noChangeAspect="1"/>
          </p:cNvPicPr>
          <p:nvPr/>
        </p:nvPicPr>
        <p:blipFill>
          <a:blip r:embed="rId3" cstate="print"/>
          <a:stretch>
            <a:fillRect/>
          </a:stretch>
        </p:blipFill>
        <p:spPr>
          <a:xfrm>
            <a:off x="7467600" y="685800"/>
            <a:ext cx="862542" cy="1552575"/>
          </a:xfrm>
          <a:prstGeom prst="rect">
            <a:avLst/>
          </a:prstGeom>
          <a:effectLst>
            <a:innerShdw blurRad="228600" dist="38100" dir="2880000">
              <a:schemeClr val="accent1">
                <a:lumMod val="75000"/>
                <a:alpha val="75000"/>
              </a:schemeClr>
            </a:innerShdw>
          </a:effectLst>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sz="2800" i="1" dirty="0" smtClean="0"/>
              <a:t>Mobile Entertainment</a:t>
            </a:r>
            <a:endParaRPr lang="en-US" sz="2800" i="1" dirty="0"/>
          </a:p>
        </p:txBody>
      </p:sp>
      <p:sp>
        <p:nvSpPr>
          <p:cNvPr id="3" name="Content Placeholder 2"/>
          <p:cNvSpPr>
            <a:spLocks noGrp="1"/>
          </p:cNvSpPr>
          <p:nvPr>
            <p:ph idx="1"/>
          </p:nvPr>
        </p:nvSpPr>
        <p:spPr>
          <a:xfrm>
            <a:off x="152400" y="1143000"/>
            <a:ext cx="6934200" cy="5257800"/>
          </a:xfrm>
        </p:spPr>
        <p:txBody>
          <a:bodyPr>
            <a:normAutofit/>
          </a:bodyPr>
          <a:lstStyle/>
          <a:p>
            <a:pPr>
              <a:buNone/>
            </a:pPr>
            <a:r>
              <a:rPr lang="en-US" sz="2200" dirty="0" smtClean="0"/>
              <a:t>	Sports enthusiasts enjoy a large number of apps and services on their mobile devices. </a:t>
            </a:r>
          </a:p>
          <a:p>
            <a:pPr lvl="1"/>
            <a:r>
              <a:rPr lang="en-US" sz="2000" b="1" dirty="0" smtClean="0"/>
              <a:t>ESPN’s Sport Center, </a:t>
            </a:r>
            <a:r>
              <a:rPr lang="en-US" sz="2000" dirty="0" smtClean="0"/>
              <a:t>in partnership with Sanyo, offers a cell phone dedicated to sports.</a:t>
            </a:r>
          </a:p>
          <a:p>
            <a:pPr lvl="1"/>
            <a:r>
              <a:rPr lang="en-US" sz="2000" dirty="0" smtClean="0"/>
              <a:t>Companies like </a:t>
            </a:r>
            <a:r>
              <a:rPr lang="en-US" sz="2000" b="1" i="1" dirty="0" smtClean="0"/>
              <a:t>theChanner.com</a:t>
            </a:r>
            <a:r>
              <a:rPr lang="en-US" sz="2000" b="1" dirty="0" smtClean="0"/>
              <a:t> </a:t>
            </a:r>
            <a:r>
              <a:rPr lang="en-US" sz="2000" dirty="0" smtClean="0"/>
              <a:t>and </a:t>
            </a:r>
            <a:r>
              <a:rPr lang="en-US" sz="2000" b="1" dirty="0" smtClean="0"/>
              <a:t>FLO TV </a:t>
            </a:r>
            <a:r>
              <a:rPr lang="en-US" sz="2000" dirty="0" smtClean="0"/>
              <a:t>offer television programming  to mobiles  </a:t>
            </a:r>
          </a:p>
          <a:p>
            <a:pPr lvl="1"/>
            <a:r>
              <a:rPr lang="en-US" sz="2000" b="1" dirty="0" smtClean="0"/>
              <a:t>Fox Mobile </a:t>
            </a:r>
            <a:r>
              <a:rPr lang="en-US" sz="2000" dirty="0" smtClean="0"/>
              <a:t>introduced a mobile app that will allow smartphone users  to view TV content from its Web site </a:t>
            </a:r>
            <a:r>
              <a:rPr lang="en-US" sz="2000" i="1" dirty="0" smtClean="0"/>
              <a:t>Hulu.com</a:t>
            </a:r>
          </a:p>
          <a:p>
            <a:pPr lvl="1"/>
            <a:r>
              <a:rPr lang="en-US" sz="2000" b="1" dirty="0" smtClean="0"/>
              <a:t>iTunes Store </a:t>
            </a:r>
            <a:r>
              <a:rPr lang="en-US" sz="2000" dirty="0" smtClean="0"/>
              <a:t>continues to be a leader in making digital music, movies, &amp; podcasts</a:t>
            </a:r>
          </a:p>
          <a:p>
            <a:pPr lvl="1"/>
            <a:r>
              <a:rPr lang="en-US" sz="2000" b="1" dirty="0" smtClean="0"/>
              <a:t>Food Network </a:t>
            </a:r>
            <a:r>
              <a:rPr lang="en-US" sz="2000" dirty="0" smtClean="0"/>
              <a:t>has a handheld with tips and recipes for fine dining and entertaining</a:t>
            </a:r>
            <a:endParaRPr lang="en-US" sz="2000"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18</a:t>
            </a:fld>
            <a:endParaRPr lang="en-US" dirty="0"/>
          </a:p>
        </p:txBody>
      </p:sp>
      <p:pic>
        <p:nvPicPr>
          <p:cNvPr id="7" name="Picture 6" descr="e.gif"/>
          <p:cNvPicPr>
            <a:picLocks noChangeAspect="1"/>
          </p:cNvPicPr>
          <p:nvPr/>
        </p:nvPicPr>
        <p:blipFill>
          <a:blip r:embed="rId3" cstate="print"/>
          <a:stretch>
            <a:fillRect/>
          </a:stretch>
        </p:blipFill>
        <p:spPr>
          <a:xfrm>
            <a:off x="7962900" y="2187574"/>
            <a:ext cx="800100" cy="1622426"/>
          </a:xfrm>
          <a:prstGeom prst="rect">
            <a:avLst/>
          </a:prstGeom>
          <a:effectLst>
            <a:outerShdw blurRad="431800" dist="50800" dir="5400000" algn="ctr" rotWithShape="0">
              <a:schemeClr val="bg2">
                <a:lumMod val="25000"/>
              </a:schemeClr>
            </a:outerShdw>
          </a:effectLst>
        </p:spPr>
      </p:pic>
      <p:pic>
        <p:nvPicPr>
          <p:cNvPr id="6" name="Picture 5" descr="e.gif"/>
          <p:cNvPicPr>
            <a:picLocks noChangeAspect="1"/>
          </p:cNvPicPr>
          <p:nvPr/>
        </p:nvPicPr>
        <p:blipFill>
          <a:blip r:embed="rId4" cstate="print"/>
          <a:stretch>
            <a:fillRect/>
          </a:stretch>
        </p:blipFill>
        <p:spPr>
          <a:xfrm>
            <a:off x="6844334" y="1481138"/>
            <a:ext cx="1918666" cy="728662"/>
          </a:xfrm>
          <a:prstGeom prst="rect">
            <a:avLst/>
          </a:prstGeom>
          <a:effectLst>
            <a:outerShdw blurRad="279400" dist="88900" sx="102000" sy="102000" algn="ctr" rotWithShape="0">
              <a:prstClr val="black">
                <a:alpha val="40000"/>
              </a:prstClr>
            </a:outerShdw>
          </a:effectLst>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t>Mobile Game Market</a:t>
            </a:r>
            <a:endParaRPr lang="en-US" sz="2800" i="1" dirty="0"/>
          </a:p>
        </p:txBody>
      </p:sp>
      <p:sp>
        <p:nvSpPr>
          <p:cNvPr id="3" name="Content Placeholder 2"/>
          <p:cNvSpPr>
            <a:spLocks noGrp="1"/>
          </p:cNvSpPr>
          <p:nvPr>
            <p:ph idx="1"/>
          </p:nvPr>
        </p:nvSpPr>
        <p:spPr>
          <a:xfrm>
            <a:off x="381000" y="1143000"/>
            <a:ext cx="8229600" cy="4525963"/>
          </a:xfrm>
        </p:spPr>
        <p:txBody>
          <a:bodyPr>
            <a:normAutofit fontScale="92500"/>
          </a:bodyPr>
          <a:lstStyle/>
          <a:p>
            <a:pPr>
              <a:spcBef>
                <a:spcPts val="1200"/>
              </a:spcBef>
              <a:spcAft>
                <a:spcPts val="600"/>
              </a:spcAft>
            </a:pPr>
            <a:r>
              <a:rPr lang="en-US" sz="2400" dirty="0" smtClean="0"/>
              <a:t>&gt;45% of smartphone users play games</a:t>
            </a:r>
          </a:p>
          <a:p>
            <a:pPr>
              <a:spcBef>
                <a:spcPts val="1200"/>
              </a:spcBef>
              <a:spcAft>
                <a:spcPts val="600"/>
              </a:spcAft>
            </a:pPr>
            <a:r>
              <a:rPr lang="en-US" sz="2400" dirty="0" smtClean="0"/>
              <a:t>With smartphones, the potential audience for </a:t>
            </a:r>
            <a:br>
              <a:rPr lang="en-US" sz="2400" dirty="0" smtClean="0"/>
            </a:br>
            <a:r>
              <a:rPr lang="en-US" sz="2400" dirty="0" smtClean="0"/>
              <a:t>mobile games is substantially larger than the market </a:t>
            </a:r>
            <a:br>
              <a:rPr lang="en-US" sz="2400" dirty="0" smtClean="0"/>
            </a:br>
            <a:r>
              <a:rPr lang="en-US" sz="2400" dirty="0" smtClean="0"/>
              <a:t>for other platforms, such as PlayStation or X-box </a:t>
            </a:r>
          </a:p>
          <a:p>
            <a:pPr>
              <a:spcBef>
                <a:spcPts val="1200"/>
              </a:spcBef>
              <a:spcAft>
                <a:spcPts val="600"/>
              </a:spcAft>
            </a:pPr>
            <a:r>
              <a:rPr lang="en-US" sz="2400" dirty="0" smtClean="0"/>
              <a:t>Mobile game market is growing  rapidly as network speeds and the power of mobiles increase the richness of the gaming experience</a:t>
            </a:r>
          </a:p>
          <a:p>
            <a:pPr>
              <a:spcBef>
                <a:spcPts val="1200"/>
              </a:spcBef>
              <a:spcAft>
                <a:spcPts val="600"/>
              </a:spcAft>
            </a:pPr>
            <a:r>
              <a:rPr lang="en-US" sz="2400" dirty="0" smtClean="0"/>
              <a:t>Ericsson, Motorola, Nokia, and Siemens established the </a:t>
            </a:r>
            <a:r>
              <a:rPr lang="en-US" sz="2400" b="1" dirty="0" smtClean="0"/>
              <a:t>Open Mobile Alliance </a:t>
            </a:r>
            <a:r>
              <a:rPr lang="en-US" sz="2400" i="1" dirty="0" smtClean="0">
                <a:hlinkClick r:id="rId3"/>
              </a:rPr>
              <a:t>openmobilealliance.org</a:t>
            </a:r>
            <a:r>
              <a:rPr lang="en-US" sz="2400" dirty="0" smtClean="0"/>
              <a:t> to define a range of technical standards that make it possible to deploy mobile games across multi-game servers and wireless networks, and over different mobile devices</a:t>
            </a:r>
            <a:endParaRPr lang="en-US" sz="22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19</a:t>
            </a:fld>
            <a:endParaRPr lang="en-US" dirty="0"/>
          </a:p>
        </p:txBody>
      </p:sp>
      <p:pic>
        <p:nvPicPr>
          <p:cNvPr id="6" name="Picture 5" descr="1.gif"/>
          <p:cNvPicPr>
            <a:picLocks noChangeAspect="1"/>
          </p:cNvPicPr>
          <p:nvPr/>
        </p:nvPicPr>
        <p:blipFill>
          <a:blip r:embed="rId4" cstate="print">
            <a:lum bright="17000" contrast="-16000"/>
          </a:blip>
          <a:stretch>
            <a:fillRect/>
          </a:stretch>
        </p:blipFill>
        <p:spPr>
          <a:xfrm>
            <a:off x="6781800" y="1240078"/>
            <a:ext cx="1600200" cy="1425520"/>
          </a:xfrm>
          <a:prstGeom prst="rect">
            <a:avLst/>
          </a:prstGeom>
          <a:noFill/>
          <a:ln>
            <a:noFill/>
          </a:ln>
          <a:effectLst>
            <a:innerShdw blurRad="381000">
              <a:prstClr val="black"/>
            </a:innerShdw>
          </a:effec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5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7 Outline</a:t>
            </a:r>
            <a:endParaRPr lang="en-US" b="1" dirty="0">
              <a:solidFill>
                <a:srgbClr val="6B633D"/>
              </a:solidFill>
            </a:endParaRPr>
          </a:p>
        </p:txBody>
      </p:sp>
      <p:sp>
        <p:nvSpPr>
          <p:cNvPr id="3" name="Content Placeholder 2"/>
          <p:cNvSpPr>
            <a:spLocks noGrp="1"/>
          </p:cNvSpPr>
          <p:nvPr>
            <p:ph idx="1"/>
          </p:nvPr>
        </p:nvSpPr>
        <p:spPr>
          <a:xfrm>
            <a:off x="533400" y="1417637"/>
            <a:ext cx="7772400" cy="4830763"/>
          </a:xfrm>
        </p:spPr>
        <p:txBody>
          <a:bodyPr>
            <a:normAutofit/>
          </a:bodyPr>
          <a:lstStyle/>
          <a:p>
            <a:pPr>
              <a:lnSpc>
                <a:spcPct val="150000"/>
              </a:lnSpc>
              <a:buNone/>
            </a:pPr>
            <a:r>
              <a:rPr lang="en-US" sz="2400" b="1" dirty="0" smtClean="0">
                <a:solidFill>
                  <a:schemeClr val="tx1"/>
                </a:solidFill>
              </a:rPr>
              <a:t>7.1  Mobile Computing Technology</a:t>
            </a:r>
          </a:p>
          <a:p>
            <a:pPr>
              <a:lnSpc>
                <a:spcPct val="150000"/>
              </a:lnSpc>
              <a:buNone/>
            </a:pPr>
            <a:r>
              <a:rPr lang="en-US" sz="2400" b="1" dirty="0" smtClean="0">
                <a:solidFill>
                  <a:schemeClr val="tx1"/>
                </a:solidFill>
              </a:rPr>
              <a:t>7.2  Mobile Financial Services (MFS)</a:t>
            </a:r>
          </a:p>
          <a:p>
            <a:pPr>
              <a:lnSpc>
                <a:spcPct val="150000"/>
              </a:lnSpc>
              <a:buNone/>
            </a:pPr>
            <a:r>
              <a:rPr lang="en-US" sz="2400" b="1" dirty="0" smtClean="0">
                <a:solidFill>
                  <a:schemeClr val="tx1"/>
                </a:solidFill>
              </a:rPr>
              <a:t>7.3  Mobile Shopping, Entertainment and Advertising</a:t>
            </a:r>
          </a:p>
          <a:p>
            <a:pPr>
              <a:lnSpc>
                <a:spcPct val="150000"/>
              </a:lnSpc>
              <a:buNone/>
            </a:pPr>
            <a:r>
              <a:rPr lang="en-US" sz="2400" b="1" dirty="0" smtClean="0">
                <a:solidFill>
                  <a:schemeClr val="tx1"/>
                </a:solidFill>
              </a:rPr>
              <a:t>7.4  Location-Based Services and Commerce</a:t>
            </a:r>
          </a:p>
          <a:p>
            <a:pPr>
              <a:lnSpc>
                <a:spcPct val="150000"/>
              </a:lnSpc>
              <a:buNone/>
            </a:pPr>
            <a:r>
              <a:rPr lang="en-US" sz="2400" b="1" dirty="0" smtClean="0">
                <a:solidFill>
                  <a:schemeClr val="tx1"/>
                </a:solidFill>
              </a:rPr>
              <a:t>7.5  Mobile Enterprise Applications</a:t>
            </a: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7-</a:t>
            </a:r>
            <a:fld id="{4C0BDC54-7FBA-410E-843C-F866E66B0366}" type="slidenum">
              <a:rPr lang="en-US" sz="1600" smtClean="0">
                <a:solidFill>
                  <a:schemeClr val="tx1"/>
                </a:solidFill>
              </a:rPr>
              <a:pPr/>
              <a:t>2</a:t>
            </a:fld>
            <a:endParaRPr lang="en-US" sz="1600" dirty="0">
              <a:solidFill>
                <a:schemeClr val="tx1"/>
              </a:solidFill>
            </a:endParaRPr>
          </a:p>
        </p:txBody>
      </p:sp>
      <p:pic>
        <p:nvPicPr>
          <p:cNvPr id="7" name="Picture 6" descr="cell.gif"/>
          <p:cNvPicPr>
            <a:picLocks noChangeAspect="1"/>
          </p:cNvPicPr>
          <p:nvPr/>
        </p:nvPicPr>
        <p:blipFill>
          <a:blip r:embed="rId3" cstate="print"/>
          <a:stretch>
            <a:fillRect/>
          </a:stretch>
        </p:blipFill>
        <p:spPr>
          <a:xfrm>
            <a:off x="6172200" y="615592"/>
            <a:ext cx="709827" cy="1137008"/>
          </a:xfrm>
          <a:prstGeom prst="rect">
            <a:avLst/>
          </a:prstGeom>
          <a:effectLst>
            <a:innerShdw blurRad="342900" dist="63500">
              <a:schemeClr val="accent1">
                <a:lumMod val="60000"/>
                <a:lumOff val="40000"/>
              </a:schemeClr>
            </a:innerShdw>
          </a:effectLst>
        </p:spPr>
      </p:pic>
      <p:pic>
        <p:nvPicPr>
          <p:cNvPr id="8" name="Picture 7" descr="b.gif"/>
          <p:cNvPicPr>
            <a:picLocks noChangeAspect="1"/>
          </p:cNvPicPr>
          <p:nvPr/>
        </p:nvPicPr>
        <p:blipFill>
          <a:blip r:embed="rId4" cstate="print"/>
          <a:stretch>
            <a:fillRect/>
          </a:stretch>
        </p:blipFill>
        <p:spPr>
          <a:xfrm rot="375343">
            <a:off x="6147055" y="1418825"/>
            <a:ext cx="2323517" cy="1064040"/>
          </a:xfrm>
          <a:prstGeom prst="rect">
            <a:avLst/>
          </a:prstGeom>
          <a:effectLst>
            <a:innerShdw blurRad="228600">
              <a:prstClr val="black">
                <a:alpha val="60000"/>
              </a:prstClr>
            </a:innerShdw>
          </a:effectLst>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20</a:t>
            </a:fld>
            <a:endParaRPr lang="en-US" dirty="0"/>
          </a:p>
        </p:txBody>
      </p:sp>
      <p:pic>
        <p:nvPicPr>
          <p:cNvPr id="6" name="Picture 16" descr="nt0005-y"/>
          <p:cNvPicPr>
            <a:picLocks noGrp="1" noChangeAspect="1" noChangeArrowheads="1"/>
          </p:cNvPicPr>
          <p:nvPr>
            <p:ph idx="1"/>
          </p:nvPr>
        </p:nvPicPr>
        <p:blipFill>
          <a:blip r:embed="rId3" cstate="print"/>
          <a:srcRect/>
          <a:stretch>
            <a:fillRect/>
          </a:stretch>
        </p:blipFill>
        <p:spPr bwMode="auto">
          <a:xfrm>
            <a:off x="1018731" y="1752599"/>
            <a:ext cx="7058469" cy="4191645"/>
          </a:xfrm>
          <a:prstGeom prst="rect">
            <a:avLst/>
          </a:prstGeom>
          <a:noFill/>
          <a:ln w="9525">
            <a:noFill/>
            <a:miter lim="800000"/>
            <a:headEnd/>
            <a:tailEnd/>
          </a:ln>
          <a:effectLst>
            <a:outerShdw blurRad="63500" sx="102000" sy="102000" algn="ctr" rotWithShape="0">
              <a:prstClr val="black">
                <a:alpha val="40000"/>
              </a:prstClr>
            </a:outerShdw>
          </a:effectLst>
        </p:spPr>
      </p:pic>
      <p:sp>
        <p:nvSpPr>
          <p:cNvPr id="7" name="Rectangle 5"/>
          <p:cNvSpPr>
            <a:spLocks noGrp="1" noChangeArrowheads="1"/>
          </p:cNvSpPr>
          <p:nvPr>
            <p:ph type="title"/>
          </p:nvPr>
        </p:nvSpPr>
        <p:spPr bwMode="auto">
          <a:xfrm>
            <a:off x="457200" y="513916"/>
            <a:ext cx="8229600" cy="1077218"/>
          </a:xfrm>
          <a:prstGeom prst="rect">
            <a:avLst/>
          </a:prstGeom>
          <a:noFill/>
          <a:ln w="9525">
            <a:noFill/>
            <a:miter lim="800000"/>
            <a:headEnd/>
            <a:tailEnd/>
          </a:ln>
        </p:spPr>
        <p:txBody>
          <a:bodyPr wrap="square">
            <a:spAutoFit/>
          </a:bodyPr>
          <a:lstStyle/>
          <a:p>
            <a:pPr algn="ctr">
              <a:spcBef>
                <a:spcPts val="1200"/>
              </a:spcBef>
              <a:spcAft>
                <a:spcPts val="600"/>
              </a:spcAft>
            </a:pPr>
            <a:r>
              <a:rPr lang="en-US" sz="2400" b="1" dirty="0">
                <a:latin typeface="Calibri" pitchFamily="34" charset="0"/>
              </a:rPr>
              <a:t>Figure 7.10 Purchasing movie tickets with WAP </a:t>
            </a:r>
            <a:r>
              <a:rPr lang="en-US" sz="2400" b="1" dirty="0" smtClean="0">
                <a:latin typeface="Calibri" pitchFamily="34" charset="0"/>
              </a:rPr>
              <a:t>Solo  </a:t>
            </a:r>
            <a:r>
              <a:rPr lang="en-US" sz="2000" b="1" i="1" dirty="0" smtClean="0">
                <a:latin typeface="Calibri" pitchFamily="34" charset="0"/>
              </a:rPr>
              <a:t/>
            </a:r>
            <a:br>
              <a:rPr lang="en-US" sz="2000" b="1" i="1" dirty="0" smtClean="0">
                <a:latin typeface="Calibri" pitchFamily="34" charset="0"/>
              </a:rPr>
            </a:br>
            <a:r>
              <a:rPr lang="en-US" sz="2000" b="1" dirty="0" smtClean="0">
                <a:latin typeface="Calibri" pitchFamily="34" charset="0"/>
              </a:rPr>
              <a:t/>
            </a:r>
            <a:br>
              <a:rPr lang="en-US" sz="2000" b="1" dirty="0" smtClean="0">
                <a:latin typeface="Calibri" pitchFamily="34" charset="0"/>
              </a:rPr>
            </a:br>
            <a:r>
              <a:rPr lang="en-US" sz="2000" dirty="0" smtClean="0"/>
              <a:t> </a:t>
            </a:r>
            <a:r>
              <a:rPr lang="en-US" sz="2000" i="1" dirty="0" smtClean="0"/>
              <a:t>Overview of the data transfers when purchasing movie tickets via a mobile</a:t>
            </a:r>
            <a:r>
              <a:rPr lang="en-US" sz="2000" dirty="0" smtClean="0"/>
              <a:t> </a:t>
            </a:r>
            <a:endParaRPr lang="en-US" sz="2000" b="1" dirty="0">
              <a:latin typeface="Calibri" pitchFamily="34" charset="0"/>
            </a:endParaRP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7.4 Location-Based Services and Commerce</a:t>
            </a:r>
            <a:endParaRPr lang="en-US" sz="2800" dirty="0"/>
          </a:p>
        </p:txBody>
      </p:sp>
      <p:sp>
        <p:nvSpPr>
          <p:cNvPr id="3" name="Content Placeholder 2"/>
          <p:cNvSpPr>
            <a:spLocks noGrp="1"/>
          </p:cNvSpPr>
          <p:nvPr>
            <p:ph idx="1"/>
          </p:nvPr>
        </p:nvSpPr>
        <p:spPr>
          <a:xfrm>
            <a:off x="457200" y="1295400"/>
            <a:ext cx="8229600" cy="4525963"/>
          </a:xfrm>
        </p:spPr>
        <p:txBody>
          <a:bodyPr>
            <a:normAutofit/>
          </a:bodyPr>
          <a:lstStyle/>
          <a:p>
            <a:pPr>
              <a:buNone/>
            </a:pPr>
            <a:r>
              <a:rPr lang="en-US" sz="2200" b="1" i="1" dirty="0" smtClean="0">
                <a:solidFill>
                  <a:srgbClr val="C00000"/>
                </a:solidFill>
              </a:rPr>
              <a:t>Location-based commerce (l-commerce</a:t>
            </a:r>
            <a:r>
              <a:rPr lang="en-US" sz="2200" i="1" dirty="0" smtClean="0">
                <a:solidFill>
                  <a:srgbClr val="C00000"/>
                </a:solidFill>
              </a:rPr>
              <a:t>)--</a:t>
            </a:r>
            <a:r>
              <a:rPr lang="en-US" sz="2200" dirty="0" smtClean="0">
                <a:solidFill>
                  <a:srgbClr val="C00000"/>
                </a:solidFill>
              </a:rPr>
              <a:t> </a:t>
            </a:r>
            <a:r>
              <a:rPr lang="en-US" sz="2200" dirty="0" smtClean="0"/>
              <a:t>delivery of ads, products, or services to customers whose locations are known at a given time; also called </a:t>
            </a:r>
            <a:r>
              <a:rPr lang="en-US" sz="2200" i="1" dirty="0" smtClean="0"/>
              <a:t>location-based services (LBSs)</a:t>
            </a:r>
          </a:p>
          <a:p>
            <a:pPr>
              <a:buNone/>
            </a:pPr>
            <a:endParaRPr lang="en-US" sz="2200" i="1" dirty="0" smtClean="0"/>
          </a:p>
          <a:p>
            <a:pPr>
              <a:buNone/>
            </a:pPr>
            <a:r>
              <a:rPr lang="en-US" sz="2400" b="1" dirty="0" smtClean="0">
                <a:solidFill>
                  <a:srgbClr val="C00000"/>
                </a:solidFill>
              </a:rPr>
              <a:t>5 key concepts:</a:t>
            </a:r>
          </a:p>
          <a:p>
            <a:pPr lvl="1">
              <a:buNone/>
            </a:pPr>
            <a:r>
              <a:rPr lang="en-US" sz="2200" b="1" dirty="0" smtClean="0"/>
              <a:t>1. Location. </a:t>
            </a:r>
            <a:r>
              <a:rPr lang="en-US" sz="2200" dirty="0" smtClean="0">
                <a:solidFill>
                  <a:schemeClr val="tx1"/>
                </a:solidFill>
              </a:rPr>
              <a:t>Determining the position</a:t>
            </a:r>
          </a:p>
          <a:p>
            <a:pPr lvl="1">
              <a:buNone/>
            </a:pPr>
            <a:r>
              <a:rPr lang="en-US" sz="2200" b="1" dirty="0" smtClean="0"/>
              <a:t>2. Navigation. </a:t>
            </a:r>
            <a:r>
              <a:rPr lang="en-US" sz="2200" dirty="0" smtClean="0">
                <a:solidFill>
                  <a:schemeClr val="tx1"/>
                </a:solidFill>
              </a:rPr>
              <a:t>Plotting a route</a:t>
            </a:r>
          </a:p>
          <a:p>
            <a:pPr lvl="1">
              <a:buNone/>
            </a:pPr>
            <a:r>
              <a:rPr lang="en-US" sz="2200" b="1" dirty="0" smtClean="0"/>
              <a:t>3. Tracking. </a:t>
            </a:r>
            <a:r>
              <a:rPr lang="en-US" sz="2200" dirty="0" smtClean="0">
                <a:solidFill>
                  <a:schemeClr val="tx1"/>
                </a:solidFill>
              </a:rPr>
              <a:t>Monitoring movement along a route</a:t>
            </a:r>
          </a:p>
          <a:p>
            <a:pPr lvl="1">
              <a:buNone/>
            </a:pPr>
            <a:r>
              <a:rPr lang="en-US" sz="2200" b="1" dirty="0" smtClean="0"/>
              <a:t>4. Mapping. </a:t>
            </a:r>
            <a:r>
              <a:rPr lang="en-US" sz="2200" dirty="0" smtClean="0">
                <a:solidFill>
                  <a:schemeClr val="tx1"/>
                </a:solidFill>
              </a:rPr>
              <a:t>Creating digital maps</a:t>
            </a:r>
          </a:p>
          <a:p>
            <a:pPr lvl="1">
              <a:buNone/>
            </a:pPr>
            <a:r>
              <a:rPr lang="en-US" sz="2200" b="1" dirty="0" smtClean="0"/>
              <a:t>5. Timing. </a:t>
            </a:r>
            <a:r>
              <a:rPr lang="en-US" sz="2200" dirty="0" smtClean="0">
                <a:solidFill>
                  <a:schemeClr val="tx1"/>
                </a:solidFill>
              </a:rPr>
              <a:t>Determining the precise time at a specific location</a:t>
            </a:r>
            <a:endParaRPr lang="en-US" sz="2200" i="1" dirty="0">
              <a:solidFill>
                <a:schemeClr val="tx1"/>
              </a:solidFill>
            </a:endParaRPr>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21</a:t>
            </a:fld>
            <a:endParaRPr lang="en-US" dirty="0"/>
          </a:p>
        </p:txBody>
      </p:sp>
      <p:sp>
        <p:nvSpPr>
          <p:cNvPr id="6" name="Footer Placeholder 3"/>
          <p:cNvSpPr>
            <a:spLocks noGrp="1"/>
          </p:cNvSpPr>
          <p:nvPr>
            <p:ph type="ftr" sz="quarter" idx="11"/>
          </p:nvPr>
        </p:nvSpPr>
        <p:spPr>
          <a:xfrm>
            <a:off x="457200" y="6248400"/>
            <a:ext cx="2895600" cy="365125"/>
          </a:xfrm>
        </p:spPr>
        <p:txBody>
          <a:bodyPr/>
          <a:lstStyle/>
          <a:p>
            <a:r>
              <a:rPr lang="en-US" dirty="0" smtClean="0"/>
              <a:t>Copyright 2012 John Wiley &amp; Sons, Inc.</a:t>
            </a:r>
            <a:endParaRPr lang="en-US"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dirty="0">
              <a:latin typeface="Calibri" pitchFamily="34" charset="0"/>
            </a:endParaRPr>
          </a:p>
        </p:txBody>
      </p:sp>
      <p:pic>
        <p:nvPicPr>
          <p:cNvPr id="12291" name="Picture 37" descr="np0007-y"/>
          <p:cNvPicPr>
            <a:picLocks noChangeAspect="1" noChangeArrowheads="1"/>
          </p:cNvPicPr>
          <p:nvPr/>
        </p:nvPicPr>
        <p:blipFill>
          <a:blip r:embed="rId3" cstate="print"/>
          <a:srcRect/>
          <a:stretch>
            <a:fillRect/>
          </a:stretch>
        </p:blipFill>
        <p:spPr bwMode="auto">
          <a:xfrm>
            <a:off x="457200" y="2514600"/>
            <a:ext cx="4038600" cy="3441824"/>
          </a:xfrm>
          <a:prstGeom prst="rect">
            <a:avLst/>
          </a:prstGeom>
          <a:noFill/>
          <a:ln w="9525">
            <a:noFill/>
            <a:miter lim="800000"/>
            <a:headEnd/>
            <a:tailEnd/>
          </a:ln>
          <a:effectLst>
            <a:outerShdw blurRad="241300" sx="102000" sy="102000" algn="ctr" rotWithShape="0">
              <a:prstClr val="black">
                <a:alpha val="40000"/>
              </a:prstClr>
            </a:outerShdw>
          </a:effectLst>
        </p:spPr>
      </p:pic>
      <p:sp>
        <p:nvSpPr>
          <p:cNvPr id="5" name="Slide Number Placeholder 4"/>
          <p:cNvSpPr>
            <a:spLocks noGrp="1"/>
          </p:cNvSpPr>
          <p:nvPr>
            <p:ph type="sldNum" sz="quarter" idx="12"/>
          </p:nvPr>
        </p:nvSpPr>
        <p:spPr/>
        <p:txBody>
          <a:bodyPr/>
          <a:lstStyle/>
          <a:p>
            <a:pPr>
              <a:defRPr/>
            </a:pPr>
            <a:r>
              <a:rPr lang="en-US" sz="1600" dirty="0" smtClean="0">
                <a:solidFill>
                  <a:schemeClr val="tx1"/>
                </a:solidFill>
              </a:rPr>
              <a:t>7-</a:t>
            </a:r>
            <a:fld id="{F775F494-06B3-4971-96F5-3D0F30BCB530}" type="slidenum">
              <a:rPr lang="en-US" sz="1600" smtClean="0">
                <a:solidFill>
                  <a:schemeClr val="tx1"/>
                </a:solidFill>
              </a:rPr>
              <a:pPr>
                <a:defRPr/>
              </a:pPr>
              <a:t>22</a:t>
            </a:fld>
            <a:endParaRPr lang="en-US" sz="1600" dirty="0">
              <a:solidFill>
                <a:schemeClr val="tx1"/>
              </a:solidFill>
            </a:endParaRPr>
          </a:p>
        </p:txBody>
      </p:sp>
      <p:sp>
        <p:nvSpPr>
          <p:cNvPr id="12293" name="Rectangle 5"/>
          <p:cNvSpPr>
            <a:spLocks noChangeArrowheads="1"/>
          </p:cNvSpPr>
          <p:nvPr/>
        </p:nvSpPr>
        <p:spPr bwMode="auto">
          <a:xfrm>
            <a:off x="4572000" y="5257800"/>
            <a:ext cx="2438400" cy="984885"/>
          </a:xfrm>
          <a:prstGeom prst="rect">
            <a:avLst/>
          </a:prstGeom>
          <a:noFill/>
          <a:ln w="9525">
            <a:noFill/>
            <a:miter lim="800000"/>
            <a:headEnd/>
            <a:tailEnd/>
          </a:ln>
        </p:spPr>
        <p:txBody>
          <a:bodyPr wrap="square">
            <a:spAutoFit/>
          </a:bodyPr>
          <a:lstStyle/>
          <a:p>
            <a:r>
              <a:rPr lang="en-US" sz="2000" b="1" dirty="0">
                <a:latin typeface="Calibri" pitchFamily="34" charset="0"/>
              </a:rPr>
              <a:t>Figure 7. </a:t>
            </a:r>
            <a:r>
              <a:rPr lang="en-US" sz="2000" b="1" dirty="0" smtClean="0">
                <a:latin typeface="Calibri" pitchFamily="34" charset="0"/>
              </a:rPr>
              <a:t>11 </a:t>
            </a:r>
          </a:p>
          <a:p>
            <a:r>
              <a:rPr lang="en-US" sz="2000" b="1" dirty="0" smtClean="0">
                <a:latin typeface="Calibri" pitchFamily="34" charset="0"/>
              </a:rPr>
              <a:t>Highway </a:t>
            </a:r>
            <a:r>
              <a:rPr lang="en-US" sz="2000" b="1" dirty="0">
                <a:latin typeface="Calibri" pitchFamily="34" charset="0"/>
              </a:rPr>
              <a:t>91 Project </a:t>
            </a:r>
            <a:endParaRPr lang="en-US" b="1" dirty="0">
              <a:latin typeface="Calibri" pitchFamily="34" charset="0"/>
            </a:endParaRPr>
          </a:p>
          <a:p>
            <a:endParaRPr lang="en-US" b="1" dirty="0">
              <a:latin typeface="Calibri" pitchFamily="34" charset="0"/>
            </a:endParaRPr>
          </a:p>
        </p:txBody>
      </p:sp>
      <p:sp>
        <p:nvSpPr>
          <p:cNvPr id="6" name="Rectangle 5"/>
          <p:cNvSpPr/>
          <p:nvPr/>
        </p:nvSpPr>
        <p:spPr>
          <a:xfrm>
            <a:off x="304800" y="763250"/>
            <a:ext cx="8686800" cy="1477328"/>
          </a:xfrm>
          <a:prstGeom prst="rect">
            <a:avLst/>
          </a:prstGeom>
        </p:spPr>
        <p:txBody>
          <a:bodyPr wrap="square">
            <a:spAutoFit/>
          </a:bodyPr>
          <a:lstStyle/>
          <a:p>
            <a:r>
              <a:rPr lang="en-US" sz="2800" b="1" i="1" dirty="0" smtClean="0">
                <a:latin typeface="Times New Roman" pitchFamily="18" charset="0"/>
                <a:cs typeface="Times New Roman" pitchFamily="18" charset="0"/>
              </a:rPr>
              <a:t>IT at Work 7.3 </a:t>
            </a:r>
            <a:r>
              <a:rPr lang="en-US" sz="2400" b="1" dirty="0" smtClean="0"/>
              <a:t>The Highway 91 Project</a:t>
            </a:r>
            <a:endParaRPr lang="en-US" sz="2800" b="1" dirty="0" smtClean="0"/>
          </a:p>
          <a:p>
            <a:endParaRPr lang="en-US" sz="1400" dirty="0" smtClean="0"/>
          </a:p>
          <a:p>
            <a:r>
              <a:rPr lang="en-US" sz="2400" dirty="0" smtClean="0"/>
              <a:t>RFID sensors in the pavement let the tollway computer know that a car has entered. Only prepaid subscribers can drive on the 91. </a:t>
            </a:r>
            <a:endParaRPr lang="en-US" sz="2400" b="1" i="1" dirty="0"/>
          </a:p>
        </p:txBody>
      </p:sp>
      <p:sp>
        <p:nvSpPr>
          <p:cNvPr id="8" name="Footer Placeholder 3"/>
          <p:cNvSpPr>
            <a:spLocks noGrp="1"/>
          </p:cNvSpPr>
          <p:nvPr>
            <p:ph type="ftr" sz="quarter" idx="11"/>
          </p:nvPr>
        </p:nvSpPr>
        <p:spPr>
          <a:xfrm>
            <a:off x="457200" y="6248400"/>
            <a:ext cx="2895600" cy="365125"/>
          </a:xfrm>
        </p:spPr>
        <p:txBody>
          <a:bodyPr/>
          <a:lstStyle/>
          <a:p>
            <a:r>
              <a:rPr lang="en-US" dirty="0" smtClean="0"/>
              <a:t>Copyright 2012 John Wiley &amp; Sons, Inc.</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dirty="0">
              <a:latin typeface="Calibri" pitchFamily="34" charset="0"/>
            </a:endParaRPr>
          </a:p>
        </p:txBody>
      </p:sp>
      <p:pic>
        <p:nvPicPr>
          <p:cNvPr id="13315" name="Picture 38" descr="nt0008-y"/>
          <p:cNvPicPr>
            <a:picLocks noChangeAspect="1" noChangeArrowheads="1"/>
          </p:cNvPicPr>
          <p:nvPr/>
        </p:nvPicPr>
        <p:blipFill>
          <a:blip r:embed="rId3" cstate="print"/>
          <a:srcRect/>
          <a:stretch>
            <a:fillRect/>
          </a:stretch>
        </p:blipFill>
        <p:spPr bwMode="auto">
          <a:xfrm>
            <a:off x="1371600" y="1600200"/>
            <a:ext cx="5865681" cy="3535363"/>
          </a:xfrm>
          <a:prstGeom prst="rect">
            <a:avLst/>
          </a:prstGeom>
          <a:noFill/>
          <a:ln w="9525">
            <a:noFill/>
            <a:miter lim="800000"/>
            <a:headEnd/>
            <a:tailEnd/>
          </a:ln>
          <a:effectLst>
            <a:outerShdw blurRad="469900" sx="102000" sy="102000" algn="ctr" rotWithShape="0">
              <a:prstClr val="black">
                <a:alpha val="40000"/>
              </a:prstClr>
            </a:outerShdw>
          </a:effectLst>
        </p:spPr>
      </p:pic>
      <p:sp>
        <p:nvSpPr>
          <p:cNvPr id="5" name="Slide Number Placeholder 4"/>
          <p:cNvSpPr>
            <a:spLocks noGrp="1"/>
          </p:cNvSpPr>
          <p:nvPr>
            <p:ph type="sldNum" sz="quarter" idx="12"/>
          </p:nvPr>
        </p:nvSpPr>
        <p:spPr/>
        <p:txBody>
          <a:bodyPr/>
          <a:lstStyle/>
          <a:p>
            <a:pPr>
              <a:defRPr/>
            </a:pPr>
            <a:r>
              <a:rPr lang="en-US" sz="1600" dirty="0" smtClean="0">
                <a:solidFill>
                  <a:schemeClr val="tx1"/>
                </a:solidFill>
              </a:rPr>
              <a:t>7-</a:t>
            </a:r>
            <a:fld id="{1440F813-2F55-40C5-ADB5-3F1D0641481B}" type="slidenum">
              <a:rPr lang="en-US" sz="1600" smtClean="0">
                <a:solidFill>
                  <a:schemeClr val="tx1"/>
                </a:solidFill>
              </a:rPr>
              <a:pPr>
                <a:defRPr/>
              </a:pPr>
              <a:t>23</a:t>
            </a:fld>
            <a:endParaRPr lang="en-US" sz="1600" dirty="0">
              <a:solidFill>
                <a:schemeClr val="tx1"/>
              </a:solidFill>
            </a:endParaRPr>
          </a:p>
        </p:txBody>
      </p:sp>
      <p:sp>
        <p:nvSpPr>
          <p:cNvPr id="13317" name="Rectangle 5"/>
          <p:cNvSpPr>
            <a:spLocks noChangeArrowheads="1"/>
          </p:cNvSpPr>
          <p:nvPr/>
        </p:nvSpPr>
        <p:spPr bwMode="auto">
          <a:xfrm>
            <a:off x="1295400" y="5257800"/>
            <a:ext cx="6934200" cy="646331"/>
          </a:xfrm>
          <a:prstGeom prst="rect">
            <a:avLst/>
          </a:prstGeom>
          <a:noFill/>
          <a:ln w="9525">
            <a:noFill/>
            <a:miter lim="800000"/>
            <a:headEnd/>
            <a:tailEnd/>
          </a:ln>
        </p:spPr>
        <p:txBody>
          <a:bodyPr wrap="square">
            <a:spAutoFit/>
          </a:bodyPr>
          <a:lstStyle/>
          <a:p>
            <a:r>
              <a:rPr lang="en-US" b="1" dirty="0">
                <a:latin typeface="Calibri" pitchFamily="34" charset="0"/>
              </a:rPr>
              <a:t>Figure 7.12 Smartphone with GPS in Location-based </a:t>
            </a:r>
            <a:r>
              <a:rPr lang="en-US" b="1" dirty="0" smtClean="0">
                <a:latin typeface="Calibri" pitchFamily="34" charset="0"/>
              </a:rPr>
              <a:t>commerce  </a:t>
            </a:r>
            <a:endParaRPr lang="en-US" b="1" dirty="0">
              <a:latin typeface="Calibri" pitchFamily="34" charset="0"/>
            </a:endParaRPr>
          </a:p>
          <a:p>
            <a:endParaRPr lang="en-US" b="1" dirty="0">
              <a:latin typeface="Calibri" pitchFamily="34" charset="0"/>
            </a:endParaRPr>
          </a:p>
        </p:txBody>
      </p:sp>
      <p:sp>
        <p:nvSpPr>
          <p:cNvPr id="6" name="Rectangle 5"/>
          <p:cNvSpPr/>
          <p:nvPr/>
        </p:nvSpPr>
        <p:spPr>
          <a:xfrm>
            <a:off x="1143000" y="914400"/>
            <a:ext cx="4050276" cy="523220"/>
          </a:xfrm>
          <a:prstGeom prst="rect">
            <a:avLst/>
          </a:prstGeom>
        </p:spPr>
        <p:txBody>
          <a:bodyPr wrap="none">
            <a:spAutoFit/>
          </a:bodyPr>
          <a:lstStyle/>
          <a:p>
            <a:r>
              <a:rPr lang="en-US" sz="2800" b="1" dirty="0" smtClean="0"/>
              <a:t>L-Commerce technologies</a:t>
            </a:r>
            <a:endParaRPr lang="en-US" sz="2800" b="1" dirty="0"/>
          </a:p>
        </p:txBody>
      </p:sp>
      <p:sp>
        <p:nvSpPr>
          <p:cNvPr id="7" name="Footer Placeholder 3"/>
          <p:cNvSpPr>
            <a:spLocks noGrp="1"/>
          </p:cNvSpPr>
          <p:nvPr>
            <p:ph type="ftr" sz="quarter" idx="11"/>
          </p:nvPr>
        </p:nvSpPr>
        <p:spPr>
          <a:xfrm>
            <a:off x="457200" y="6248400"/>
            <a:ext cx="2895600" cy="365125"/>
          </a:xfrm>
        </p:spPr>
        <p:txBody>
          <a:bodyPr/>
          <a:lstStyle/>
          <a:p>
            <a:r>
              <a:rPr lang="en-US" dirty="0" smtClean="0"/>
              <a:t>Copyright 2012 John Wiley &amp; Sons, Inc.</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dirty="0">
              <a:latin typeface="Calibri" pitchFamily="34" charset="0"/>
            </a:endParaRPr>
          </a:p>
        </p:txBody>
      </p:sp>
      <p:pic>
        <p:nvPicPr>
          <p:cNvPr id="14339" name="Picture 42" descr="nt0001-y"/>
          <p:cNvPicPr>
            <a:picLocks noChangeAspect="1" noChangeArrowheads="1"/>
          </p:cNvPicPr>
          <p:nvPr/>
        </p:nvPicPr>
        <p:blipFill>
          <a:blip r:embed="rId3" cstate="print"/>
          <a:srcRect/>
          <a:stretch>
            <a:fillRect/>
          </a:stretch>
        </p:blipFill>
        <p:spPr bwMode="auto">
          <a:xfrm>
            <a:off x="6248400" y="1143000"/>
            <a:ext cx="1679575" cy="5295900"/>
          </a:xfrm>
          <a:prstGeom prst="rect">
            <a:avLst/>
          </a:prstGeom>
          <a:noFill/>
          <a:ln w="9525">
            <a:noFill/>
            <a:miter lim="800000"/>
            <a:headEnd/>
            <a:tailEnd/>
          </a:ln>
          <a:effectLst>
            <a:outerShdw blurRad="495300" dist="12700" sx="102000" sy="102000" algn="ctr" rotWithShape="0">
              <a:prstClr val="black">
                <a:alpha val="49000"/>
              </a:prstClr>
            </a:outerShdw>
          </a:effectLst>
        </p:spPr>
      </p:pic>
      <p:sp>
        <p:nvSpPr>
          <p:cNvPr id="5" name="Slide Number Placeholder 4"/>
          <p:cNvSpPr>
            <a:spLocks noGrp="1"/>
          </p:cNvSpPr>
          <p:nvPr>
            <p:ph type="sldNum" sz="quarter" idx="12"/>
          </p:nvPr>
        </p:nvSpPr>
        <p:spPr/>
        <p:txBody>
          <a:bodyPr/>
          <a:lstStyle/>
          <a:p>
            <a:pPr>
              <a:defRPr/>
            </a:pPr>
            <a:r>
              <a:rPr lang="en-US" sz="1600" dirty="0" smtClean="0">
                <a:solidFill>
                  <a:schemeClr val="tx1"/>
                </a:solidFill>
              </a:rPr>
              <a:t>7-</a:t>
            </a:r>
            <a:fld id="{CC1C2FAC-9171-4310-BAE3-3FF38AB9C16D}" type="slidenum">
              <a:rPr lang="en-US" sz="1600" smtClean="0">
                <a:solidFill>
                  <a:schemeClr val="tx1"/>
                </a:solidFill>
              </a:rPr>
              <a:pPr>
                <a:defRPr/>
              </a:pPr>
              <a:t>24</a:t>
            </a:fld>
            <a:endParaRPr lang="en-US" sz="1600" dirty="0">
              <a:solidFill>
                <a:schemeClr val="tx1"/>
              </a:solidFill>
            </a:endParaRPr>
          </a:p>
        </p:txBody>
      </p:sp>
      <p:sp>
        <p:nvSpPr>
          <p:cNvPr id="14341" name="Rectangle 5"/>
          <p:cNvSpPr>
            <a:spLocks noChangeArrowheads="1"/>
          </p:cNvSpPr>
          <p:nvPr/>
        </p:nvSpPr>
        <p:spPr bwMode="auto">
          <a:xfrm>
            <a:off x="3886200" y="5638800"/>
            <a:ext cx="2209800" cy="646331"/>
          </a:xfrm>
          <a:prstGeom prst="rect">
            <a:avLst/>
          </a:prstGeom>
          <a:noFill/>
          <a:ln w="9525">
            <a:noFill/>
            <a:miter lim="800000"/>
            <a:headEnd/>
            <a:tailEnd/>
          </a:ln>
        </p:spPr>
        <p:txBody>
          <a:bodyPr wrap="square">
            <a:spAutoFit/>
          </a:bodyPr>
          <a:lstStyle/>
          <a:p>
            <a:pPr algn="r"/>
            <a:r>
              <a:rPr lang="en-US" b="1" dirty="0">
                <a:latin typeface="Calibri" pitchFamily="34" charset="0"/>
              </a:rPr>
              <a:t>Figure 7.13 NextBus </a:t>
            </a:r>
            <a:r>
              <a:rPr lang="en-US" b="1" dirty="0" smtClean="0">
                <a:latin typeface="Calibri" pitchFamily="34" charset="0"/>
              </a:rPr>
              <a:t/>
            </a:r>
            <a:br>
              <a:rPr lang="en-US" b="1" dirty="0" smtClean="0">
                <a:latin typeface="Calibri" pitchFamily="34" charset="0"/>
              </a:rPr>
            </a:br>
            <a:r>
              <a:rPr lang="en-US" b="1" dirty="0" smtClean="0">
                <a:latin typeface="Calibri" pitchFamily="34" charset="0"/>
              </a:rPr>
              <a:t>operational model </a:t>
            </a:r>
            <a:endParaRPr lang="en-US" b="1" dirty="0">
              <a:solidFill>
                <a:srgbClr val="FF0000"/>
              </a:solidFill>
              <a:latin typeface="Calibri" pitchFamily="34" charset="0"/>
            </a:endParaRPr>
          </a:p>
        </p:txBody>
      </p:sp>
      <p:sp>
        <p:nvSpPr>
          <p:cNvPr id="6" name="Rectangle 5"/>
          <p:cNvSpPr/>
          <p:nvPr/>
        </p:nvSpPr>
        <p:spPr>
          <a:xfrm>
            <a:off x="533400" y="457200"/>
            <a:ext cx="7010400" cy="523220"/>
          </a:xfrm>
          <a:prstGeom prst="rect">
            <a:avLst/>
          </a:prstGeom>
        </p:spPr>
        <p:txBody>
          <a:bodyPr wrap="square">
            <a:spAutoFit/>
          </a:bodyPr>
          <a:lstStyle/>
          <a:p>
            <a:r>
              <a:rPr lang="en-US" sz="2800" b="1" i="1" dirty="0" smtClean="0">
                <a:latin typeface="Times New Roman" pitchFamily="18" charset="0"/>
                <a:cs typeface="Times New Roman" pitchFamily="18" charset="0"/>
              </a:rPr>
              <a:t>IT at Work 7.4   </a:t>
            </a:r>
            <a:r>
              <a:rPr lang="en-US" sz="2400" b="1" dirty="0" smtClean="0"/>
              <a:t>NextBus: Superb Customer Service</a:t>
            </a:r>
            <a:endParaRPr lang="en-US" b="1" dirty="0"/>
          </a:p>
        </p:txBody>
      </p:sp>
      <p:sp>
        <p:nvSpPr>
          <p:cNvPr id="7" name="Footer Placeholder 3"/>
          <p:cNvSpPr>
            <a:spLocks noGrp="1"/>
          </p:cNvSpPr>
          <p:nvPr>
            <p:ph type="ftr" sz="quarter" idx="11"/>
          </p:nvPr>
        </p:nvSpPr>
        <p:spPr>
          <a:xfrm>
            <a:off x="457200" y="6248400"/>
            <a:ext cx="2895600" cy="365125"/>
          </a:xfrm>
        </p:spPr>
        <p:txBody>
          <a:bodyPr/>
          <a:lstStyle/>
          <a:p>
            <a:r>
              <a:rPr lang="en-US" dirty="0" smtClean="0"/>
              <a:t>Copyright 2012 John Wiley &amp; Sons, Inc.</a:t>
            </a:r>
            <a:endParaRPr lang="en-US" dirty="0"/>
          </a:p>
        </p:txBody>
      </p:sp>
      <p:sp>
        <p:nvSpPr>
          <p:cNvPr id="8" name="Rectangle 7"/>
          <p:cNvSpPr/>
          <p:nvPr/>
        </p:nvSpPr>
        <p:spPr>
          <a:xfrm>
            <a:off x="609600" y="1524000"/>
            <a:ext cx="4724400" cy="3524042"/>
          </a:xfrm>
          <a:prstGeom prst="rect">
            <a:avLst/>
          </a:prstGeom>
        </p:spPr>
        <p:txBody>
          <a:bodyPr wrap="square">
            <a:spAutoFit/>
          </a:bodyPr>
          <a:lstStyle/>
          <a:p>
            <a:pPr>
              <a:spcBef>
                <a:spcPts val="600"/>
              </a:spcBef>
              <a:spcAft>
                <a:spcPts val="600"/>
              </a:spcAft>
            </a:pPr>
            <a:r>
              <a:rPr lang="en-US" sz="2000" dirty="0" smtClean="0"/>
              <a:t>San Francisco bus riders carrying a mobile can quickly find out when a bus is likely to arrive at a bus stop.</a:t>
            </a:r>
          </a:p>
          <a:p>
            <a:pPr>
              <a:spcBef>
                <a:spcPts val="600"/>
              </a:spcBef>
              <a:spcAft>
                <a:spcPts val="600"/>
              </a:spcAft>
            </a:pPr>
            <a:r>
              <a:rPr lang="en-US" sz="2000" dirty="0" smtClean="0"/>
              <a:t>The </a:t>
            </a:r>
            <a:r>
              <a:rPr lang="en-US" sz="2000" dirty="0" smtClean="0">
                <a:hlinkClick r:id="rId4"/>
              </a:rPr>
              <a:t>NextBus</a:t>
            </a:r>
            <a:r>
              <a:rPr lang="en-US" sz="2000" dirty="0" smtClean="0"/>
              <a:t> system tracks public transportation buses in real time. </a:t>
            </a:r>
          </a:p>
          <a:p>
            <a:pPr>
              <a:spcBef>
                <a:spcPts val="600"/>
              </a:spcBef>
              <a:spcAft>
                <a:spcPts val="600"/>
              </a:spcAft>
            </a:pPr>
            <a:r>
              <a:rPr lang="en-US" sz="2000" dirty="0" smtClean="0"/>
              <a:t>Knowing where each bus is and factoring in traffic patterns and weather reports, </a:t>
            </a:r>
            <a:r>
              <a:rPr lang="en-US" sz="2000" dirty="0" smtClean="0">
                <a:hlinkClick r:id="rId4"/>
              </a:rPr>
              <a:t>NextBus</a:t>
            </a:r>
            <a:r>
              <a:rPr lang="en-US" sz="2000" dirty="0" smtClean="0"/>
              <a:t> dynamically calculates the ETA of the bus to each bus stop on the route. </a:t>
            </a:r>
          </a:p>
          <a:p>
            <a:endParaRPr lang="en-US"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7.5 Mobile Enterprise Applications</a:t>
            </a:r>
            <a:endParaRPr lang="en-US" dirty="0"/>
          </a:p>
        </p:txBody>
      </p:sp>
      <p:sp>
        <p:nvSpPr>
          <p:cNvPr id="3" name="Content Placeholder 2"/>
          <p:cNvSpPr>
            <a:spLocks noGrp="1"/>
          </p:cNvSpPr>
          <p:nvPr>
            <p:ph idx="1"/>
          </p:nvPr>
        </p:nvSpPr>
        <p:spPr/>
        <p:txBody>
          <a:bodyPr>
            <a:normAutofit/>
          </a:bodyPr>
          <a:lstStyle/>
          <a:p>
            <a:r>
              <a:rPr lang="en-US" sz="2400" dirty="0" smtClean="0"/>
              <a:t>Organizations are creating a full range of mobile apps—from back-office to consumer-centric apps</a:t>
            </a:r>
          </a:p>
          <a:p>
            <a:r>
              <a:rPr lang="en-US" sz="2400" dirty="0" smtClean="0"/>
              <a:t>Leading organizations are building a marketing and sales strategy that ‘s built on connecting with their customers via mobiles </a:t>
            </a:r>
          </a:p>
          <a:p>
            <a:r>
              <a:rPr lang="en-US" sz="2400" dirty="0" smtClean="0"/>
              <a:t>limitations due to 2-inch or 2-inch screens are being eliminated by the iPad and other mobile tablets—and expanding the possibilities of mobile computing and mobile enterprise applications.</a:t>
            </a:r>
            <a:endParaRPr lang="en-US" sz="2400"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25</a:t>
            </a:fld>
            <a:endParaRPr lang="en-US"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normAutofit/>
          </a:bodyPr>
          <a:lstStyle/>
          <a:p>
            <a:r>
              <a:rPr lang="en-US" sz="2800" i="1" dirty="0" smtClean="0"/>
              <a:t>Mobile apps</a:t>
            </a:r>
            <a:endParaRPr lang="en-US" sz="2800" i="1" dirty="0"/>
          </a:p>
        </p:txBody>
      </p:sp>
      <p:sp>
        <p:nvSpPr>
          <p:cNvPr id="3" name="Content Placeholder 2"/>
          <p:cNvSpPr>
            <a:spLocks noGrp="1"/>
          </p:cNvSpPr>
          <p:nvPr>
            <p:ph idx="1"/>
          </p:nvPr>
        </p:nvSpPr>
        <p:spPr/>
        <p:txBody>
          <a:bodyPr>
            <a:normAutofit/>
          </a:bodyPr>
          <a:lstStyle/>
          <a:p>
            <a:pPr lvl="0">
              <a:spcBef>
                <a:spcPts val="1200"/>
              </a:spcBef>
              <a:spcAft>
                <a:spcPts val="600"/>
              </a:spcAft>
            </a:pPr>
            <a:r>
              <a:rPr lang="en-US" sz="2400" dirty="0" smtClean="0">
                <a:solidFill>
                  <a:schemeClr val="tx1"/>
                </a:solidFill>
              </a:rPr>
              <a:t>Supporting salespeople while they’re waiting on customers.</a:t>
            </a:r>
          </a:p>
          <a:p>
            <a:pPr lvl="0">
              <a:spcBef>
                <a:spcPts val="1200"/>
              </a:spcBef>
              <a:spcAft>
                <a:spcPts val="600"/>
              </a:spcAft>
            </a:pPr>
            <a:r>
              <a:rPr lang="en-US" sz="2400" dirty="0" smtClean="0">
                <a:solidFill>
                  <a:schemeClr val="tx1"/>
                </a:solidFill>
              </a:rPr>
              <a:t>Supporting field employees doing repairs or maintenance on corporate premises or for clients</a:t>
            </a:r>
          </a:p>
          <a:p>
            <a:pPr lvl="0">
              <a:spcBef>
                <a:spcPts val="1200"/>
              </a:spcBef>
              <a:spcAft>
                <a:spcPts val="600"/>
              </a:spcAft>
            </a:pPr>
            <a:r>
              <a:rPr lang="en-US" sz="2400" dirty="0" smtClean="0">
                <a:solidFill>
                  <a:schemeClr val="tx1"/>
                </a:solidFill>
              </a:rPr>
              <a:t>Supporting traveling or off-corporate-site executives, managers, or other employees</a:t>
            </a:r>
          </a:p>
          <a:p>
            <a:pPr lvl="0">
              <a:spcBef>
                <a:spcPts val="1200"/>
              </a:spcBef>
              <a:spcAft>
                <a:spcPts val="600"/>
              </a:spcAft>
            </a:pPr>
            <a:r>
              <a:rPr lang="en-US" sz="2400" dirty="0" smtClean="0">
                <a:solidFill>
                  <a:schemeClr val="tx1"/>
                </a:solidFill>
              </a:rPr>
              <a:t>Supporting employees while they do work inside the enterprise, but where there is no easy access to desktop computers; e.g., in a warehouse, outdoor facilities, or large retail stores.</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26</a:t>
            </a:fld>
            <a:endParaRPr lang="en-US"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10000" cy="1143000"/>
          </a:xfrm>
        </p:spPr>
        <p:txBody>
          <a:bodyPr>
            <a:normAutofit/>
          </a:bodyPr>
          <a:lstStyle/>
          <a:p>
            <a:r>
              <a:rPr lang="en-US" sz="2800" i="1" dirty="0" smtClean="0"/>
              <a:t>Mobile enterprise apps</a:t>
            </a:r>
            <a:endParaRPr lang="en-US" sz="2800" i="1" dirty="0"/>
          </a:p>
        </p:txBody>
      </p:sp>
      <p:sp>
        <p:nvSpPr>
          <p:cNvPr id="3" name="Content Placeholder 2"/>
          <p:cNvSpPr>
            <a:spLocks noGrp="1"/>
          </p:cNvSpPr>
          <p:nvPr>
            <p:ph idx="1"/>
          </p:nvPr>
        </p:nvSpPr>
        <p:spPr/>
        <p:txBody>
          <a:bodyPr/>
          <a:lstStyle/>
          <a:p>
            <a:r>
              <a:rPr lang="en-US" sz="2400" dirty="0" smtClean="0"/>
              <a:t>Mobile POS (Point of Sale)</a:t>
            </a:r>
          </a:p>
          <a:p>
            <a:r>
              <a:rPr lang="en-US" sz="2400" dirty="0" smtClean="0"/>
              <a:t>Inventory management</a:t>
            </a:r>
          </a:p>
          <a:p>
            <a:r>
              <a:rPr lang="en-US" sz="2400" dirty="0" smtClean="0"/>
              <a:t>Customer service</a:t>
            </a:r>
          </a:p>
          <a:p>
            <a:r>
              <a:rPr lang="en-US" sz="2400" dirty="0" smtClean="0"/>
              <a:t>Job dispatch</a:t>
            </a:r>
          </a:p>
          <a:p>
            <a:r>
              <a:rPr lang="en-US" sz="2400" dirty="0" smtClean="0"/>
              <a:t>Customer support and mobile CRM</a:t>
            </a:r>
          </a:p>
          <a:p>
            <a:pPr lvl="1"/>
            <a:r>
              <a:rPr lang="en-US" sz="2200" i="1" dirty="0" smtClean="0"/>
              <a:t>sales force automation</a:t>
            </a:r>
            <a:r>
              <a:rPr lang="en-US" sz="2200" dirty="0" smtClean="0"/>
              <a:t> and </a:t>
            </a:r>
            <a:r>
              <a:rPr lang="en-US" sz="2200" i="1" dirty="0" smtClean="0"/>
              <a:t>field service</a:t>
            </a:r>
          </a:p>
          <a:p>
            <a:r>
              <a:rPr lang="en-US" sz="2400" dirty="0" smtClean="0"/>
              <a:t>Mobile supply chain management (MSCM)</a:t>
            </a:r>
          </a:p>
          <a:p>
            <a:pPr>
              <a:buNone/>
            </a:pPr>
            <a:endParaRPr lang="en-US" sz="2400" dirty="0" smtClean="0"/>
          </a:p>
          <a:p>
            <a:endParaRPr lang="en-US" sz="2400" dirty="0" smtClean="0"/>
          </a:p>
          <a:p>
            <a:endParaRPr lang="en-US" sz="2400" dirty="0" smtClean="0"/>
          </a:p>
          <a:p>
            <a:endParaRPr lang="en-US" sz="2400" b="1" dirty="0" smtClean="0"/>
          </a:p>
          <a:p>
            <a:endParaRPr lang="en-US" sz="2400" i="1" dirty="0" smtClean="0"/>
          </a:p>
          <a:p>
            <a:endParaRPr lang="en-US" b="1" i="1"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27</a:t>
            </a:fld>
            <a:endParaRPr lang="en-US" dirty="0"/>
          </a:p>
        </p:txBody>
      </p:sp>
      <p:pic>
        <p:nvPicPr>
          <p:cNvPr id="6" name="Picture 4" descr="AEEPPJ.jpg"/>
          <p:cNvPicPr>
            <a:picLocks noChangeAspect="1" noChangeArrowheads="1"/>
          </p:cNvPicPr>
          <p:nvPr/>
        </p:nvPicPr>
        <p:blipFill>
          <a:blip r:embed="rId3" cstate="print"/>
          <a:srcRect/>
          <a:stretch>
            <a:fillRect/>
          </a:stretch>
        </p:blipFill>
        <p:spPr bwMode="auto">
          <a:xfrm>
            <a:off x="6541375" y="2286000"/>
            <a:ext cx="1299288" cy="2027591"/>
          </a:xfrm>
          <a:prstGeom prst="rect">
            <a:avLst/>
          </a:prstGeom>
          <a:noFill/>
          <a:ln w="9525">
            <a:noFill/>
            <a:miter lim="800000"/>
            <a:headEnd/>
            <a:tailEnd/>
          </a:ln>
        </p:spPr>
      </p:pic>
      <p:pic>
        <p:nvPicPr>
          <p:cNvPr id="7" name="Picture 0" descr="AKA6DY.jpg"/>
          <p:cNvPicPr>
            <a:picLocks noChangeAspect="1" noChangeArrowheads="1"/>
          </p:cNvPicPr>
          <p:nvPr/>
        </p:nvPicPr>
        <p:blipFill>
          <a:blip r:embed="rId4" cstate="print"/>
          <a:srcRect/>
          <a:stretch>
            <a:fillRect/>
          </a:stretch>
        </p:blipFill>
        <p:spPr bwMode="auto">
          <a:xfrm>
            <a:off x="7239000" y="3907704"/>
            <a:ext cx="1303338" cy="2046965"/>
          </a:xfrm>
          <a:prstGeom prst="rect">
            <a:avLst/>
          </a:prstGeom>
          <a:noFill/>
          <a:ln w="9525">
            <a:noFill/>
            <a:miter lim="800000"/>
            <a:headEnd/>
            <a:tailEnd/>
          </a:ln>
        </p:spPr>
      </p:pic>
      <p:sp>
        <p:nvSpPr>
          <p:cNvPr id="8" name="Rectangle 3"/>
          <p:cNvSpPr>
            <a:spLocks noChangeArrowheads="1"/>
          </p:cNvSpPr>
          <p:nvPr/>
        </p:nvSpPr>
        <p:spPr bwMode="auto">
          <a:xfrm>
            <a:off x="5867400" y="5986046"/>
            <a:ext cx="2971800" cy="338554"/>
          </a:xfrm>
          <a:prstGeom prst="rect">
            <a:avLst/>
          </a:prstGeom>
          <a:noFill/>
          <a:ln w="9525">
            <a:noFill/>
            <a:miter lim="800000"/>
            <a:headEnd/>
            <a:tailEnd/>
          </a:ln>
        </p:spPr>
        <p:txBody>
          <a:bodyPr wrap="square" lIns="0" rIns="0" anchor="ctr">
            <a:spAutoFit/>
          </a:bodyPr>
          <a:lstStyle/>
          <a:p>
            <a:r>
              <a:rPr lang="en-US" sz="1600" b="1" dirty="0"/>
              <a:t>Figure 7.15 Starbucks Venti </a:t>
            </a:r>
            <a:r>
              <a:rPr lang="en-US" sz="1600" b="1" dirty="0" smtClean="0"/>
              <a:t>coffee</a:t>
            </a:r>
            <a:endParaRPr lang="en-US" sz="1600" b="1" dirty="0"/>
          </a:p>
        </p:txBody>
      </p:sp>
      <p:sp>
        <p:nvSpPr>
          <p:cNvPr id="9" name="Rectangle 8"/>
          <p:cNvSpPr/>
          <p:nvPr/>
        </p:nvSpPr>
        <p:spPr>
          <a:xfrm>
            <a:off x="6477000" y="1066800"/>
            <a:ext cx="2133600" cy="1200329"/>
          </a:xfrm>
          <a:prstGeom prst="rect">
            <a:avLst/>
          </a:prstGeom>
        </p:spPr>
        <p:txBody>
          <a:bodyPr wrap="square">
            <a:spAutoFit/>
          </a:bodyPr>
          <a:lstStyle/>
          <a:p>
            <a:r>
              <a:rPr lang="en-US" b="1" dirty="0" smtClean="0"/>
              <a:t>Figure 7. 16 A Starbuck's branch in the Polanco district of Mexico City </a:t>
            </a:r>
            <a:endParaRPr lang="en-US" b="1"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normAutofit/>
          </a:bodyPr>
          <a:lstStyle/>
          <a:p>
            <a:r>
              <a:rPr lang="en-US" sz="2400" i="1" dirty="0" smtClean="0"/>
              <a:t>Chapter 7 Link Library</a:t>
            </a:r>
            <a:endParaRPr lang="en-US" sz="2400" dirty="0"/>
          </a:p>
        </p:txBody>
      </p:sp>
      <p:sp>
        <p:nvSpPr>
          <p:cNvPr id="3" name="Content Placeholder 2"/>
          <p:cNvSpPr>
            <a:spLocks noGrp="1"/>
          </p:cNvSpPr>
          <p:nvPr>
            <p:ph idx="1"/>
          </p:nvPr>
        </p:nvSpPr>
        <p:spPr>
          <a:xfrm>
            <a:off x="304800" y="1371599"/>
            <a:ext cx="8763000" cy="4724401"/>
          </a:xfrm>
        </p:spPr>
        <p:txBody>
          <a:bodyPr>
            <a:normAutofit fontScale="47500" lnSpcReduction="20000"/>
          </a:bodyPr>
          <a:lstStyle/>
          <a:p>
            <a:pPr marL="182880" indent="-182880">
              <a:spcBef>
                <a:spcPts val="600"/>
              </a:spcBef>
              <a:spcAft>
                <a:spcPts val="600"/>
              </a:spcAft>
            </a:pPr>
            <a:r>
              <a:rPr lang="en-US" sz="4200" dirty="0" smtClean="0">
                <a:solidFill>
                  <a:schemeClr val="tx2">
                    <a:lumMod val="75000"/>
                  </a:schemeClr>
                </a:solidFill>
              </a:rPr>
              <a:t>Ecommerce Times’ M-Commerce </a:t>
            </a:r>
            <a:r>
              <a:rPr lang="en-US" sz="4200" i="1" u="sng" dirty="0" smtClean="0">
                <a:solidFill>
                  <a:schemeClr val="tx2">
                    <a:lumMod val="75000"/>
                  </a:schemeClr>
                </a:solidFill>
                <a:hlinkClick r:id="rId3"/>
              </a:rPr>
              <a:t>ecommercetimes.com/perl/section/m-commerce/</a:t>
            </a:r>
            <a:r>
              <a:rPr lang="en-US" sz="4200" i="1" dirty="0" smtClean="0">
                <a:solidFill>
                  <a:schemeClr val="tx2">
                    <a:lumMod val="75000"/>
                  </a:schemeClr>
                </a:solidFill>
              </a:rPr>
              <a:t> </a:t>
            </a:r>
            <a:endParaRPr lang="en-US" sz="4200" dirty="0" smtClean="0">
              <a:solidFill>
                <a:schemeClr val="tx2">
                  <a:lumMod val="75000"/>
                </a:schemeClr>
              </a:solidFill>
            </a:endParaRPr>
          </a:p>
          <a:p>
            <a:pPr marL="182880" indent="-182880">
              <a:spcBef>
                <a:spcPts val="600"/>
              </a:spcBef>
              <a:spcAft>
                <a:spcPts val="600"/>
              </a:spcAft>
            </a:pPr>
            <a:r>
              <a:rPr lang="en-US" sz="4200" dirty="0" smtClean="0">
                <a:solidFill>
                  <a:schemeClr val="tx2">
                    <a:lumMod val="75000"/>
                  </a:schemeClr>
                </a:solidFill>
              </a:rPr>
              <a:t>Mobile Commerce Daily </a:t>
            </a:r>
            <a:r>
              <a:rPr lang="en-US" sz="4200" i="1" u="sng" dirty="0" smtClean="0">
                <a:solidFill>
                  <a:schemeClr val="tx2">
                    <a:lumMod val="75000"/>
                  </a:schemeClr>
                </a:solidFill>
                <a:hlinkClick r:id="rId4"/>
              </a:rPr>
              <a:t>mobilecommercedaily.com</a:t>
            </a:r>
            <a:r>
              <a:rPr lang="en-US" sz="4200" i="1" dirty="0" smtClean="0">
                <a:solidFill>
                  <a:schemeClr val="tx2">
                    <a:lumMod val="75000"/>
                  </a:schemeClr>
                </a:solidFill>
              </a:rPr>
              <a:t> </a:t>
            </a:r>
            <a:endParaRPr lang="en-US" sz="4200" dirty="0" smtClean="0">
              <a:solidFill>
                <a:schemeClr val="tx2">
                  <a:lumMod val="75000"/>
                </a:schemeClr>
              </a:solidFill>
            </a:endParaRPr>
          </a:p>
          <a:p>
            <a:pPr marL="182880" indent="-182880">
              <a:spcBef>
                <a:spcPts val="600"/>
              </a:spcBef>
              <a:spcAft>
                <a:spcPts val="600"/>
              </a:spcAft>
            </a:pPr>
            <a:r>
              <a:rPr lang="en-US" sz="4200" dirty="0" smtClean="0">
                <a:solidFill>
                  <a:schemeClr val="tx2">
                    <a:lumMod val="75000"/>
                  </a:schemeClr>
                </a:solidFill>
              </a:rPr>
              <a:t>Storefront Backtalk </a:t>
            </a:r>
            <a:r>
              <a:rPr lang="en-US" sz="4200" i="1" u="sng" dirty="0" smtClean="0">
                <a:solidFill>
                  <a:schemeClr val="tx2">
                    <a:lumMod val="75000"/>
                  </a:schemeClr>
                </a:solidFill>
                <a:hlinkClick r:id="rId5"/>
              </a:rPr>
              <a:t>storefrontbacktalk.com/</a:t>
            </a:r>
            <a:r>
              <a:rPr lang="en-US" sz="4200" i="1" dirty="0" smtClean="0">
                <a:solidFill>
                  <a:schemeClr val="tx2">
                    <a:lumMod val="75000"/>
                  </a:schemeClr>
                </a:solidFill>
              </a:rPr>
              <a:t> </a:t>
            </a:r>
            <a:endParaRPr lang="en-US" sz="4200" dirty="0" smtClean="0">
              <a:solidFill>
                <a:schemeClr val="tx2">
                  <a:lumMod val="75000"/>
                </a:schemeClr>
              </a:solidFill>
            </a:endParaRPr>
          </a:p>
          <a:p>
            <a:pPr marL="182880" indent="-182880">
              <a:spcBef>
                <a:spcPts val="600"/>
              </a:spcBef>
              <a:spcAft>
                <a:spcPts val="600"/>
              </a:spcAft>
            </a:pPr>
            <a:r>
              <a:rPr lang="en-US" sz="4200" dirty="0" smtClean="0">
                <a:solidFill>
                  <a:schemeClr val="tx2">
                    <a:lumMod val="75000"/>
                  </a:schemeClr>
                </a:solidFill>
              </a:rPr>
              <a:t>Lo-So (Location-based social networking) </a:t>
            </a:r>
            <a:r>
              <a:rPr lang="en-US" sz="4200" i="1" u="sng" dirty="0" smtClean="0">
                <a:solidFill>
                  <a:schemeClr val="tx2">
                    <a:lumMod val="75000"/>
                  </a:schemeClr>
                </a:solidFill>
                <a:hlinkClick r:id="rId6"/>
              </a:rPr>
              <a:t>Foursquare.com</a:t>
            </a:r>
            <a:r>
              <a:rPr lang="en-US" sz="4200" i="1" dirty="0" smtClean="0">
                <a:solidFill>
                  <a:schemeClr val="tx2">
                    <a:lumMod val="75000"/>
                  </a:schemeClr>
                </a:solidFill>
              </a:rPr>
              <a:t> </a:t>
            </a:r>
            <a:endParaRPr lang="en-US" sz="4200" dirty="0" smtClean="0">
              <a:solidFill>
                <a:schemeClr val="tx2">
                  <a:lumMod val="75000"/>
                </a:schemeClr>
              </a:solidFill>
            </a:endParaRPr>
          </a:p>
          <a:p>
            <a:pPr marL="182880" indent="-182880">
              <a:spcBef>
                <a:spcPts val="600"/>
              </a:spcBef>
              <a:spcAft>
                <a:spcPts val="600"/>
              </a:spcAft>
            </a:pPr>
            <a:r>
              <a:rPr lang="en-US" sz="4200" dirty="0" smtClean="0">
                <a:solidFill>
                  <a:schemeClr val="tx2">
                    <a:lumMod val="75000"/>
                  </a:schemeClr>
                </a:solidFill>
              </a:rPr>
              <a:t>Augmented Reality on Smartphones </a:t>
            </a:r>
            <a:r>
              <a:rPr lang="en-US" sz="4200" i="1" u="sng" dirty="0" smtClean="0">
                <a:solidFill>
                  <a:schemeClr val="tx2">
                    <a:lumMod val="75000"/>
                  </a:schemeClr>
                </a:solidFill>
                <a:hlinkClick r:id="rId7"/>
              </a:rPr>
              <a:t>youtube.com/watch?v=b64_16K2e08</a:t>
            </a:r>
            <a:r>
              <a:rPr lang="en-US" sz="4200" i="1" dirty="0" smtClean="0">
                <a:solidFill>
                  <a:schemeClr val="tx2">
                    <a:lumMod val="75000"/>
                  </a:schemeClr>
                </a:solidFill>
              </a:rPr>
              <a:t> </a:t>
            </a:r>
            <a:endParaRPr lang="en-US" sz="4200" dirty="0" smtClean="0">
              <a:solidFill>
                <a:schemeClr val="tx2">
                  <a:lumMod val="75000"/>
                </a:schemeClr>
              </a:solidFill>
            </a:endParaRPr>
          </a:p>
          <a:p>
            <a:pPr marL="182880" indent="-182880">
              <a:spcBef>
                <a:spcPts val="600"/>
              </a:spcBef>
              <a:spcAft>
                <a:spcPts val="600"/>
              </a:spcAft>
            </a:pPr>
            <a:r>
              <a:rPr lang="en-US" sz="4200" dirty="0" smtClean="0">
                <a:solidFill>
                  <a:schemeClr val="tx2">
                    <a:lumMod val="75000"/>
                  </a:schemeClr>
                </a:solidFill>
              </a:rPr>
              <a:t>Mobile payments threaten retail banks and credit cards  </a:t>
            </a:r>
            <a:r>
              <a:rPr lang="en-US" sz="4200" i="1" u="sng" dirty="0" smtClean="0">
                <a:solidFill>
                  <a:schemeClr val="tx2">
                    <a:lumMod val="75000"/>
                  </a:schemeClr>
                </a:solidFill>
                <a:hlinkClick r:id="rId8"/>
              </a:rPr>
              <a:t>youtube.com/watch?v=vpw9KcqgVvE&amp;feature=related</a:t>
            </a:r>
            <a:r>
              <a:rPr lang="en-US" sz="4200" i="1" dirty="0" smtClean="0">
                <a:solidFill>
                  <a:schemeClr val="tx2">
                    <a:lumMod val="75000"/>
                  </a:schemeClr>
                </a:solidFill>
              </a:rPr>
              <a:t> </a:t>
            </a:r>
            <a:endParaRPr lang="en-US" sz="4200" dirty="0" smtClean="0">
              <a:solidFill>
                <a:schemeClr val="tx2">
                  <a:lumMod val="75000"/>
                </a:schemeClr>
              </a:solidFill>
            </a:endParaRPr>
          </a:p>
          <a:p>
            <a:pPr marL="182880" indent="-182880">
              <a:spcBef>
                <a:spcPts val="600"/>
              </a:spcBef>
              <a:spcAft>
                <a:spcPts val="600"/>
              </a:spcAft>
            </a:pPr>
            <a:r>
              <a:rPr lang="en-US" sz="4200" dirty="0" smtClean="0">
                <a:solidFill>
                  <a:schemeClr val="tx2">
                    <a:lumMod val="75000"/>
                  </a:schemeClr>
                </a:solidFill>
              </a:rPr>
              <a:t>Wearable Computer by Motorola </a:t>
            </a:r>
            <a:r>
              <a:rPr lang="en-US" sz="4200" i="1" u="sng" dirty="0" smtClean="0">
                <a:solidFill>
                  <a:schemeClr val="tx2">
                    <a:lumMod val="75000"/>
                  </a:schemeClr>
                </a:solidFill>
                <a:hlinkClick r:id="rId9"/>
              </a:rPr>
              <a:t>youtube.com/watch?v=zNYNZ03WH1E&amp;feature=related</a:t>
            </a:r>
            <a:r>
              <a:rPr lang="en-US" sz="4200" i="1" dirty="0" smtClean="0">
                <a:solidFill>
                  <a:schemeClr val="tx2">
                    <a:lumMod val="75000"/>
                  </a:schemeClr>
                </a:solidFill>
              </a:rPr>
              <a:t> </a:t>
            </a:r>
            <a:endParaRPr lang="en-US" sz="4200" dirty="0" smtClean="0">
              <a:solidFill>
                <a:schemeClr val="tx2">
                  <a:lumMod val="75000"/>
                </a:schemeClr>
              </a:solidFill>
            </a:endParaRPr>
          </a:p>
          <a:p>
            <a:pPr marL="182880" indent="-182880">
              <a:spcBef>
                <a:spcPts val="600"/>
              </a:spcBef>
              <a:spcAft>
                <a:spcPts val="600"/>
              </a:spcAft>
            </a:pPr>
            <a:r>
              <a:rPr lang="en-US" sz="4200" dirty="0" smtClean="0">
                <a:solidFill>
                  <a:schemeClr val="tx2">
                    <a:lumMod val="75000"/>
                  </a:schemeClr>
                </a:solidFill>
              </a:rPr>
              <a:t>Innovative Mobile Payment System by Square </a:t>
            </a:r>
            <a:r>
              <a:rPr lang="en-US" sz="4200" i="1" u="sng" dirty="0" smtClean="0">
                <a:solidFill>
                  <a:schemeClr val="tx2">
                    <a:lumMod val="75000"/>
                  </a:schemeClr>
                </a:solidFill>
                <a:hlinkClick r:id="rId10"/>
              </a:rPr>
              <a:t>youtube.com/watch?v=iBieYjxUj5Q</a:t>
            </a:r>
            <a:r>
              <a:rPr lang="en-US" sz="4200" i="1" dirty="0" smtClean="0">
                <a:solidFill>
                  <a:schemeClr val="tx2">
                    <a:lumMod val="75000"/>
                  </a:schemeClr>
                </a:solidFill>
              </a:rPr>
              <a:t> </a:t>
            </a:r>
            <a:endParaRPr lang="en-US" sz="4200" dirty="0" smtClean="0">
              <a:solidFill>
                <a:schemeClr val="tx2">
                  <a:lumMod val="75000"/>
                </a:schemeClr>
              </a:solidFill>
            </a:endParaRPr>
          </a:p>
          <a:p>
            <a:pPr marL="182880" indent="-182880">
              <a:spcBef>
                <a:spcPts val="600"/>
              </a:spcBef>
              <a:spcAft>
                <a:spcPts val="600"/>
              </a:spcAft>
            </a:pPr>
            <a:r>
              <a:rPr lang="en-US" sz="4200" dirty="0" smtClean="0">
                <a:solidFill>
                  <a:schemeClr val="tx2">
                    <a:lumMod val="75000"/>
                  </a:schemeClr>
                </a:solidFill>
              </a:rPr>
              <a:t>Mobile Inventory Management </a:t>
            </a:r>
            <a:r>
              <a:rPr lang="en-US" sz="4200" i="1" u="sng" dirty="0" smtClean="0">
                <a:solidFill>
                  <a:schemeClr val="tx2">
                    <a:lumMod val="75000"/>
                  </a:schemeClr>
                </a:solidFill>
                <a:hlinkClick r:id="rId11"/>
              </a:rPr>
              <a:t>youtube.com/watch?v=6ekR-CUDD9o</a:t>
            </a:r>
            <a:r>
              <a:rPr lang="en-US" sz="4200" i="1" dirty="0" smtClean="0">
                <a:solidFill>
                  <a:schemeClr val="tx2">
                    <a:lumMod val="75000"/>
                  </a:schemeClr>
                </a:solidFill>
              </a:rPr>
              <a:t> </a:t>
            </a:r>
            <a:endParaRPr lang="en-US" sz="4200" dirty="0" smtClean="0">
              <a:solidFill>
                <a:schemeClr val="tx2">
                  <a:lumMod val="75000"/>
                </a:schemeClr>
              </a:solidFill>
            </a:endParaRPr>
          </a:p>
          <a:p>
            <a:pPr marL="182880" indent="-182880"/>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28</a:t>
            </a:fld>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03238"/>
            <a:ext cx="81534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7 Learning Objectives</a:t>
            </a:r>
            <a:endParaRPr lang="en-US" b="1" dirty="0">
              <a:solidFill>
                <a:srgbClr val="6B633D"/>
              </a:solidFill>
            </a:endParaRPr>
          </a:p>
        </p:txBody>
      </p:sp>
      <p:sp>
        <p:nvSpPr>
          <p:cNvPr id="3" name="Content Placeholder 2"/>
          <p:cNvSpPr>
            <a:spLocks noGrp="1"/>
          </p:cNvSpPr>
          <p:nvPr>
            <p:ph idx="1"/>
          </p:nvPr>
        </p:nvSpPr>
        <p:spPr>
          <a:xfrm>
            <a:off x="457200" y="1524000"/>
            <a:ext cx="8229600" cy="4297363"/>
          </a:xfrm>
        </p:spPr>
        <p:txBody>
          <a:bodyPr>
            <a:noAutofit/>
          </a:bodyPr>
          <a:lstStyle/>
          <a:p>
            <a:pPr>
              <a:spcBef>
                <a:spcPts val="600"/>
              </a:spcBef>
              <a:spcAft>
                <a:spcPts val="1200"/>
              </a:spcAft>
            </a:pPr>
            <a:r>
              <a:rPr lang="en-US" sz="2400" b="1" dirty="0" smtClean="0">
                <a:solidFill>
                  <a:schemeClr val="tx1"/>
                </a:solidFill>
              </a:rPr>
              <a:t>Understand mobile computing technologies</a:t>
            </a:r>
          </a:p>
          <a:p>
            <a:pPr>
              <a:spcBef>
                <a:spcPts val="600"/>
              </a:spcBef>
              <a:spcAft>
                <a:spcPts val="1200"/>
              </a:spcAft>
            </a:pPr>
            <a:r>
              <a:rPr lang="en-US" sz="2400" b="1" dirty="0" smtClean="0">
                <a:solidFill>
                  <a:schemeClr val="tx1"/>
                </a:solidFill>
              </a:rPr>
              <a:t>Describe the emergence of the mobile financial services industry</a:t>
            </a:r>
          </a:p>
          <a:p>
            <a:pPr>
              <a:spcBef>
                <a:spcPts val="600"/>
              </a:spcBef>
              <a:spcAft>
                <a:spcPts val="1200"/>
              </a:spcAft>
            </a:pPr>
            <a:r>
              <a:rPr lang="en-US" sz="2400" b="1" dirty="0" smtClean="0">
                <a:solidFill>
                  <a:schemeClr val="tx1"/>
                </a:solidFill>
              </a:rPr>
              <a:t>Understand the growing role of mobile computing in shopping, entertainment, gaming, hospitality &amp; travel, and advertising</a:t>
            </a:r>
          </a:p>
          <a:p>
            <a:pPr>
              <a:spcBef>
                <a:spcPts val="600"/>
              </a:spcBef>
              <a:spcAft>
                <a:spcPts val="1200"/>
              </a:spcAft>
            </a:pPr>
            <a:r>
              <a:rPr lang="en-US" sz="2400" b="1" dirty="0" smtClean="0">
                <a:solidFill>
                  <a:schemeClr val="tx1"/>
                </a:solidFill>
              </a:rPr>
              <a:t>Describe the growth of location-based services &amp; commerce</a:t>
            </a:r>
          </a:p>
          <a:p>
            <a:pPr>
              <a:spcBef>
                <a:spcPts val="600"/>
              </a:spcBef>
              <a:spcAft>
                <a:spcPts val="1200"/>
              </a:spcAft>
            </a:pPr>
            <a:r>
              <a:rPr lang="en-US" sz="2400" b="1" dirty="0" smtClean="0">
                <a:solidFill>
                  <a:schemeClr val="tx1"/>
                </a:solidFill>
              </a:rPr>
              <a:t>Identify the expansion of enterprise handhelds that make use of mobile computing technology</a:t>
            </a: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7-</a:t>
            </a:r>
            <a:fld id="{4C0BDC54-7FBA-410E-843C-F866E66B0366}" type="slidenum">
              <a:rPr lang="en-US" sz="1600" smtClean="0">
                <a:solidFill>
                  <a:schemeClr val="tx1"/>
                </a:solidFill>
              </a:rPr>
              <a:pPr/>
              <a:t>3</a:t>
            </a:fld>
            <a:endParaRPr lang="en-US" sz="16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229600" cy="1143000"/>
          </a:xfrm>
        </p:spPr>
        <p:txBody>
          <a:bodyPr>
            <a:normAutofit fontScale="90000"/>
          </a:bodyPr>
          <a:lstStyle/>
          <a:p>
            <a:pPr>
              <a:spcBef>
                <a:spcPts val="600"/>
              </a:spcBef>
            </a:pPr>
            <a:r>
              <a:rPr lang="en-US" spc="600" dirty="0" smtClean="0"/>
              <a:t>For Class Discussion &amp; Debate</a:t>
            </a:r>
            <a:br>
              <a:rPr lang="en-US" spc="600" dirty="0" smtClean="0"/>
            </a:br>
            <a:r>
              <a:rPr lang="en-US" dirty="0" smtClean="0"/>
              <a:t>         </a:t>
            </a:r>
            <a:r>
              <a:rPr lang="en-US" i="1" dirty="0" smtClean="0">
                <a:solidFill>
                  <a:schemeClr val="tx1"/>
                </a:solidFill>
              </a:rPr>
              <a:t>Using Mobile Technology to Save Lives</a:t>
            </a:r>
            <a:r>
              <a:rPr lang="en-US" dirty="0" smtClean="0">
                <a:solidFill>
                  <a:schemeClr val="tx1"/>
                </a:solidFill>
              </a:rPr>
              <a:t/>
            </a:r>
            <a:br>
              <a:rPr lang="en-US" dirty="0" smtClean="0">
                <a:solidFill>
                  <a:schemeClr val="tx1"/>
                </a:solidFill>
              </a:rPr>
            </a:br>
            <a:endParaRPr lang="en-US" dirty="0">
              <a:solidFill>
                <a:schemeClr val="tx1"/>
              </a:solidFill>
            </a:endParaRPr>
          </a:p>
        </p:txBody>
      </p:sp>
      <p:sp>
        <p:nvSpPr>
          <p:cNvPr id="3" name="Content Placeholder 2"/>
          <p:cNvSpPr>
            <a:spLocks noGrp="1"/>
          </p:cNvSpPr>
          <p:nvPr>
            <p:ph idx="1"/>
          </p:nvPr>
        </p:nvSpPr>
        <p:spPr>
          <a:xfrm>
            <a:off x="381000" y="1981200"/>
            <a:ext cx="8305800" cy="4800600"/>
          </a:xfrm>
        </p:spPr>
        <p:txBody>
          <a:bodyPr>
            <a:normAutofit/>
          </a:bodyPr>
          <a:lstStyle/>
          <a:p>
            <a:pPr lvl="0">
              <a:spcBef>
                <a:spcPts val="600"/>
              </a:spcBef>
              <a:spcAft>
                <a:spcPts val="600"/>
              </a:spcAft>
              <a:buNone/>
            </a:pPr>
            <a:r>
              <a:rPr lang="en-US" sz="2400" b="1" u="sng" dirty="0" smtClean="0">
                <a:solidFill>
                  <a:schemeClr val="tx1"/>
                </a:solidFill>
              </a:rPr>
              <a:t>Scenario for Brainstorming &amp; Discussion</a:t>
            </a:r>
            <a:r>
              <a:rPr lang="en-US" sz="2400" b="1" dirty="0" smtClean="0">
                <a:solidFill>
                  <a:schemeClr val="tx1"/>
                </a:solidFill>
              </a:rPr>
              <a:t> </a:t>
            </a:r>
            <a:r>
              <a:rPr lang="en-US" sz="2000" i="1" dirty="0" smtClean="0">
                <a:solidFill>
                  <a:schemeClr val="tx1"/>
                </a:solidFill>
              </a:rPr>
              <a:t>(see book for full text)</a:t>
            </a:r>
            <a:endParaRPr lang="en-US" sz="2400" i="1" dirty="0" smtClean="0">
              <a:solidFill>
                <a:schemeClr val="tx1"/>
              </a:solidFill>
            </a:endParaRPr>
          </a:p>
          <a:p>
            <a:pPr lvl="0"/>
            <a:r>
              <a:rPr lang="en-US" sz="2400" b="1" dirty="0" smtClean="0">
                <a:solidFill>
                  <a:schemeClr val="tx1"/>
                </a:solidFill>
              </a:rPr>
              <a:t>Cost Benefit Analysis: </a:t>
            </a:r>
            <a:r>
              <a:rPr lang="en-US" sz="2400" dirty="0" smtClean="0">
                <a:solidFill>
                  <a:schemeClr val="tx1"/>
                </a:solidFill>
              </a:rPr>
              <a:t>Using information in the case, explain why any investment in these ISs would be a financially-sound decision. </a:t>
            </a:r>
          </a:p>
          <a:p>
            <a:r>
              <a:rPr lang="en-US" sz="2400" b="1" dirty="0" smtClean="0">
                <a:solidFill>
                  <a:schemeClr val="tx1"/>
                </a:solidFill>
              </a:rPr>
              <a:t>Resistance by healthcare providers:  </a:t>
            </a:r>
          </a:p>
          <a:p>
            <a:pPr lvl="1"/>
            <a:r>
              <a:rPr lang="en-US" sz="2400" dirty="0" smtClean="0">
                <a:solidFill>
                  <a:schemeClr val="tx1"/>
                </a:solidFill>
              </a:rPr>
              <a:t>What are some reasons healthcare professional might have for not wanting to use mobile ISs?  </a:t>
            </a:r>
          </a:p>
          <a:p>
            <a:pPr lvl="1"/>
            <a:r>
              <a:rPr lang="en-US" sz="2400" dirty="0" smtClean="0">
                <a:solidFill>
                  <a:schemeClr val="tx1"/>
                </a:solidFill>
              </a:rPr>
              <a:t>What are some ways a hospital administrator might make medical personnel more comfortable with the new mobile computing technology?</a:t>
            </a:r>
            <a:endParaRPr lang="en-US" sz="2400" i="1" dirty="0" smtClean="0">
              <a:solidFill>
                <a:schemeClr val="tx1"/>
              </a:solidFill>
            </a:endParaRPr>
          </a:p>
          <a:p>
            <a:pPr marL="274320" lvl="1">
              <a:spcBef>
                <a:spcPts val="600"/>
              </a:spcBef>
              <a:spcAft>
                <a:spcPts val="1200"/>
              </a:spcAft>
            </a:pPr>
            <a:endParaRPr lang="en-US" sz="3200" dirty="0" smtClean="0">
              <a:solidFill>
                <a:schemeClr val="tx1"/>
              </a:solidFill>
            </a:endParaRPr>
          </a:p>
          <a:p>
            <a:pPr>
              <a:buClr>
                <a:schemeClr val="tx1"/>
              </a:buClr>
              <a:buNone/>
            </a:pP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7-</a:t>
            </a:r>
            <a:fld id="{4C0BDC54-7FBA-410E-843C-F866E66B0366}" type="slidenum">
              <a:rPr lang="en-US" smtClean="0">
                <a:solidFill>
                  <a:schemeClr val="tx1"/>
                </a:solidFill>
              </a:rPr>
              <a:pPr/>
              <a:t>4</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9" name="Picture 8" descr="m.gif"/>
          <p:cNvPicPr>
            <a:picLocks noChangeAspect="1"/>
          </p:cNvPicPr>
          <p:nvPr/>
        </p:nvPicPr>
        <p:blipFill>
          <a:blip r:embed="rId3" cstate="print"/>
          <a:stretch>
            <a:fillRect/>
          </a:stretch>
        </p:blipFill>
        <p:spPr>
          <a:xfrm>
            <a:off x="7696200" y="381000"/>
            <a:ext cx="1013404" cy="1460634"/>
          </a:xfrm>
          <a:prstGeom prst="rect">
            <a:avLst/>
          </a:prstGeom>
          <a:noFill/>
          <a:ln>
            <a:noFill/>
          </a:ln>
          <a:effectLst>
            <a:outerShdw blurRad="50800" dist="38100" dir="18900000" algn="bl" rotWithShape="0">
              <a:prstClr val="black">
                <a:alpha val="40000"/>
              </a:prstClr>
            </a:outerShdw>
          </a:effectLst>
          <a:scene3d>
            <a:camera prst="orthographicFront"/>
            <a:lightRig rig="threePt" dir="t"/>
          </a:scene3d>
          <a:sp3d extrusionH="6350"/>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219200"/>
          </a:xfrm>
        </p:spPr>
        <p:txBody>
          <a:bodyPr>
            <a:normAutofit/>
          </a:bodyPr>
          <a:lstStyle/>
          <a:p>
            <a:r>
              <a:rPr lang="en-US" sz="3000" u="sng" dirty="0" smtClean="0">
                <a:solidFill>
                  <a:schemeClr val="tx1"/>
                </a:solidFill>
              </a:rPr>
              <a:t>Debate</a:t>
            </a:r>
            <a:r>
              <a:rPr lang="en-US" sz="2800" dirty="0" smtClean="0">
                <a:solidFill>
                  <a:schemeClr val="tx1"/>
                </a:solidFill>
              </a:rPr>
              <a:t> </a:t>
            </a:r>
            <a:r>
              <a:rPr lang="en-US" sz="2000" b="0" i="1" dirty="0" smtClean="0">
                <a:solidFill>
                  <a:schemeClr val="tx1"/>
                </a:solidFill>
              </a:rPr>
              <a:t>(see book for full text) </a:t>
            </a:r>
            <a:r>
              <a:rPr lang="en-US" dirty="0" smtClean="0"/>
              <a:t/>
            </a:r>
            <a:br>
              <a:rPr lang="en-US" dirty="0" smtClean="0"/>
            </a:br>
            <a:endParaRPr lang="en-US" dirty="0"/>
          </a:p>
        </p:txBody>
      </p:sp>
      <p:sp>
        <p:nvSpPr>
          <p:cNvPr id="3" name="Content Placeholder 2"/>
          <p:cNvSpPr>
            <a:spLocks noGrp="1"/>
          </p:cNvSpPr>
          <p:nvPr>
            <p:ph idx="1"/>
          </p:nvPr>
        </p:nvSpPr>
        <p:spPr>
          <a:xfrm>
            <a:off x="381000" y="1066800"/>
            <a:ext cx="8305800" cy="4419600"/>
          </a:xfrm>
        </p:spPr>
        <p:txBody>
          <a:bodyPr>
            <a:normAutofit lnSpcReduction="10000"/>
          </a:bodyPr>
          <a:lstStyle/>
          <a:p>
            <a:pPr marL="182880" lvl="2" indent="0">
              <a:spcBef>
                <a:spcPts val="600"/>
              </a:spcBef>
              <a:spcAft>
                <a:spcPts val="1200"/>
              </a:spcAft>
              <a:buNone/>
            </a:pPr>
            <a:r>
              <a:rPr lang="en-US" sz="2200" dirty="0" smtClean="0">
                <a:solidFill>
                  <a:srgbClr val="C00000"/>
                </a:solidFill>
              </a:rPr>
              <a:t>Until recently, the U.S. Drug Enforcement Agency made it very difficult to use electronic prescription ISs for controlled substances, such as narcotic drugs. Recently, the DEA changed its stance and created guidelines for using the new IT. </a:t>
            </a:r>
          </a:p>
          <a:p>
            <a:pPr marL="902970" lvl="2" indent="-457200">
              <a:spcBef>
                <a:spcPts val="600"/>
              </a:spcBef>
              <a:spcAft>
                <a:spcPts val="1200"/>
              </a:spcAft>
              <a:buFont typeface="+mj-lt"/>
              <a:buAutoNum type="arabicPeriod"/>
            </a:pPr>
            <a:r>
              <a:rPr lang="en-US" sz="2200" dirty="0" smtClean="0">
                <a:solidFill>
                  <a:schemeClr val="tx1"/>
                </a:solidFill>
              </a:rPr>
              <a:t>	</a:t>
            </a:r>
            <a:r>
              <a:rPr lang="en-US" sz="2200" dirty="0" smtClean="0">
                <a:solidFill>
                  <a:schemeClr val="tx2">
                    <a:lumMod val="50000"/>
                  </a:schemeClr>
                </a:solidFill>
              </a:rPr>
              <a:t>One team develops an argument for continued stringent regulations related to the prescription process for these drugs.  The other team develops an argument for using electronic prescription systems for these substances.  </a:t>
            </a:r>
          </a:p>
          <a:p>
            <a:pPr marL="902970" lvl="2" indent="-457200">
              <a:spcBef>
                <a:spcPts val="600"/>
              </a:spcBef>
              <a:spcAft>
                <a:spcPts val="1200"/>
              </a:spcAft>
              <a:buFont typeface="+mj-lt"/>
              <a:buAutoNum type="arabicPeriod"/>
            </a:pPr>
            <a:r>
              <a:rPr lang="en-US" sz="2200" dirty="0" smtClean="0">
                <a:solidFill>
                  <a:schemeClr val="tx2">
                    <a:lumMod val="50000"/>
                  </a:schemeClr>
                </a:solidFill>
              </a:rPr>
              <a:t>Each side should be prepared to demonstrate how their approach will balance the need of patients and hospitals to reduce medical errors as well as reduce the illegal use and abuse of these controlled substances.</a:t>
            </a:r>
            <a:endParaRPr lang="en-US" sz="2200" dirty="0">
              <a:solidFill>
                <a:schemeClr val="tx2">
                  <a:lumMod val="50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7-</a:t>
            </a:r>
            <a:fld id="{4C0BDC54-7FBA-410E-843C-F866E66B0366}" type="slidenum">
              <a:rPr lang="en-US" smtClean="0">
                <a:solidFill>
                  <a:schemeClr val="tx1"/>
                </a:solidFill>
              </a:rPr>
              <a:pPr/>
              <a:t>5</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8" name="Picture 10"/>
          <p:cNvPicPr>
            <a:picLocks noChangeAspect="1" noChangeArrowheads="1"/>
          </p:cNvPicPr>
          <p:nvPr/>
        </p:nvPicPr>
        <p:blipFill>
          <a:blip r:embed="rId3" cstate="print"/>
          <a:srcRect/>
          <a:stretch>
            <a:fillRect/>
          </a:stretch>
        </p:blipFill>
        <p:spPr bwMode="auto">
          <a:xfrm>
            <a:off x="6172200" y="5295078"/>
            <a:ext cx="1752600" cy="1163363"/>
          </a:xfrm>
          <a:prstGeom prst="rect">
            <a:avLst/>
          </a:prstGeom>
          <a:noFill/>
          <a:ln w="9525">
            <a:noFill/>
            <a:miter lim="800000"/>
            <a:headEnd/>
            <a:tailEnd/>
          </a:ln>
          <a:effectLst>
            <a:outerShdw blurRad="63500" dist="88900" dir="1680000" sx="102000" sy="102000" algn="ctr" rotWithShape="0">
              <a:prstClr val="black">
                <a:alpha val="56000"/>
              </a:prstClr>
            </a:outerShdw>
          </a:effectLst>
        </p:spPr>
      </p:pic>
      <p:sp>
        <p:nvSpPr>
          <p:cNvPr id="9" name="Rectangle 8"/>
          <p:cNvSpPr/>
          <p:nvPr/>
        </p:nvSpPr>
        <p:spPr>
          <a:xfrm>
            <a:off x="1600200" y="5602069"/>
            <a:ext cx="4572000" cy="646331"/>
          </a:xfrm>
          <a:prstGeom prst="rect">
            <a:avLst/>
          </a:prstGeom>
        </p:spPr>
        <p:txBody>
          <a:bodyPr>
            <a:spAutoFit/>
          </a:bodyPr>
          <a:lstStyle/>
          <a:p>
            <a:pPr algn="r"/>
            <a:r>
              <a:rPr lang="en-US" b="1" dirty="0" smtClean="0"/>
              <a:t>Figure 7.3 Handwriting errors can </a:t>
            </a:r>
            <a:br>
              <a:rPr lang="en-US" b="1" dirty="0" smtClean="0"/>
            </a:br>
            <a:r>
              <a:rPr lang="en-US" b="1" dirty="0" smtClean="0"/>
              <a:t>lead to dangerous medical problems</a:t>
            </a:r>
            <a:endParaRPr lang="en-US" b="1"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7.1 Mobile Computing Technology</a:t>
            </a:r>
            <a:endParaRPr lang="en-US" dirty="0">
              <a:solidFill>
                <a:schemeClr val="tx1"/>
              </a:solidFill>
            </a:endParaRPr>
          </a:p>
        </p:txBody>
      </p:sp>
      <p:sp>
        <p:nvSpPr>
          <p:cNvPr id="3" name="Content Placeholder 2"/>
          <p:cNvSpPr>
            <a:spLocks noGrp="1"/>
          </p:cNvSpPr>
          <p:nvPr>
            <p:ph idx="1"/>
          </p:nvPr>
        </p:nvSpPr>
        <p:spPr>
          <a:xfrm>
            <a:off x="457200" y="1600200"/>
            <a:ext cx="7162800" cy="4525963"/>
          </a:xfrm>
        </p:spPr>
        <p:txBody>
          <a:bodyPr>
            <a:normAutofit/>
          </a:bodyPr>
          <a:lstStyle/>
          <a:p>
            <a:pPr>
              <a:spcBef>
                <a:spcPts val="1200"/>
              </a:spcBef>
              <a:spcAft>
                <a:spcPts val="600"/>
              </a:spcAft>
            </a:pPr>
            <a:r>
              <a:rPr lang="en-US" sz="2400" dirty="0" smtClean="0">
                <a:solidFill>
                  <a:schemeClr val="tx1"/>
                </a:solidFill>
              </a:rPr>
              <a:t>The mobile computing landscape has evolved rapidly over the last two decades. </a:t>
            </a:r>
          </a:p>
          <a:p>
            <a:pPr>
              <a:spcBef>
                <a:spcPts val="1200"/>
              </a:spcBef>
              <a:spcAft>
                <a:spcPts val="600"/>
              </a:spcAft>
            </a:pPr>
            <a:r>
              <a:rPr lang="en-US" sz="2400" dirty="0" smtClean="0">
                <a:solidFill>
                  <a:schemeClr val="tx1"/>
                </a:solidFill>
              </a:rPr>
              <a:t>Wireless technology makes location irrelevant--making </a:t>
            </a:r>
            <a:r>
              <a:rPr lang="en-US" sz="2400" i="1" dirty="0" smtClean="0">
                <a:solidFill>
                  <a:schemeClr val="tx1"/>
                </a:solidFill>
              </a:rPr>
              <a:t>mobile computing and commerce </a:t>
            </a:r>
            <a:r>
              <a:rPr lang="en-US" sz="2400" dirty="0" smtClean="0">
                <a:solidFill>
                  <a:schemeClr val="tx1"/>
                </a:solidFill>
              </a:rPr>
              <a:t>a source of vast opportunities for businesses</a:t>
            </a:r>
          </a:p>
          <a:p>
            <a:pPr>
              <a:spcBef>
                <a:spcPts val="1200"/>
              </a:spcBef>
              <a:spcAft>
                <a:spcPts val="600"/>
              </a:spcAft>
            </a:pPr>
            <a:r>
              <a:rPr lang="en-US" sz="2400" dirty="0" smtClean="0">
                <a:solidFill>
                  <a:schemeClr val="tx1"/>
                </a:solidFill>
              </a:rPr>
              <a:t>As of 2010, there are over 4.6 billion cell phone users globally, which accounts for 60.6% of the world population. </a:t>
            </a:r>
          </a:p>
          <a:p>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6</a:t>
            </a:fld>
            <a:endParaRPr lang="en-US" dirty="0"/>
          </a:p>
        </p:txBody>
      </p:sp>
      <p:pic>
        <p:nvPicPr>
          <p:cNvPr id="6" name="Picture 5" descr="w.gif"/>
          <p:cNvPicPr>
            <a:picLocks noChangeAspect="1"/>
          </p:cNvPicPr>
          <p:nvPr/>
        </p:nvPicPr>
        <p:blipFill>
          <a:blip r:embed="rId3" cstate="print"/>
          <a:stretch>
            <a:fillRect/>
          </a:stretch>
        </p:blipFill>
        <p:spPr>
          <a:xfrm>
            <a:off x="6248400" y="4724400"/>
            <a:ext cx="2247900" cy="1465770"/>
          </a:xfrm>
          <a:prstGeom prst="rect">
            <a:avLst/>
          </a:prstGeom>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popular mobile operating systems (OSs)</a:t>
            </a:r>
            <a:endParaRPr lang="en-US" dirty="0"/>
          </a:p>
        </p:txBody>
      </p:sp>
      <p:sp>
        <p:nvSpPr>
          <p:cNvPr id="3" name="Content Placeholder 2"/>
          <p:cNvSpPr>
            <a:spLocks noGrp="1"/>
          </p:cNvSpPr>
          <p:nvPr>
            <p:ph idx="1"/>
          </p:nvPr>
        </p:nvSpPr>
        <p:spPr>
          <a:xfrm>
            <a:off x="457200" y="1447800"/>
            <a:ext cx="8229600" cy="4525963"/>
          </a:xfrm>
        </p:spPr>
        <p:txBody>
          <a:bodyPr>
            <a:noAutofit/>
          </a:bodyPr>
          <a:lstStyle/>
          <a:p>
            <a:pPr lvl="0">
              <a:spcBef>
                <a:spcPts val="1200"/>
              </a:spcBef>
              <a:spcAft>
                <a:spcPts val="600"/>
              </a:spcAft>
              <a:buNone/>
            </a:pPr>
            <a:r>
              <a:rPr lang="en-US" sz="2200" b="1" dirty="0" smtClean="0">
                <a:solidFill>
                  <a:schemeClr val="tx1"/>
                </a:solidFill>
              </a:rPr>
              <a:t>Blackberry OS</a:t>
            </a:r>
            <a:r>
              <a:rPr lang="en-US" sz="2200" dirty="0" smtClean="0">
                <a:solidFill>
                  <a:schemeClr val="tx1"/>
                </a:solidFill>
              </a:rPr>
              <a:t> (RIM) Dominant smartphone OS in U.S. and #2 globally</a:t>
            </a:r>
          </a:p>
          <a:p>
            <a:pPr lvl="0">
              <a:spcBef>
                <a:spcPts val="1200"/>
              </a:spcBef>
              <a:spcAft>
                <a:spcPts val="600"/>
              </a:spcAft>
              <a:buNone/>
            </a:pPr>
            <a:r>
              <a:rPr lang="en-US" sz="2200" b="1" dirty="0" smtClean="0">
                <a:solidFill>
                  <a:schemeClr val="tx1"/>
                </a:solidFill>
              </a:rPr>
              <a:t>iOS </a:t>
            </a:r>
            <a:r>
              <a:rPr lang="en-US" sz="2200" dirty="0" smtClean="0">
                <a:solidFill>
                  <a:schemeClr val="tx1"/>
                </a:solidFill>
              </a:rPr>
              <a:t>(Apple)  Used in Apple’s iPhone, iPod Touch and iPad products</a:t>
            </a:r>
          </a:p>
          <a:p>
            <a:pPr lvl="0">
              <a:spcBef>
                <a:spcPts val="1200"/>
              </a:spcBef>
              <a:spcAft>
                <a:spcPts val="600"/>
              </a:spcAft>
              <a:buNone/>
            </a:pPr>
            <a:r>
              <a:rPr lang="en-US" sz="2200" b="1" dirty="0" smtClean="0">
                <a:solidFill>
                  <a:schemeClr val="tx1"/>
                </a:solidFill>
              </a:rPr>
              <a:t>Windows Mobile OS</a:t>
            </a:r>
            <a:r>
              <a:rPr lang="en-US" sz="2200" dirty="0" smtClean="0">
                <a:solidFill>
                  <a:schemeClr val="tx1"/>
                </a:solidFill>
              </a:rPr>
              <a:t> (MS)  Losing ground globally to newer platforms</a:t>
            </a:r>
          </a:p>
          <a:p>
            <a:pPr lvl="0">
              <a:spcBef>
                <a:spcPts val="1200"/>
              </a:spcBef>
              <a:spcAft>
                <a:spcPts val="600"/>
              </a:spcAft>
              <a:buNone/>
            </a:pPr>
            <a:r>
              <a:rPr lang="en-US" sz="2200" b="1" dirty="0" smtClean="0">
                <a:solidFill>
                  <a:schemeClr val="tx1"/>
                </a:solidFill>
              </a:rPr>
              <a:t>Windows Mobile OS</a:t>
            </a:r>
            <a:r>
              <a:rPr lang="en-US" sz="2200" dirty="0" smtClean="0">
                <a:solidFill>
                  <a:schemeClr val="tx1"/>
                </a:solidFill>
              </a:rPr>
              <a:t> (Google/Open Handset Alliance)  Predicted to compete fiercely against Apple’s iOS </a:t>
            </a:r>
          </a:p>
          <a:p>
            <a:pPr lvl="0">
              <a:spcBef>
                <a:spcPts val="1200"/>
              </a:spcBef>
              <a:spcAft>
                <a:spcPts val="600"/>
              </a:spcAft>
              <a:buNone/>
            </a:pPr>
            <a:r>
              <a:rPr lang="en-US" sz="2200" b="1" dirty="0" smtClean="0">
                <a:solidFill>
                  <a:schemeClr val="tx1"/>
                </a:solidFill>
              </a:rPr>
              <a:t>Palm OS</a:t>
            </a:r>
            <a:r>
              <a:rPr lang="en-US" sz="2200" dirty="0" smtClean="0">
                <a:solidFill>
                  <a:schemeClr val="tx1"/>
                </a:solidFill>
              </a:rPr>
              <a:t> (Palm) Enhanced for use in smartphones and PDAs</a:t>
            </a:r>
          </a:p>
          <a:p>
            <a:pPr lvl="0">
              <a:spcBef>
                <a:spcPts val="1200"/>
              </a:spcBef>
              <a:spcAft>
                <a:spcPts val="600"/>
              </a:spcAft>
              <a:buNone/>
            </a:pPr>
            <a:r>
              <a:rPr lang="en-US" sz="2200" b="1" dirty="0" smtClean="0">
                <a:solidFill>
                  <a:schemeClr val="tx1"/>
                </a:solidFill>
              </a:rPr>
              <a:t>Linux OS</a:t>
            </a:r>
            <a:r>
              <a:rPr lang="en-US" sz="2200" dirty="0" smtClean="0">
                <a:solidFill>
                  <a:schemeClr val="tx1"/>
                </a:solidFill>
              </a:rPr>
              <a:t> (Linux)  iOS, Android &amp; Palm OSs are based on Linux Kernel</a:t>
            </a:r>
          </a:p>
          <a:p>
            <a:pPr>
              <a:spcBef>
                <a:spcPts val="1200"/>
              </a:spcBef>
              <a:spcAft>
                <a:spcPts val="600"/>
              </a:spcAft>
              <a:buNone/>
            </a:pPr>
            <a:r>
              <a:rPr lang="en-US" sz="2200" b="1" dirty="0" smtClean="0">
                <a:solidFill>
                  <a:schemeClr val="tx1"/>
                </a:solidFill>
              </a:rPr>
              <a:t>Symbian</a:t>
            </a:r>
            <a:r>
              <a:rPr lang="en-US" sz="2200" dirty="0" smtClean="0">
                <a:solidFill>
                  <a:schemeClr val="tx1"/>
                </a:solidFill>
              </a:rPr>
              <a:t> </a:t>
            </a:r>
            <a:r>
              <a:rPr lang="en-US" sz="2200" b="1" dirty="0" smtClean="0">
                <a:solidFill>
                  <a:schemeClr val="tx1"/>
                </a:solidFill>
              </a:rPr>
              <a:t>OS</a:t>
            </a:r>
            <a:r>
              <a:rPr lang="en-US" sz="2200" dirty="0" smtClean="0">
                <a:solidFill>
                  <a:schemeClr val="tx1"/>
                </a:solidFill>
              </a:rPr>
              <a:t> (Symbian Foundation)  Globally it’s the dominant smartphone OS; runs mainly on Nokia phones</a:t>
            </a:r>
            <a:endParaRPr lang="en-US" sz="22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7</a:t>
            </a:fld>
            <a:endParaRPr lang="en-US"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8</a:t>
            </a:fld>
            <a:endParaRPr lang="en-US" dirty="0"/>
          </a:p>
        </p:txBody>
      </p:sp>
      <p:graphicFrame>
        <p:nvGraphicFramePr>
          <p:cNvPr id="6" name="Content Placeholder 5"/>
          <p:cNvGraphicFramePr>
            <a:graphicFrameLocks noGrp="1"/>
          </p:cNvGraphicFramePr>
          <p:nvPr>
            <p:ph idx="1"/>
          </p:nvPr>
        </p:nvGraphicFramePr>
        <p:xfrm>
          <a:off x="228600" y="990600"/>
          <a:ext cx="8686800" cy="53340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3"/>
          <p:cNvSpPr>
            <a:spLocks noGrp="1" noChangeArrowheads="1"/>
          </p:cNvSpPr>
          <p:nvPr>
            <p:ph type="title"/>
          </p:nvPr>
        </p:nvSpPr>
        <p:spPr bwMode="auto">
          <a:xfrm>
            <a:off x="304800" y="540599"/>
            <a:ext cx="8382000" cy="461665"/>
          </a:xfrm>
          <a:prstGeom prst="rect">
            <a:avLst/>
          </a:prstGeom>
          <a:noFill/>
          <a:ln w="9525">
            <a:noFill/>
            <a:miter lim="800000"/>
            <a:headEnd/>
            <a:tailEnd/>
          </a:ln>
        </p:spPr>
        <p:txBody>
          <a:bodyPr wrap="square" lIns="0" rIns="0" anchor="ctr">
            <a:spAutoFit/>
          </a:bodyPr>
          <a:lstStyle/>
          <a:p>
            <a:pPr algn="ctr"/>
            <a:r>
              <a:rPr lang="en-US" sz="2400" b="1" dirty="0"/>
              <a:t>Figure 7.5 Smartphone </a:t>
            </a:r>
            <a:r>
              <a:rPr lang="en-US" sz="2400" b="1" dirty="0" smtClean="0"/>
              <a:t>OS Market </a:t>
            </a:r>
            <a:r>
              <a:rPr lang="en-US" sz="2400" b="1" dirty="0"/>
              <a:t>Share in the U.S. </a:t>
            </a:r>
            <a:r>
              <a:rPr lang="en-US" sz="2400" b="1" dirty="0" smtClean="0"/>
              <a:t>, Q1 2010</a:t>
            </a:r>
            <a:endParaRPr lang="en-US" sz="3600"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4C0BDC54-7FBA-410E-843C-F866E66B0366}" type="slidenum">
              <a:rPr lang="en-US" smtClean="0"/>
              <a:pPr/>
              <a:t>9</a:t>
            </a:fld>
            <a:endParaRPr lang="en-US" dirty="0"/>
          </a:p>
        </p:txBody>
      </p:sp>
      <p:graphicFrame>
        <p:nvGraphicFramePr>
          <p:cNvPr id="6" name="Content Placeholder 5"/>
          <p:cNvGraphicFramePr>
            <a:graphicFrameLocks noGrp="1"/>
          </p:cNvGraphicFramePr>
          <p:nvPr>
            <p:ph idx="1"/>
          </p:nvPr>
        </p:nvGraphicFramePr>
        <p:xfrm>
          <a:off x="228600" y="914400"/>
          <a:ext cx="8686800" cy="5135563"/>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3"/>
          <p:cNvSpPr>
            <a:spLocks noGrp="1" noChangeArrowheads="1"/>
          </p:cNvSpPr>
          <p:nvPr>
            <p:ph type="title"/>
          </p:nvPr>
        </p:nvSpPr>
        <p:spPr bwMode="auto">
          <a:xfrm>
            <a:off x="457200" y="492195"/>
            <a:ext cx="8229600" cy="707886"/>
          </a:xfrm>
          <a:prstGeom prst="rect">
            <a:avLst/>
          </a:prstGeom>
          <a:noFill/>
          <a:ln w="9525">
            <a:noFill/>
            <a:miter lim="800000"/>
            <a:headEnd/>
            <a:tailEnd/>
          </a:ln>
        </p:spPr>
        <p:txBody>
          <a:bodyPr lIns="0" rIns="0" anchor="ctr">
            <a:spAutoFit/>
          </a:bodyPr>
          <a:lstStyle/>
          <a:p>
            <a:pPr algn="ctr"/>
            <a:r>
              <a:rPr lang="en-US" sz="2400" b="1" dirty="0"/>
              <a:t>Figure 7.6 Global Smartphone </a:t>
            </a:r>
            <a:r>
              <a:rPr lang="en-US" sz="2400" b="1" dirty="0" smtClean="0"/>
              <a:t>OS Market </a:t>
            </a:r>
            <a:r>
              <a:rPr lang="en-US" sz="2400" b="1" dirty="0"/>
              <a:t>Share   </a:t>
            </a:r>
          </a:p>
          <a:p>
            <a:pPr eaLnBrk="0" hangingPunct="0"/>
            <a:endParaRPr lang="en-US" sz="1600" dirty="0"/>
          </a:p>
        </p:txBody>
      </p:sp>
    </p:spTree>
  </p:cSld>
  <p:clrMapOvr>
    <a:masterClrMapping/>
  </p:clrMapOvr>
  <p:transition>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1156</TotalTime>
  <Words>1484</Words>
  <Application>Microsoft Office PowerPoint</Application>
  <PresentationFormat>On-screen Show (4:3)</PresentationFormat>
  <Paragraphs>255</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Mobile Computing and Commerce  </vt:lpstr>
      <vt:lpstr>Chapter 7 Outline</vt:lpstr>
      <vt:lpstr>Chapter 7 Learning Objectives</vt:lpstr>
      <vt:lpstr>For Class Discussion &amp; Debate          Using Mobile Technology to Save Lives </vt:lpstr>
      <vt:lpstr>Debate (see book for full text)  </vt:lpstr>
      <vt:lpstr>7.1 Mobile Computing Technology</vt:lpstr>
      <vt:lpstr>Most popular mobile operating systems (OSs)</vt:lpstr>
      <vt:lpstr>Figure 7.5 Smartphone OS Market Share in the U.S. , Q1 2010</vt:lpstr>
      <vt:lpstr>Figure 7.6 Global Smartphone OS Market Share    </vt:lpstr>
      <vt:lpstr>Network Access Point (AP)</vt:lpstr>
      <vt:lpstr>Wireless Local Area Networks (WLAN) &amp; Wi-Fi</vt:lpstr>
      <vt:lpstr>Slide 12</vt:lpstr>
      <vt:lpstr>7.2 Mobile Financial Services (MFS)</vt:lpstr>
      <vt:lpstr>Mobile Banking Security Risks</vt:lpstr>
      <vt:lpstr>Mobile Electronic Payment Systems &amp; examples</vt:lpstr>
      <vt:lpstr>7.3 Mobile Shopping, Entertainment and Advertising</vt:lpstr>
      <vt:lpstr>Mobiles, Codes, and Comparison Sites</vt:lpstr>
      <vt:lpstr>Mobile Entertainment</vt:lpstr>
      <vt:lpstr>Mobile Game Market</vt:lpstr>
      <vt:lpstr>Figure 7.10 Purchasing movie tickets with WAP Solo     Overview of the data transfers when purchasing movie tickets via a mobile </vt:lpstr>
      <vt:lpstr>7.4 Location-Based Services and Commerce</vt:lpstr>
      <vt:lpstr>Slide 22</vt:lpstr>
      <vt:lpstr>Slide 23</vt:lpstr>
      <vt:lpstr>Slide 24</vt:lpstr>
      <vt:lpstr>7.5 Mobile Enterprise Applications</vt:lpstr>
      <vt:lpstr>Mobile apps</vt:lpstr>
      <vt:lpstr>Mobile enterprise apps</vt:lpstr>
      <vt:lpstr>Chapter 7 Link Library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136</cp:revision>
  <dcterms:created xsi:type="dcterms:W3CDTF">2010-10-24T06:01:35Z</dcterms:created>
  <dcterms:modified xsi:type="dcterms:W3CDTF">2011-01-22T22:16:45Z</dcterms:modified>
</cp:coreProperties>
</file>